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56" r:id="rId2"/>
    <p:sldId id="346" r:id="rId3"/>
    <p:sldId id="345" r:id="rId4"/>
    <p:sldId id="288" r:id="rId5"/>
    <p:sldId id="289" r:id="rId6"/>
    <p:sldId id="300" r:id="rId7"/>
    <p:sldId id="320" r:id="rId8"/>
    <p:sldId id="321" r:id="rId9"/>
    <p:sldId id="316" r:id="rId10"/>
    <p:sldId id="294" r:id="rId11"/>
    <p:sldId id="344" r:id="rId12"/>
    <p:sldId id="347" r:id="rId13"/>
    <p:sldId id="322" r:id="rId14"/>
    <p:sldId id="323" r:id="rId15"/>
    <p:sldId id="348" r:id="rId16"/>
    <p:sldId id="350" r:id="rId17"/>
    <p:sldId id="349" r:id="rId18"/>
    <p:sldId id="324" r:id="rId19"/>
    <p:sldId id="326" r:id="rId20"/>
    <p:sldId id="303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ＭＳ Ｐゴシック" panose="020B0600070205080204" pitchFamily="3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ＭＳ Ｐゴシック" panose="020B0600070205080204" pitchFamily="3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ＭＳ Ｐゴシック" panose="020B0600070205080204" pitchFamily="3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ＭＳ Ｐゴシック" panose="020B0600070205080204" pitchFamily="3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ＭＳ Ｐゴシック" panose="020B0600070205080204" pitchFamily="34" charset="-128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ＭＳ Ｐゴシック" panose="020B0600070205080204" pitchFamily="34" charset="-128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ＭＳ Ｐゴシック" panose="020B0600070205080204" pitchFamily="34" charset="-128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ＭＳ Ｐゴシック" panose="020B0600070205080204" pitchFamily="34" charset="-128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ＭＳ Ｐゴシック" panose="020B060007020508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0"/>
    <p:restoredTop sz="94694"/>
  </p:normalViewPr>
  <p:slideViewPr>
    <p:cSldViewPr>
      <p:cViewPr varScale="1">
        <p:scale>
          <a:sx n="121" d="100"/>
          <a:sy n="121" d="100"/>
        </p:scale>
        <p:origin x="16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79506A-464C-F463-C2CA-606E8450C8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4CA70A-1AD8-1430-4E23-74931CE5AD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0B6F7E63-69C4-1745-A18C-12058089D209}" type="datetimeFigureOut">
              <a:rPr lang="en-US"/>
              <a:pPr>
                <a:defRPr/>
              </a:pPr>
              <a:t>8/24/24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CEE29-C3CC-0F21-276C-AE0A2CF94FB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0FE4C-58DB-B080-2B1A-173BD2CD00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601A40-910F-3946-A127-E211F7F539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C0B795A-C2B5-8D15-E43A-B4B5A8ED5E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05E6FC9-399A-27D8-F548-38800DD652B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25F34450-27D8-75BB-9340-2E0C62D8AE2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40B250E0-31AC-07F4-7A36-C1E215527B3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7A2BF438-A009-4EB0-4A28-2480A8F8D0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387308D2-8B48-E740-DB45-243A2377D5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32DD24A-708A-6B40-A125-BDACBAB1D6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1007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85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5725" y="533400"/>
            <a:ext cx="1863725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4550" y="533400"/>
            <a:ext cx="5438775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151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644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827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4550" y="1524000"/>
            <a:ext cx="36512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6512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508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623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438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902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848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397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6801486-107F-042C-8D75-F80883FF92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44550" y="1524000"/>
            <a:ext cx="74549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E46F069-8073-E8F2-C4BC-C8516814F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533400"/>
            <a:ext cx="7454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391FDC7-E245-1FCD-203E-D2A9D6445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404813"/>
            <a:ext cx="7904162" cy="6048375"/>
          </a:xfrm>
          <a:prstGeom prst="rect">
            <a:avLst/>
          </a:prstGeom>
          <a:noFill/>
          <a:ln w="47625" cmpd="thinThick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23016CB6-0DDE-C61A-078F-330379F564B2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550" y="1295400"/>
            <a:ext cx="7454900" cy="0"/>
          </a:xfrm>
          <a:prstGeom prst="line">
            <a:avLst/>
          </a:prstGeom>
          <a:noFill/>
          <a:ln w="25400">
            <a:solidFill>
              <a:srgbClr val="0F286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73DBD55-A81E-9A82-C135-0F132BBA5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450" y="2362200"/>
            <a:ext cx="4291013" cy="30480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0055" name="Text Box 7">
            <a:extLst>
              <a:ext uri="{FF2B5EF4-FFF2-40B4-BE49-F238E27FC236}">
                <a16:creationId xmlns:a16="http://schemas.microsoft.com/office/drawing/2014/main" id="{E9A48269-853F-B1A9-FBBA-D34702BB7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950" y="6419850"/>
            <a:ext cx="2211388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en-US" sz="1200">
                <a:solidFill>
                  <a:schemeClr val="hlink"/>
                </a:solidFill>
                <a:latin typeface="Arial" charset="0"/>
              </a:rPr>
              <a:t>Computer System Design Lab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130056" name="Text Box 8">
            <a:extLst>
              <a:ext uri="{FF2B5EF4-FFF2-40B4-BE49-F238E27FC236}">
                <a16:creationId xmlns:a16="http://schemas.microsoft.com/office/drawing/2014/main" id="{0343784A-BE32-3E0F-AEF2-4B95A7025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75" y="6492875"/>
            <a:ext cx="36195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9pPr>
          </a:lstStyle>
          <a:p>
            <a:pPr>
              <a:defRPr/>
            </a:pPr>
            <a:fld id="{F94BCF19-6558-E04D-ACFE-55C74ABD9017}" type="slidenum">
              <a:rPr lang="en-US" altLang="en-US" sz="1200" smtClean="0"/>
              <a:pPr>
                <a:defRPr/>
              </a:pPr>
              <a:t>‹#›</a:t>
            </a:fld>
            <a:endParaRPr lang="en-US" altLang="en-US" sz="1200"/>
          </a:p>
        </p:txBody>
      </p:sp>
      <p:pic>
        <p:nvPicPr>
          <p:cNvPr id="1033" name="Picture 9" descr="&#13;ArkLogo_2.png                                                  00072A12Macintosh HD                   C3BEAED8:">
            <a:extLst>
              <a:ext uri="{FF2B5EF4-FFF2-40B4-BE49-F238E27FC236}">
                <a16:creationId xmlns:a16="http://schemas.microsoft.com/office/drawing/2014/main" id="{DBA13D92-B507-495C-B7FD-9A03B1F8E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5864225"/>
            <a:ext cx="936625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800">
          <a:solidFill>
            <a:schemeClr val="tx1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ea typeface="ＭＳ Ｐゴシック" pitchFamily="-110" charset="-128"/>
          <a:cs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  <a:cs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+mn-lt"/>
          <a:ea typeface="ＭＳ Ｐゴシック" pitchFamily="-110" charset="-128"/>
          <a:cs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  <a:ea typeface="ＭＳ Ｐゴシック" pitchFamily="-110" charset="-128"/>
          <a:cs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hyperlink" Target="https://theberkshireedge.com/capital-ideas-what-me-wor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en.wikipedia.org/wiki/File:Foghorn_Leghorn.p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hyperlink" Target="https://en.wikipedia.org/wiki/File:Foghorn_Leghorn.pn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89BA29-14CE-DD5E-AA59-6A5B55415CA9}"/>
              </a:ext>
            </a:extLst>
          </p:cNvPr>
          <p:cNvSpPr txBox="1"/>
          <p:nvPr/>
        </p:nvSpPr>
        <p:spPr>
          <a:xfrm>
            <a:off x="914400" y="2057400"/>
            <a:ext cx="76200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CSCE 4013/5012 Domain Specific Architectures</a:t>
            </a:r>
          </a:p>
          <a:p>
            <a:pPr algn="ctr"/>
            <a:r>
              <a:rPr lang="en-US" altLang="en-US" dirty="0"/>
              <a:t>Professor David Andrews</a:t>
            </a:r>
          </a:p>
          <a:p>
            <a:endParaRPr lang="en-US" altLang="en-US" sz="20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endParaRPr lang="en-US" altLang="en-US" sz="2000" dirty="0"/>
          </a:p>
          <a:p>
            <a:r>
              <a:rPr lang="en-US" altLang="en-US" sz="2000" dirty="0"/>
              <a:t>L</a:t>
            </a:r>
            <a:r>
              <a:rPr lang="en-US" altLang="en-US" sz="20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ecture materials drawn from the following two papers:</a:t>
            </a:r>
          </a:p>
          <a:p>
            <a:endParaRPr lang="en-US" altLang="en-US" sz="2000" dirty="0"/>
          </a:p>
          <a:p>
            <a:r>
              <a:rPr lang="en-US" altLang="en-US" sz="20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N. Thompson, S, </a:t>
            </a:r>
            <a:r>
              <a:rPr lang="en-US" altLang="en-US" sz="2000" dirty="0" err="1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Spanuth</a:t>
            </a:r>
            <a:r>
              <a:rPr lang="en-US" altLang="en-US" sz="20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“</a:t>
            </a:r>
            <a:r>
              <a:rPr lang="en-US" altLang="en-US" sz="2000" i="1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The Decline of Computers as a General Purpose Technology</a:t>
            </a:r>
            <a:r>
              <a:rPr lang="en-US" altLang="en-US" sz="20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” Communications of the ACM, March 2021</a:t>
            </a:r>
          </a:p>
          <a:p>
            <a:endParaRPr lang="en-US" sz="2000" dirty="0"/>
          </a:p>
          <a:p>
            <a:r>
              <a:rPr lang="en-US" sz="2000" dirty="0"/>
              <a:t>A. Fuchs, D. </a:t>
            </a:r>
            <a:r>
              <a:rPr lang="en-US" sz="2000" dirty="0" err="1"/>
              <a:t>Wentzlaff</a:t>
            </a:r>
            <a:r>
              <a:rPr lang="en-US" sz="2000" dirty="0"/>
              <a:t>, “</a:t>
            </a:r>
            <a:r>
              <a:rPr lang="en-US" sz="2000" i="1" dirty="0"/>
              <a:t>The Accelerator Wall: Limits of Chip Specialization</a:t>
            </a:r>
            <a:r>
              <a:rPr lang="en-US" sz="2000" dirty="0"/>
              <a:t>”, HPCA 2019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B1F84A-F7E3-CAFE-65EF-4CE84D4AD214}"/>
              </a:ext>
            </a:extLst>
          </p:cNvPr>
          <p:cNvSpPr txBox="1"/>
          <p:nvPr/>
        </p:nvSpPr>
        <p:spPr>
          <a:xfrm>
            <a:off x="1103422" y="685800"/>
            <a:ext cx="6937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Decline of GPT’s and Feasibility of Specialization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>
            <a:extLst>
              <a:ext uri="{FF2B5EF4-FFF2-40B4-BE49-F238E27FC236}">
                <a16:creationId xmlns:a16="http://schemas.microsoft.com/office/drawing/2014/main" id="{C083C894-92F8-01DB-F45F-4394DE831F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C9D1C1-1845-4314-826E-F0452ED4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shrinking number of fabs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2AFB8-6687-481C-99C2-8A803EFDB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73200"/>
            <a:ext cx="65659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29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>
            <a:extLst>
              <a:ext uri="{FF2B5EF4-FFF2-40B4-BE49-F238E27FC236}">
                <a16:creationId xmlns:a16="http://schemas.microsoft.com/office/drawing/2014/main" id="{E6BD32E5-B025-A38E-2847-11313E8C41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6962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Dennard Scaling Ends and Moore’s Law Slows</a:t>
            </a:r>
            <a:br>
              <a:rPr lang="en-US" altLang="en-US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Specialization Gains Market Share</a:t>
            </a:r>
            <a:br>
              <a:rPr lang="en-US" altLang="en-US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</a:br>
            <a:endParaRPr lang="en-US" altLang="en-US" sz="2400" dirty="0">
              <a:solidFill>
                <a:srgbClr val="FFC000"/>
              </a:solidFill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6AB439-9BFA-A770-4338-82830B6EE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938" y="1301863"/>
            <a:ext cx="5867400" cy="19006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9173D0-AB7A-AF47-0DDE-20BA9B5AE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280014"/>
            <a:ext cx="7772400" cy="32786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707EDC-07B3-0DE1-19D8-F8847DD8A2AF}"/>
              </a:ext>
            </a:extLst>
          </p:cNvPr>
          <p:cNvSpPr txBox="1"/>
          <p:nvPr/>
        </p:nvSpPr>
        <p:spPr>
          <a:xfrm>
            <a:off x="1150602" y="3018404"/>
            <a:ext cx="6766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N. Thompson, S. </a:t>
            </a:r>
            <a:r>
              <a:rPr lang="en-US" sz="1100" i="1" dirty="0" err="1"/>
              <a:t>Spanuth</a:t>
            </a:r>
            <a:r>
              <a:rPr lang="en-US" sz="1100" i="1" dirty="0"/>
              <a:t>, Decline of  Computers as a General Purpose Technology, Comm of the ACM March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2735B-A0DB-EED5-C7E8-1DA8376C1693}"/>
              </a:ext>
            </a:extLst>
          </p:cNvPr>
          <p:cNvSpPr txBox="1"/>
          <p:nvPr/>
        </p:nvSpPr>
        <p:spPr>
          <a:xfrm>
            <a:off x="1752600" y="6383179"/>
            <a:ext cx="5848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J. Kendall, S. Kumar, “The building Blocks of a Brain Inspired-Computer”  Applied Physics Reviews 2020</a:t>
            </a:r>
          </a:p>
        </p:txBody>
      </p:sp>
    </p:spTree>
    <p:extLst>
      <p:ext uri="{BB962C8B-B14F-4D97-AF65-F5344CB8AC3E}">
        <p14:creationId xmlns:p14="http://schemas.microsoft.com/office/powerpoint/2010/main" val="2700640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5EDD-D503-3362-DFE7-3CA821D7C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533400"/>
            <a:ext cx="7454900" cy="838200"/>
          </a:xfrm>
        </p:spPr>
        <p:txBody>
          <a:bodyPr/>
          <a:lstStyle/>
          <a:p>
            <a:r>
              <a:rPr lang="en-US" sz="2400" dirty="0"/>
              <a:t>So no big deal right ? Specialization can fill the gap……..</a:t>
            </a:r>
          </a:p>
        </p:txBody>
      </p:sp>
      <p:pic>
        <p:nvPicPr>
          <p:cNvPr id="1025" name="Picture 1" descr="Pin page">
            <a:extLst>
              <a:ext uri="{FF2B5EF4-FFF2-40B4-BE49-F238E27FC236}">
                <a16:creationId xmlns:a16="http://schemas.microsoft.com/office/drawing/2014/main" id="{9CA6B75B-AD25-0C84-0900-B736BBE4B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81200"/>
            <a:ext cx="4267200" cy="410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A95F72-4AED-2C22-BF9A-354EF2977178}"/>
              </a:ext>
            </a:extLst>
          </p:cNvPr>
          <p:cNvSpPr txBox="1"/>
          <p:nvPr/>
        </p:nvSpPr>
        <p:spPr>
          <a:xfrm>
            <a:off x="6248400" y="6495044"/>
            <a:ext cx="2296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Buzz Lightyear, Disney-Pixar</a:t>
            </a:r>
          </a:p>
        </p:txBody>
      </p:sp>
    </p:spTree>
    <p:extLst>
      <p:ext uri="{BB962C8B-B14F-4D97-AF65-F5344CB8AC3E}">
        <p14:creationId xmlns:p14="http://schemas.microsoft.com/office/powerpoint/2010/main" val="3424602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F707EDC-07B3-0DE1-19D8-F8847DD8A2AF}"/>
              </a:ext>
            </a:extLst>
          </p:cNvPr>
          <p:cNvSpPr txBox="1"/>
          <p:nvPr/>
        </p:nvSpPr>
        <p:spPr>
          <a:xfrm>
            <a:off x="2359591" y="6596390"/>
            <a:ext cx="54809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lphaUcPeriod"/>
            </a:pPr>
            <a:r>
              <a:rPr lang="en-US" sz="1100" i="1" dirty="0"/>
              <a:t>Fuchs,  D. </a:t>
            </a:r>
            <a:r>
              <a:rPr lang="en-US" sz="1100" i="1" dirty="0" err="1"/>
              <a:t>Wentzlaff</a:t>
            </a:r>
            <a:r>
              <a:rPr lang="en-US" sz="1100" i="1" dirty="0"/>
              <a:t> “The Accelerator Wall: Limits of Chip Specialization” HPCA 2019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3747AA-F41D-80A4-2B43-4CB1E6FA3661}"/>
              </a:ext>
            </a:extLst>
          </p:cNvPr>
          <p:cNvSpPr txBox="1"/>
          <p:nvPr/>
        </p:nvSpPr>
        <p:spPr>
          <a:xfrm>
            <a:off x="730469" y="3555850"/>
            <a:ext cx="7062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DSA’s are Silicon thus Dependent on Transistor Scaling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40B8B-A05D-653A-31D2-57A5175433B9}"/>
              </a:ext>
            </a:extLst>
          </p:cNvPr>
          <p:cNvSpPr txBox="1"/>
          <p:nvPr/>
        </p:nvSpPr>
        <p:spPr>
          <a:xfrm>
            <a:off x="755431" y="4597585"/>
            <a:ext cx="70904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CSR: Chip Specialization Return:  </a:t>
            </a:r>
          </a:p>
          <a:p>
            <a:r>
              <a:rPr lang="en-US" dirty="0"/>
              <a:t>	Take transistor scaling out </a:t>
            </a:r>
          </a:p>
          <a:p>
            <a:r>
              <a:rPr lang="en-US" dirty="0"/>
              <a:t>		Evaluate gain only due to specialization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B96A8-9C03-24F1-BE1F-1432C5324E56}"/>
              </a:ext>
            </a:extLst>
          </p:cNvPr>
          <p:cNvSpPr txBox="1"/>
          <p:nvPr/>
        </p:nvSpPr>
        <p:spPr>
          <a:xfrm>
            <a:off x="671005" y="3045266"/>
            <a:ext cx="7406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Gain =  CMOS-Driven Gains x Chip Specialization Gains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88C317-7EA0-4217-0DB6-BF5E29B231F0}"/>
              </a:ext>
            </a:extLst>
          </p:cNvPr>
          <p:cNvSpPr txBox="1"/>
          <p:nvPr/>
        </p:nvSpPr>
        <p:spPr>
          <a:xfrm>
            <a:off x="1541908" y="5867400"/>
            <a:ext cx="699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When Moore’s Law ends CSR is all we are left with !</a:t>
            </a:r>
          </a:p>
        </p:txBody>
      </p:sp>
      <p:pic>
        <p:nvPicPr>
          <p:cNvPr id="3076" name="Picture 4">
            <a:hlinkClick r:id="rId2"/>
            <a:extLst>
              <a:ext uri="{FF2B5EF4-FFF2-40B4-BE49-F238E27FC236}">
                <a16:creationId xmlns:a16="http://schemas.microsoft.com/office/drawing/2014/main" id="{7BF484A5-BF3A-52C0-EA93-84BA8FF77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94" y="418475"/>
            <a:ext cx="2494094" cy="249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What Could Possibly Go Wrong? (TV Series 2015– ) - IMDb">
            <a:extLst>
              <a:ext uri="{FF2B5EF4-FFF2-40B4-BE49-F238E27FC236}">
                <a16:creationId xmlns:a16="http://schemas.microsoft.com/office/drawing/2014/main" id="{8374C4CF-BAB2-CE7D-4085-11F70DC74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513" y="398881"/>
            <a:ext cx="2590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962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>
            <a:extLst>
              <a:ext uri="{FF2B5EF4-FFF2-40B4-BE49-F238E27FC236}">
                <a16:creationId xmlns:a16="http://schemas.microsoft.com/office/drawing/2014/main" id="{E6BD32E5-B025-A38E-2847-11313E8C41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Nex Time: The Accelerator Wall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707EDC-07B3-0DE1-19D8-F8847DD8A2AF}"/>
              </a:ext>
            </a:extLst>
          </p:cNvPr>
          <p:cNvSpPr txBox="1"/>
          <p:nvPr/>
        </p:nvSpPr>
        <p:spPr>
          <a:xfrm>
            <a:off x="2359591" y="6596390"/>
            <a:ext cx="54809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lphaUcPeriod"/>
            </a:pPr>
            <a:r>
              <a:rPr lang="en-US" sz="1100" i="1" dirty="0"/>
              <a:t>Fuchs,  D. </a:t>
            </a:r>
            <a:r>
              <a:rPr lang="en-US" sz="1100" i="1" dirty="0" err="1"/>
              <a:t>Wentzlaff</a:t>
            </a:r>
            <a:r>
              <a:rPr lang="en-US" sz="1100" i="1" dirty="0"/>
              <a:t> “The Accelerator Wall: Limits of Chip Specialization” HPCA 2019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291F5-235A-23E3-36CA-3E2BD2B16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1403195"/>
            <a:ext cx="7454900" cy="492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96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F707EDC-07B3-0DE1-19D8-F8847DD8A2AF}"/>
              </a:ext>
            </a:extLst>
          </p:cNvPr>
          <p:cNvSpPr txBox="1"/>
          <p:nvPr/>
        </p:nvSpPr>
        <p:spPr>
          <a:xfrm>
            <a:off x="1000156" y="457200"/>
            <a:ext cx="71436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lphaUcPeriod"/>
            </a:pPr>
            <a:r>
              <a:rPr lang="en-US" i="1" dirty="0"/>
              <a:t>Fuchs,  D. </a:t>
            </a:r>
            <a:r>
              <a:rPr lang="en-US" i="1" dirty="0" err="1"/>
              <a:t>Wentzlaff</a:t>
            </a:r>
            <a:r>
              <a:rPr lang="en-US" i="1" dirty="0"/>
              <a:t> “The Accelerator Wall: Limits of </a:t>
            </a:r>
          </a:p>
          <a:p>
            <a:pPr marL="228600" indent="-228600">
              <a:buAutoNum type="alphaUcPeriod"/>
            </a:pPr>
            <a:r>
              <a:rPr lang="en-US" i="1" dirty="0"/>
              <a:t>Chip Specialization” HPCA 2019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59838-7049-86E1-D107-BD29DA1C2004}"/>
              </a:ext>
            </a:extLst>
          </p:cNvPr>
          <p:cNvSpPr txBox="1"/>
          <p:nvPr/>
        </p:nvSpPr>
        <p:spPr>
          <a:xfrm>
            <a:off x="685800" y="1600200"/>
            <a:ext cx="858664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Insights:</a:t>
            </a:r>
          </a:p>
          <a:p>
            <a:pPr marL="457200" indent="-457200">
              <a:buAutoNum type="arabicPeriod"/>
            </a:pPr>
            <a:r>
              <a:rPr lang="en-US" dirty="0"/>
              <a:t>Specialization gives nice initial boost but further increases</a:t>
            </a:r>
          </a:p>
          <a:p>
            <a:r>
              <a:rPr lang="en-US" dirty="0"/>
              <a:t>from additional specialization tails off.  1</a:t>
            </a:r>
            <a:r>
              <a:rPr lang="en-US" baseline="30000" dirty="0"/>
              <a:t>st</a:t>
            </a:r>
            <a:r>
              <a:rPr lang="en-US" dirty="0"/>
              <a:t> generation new </a:t>
            </a:r>
          </a:p>
          <a:p>
            <a:r>
              <a:rPr lang="en-US" dirty="0"/>
              <a:t>Parallel architecture matching parallelism of new domain can </a:t>
            </a:r>
          </a:p>
          <a:p>
            <a:r>
              <a:rPr lang="en-US" dirty="0"/>
              <a:t>Give impressive speedup.  Once exploited performance boosts </a:t>
            </a:r>
          </a:p>
          <a:p>
            <a:r>
              <a:rPr lang="en-US" dirty="0"/>
              <a:t>Of each iteration of  “new hardware tricks” diminishes.   Can also</a:t>
            </a:r>
          </a:p>
          <a:p>
            <a:r>
              <a:rPr lang="en-US" dirty="0"/>
              <a:t>get increasingly expensive. </a:t>
            </a:r>
          </a:p>
          <a:p>
            <a:endParaRPr lang="en-US" dirty="0"/>
          </a:p>
          <a:p>
            <a:r>
              <a:rPr lang="en-US" dirty="0"/>
              <a:t>2. Majority of observed generational improvements are derived</a:t>
            </a:r>
          </a:p>
          <a:p>
            <a:r>
              <a:rPr lang="en-US" dirty="0"/>
              <a:t>From device scaling (aka Moore’s Law).  Reinforces the importance</a:t>
            </a:r>
          </a:p>
          <a:p>
            <a:r>
              <a:rPr lang="en-US" dirty="0"/>
              <a:t>of finding some new form of device scaling.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A7F19-C42E-61B6-C005-59290D7A9700}"/>
              </a:ext>
            </a:extLst>
          </p:cNvPr>
          <p:cNvSpPr txBox="1"/>
          <p:nvPr/>
        </p:nvSpPr>
        <p:spPr>
          <a:xfrm>
            <a:off x="762000" y="5836354"/>
            <a:ext cx="7915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Cost and time for hardware customization may become critical</a:t>
            </a:r>
          </a:p>
        </p:txBody>
      </p:sp>
    </p:spTree>
    <p:extLst>
      <p:ext uri="{BB962C8B-B14F-4D97-AF65-F5344CB8AC3E}">
        <p14:creationId xmlns:p14="http://schemas.microsoft.com/office/powerpoint/2010/main" val="1940934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CF66-C624-1B65-F4A3-11951DF0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Specialization Stack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E03203-5F46-2D14-6813-845EB5DDF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24431"/>
            <a:ext cx="6953250" cy="462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19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7DF8F9-999A-C225-3B38-B96967E58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99" y="1358900"/>
            <a:ext cx="7747000" cy="260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E55E3E-EF2E-430B-D839-48C36AAECF1A}"/>
              </a:ext>
            </a:extLst>
          </p:cNvPr>
          <p:cNvSpPr txBox="1"/>
          <p:nvPr/>
        </p:nvSpPr>
        <p:spPr>
          <a:xfrm>
            <a:off x="787281" y="457200"/>
            <a:ext cx="73661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Throughput due to scaling increases with technology node</a:t>
            </a:r>
          </a:p>
          <a:p>
            <a:r>
              <a:rPr lang="en-US" dirty="0"/>
              <a:t>Throughput due to specialization &lt; 1.0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DC1642-4495-AD42-512A-DC6A7E859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3968750"/>
            <a:ext cx="7353300" cy="243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91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>
            <a:extLst>
              <a:ext uri="{FF2B5EF4-FFF2-40B4-BE49-F238E27FC236}">
                <a16:creationId xmlns:a16="http://schemas.microsoft.com/office/drawing/2014/main" id="{E6BD32E5-B025-A38E-2847-11313E8C41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The Law of Diminishing Returns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707EDC-07B3-0DE1-19D8-F8847DD8A2AF}"/>
              </a:ext>
            </a:extLst>
          </p:cNvPr>
          <p:cNvSpPr txBox="1"/>
          <p:nvPr/>
        </p:nvSpPr>
        <p:spPr>
          <a:xfrm>
            <a:off x="2359591" y="6596390"/>
            <a:ext cx="54809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lphaUcPeriod"/>
            </a:pPr>
            <a:r>
              <a:rPr lang="en-US" sz="1100" i="1" dirty="0"/>
              <a:t>Fuchs,  D. </a:t>
            </a:r>
            <a:r>
              <a:rPr lang="en-US" sz="1100" i="1" dirty="0" err="1"/>
              <a:t>Wentzlaff</a:t>
            </a:r>
            <a:r>
              <a:rPr lang="en-US" sz="1100" i="1" dirty="0"/>
              <a:t> “The Accelerator Wall: Limits of Chip Specialization” HPCA 2019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3747AA-F41D-80A4-2B43-4CB1E6FA3661}"/>
              </a:ext>
            </a:extLst>
          </p:cNvPr>
          <p:cNvSpPr txBox="1"/>
          <p:nvPr/>
        </p:nvSpPr>
        <p:spPr>
          <a:xfrm>
            <a:off x="844551" y="1828800"/>
            <a:ext cx="7454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Computational Confinement:  </a:t>
            </a:r>
            <a:r>
              <a:rPr lang="en-US" dirty="0"/>
              <a:t>Domains with fixed hardware implementation have limited future specialization returns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40B8B-A05D-653A-31D2-57A5175433B9}"/>
              </a:ext>
            </a:extLst>
          </p:cNvPr>
          <p:cNvSpPr txBox="1"/>
          <p:nvPr/>
        </p:nvSpPr>
        <p:spPr>
          <a:xfrm>
            <a:off x="723900" y="34290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Massive Parallelism: </a:t>
            </a:r>
            <a:r>
              <a:rPr lang="en-US" dirty="0"/>
              <a:t>Domains like GPU graphics processing enabled via  higher transistor counts: Relies on Moore’s Law and limited by dark silicon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88C317-7EA0-4217-0DB6-BF5E29B231F0}"/>
              </a:ext>
            </a:extLst>
          </p:cNvPr>
          <p:cNvSpPr txBox="1"/>
          <p:nvPr/>
        </p:nvSpPr>
        <p:spPr>
          <a:xfrm>
            <a:off x="1579907" y="5751240"/>
            <a:ext cx="581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An Impending Accelerator Wall 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E7E891-648C-A117-588D-E3ADFB0F1E4E}"/>
              </a:ext>
            </a:extLst>
          </p:cNvPr>
          <p:cNvSpPr txBox="1"/>
          <p:nvPr/>
        </p:nvSpPr>
        <p:spPr>
          <a:xfrm>
            <a:off x="758734" y="5029200"/>
            <a:ext cx="745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Domain Maturity:  </a:t>
            </a:r>
            <a:r>
              <a:rPr lang="en-US" dirty="0"/>
              <a:t>Only so many ways to skin a cat !</a:t>
            </a:r>
          </a:p>
        </p:txBody>
      </p:sp>
    </p:spTree>
    <p:extLst>
      <p:ext uri="{BB962C8B-B14F-4D97-AF65-F5344CB8AC3E}">
        <p14:creationId xmlns:p14="http://schemas.microsoft.com/office/powerpoint/2010/main" val="1404710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F707EDC-07B3-0DE1-19D8-F8847DD8A2AF}"/>
              </a:ext>
            </a:extLst>
          </p:cNvPr>
          <p:cNvSpPr txBox="1"/>
          <p:nvPr/>
        </p:nvSpPr>
        <p:spPr>
          <a:xfrm>
            <a:off x="2359591" y="6596390"/>
            <a:ext cx="54809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lphaUcPeriod"/>
            </a:pPr>
            <a:r>
              <a:rPr lang="en-US" sz="1100" i="1" dirty="0"/>
              <a:t>Fuchs,  D. </a:t>
            </a:r>
            <a:r>
              <a:rPr lang="en-US" sz="1100" i="1" dirty="0" err="1"/>
              <a:t>Wentzlaff</a:t>
            </a:r>
            <a:r>
              <a:rPr lang="en-US" sz="1100" i="1" dirty="0"/>
              <a:t> “The Accelerator Wall: Limits of Chip Specialization” HPCA 2019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3747AA-F41D-80A4-2B43-4CB1E6FA3661}"/>
              </a:ext>
            </a:extLst>
          </p:cNvPr>
          <p:cNvSpPr txBox="1"/>
          <p:nvPr/>
        </p:nvSpPr>
        <p:spPr>
          <a:xfrm>
            <a:off x="872854" y="2397054"/>
            <a:ext cx="7454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Chip Specialization is not a long-term remedy for the ending of Moore’s Law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40B8B-A05D-653A-31D2-57A5175433B9}"/>
              </a:ext>
            </a:extLst>
          </p:cNvPr>
          <p:cNvSpPr txBox="1"/>
          <p:nvPr/>
        </p:nvSpPr>
        <p:spPr>
          <a:xfrm>
            <a:off x="1182008" y="3576935"/>
            <a:ext cx="6895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Yes, this applies to CPUs, GPUs, DSA’s and FPGAs 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88C317-7EA0-4217-0DB6-BF5E29B231F0}"/>
              </a:ext>
            </a:extLst>
          </p:cNvPr>
          <p:cNvSpPr txBox="1"/>
          <p:nvPr/>
        </p:nvSpPr>
        <p:spPr>
          <a:xfrm>
            <a:off x="1828800" y="609600"/>
            <a:ext cx="581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An Impending Accelerator Wall 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947011-AE83-FC7E-E8F4-7D5C176B9981}"/>
              </a:ext>
            </a:extLst>
          </p:cNvPr>
          <p:cNvSpPr txBox="1"/>
          <p:nvPr/>
        </p:nvSpPr>
        <p:spPr>
          <a:xfrm>
            <a:off x="997858" y="1323438"/>
            <a:ext cx="7454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We will hit the Accelerator Wall after Moore’s law finally dies, and transistor budgets plateau.</a:t>
            </a:r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7BDD4-CE73-D275-81AA-7464579C9827}"/>
              </a:ext>
            </a:extLst>
          </p:cNvPr>
          <p:cNvSpPr txBox="1"/>
          <p:nvPr/>
        </p:nvSpPr>
        <p:spPr>
          <a:xfrm>
            <a:off x="609600" y="441253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we re-establish Virtuous Cycle in a Post Moore’s Law era ?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A “New” General Purpose Technology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Exponential Scaling of New Technologies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335C57-509D-D252-3194-2D33CD4CFD90}"/>
              </a:ext>
            </a:extLst>
          </p:cNvPr>
          <p:cNvSpPr txBox="1"/>
          <p:nvPr/>
        </p:nvSpPr>
        <p:spPr>
          <a:xfrm>
            <a:off x="1524000" y="5943600"/>
            <a:ext cx="5658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 discussions are for a different class.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9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89BA29-14CE-DD5E-AA59-6A5B55415CA9}"/>
              </a:ext>
            </a:extLst>
          </p:cNvPr>
          <p:cNvSpPr txBox="1"/>
          <p:nvPr/>
        </p:nvSpPr>
        <p:spPr>
          <a:xfrm>
            <a:off x="838200" y="1497891"/>
            <a:ext cx="7620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Recap:  </a:t>
            </a:r>
          </a:p>
          <a:p>
            <a:r>
              <a:rPr lang="en-US" sz="2000" dirty="0"/>
              <a:t>1. Moore’s Law is slowing and Dennard Scaling ended. </a:t>
            </a:r>
          </a:p>
          <a:p>
            <a:r>
              <a:rPr lang="en-US" sz="2000" dirty="0"/>
              <a:t>2. </a:t>
            </a:r>
            <a:r>
              <a:rPr lang="en-US" sz="2000" dirty="0" err="1"/>
              <a:t>Manycores</a:t>
            </a:r>
            <a:r>
              <a:rPr lang="en-US" sz="2000" dirty="0"/>
              <a:t>: Moore’s Law applied to increasing GP processor cores.</a:t>
            </a:r>
          </a:p>
          <a:p>
            <a:r>
              <a:rPr lang="en-US" sz="2000" dirty="0"/>
              <a:t>3. Heterogeneous </a:t>
            </a:r>
            <a:r>
              <a:rPr lang="en-US" sz="2000" dirty="0" err="1"/>
              <a:t>Manycores</a:t>
            </a:r>
            <a:r>
              <a:rPr lang="en-US" sz="2000" dirty="0"/>
              <a:t>:  Mix of cores to increase energy efficiency and exploit types of parallelism within an application.   </a:t>
            </a:r>
          </a:p>
          <a:p>
            <a:r>
              <a:rPr lang="en-US" sz="2000" dirty="0"/>
              <a:t>3. Domain Specific Architectures: A new era of specialization.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B1F84A-F7E3-CAFE-65EF-4CE84D4AD214}"/>
              </a:ext>
            </a:extLst>
          </p:cNvPr>
          <p:cNvSpPr txBox="1"/>
          <p:nvPr/>
        </p:nvSpPr>
        <p:spPr>
          <a:xfrm>
            <a:off x="1103422" y="685800"/>
            <a:ext cx="6937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Decline of GPT’s and Feasibility of Specialization</a:t>
            </a:r>
          </a:p>
        </p:txBody>
      </p:sp>
      <p:pic>
        <p:nvPicPr>
          <p:cNvPr id="2" name="Picture 2" descr="6 Furry Facts about Bison | The Nature Conservancy">
            <a:extLst>
              <a:ext uri="{FF2B5EF4-FFF2-40B4-BE49-F238E27FC236}">
                <a16:creationId xmlns:a16="http://schemas.microsoft.com/office/drawing/2014/main" id="{05D58FAB-0433-3BEF-B330-62369A1A1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924" y="3397302"/>
            <a:ext cx="5850924" cy="320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704847-B21D-BC3C-2D54-420D6B023368}"/>
              </a:ext>
            </a:extLst>
          </p:cNvPr>
          <p:cNvSpPr txBox="1"/>
          <p:nvPr/>
        </p:nvSpPr>
        <p:spPr>
          <a:xfrm>
            <a:off x="3276600" y="3787309"/>
            <a:ext cx="3649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Learning Thundering Hurd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453BA2-8F69-17BA-B1D9-1722B995139A}"/>
              </a:ext>
            </a:extLst>
          </p:cNvPr>
          <p:cNvCxnSpPr/>
          <p:nvPr/>
        </p:nvCxnSpPr>
        <p:spPr>
          <a:xfrm flipH="1" flipV="1">
            <a:off x="3505200" y="3397302"/>
            <a:ext cx="685800" cy="488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578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>
            <a:extLst>
              <a:ext uri="{FF2B5EF4-FFF2-40B4-BE49-F238E27FC236}">
                <a16:creationId xmlns:a16="http://schemas.microsoft.com/office/drawing/2014/main" id="{E6BD32E5-B025-A38E-2847-11313E8C41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Whats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the big deal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707EDC-07B3-0DE1-19D8-F8847DD8A2AF}"/>
              </a:ext>
            </a:extLst>
          </p:cNvPr>
          <p:cNvSpPr txBox="1"/>
          <p:nvPr/>
        </p:nvSpPr>
        <p:spPr>
          <a:xfrm>
            <a:off x="2209800" y="6596390"/>
            <a:ext cx="6434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J. Kendall, S. Kumar, The Building Blocks of a Brain-Inspired Computer, Applied Physics Reviews, Sept. 2019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C9AC2B-7221-8E4E-302A-6CDAEEEF1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47207"/>
            <a:ext cx="7772400" cy="507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07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89BA29-14CE-DD5E-AA59-6A5B55415CA9}"/>
              </a:ext>
            </a:extLst>
          </p:cNvPr>
          <p:cNvSpPr txBox="1"/>
          <p:nvPr/>
        </p:nvSpPr>
        <p:spPr>
          <a:xfrm>
            <a:off x="762000" y="381000"/>
            <a:ext cx="7620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N. Thompson, S, </a:t>
            </a:r>
            <a:r>
              <a:rPr lang="en-US" altLang="en-US" sz="2000" dirty="0" err="1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Spanuth</a:t>
            </a:r>
            <a:r>
              <a:rPr lang="en-US" altLang="en-US" sz="20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“</a:t>
            </a:r>
            <a:r>
              <a:rPr lang="en-US" altLang="en-US" sz="2000" i="1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The Decline of Computers as a General Purpose Technology</a:t>
            </a:r>
            <a:r>
              <a:rPr lang="en-US" altLang="en-US" sz="20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” Communications of the ACM, March 2021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8950C-F271-058D-0418-1B5566558BAE}"/>
              </a:ext>
            </a:extLst>
          </p:cNvPr>
          <p:cNvSpPr txBox="1"/>
          <p:nvPr/>
        </p:nvSpPr>
        <p:spPr>
          <a:xfrm>
            <a:off x="762000" y="1295400"/>
            <a:ext cx="77724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Key Insights</a:t>
            </a:r>
          </a:p>
          <a:p>
            <a:r>
              <a:rPr lang="en-US" sz="2000" dirty="0"/>
              <a:t>1. Moore’s Law was driven by technical achievements and a “general purpose technology” (GPT) economic cycle where market growth and investments in technical progress reinforced each other. These created strong economic incentives for users to standardize to fast-improving CPUs, rather than designing their own specialized processors.</a:t>
            </a:r>
          </a:p>
          <a:p>
            <a:endParaRPr lang="en-US" sz="2000" dirty="0"/>
          </a:p>
          <a:p>
            <a:r>
              <a:rPr lang="en-US" sz="2000" dirty="0"/>
              <a:t>2. Today, the GPT cycle is unwinding, resulting in less market growth and</a:t>
            </a:r>
          </a:p>
          <a:p>
            <a:r>
              <a:rPr lang="en-US" sz="2000" dirty="0"/>
              <a:t>slower technical progress.</a:t>
            </a:r>
          </a:p>
          <a:p>
            <a:endParaRPr lang="en-US" sz="2000" dirty="0"/>
          </a:p>
          <a:p>
            <a:r>
              <a:rPr lang="en-US" sz="2000" dirty="0"/>
              <a:t>3.  As CPU improvement slows, economic incentives will push users toward specialized processors, which threatens to fragment computing. In such a computing landscape, some users will be in the ‘fast lane,’ benefiting from customized hardware, and others will be left in the ‘slow lane,’ stuck on CPUs whose progress fades</a:t>
            </a:r>
          </a:p>
        </p:txBody>
      </p:sp>
    </p:spTree>
    <p:extLst>
      <p:ext uri="{BB962C8B-B14F-4D97-AF65-F5344CB8AC3E}">
        <p14:creationId xmlns:p14="http://schemas.microsoft.com/office/powerpoint/2010/main" val="125224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>
            <a:extLst>
              <a:ext uri="{FF2B5EF4-FFF2-40B4-BE49-F238E27FC236}">
                <a16:creationId xmlns:a16="http://schemas.microsoft.com/office/drawing/2014/main" id="{605803DD-7250-C5B2-35C3-ED4F55DC1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The end of GPT’s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FFFA2C-D5FD-EA6C-A9A7-64AEE5293F43}"/>
              </a:ext>
            </a:extLst>
          </p:cNvPr>
          <p:cNvSpPr txBox="1"/>
          <p:nvPr/>
        </p:nvSpPr>
        <p:spPr>
          <a:xfrm>
            <a:off x="685800" y="1676400"/>
            <a:ext cx="81470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Purpose Technologies (GPTs): Products with  broad applicability.  Programmable CPU’s.</a:t>
            </a:r>
          </a:p>
          <a:p>
            <a:r>
              <a:rPr lang="en-US" dirty="0"/>
              <a:t>Lifecycle of GPTs</a:t>
            </a:r>
          </a:p>
          <a:p>
            <a:endParaRPr lang="en-US" dirty="0"/>
          </a:p>
          <a:p>
            <a:r>
              <a:rPr lang="en-US" dirty="0"/>
              <a:t>-Use case will grow (Expansion and growing Economics)</a:t>
            </a:r>
          </a:p>
          <a:p>
            <a:endParaRPr lang="en-US" dirty="0"/>
          </a:p>
          <a:p>
            <a:r>
              <a:rPr lang="en-US" dirty="0"/>
              <a:t>-Eventually progress slows</a:t>
            </a:r>
          </a:p>
          <a:p>
            <a:r>
              <a:rPr lang="en-US" dirty="0"/>
              <a:t>-Will be displaced in some niches</a:t>
            </a:r>
          </a:p>
          <a:p>
            <a:r>
              <a:rPr lang="en-US" dirty="0"/>
              <a:t>-Displacement will undermine economic model.  When this</a:t>
            </a:r>
          </a:p>
          <a:p>
            <a:r>
              <a:rPr lang="en-US" dirty="0"/>
              <a:t>happens applications will move to </a:t>
            </a:r>
            <a:r>
              <a:rPr lang="en-US" i="1" dirty="0"/>
              <a:t>specialized processors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		</a:t>
            </a:r>
            <a:r>
              <a:rPr lang="en-US" b="1" dirty="0"/>
              <a:t>Has this already happened ?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B963F6EC-0670-06A2-7061-83E7226A6E9C}"/>
              </a:ext>
            </a:extLst>
          </p:cNvPr>
          <p:cNvSpPr/>
          <p:nvPr/>
        </p:nvSpPr>
        <p:spPr>
          <a:xfrm>
            <a:off x="7438745" y="2886928"/>
            <a:ext cx="839684" cy="1084144"/>
          </a:xfrm>
          <a:custGeom>
            <a:avLst/>
            <a:gdLst>
              <a:gd name="connsiteX0" fmla="*/ 63062 w 839684"/>
              <a:gd name="connsiteY0" fmla="*/ 241954 h 1084144"/>
              <a:gd name="connsiteX1" fmla="*/ 262759 w 839684"/>
              <a:gd name="connsiteY1" fmla="*/ 31747 h 1084144"/>
              <a:gd name="connsiteX2" fmla="*/ 672662 w 839684"/>
              <a:gd name="connsiteY2" fmla="*/ 31747 h 1084144"/>
              <a:gd name="connsiteX3" fmla="*/ 830317 w 839684"/>
              <a:gd name="connsiteY3" fmla="*/ 326037 h 1084144"/>
              <a:gd name="connsiteX4" fmla="*/ 746234 w 839684"/>
              <a:gd name="connsiteY4" fmla="*/ 946147 h 1084144"/>
              <a:gd name="connsiteX5" fmla="*/ 136634 w 839684"/>
              <a:gd name="connsiteY5" fmla="*/ 1072271 h 1084144"/>
              <a:gd name="connsiteX6" fmla="*/ 0 w 839684"/>
              <a:gd name="connsiteY6" fmla="*/ 746451 h 1084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9684" h="1084144">
                <a:moveTo>
                  <a:pt x="63062" y="241954"/>
                </a:moveTo>
                <a:cubicBezTo>
                  <a:pt x="112110" y="154368"/>
                  <a:pt x="161159" y="66782"/>
                  <a:pt x="262759" y="31747"/>
                </a:cubicBezTo>
                <a:cubicBezTo>
                  <a:pt x="364359" y="-3288"/>
                  <a:pt x="578069" y="-17301"/>
                  <a:pt x="672662" y="31747"/>
                </a:cubicBezTo>
                <a:cubicBezTo>
                  <a:pt x="767255" y="80795"/>
                  <a:pt x="818055" y="173637"/>
                  <a:pt x="830317" y="326037"/>
                </a:cubicBezTo>
                <a:cubicBezTo>
                  <a:pt x="842579" y="478437"/>
                  <a:pt x="861848" y="821775"/>
                  <a:pt x="746234" y="946147"/>
                </a:cubicBezTo>
                <a:cubicBezTo>
                  <a:pt x="630620" y="1070519"/>
                  <a:pt x="261006" y="1105554"/>
                  <a:pt x="136634" y="1072271"/>
                </a:cubicBezTo>
                <a:cubicBezTo>
                  <a:pt x="12262" y="1038988"/>
                  <a:pt x="6131" y="892719"/>
                  <a:pt x="0" y="746451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>
            <a:extLst>
              <a:ext uri="{FF2B5EF4-FFF2-40B4-BE49-F238E27FC236}">
                <a16:creationId xmlns:a16="http://schemas.microsoft.com/office/drawing/2014/main" id="{605803DD-7250-C5B2-35C3-ED4F55DC1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8229600" cy="838200"/>
          </a:xfrm>
        </p:spPr>
        <p:txBody>
          <a:bodyPr/>
          <a:lstStyle/>
          <a:p>
            <a:b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01AB8E-4EF4-83C4-15C1-8EEA8850F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91" y="1346775"/>
            <a:ext cx="7429818" cy="45814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FD0410-3E5C-3863-D076-E20B6670D387}"/>
              </a:ext>
            </a:extLst>
          </p:cNvPr>
          <p:cNvSpPr txBox="1"/>
          <p:nvPr/>
        </p:nvSpPr>
        <p:spPr>
          <a:xfrm>
            <a:off x="1905000" y="637340"/>
            <a:ext cx="5121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Rate of Improvements slowed</a:t>
            </a:r>
          </a:p>
        </p:txBody>
      </p:sp>
    </p:spTree>
    <p:extLst>
      <p:ext uri="{BB962C8B-B14F-4D97-AF65-F5344CB8AC3E}">
        <p14:creationId xmlns:p14="http://schemas.microsoft.com/office/powerpoint/2010/main" val="76971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87AD2-22CF-775F-9D7B-C09308BF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Virtuous to Fragmentation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CAA3F-AE25-27BA-7349-4A550EC91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5105400"/>
            <a:ext cx="7454900" cy="838200"/>
          </a:xfrm>
        </p:spPr>
        <p:txBody>
          <a:bodyPr/>
          <a:lstStyle/>
          <a:p>
            <a:r>
              <a:rPr lang="en-US" sz="2400" dirty="0"/>
              <a:t>PC replacement 4 -&gt; 5-6 years</a:t>
            </a:r>
          </a:p>
          <a:p>
            <a:r>
              <a:rPr lang="en-US" sz="2400" dirty="0"/>
              <a:t>Smartphones 23 months -&gt; 31 months</a:t>
            </a:r>
          </a:p>
          <a:p>
            <a:r>
              <a:rPr lang="en-US" sz="2400" dirty="0"/>
              <a:t>Some may skip generational replacements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B3987-B366-0CE5-651D-653367C4F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66546"/>
            <a:ext cx="7772400" cy="252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3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F707EDC-07B3-0DE1-19D8-F8847DD8A2AF}"/>
              </a:ext>
            </a:extLst>
          </p:cNvPr>
          <p:cNvSpPr txBox="1"/>
          <p:nvPr/>
        </p:nvSpPr>
        <p:spPr>
          <a:xfrm>
            <a:off x="2359591" y="6596390"/>
            <a:ext cx="6766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N. Thompson, S. </a:t>
            </a:r>
            <a:r>
              <a:rPr lang="en-US" sz="1100" i="1" dirty="0" err="1"/>
              <a:t>Spanuth</a:t>
            </a:r>
            <a:r>
              <a:rPr lang="en-US" sz="1100" i="1" dirty="0"/>
              <a:t>, Decline of  Computers as a General Purpose Technology, Comm of the ACM March 2021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1FC0F6-3409-0227-851D-496622B187AE}"/>
                  </a:ext>
                </a:extLst>
              </p:cNvPr>
              <p:cNvSpPr txBox="1"/>
              <p:nvPr/>
            </p:nvSpPr>
            <p:spPr>
              <a:xfrm>
                <a:off x="964596" y="4356392"/>
                <a:ext cx="3592330" cy="2052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   Peak Moore’s Law</a:t>
                </a:r>
              </a:p>
              <a:p>
                <a:r>
                  <a:rPr lang="en-US" dirty="0"/>
                  <a:t>48% Improvement/year</a:t>
                </a:r>
              </a:p>
              <a:p>
                <a:r>
                  <a:rPr lang="en-US" dirty="0" err="1"/>
                  <a:t>Sp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baseline="-25000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baseline="-25000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/>
                  <a:t>= 100x  =&gt; 83,000 </a:t>
                </a:r>
              </a:p>
              <a:p>
                <a:r>
                  <a:rPr lang="en-US" dirty="0" err="1"/>
                  <a:t>Sp</a:t>
                </a:r>
                <a:r>
                  <a:rPr lang="en-US" dirty="0"/>
                  <a:t> </a:t>
                </a:r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baseline="-25000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baseline="-25000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2x =&gt; 1,000,000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1FC0F6-3409-0227-851D-496622B18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596" y="4356392"/>
                <a:ext cx="3592330" cy="2052998"/>
              </a:xfrm>
              <a:prstGeom prst="rect">
                <a:avLst/>
              </a:prstGeom>
              <a:blipFill>
                <a:blip r:embed="rId2"/>
                <a:stretch>
                  <a:fillRect l="-2456" t="-2469" r="-1404"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BBBB7C-E839-8DF2-AF3B-CFCEDB3ED40A}"/>
                  </a:ext>
                </a:extLst>
              </p:cNvPr>
              <p:cNvSpPr txBox="1"/>
              <p:nvPr/>
            </p:nvSpPr>
            <p:spPr>
              <a:xfrm>
                <a:off x="4705364" y="4419600"/>
                <a:ext cx="3567643" cy="1878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        2008-2013</a:t>
                </a:r>
              </a:p>
              <a:p>
                <a:r>
                  <a:rPr lang="en-US" dirty="0"/>
                  <a:t>8% Improvement/year</a:t>
                </a:r>
              </a:p>
              <a:p>
                <a:r>
                  <a:rPr lang="en-US" dirty="0" err="1"/>
                  <a:t>Sp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baseline="-25000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baseline="-25000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100x  =&gt; 15,000 </a:t>
                </a:r>
              </a:p>
              <a:p>
                <a:r>
                  <a:rPr lang="en-US" dirty="0" err="1"/>
                  <a:t>Sp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baseline="-25000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baseline="-25000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= 2x    =&gt; 81,000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BBBB7C-E839-8DF2-AF3B-CFCEDB3ED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364" y="4419600"/>
                <a:ext cx="3567643" cy="1878591"/>
              </a:xfrm>
              <a:prstGeom prst="rect">
                <a:avLst/>
              </a:prstGeom>
              <a:blipFill>
                <a:blip r:embed="rId3"/>
                <a:stretch>
                  <a:fillRect l="-2837" t="-2703" r="-1773" b="-6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B0AD4C90-51D8-FE4F-2936-FAA65B94A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25" y="448354"/>
            <a:ext cx="6861207" cy="662837"/>
          </a:xfrm>
        </p:spPr>
        <p:txBody>
          <a:bodyPr/>
          <a:lstStyle/>
          <a:p>
            <a:pPr algn="ctr"/>
            <a:r>
              <a:rPr lang="en-US" sz="2400" dirty="0"/>
              <a:t>“That’s mathematics son! You can argue with me but you cant argue with figures”</a:t>
            </a:r>
          </a:p>
        </p:txBody>
      </p:sp>
      <p:pic>
        <p:nvPicPr>
          <p:cNvPr id="3076" name="Picture 4">
            <a:hlinkClick r:id="rId4"/>
            <a:extLst>
              <a:ext uri="{FF2B5EF4-FFF2-40B4-BE49-F238E27FC236}">
                <a16:creationId xmlns:a16="http://schemas.microsoft.com/office/drawing/2014/main" id="{DF52ECA8-71DE-D366-D042-73699A697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633" y="229870"/>
            <a:ext cx="962322" cy="130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E0C3C9-2B80-8519-C372-E4240EFD1C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1497939"/>
            <a:ext cx="7772400" cy="292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6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F707EDC-07B3-0DE1-19D8-F8847DD8A2AF}"/>
              </a:ext>
            </a:extLst>
          </p:cNvPr>
          <p:cNvSpPr txBox="1"/>
          <p:nvPr/>
        </p:nvSpPr>
        <p:spPr>
          <a:xfrm>
            <a:off x="2359591" y="6596390"/>
            <a:ext cx="6766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N. Thompson, S. </a:t>
            </a:r>
            <a:r>
              <a:rPr lang="en-US" sz="1100" i="1" dirty="0" err="1"/>
              <a:t>Spanuth</a:t>
            </a:r>
            <a:r>
              <a:rPr lang="en-US" sz="1100" i="1" dirty="0"/>
              <a:t>, Decline of  Computers as a General Purpose Technology, Comm of the ACM March 2021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1FC0F6-3409-0227-851D-496622B187AE}"/>
                  </a:ext>
                </a:extLst>
              </p:cNvPr>
              <p:cNvSpPr txBox="1"/>
              <p:nvPr/>
            </p:nvSpPr>
            <p:spPr>
              <a:xfrm>
                <a:off x="964596" y="4356392"/>
                <a:ext cx="3592330" cy="2052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   Peak Moore’s Law</a:t>
                </a:r>
              </a:p>
              <a:p>
                <a:r>
                  <a:rPr lang="en-US" dirty="0"/>
                  <a:t>48% Improvement/year</a:t>
                </a:r>
              </a:p>
              <a:p>
                <a:r>
                  <a:rPr lang="en-US" dirty="0" err="1"/>
                  <a:t>Sp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baseline="-25000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baseline="-25000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/>
                  <a:t>= 100  =&gt; 83,000 </a:t>
                </a:r>
              </a:p>
              <a:p>
                <a:r>
                  <a:rPr lang="en-US" dirty="0" err="1"/>
                  <a:t>Sp</a:t>
                </a:r>
                <a:r>
                  <a:rPr lang="en-US" dirty="0"/>
                  <a:t> </a:t>
                </a:r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baseline="-25000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baseline="-25000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2x =&gt; 1,000,000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1FC0F6-3409-0227-851D-496622B18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596" y="4356392"/>
                <a:ext cx="3592330" cy="2052998"/>
              </a:xfrm>
              <a:prstGeom prst="rect">
                <a:avLst/>
              </a:prstGeom>
              <a:blipFill>
                <a:blip r:embed="rId2"/>
                <a:stretch>
                  <a:fillRect l="-2456" t="-2469" r="-1404"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BBBB7C-E839-8DF2-AF3B-CFCEDB3ED40A}"/>
                  </a:ext>
                </a:extLst>
              </p:cNvPr>
              <p:cNvSpPr txBox="1"/>
              <p:nvPr/>
            </p:nvSpPr>
            <p:spPr>
              <a:xfrm>
                <a:off x="4705364" y="4419600"/>
                <a:ext cx="3413755" cy="1878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        2008-2013</a:t>
                </a:r>
              </a:p>
              <a:p>
                <a:r>
                  <a:rPr lang="en-US" dirty="0"/>
                  <a:t>8% Improvement/year</a:t>
                </a:r>
              </a:p>
              <a:p>
                <a:r>
                  <a:rPr lang="en-US" dirty="0" err="1"/>
                  <a:t>Sp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baseline="-25000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baseline="-25000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100  =&gt; 15,000 </a:t>
                </a:r>
              </a:p>
              <a:p>
                <a:r>
                  <a:rPr lang="en-US" dirty="0" err="1"/>
                  <a:t>Sp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baseline="-25000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baseline="-25000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= 2x    =&gt; 81,000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BBBB7C-E839-8DF2-AF3B-CFCEDB3ED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364" y="4419600"/>
                <a:ext cx="3413755" cy="1878591"/>
              </a:xfrm>
              <a:prstGeom prst="rect">
                <a:avLst/>
              </a:prstGeom>
              <a:blipFill>
                <a:blip r:embed="rId3"/>
                <a:stretch>
                  <a:fillRect l="-2963" t="-2703" r="-1852" b="-6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B0AD4C90-51D8-FE4F-2936-FAA65B94A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25" y="448354"/>
            <a:ext cx="6861207" cy="662837"/>
          </a:xfrm>
        </p:spPr>
        <p:txBody>
          <a:bodyPr/>
          <a:lstStyle/>
          <a:p>
            <a:pPr algn="ctr"/>
            <a:r>
              <a:rPr lang="en-US" sz="2400" dirty="0"/>
              <a:t>“That’s mathematics son! You can argue with me but you cant argue with figures”</a:t>
            </a:r>
          </a:p>
        </p:txBody>
      </p:sp>
      <p:pic>
        <p:nvPicPr>
          <p:cNvPr id="3076" name="Picture 4">
            <a:hlinkClick r:id="rId4"/>
            <a:extLst>
              <a:ext uri="{FF2B5EF4-FFF2-40B4-BE49-F238E27FC236}">
                <a16:creationId xmlns:a16="http://schemas.microsoft.com/office/drawing/2014/main" id="{DF52ECA8-71DE-D366-D042-73699A697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633" y="229870"/>
            <a:ext cx="962322" cy="130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B526FD3-3A0A-CD00-AEBF-F8A72E3198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876" y="1409390"/>
            <a:ext cx="7772400" cy="301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8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>
            <a:extLst>
              <a:ext uri="{FF2B5EF4-FFF2-40B4-BE49-F238E27FC236}">
                <a16:creationId xmlns:a16="http://schemas.microsoft.com/office/drawing/2014/main" id="{E6BD32E5-B025-A38E-2847-11313E8C41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Its Economics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707EDC-07B3-0DE1-19D8-F8847DD8A2AF}"/>
              </a:ext>
            </a:extLst>
          </p:cNvPr>
          <p:cNvSpPr txBox="1"/>
          <p:nvPr/>
        </p:nvSpPr>
        <p:spPr>
          <a:xfrm>
            <a:off x="2359591" y="6596390"/>
            <a:ext cx="6766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N. Thompson, S. </a:t>
            </a:r>
            <a:r>
              <a:rPr lang="en-US" sz="1100" i="1" dirty="0" err="1"/>
              <a:t>Spanuth</a:t>
            </a:r>
            <a:r>
              <a:rPr lang="en-US" sz="1100" i="1" dirty="0"/>
              <a:t>, Decline of  Computers as a General Purpose Technology, Comm of the ACM March 2021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FDF4FB-B443-D28E-8BAC-248F891F2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326261"/>
            <a:ext cx="5022850" cy="30171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80AA11-F9C5-B4F5-4ACE-B232E9E95042}"/>
              </a:ext>
            </a:extLst>
          </p:cNvPr>
          <p:cNvSpPr txBox="1"/>
          <p:nvPr/>
        </p:nvSpPr>
        <p:spPr>
          <a:xfrm>
            <a:off x="685800" y="43434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CAGR 5%     1996-2016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Less competitive players left the Market and remaining players amortized fixed cost over larger numbers of chips</a:t>
            </a: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E40FCF42-2FAB-C212-80EC-F150007A9123}"/>
              </a:ext>
            </a:extLst>
          </p:cNvPr>
          <p:cNvSpPr/>
          <p:nvPr/>
        </p:nvSpPr>
        <p:spPr>
          <a:xfrm flipH="1">
            <a:off x="2621281" y="4343400"/>
            <a:ext cx="45719" cy="3810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219E4-EAEF-B71D-E5A8-F90F512EA95F}"/>
              </a:ext>
            </a:extLst>
          </p:cNvPr>
          <p:cNvSpPr txBox="1"/>
          <p:nvPr/>
        </p:nvSpPr>
        <p:spPr>
          <a:xfrm>
            <a:off x="870570" y="1676400"/>
            <a:ext cx="332043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Fab Costs   13%/year.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Moore’s ”Second Law” Cost of a chip fab doubles every four years</a:t>
            </a:r>
          </a:p>
        </p:txBody>
      </p:sp>
    </p:spTree>
    <p:extLst>
      <p:ext uri="{BB962C8B-B14F-4D97-AF65-F5344CB8AC3E}">
        <p14:creationId xmlns:p14="http://schemas.microsoft.com/office/powerpoint/2010/main" val="607740675"/>
      </p:ext>
    </p:extLst>
  </p:cSld>
  <p:clrMapOvr>
    <a:masterClrMapping/>
  </p:clrMapOvr>
</p:sld>
</file>

<file path=ppt/theme/theme1.xml><?xml version="1.0" encoding="utf-8"?>
<a:theme xmlns:a="http://schemas.openxmlformats.org/drawingml/2006/main" name="Uark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Uark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Uark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ark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ark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ark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ark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ark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X:Templates:My Templates:Uark.pot</Template>
  <TotalTime>18966</TotalTime>
  <Words>1121</Words>
  <Application>Microsoft Macintosh PowerPoint</Application>
  <PresentationFormat>On-screen Show (4:3)</PresentationFormat>
  <Paragraphs>118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Cambria Math</vt:lpstr>
      <vt:lpstr>Comic Sans MS</vt:lpstr>
      <vt:lpstr>Courier New</vt:lpstr>
      <vt:lpstr>Times New Roman</vt:lpstr>
      <vt:lpstr>Uark</vt:lpstr>
      <vt:lpstr>PowerPoint Presentation</vt:lpstr>
      <vt:lpstr>PowerPoint Presentation</vt:lpstr>
      <vt:lpstr>PowerPoint Presentation</vt:lpstr>
      <vt:lpstr>The end of GPT’s</vt:lpstr>
      <vt:lpstr> </vt:lpstr>
      <vt:lpstr>From Virtuous to Fragmentation</vt:lpstr>
      <vt:lpstr>“That’s mathematics son! You can argue with me but you cant argue with figures”</vt:lpstr>
      <vt:lpstr>“That’s mathematics son! You can argue with me but you cant argue with figures”</vt:lpstr>
      <vt:lpstr>Its Economics</vt:lpstr>
      <vt:lpstr>The shrinking number of fabs</vt:lpstr>
      <vt:lpstr>Dennard Scaling Ends and Moore’s Law Slows Specialization Gains Market Share </vt:lpstr>
      <vt:lpstr>So no big deal right ? Specialization can fill the gap……..</vt:lpstr>
      <vt:lpstr>PowerPoint Presentation</vt:lpstr>
      <vt:lpstr>Nex Time: The Accelerator Wall</vt:lpstr>
      <vt:lpstr>PowerPoint Presentation</vt:lpstr>
      <vt:lpstr>The Specialization Stack</vt:lpstr>
      <vt:lpstr>PowerPoint Presentation</vt:lpstr>
      <vt:lpstr>The Law of Diminishing Returns</vt:lpstr>
      <vt:lpstr>PowerPoint Presentation</vt:lpstr>
      <vt:lpstr>Whats the big deal ?</vt:lpstr>
    </vt:vector>
  </TitlesOfParts>
  <Company>university of kansas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Architecture</dc:title>
  <dc:creator>dandrews</dc:creator>
  <cp:lastModifiedBy>David Andrews</cp:lastModifiedBy>
  <cp:revision>140</cp:revision>
  <dcterms:created xsi:type="dcterms:W3CDTF">2017-01-17T21:56:44Z</dcterms:created>
  <dcterms:modified xsi:type="dcterms:W3CDTF">2024-08-25T19:24:23Z</dcterms:modified>
</cp:coreProperties>
</file>