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>
      <p:cViewPr varScale="1">
        <p:scale>
          <a:sx n="65" d="100"/>
          <a:sy n="65" d="100"/>
        </p:scale>
        <p:origin x="80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08857" y="2341670"/>
            <a:ext cx="16686461" cy="6356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2156" y="1947584"/>
            <a:ext cx="17339786" cy="7413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4388" y="322368"/>
            <a:ext cx="18035322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5069" y="4678256"/>
            <a:ext cx="17933960" cy="3124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155702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 </a:t>
            </a:r>
            <a:r>
              <a:rPr spc="90" dirty="0"/>
              <a:t>breakdown </a:t>
            </a:r>
            <a:r>
              <a:rPr spc="-20" dirty="0"/>
              <a:t>by </a:t>
            </a:r>
            <a:r>
              <a:rPr spc="75" dirty="0"/>
              <a:t>Performance</a:t>
            </a:r>
            <a:r>
              <a:rPr spc="-1225" dirty="0"/>
              <a:t> </a:t>
            </a:r>
            <a:r>
              <a:rPr spc="-20" dirty="0"/>
              <a:t>Counters</a:t>
            </a:r>
          </a:p>
        </p:txBody>
      </p:sp>
      <p:sp>
        <p:nvSpPr>
          <p:cNvPr id="3" name="object 3"/>
          <p:cNvSpPr/>
          <p:nvPr/>
        </p:nvSpPr>
        <p:spPr>
          <a:xfrm>
            <a:off x="495099" y="2680294"/>
            <a:ext cx="13559961" cy="5853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80181" y="2150327"/>
            <a:ext cx="4856141" cy="8084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90404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Latency </a:t>
            </a:r>
            <a:r>
              <a:rPr spc="-15" dirty="0"/>
              <a:t>Results</a:t>
            </a:r>
            <a:r>
              <a:rPr spc="-720" dirty="0"/>
              <a:t> </a:t>
            </a:r>
            <a:r>
              <a:rPr spc="-30" dirty="0"/>
              <a:t>(99%ile)</a:t>
            </a:r>
          </a:p>
        </p:txBody>
      </p:sp>
      <p:sp>
        <p:nvSpPr>
          <p:cNvPr id="3" name="object 3"/>
          <p:cNvSpPr/>
          <p:nvPr/>
        </p:nvSpPr>
        <p:spPr>
          <a:xfrm>
            <a:off x="1463888" y="3175775"/>
            <a:ext cx="17373605" cy="4601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820674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Programming </a:t>
            </a:r>
            <a:r>
              <a:rPr spc="170" dirty="0"/>
              <a:t>the</a:t>
            </a:r>
            <a:r>
              <a:rPr spc="-705" dirty="0"/>
              <a:t> </a:t>
            </a:r>
            <a:r>
              <a:rPr spc="-25" dirty="0"/>
              <a:t>TPU</a:t>
            </a:r>
          </a:p>
        </p:txBody>
      </p:sp>
      <p:sp>
        <p:nvSpPr>
          <p:cNvPr id="3" name="object 3"/>
          <p:cNvSpPr/>
          <p:nvPr/>
        </p:nvSpPr>
        <p:spPr>
          <a:xfrm>
            <a:off x="12307478" y="2310339"/>
            <a:ext cx="4584153" cy="664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61149" y="689314"/>
            <a:ext cx="0" cy="9643745"/>
          </a:xfrm>
          <a:custGeom>
            <a:avLst/>
            <a:gdLst/>
            <a:ahLst/>
            <a:cxnLst/>
            <a:rect l="l" t="t" r="r" b="b"/>
            <a:pathLst>
              <a:path h="9643745">
                <a:moveTo>
                  <a:pt x="0" y="9643124"/>
                </a:moveTo>
                <a:lnTo>
                  <a:pt x="0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38792" y="322368"/>
            <a:ext cx="7661909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b="1" spc="15" dirty="0">
                <a:latin typeface="Arial"/>
                <a:cs typeface="Arial"/>
              </a:rPr>
              <a:t>Programming</a:t>
            </a:r>
            <a:r>
              <a:rPr sz="6100" b="1" spc="-285" dirty="0">
                <a:latin typeface="Arial"/>
                <a:cs typeface="Arial"/>
              </a:rPr>
              <a:t> </a:t>
            </a:r>
            <a:r>
              <a:rPr sz="6100" b="1" spc="-310" dirty="0">
                <a:latin typeface="Arial"/>
                <a:cs typeface="Arial"/>
              </a:rPr>
              <a:t>FPGAs</a:t>
            </a:r>
            <a:endParaRPr sz="6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6420" y="1685812"/>
            <a:ext cx="5884637" cy="2345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3711" y="4542135"/>
            <a:ext cx="2091055" cy="8947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90220" marR="5080" indent="-478155">
              <a:lnSpc>
                <a:spcPts val="3379"/>
              </a:lnSpc>
              <a:spcBef>
                <a:spcPts val="280"/>
              </a:spcBef>
            </a:pPr>
            <a:r>
              <a:rPr sz="2850" b="1" spc="15" dirty="0">
                <a:latin typeface="Arial"/>
                <a:cs typeface="Arial"/>
              </a:rPr>
              <a:t>TensorF</a:t>
            </a:r>
            <a:r>
              <a:rPr sz="2850" b="1" spc="-10" dirty="0">
                <a:latin typeface="Arial"/>
                <a:cs typeface="Arial"/>
              </a:rPr>
              <a:t>l</a:t>
            </a:r>
            <a:r>
              <a:rPr sz="2850" b="1" spc="-60" dirty="0">
                <a:latin typeface="Arial"/>
                <a:cs typeface="Arial"/>
              </a:rPr>
              <a:t>o</a:t>
            </a:r>
            <a:r>
              <a:rPr sz="2850" b="1" spc="125" dirty="0">
                <a:latin typeface="Arial"/>
                <a:cs typeface="Arial"/>
              </a:rPr>
              <a:t>w  </a:t>
            </a:r>
            <a:r>
              <a:rPr sz="2850" b="1" spc="45" dirty="0">
                <a:latin typeface="Arial"/>
                <a:cs typeface="Arial"/>
              </a:rPr>
              <a:t>graph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59232" y="4367361"/>
            <a:ext cx="100965" cy="1697989"/>
            <a:chOff x="5259232" y="4367361"/>
            <a:chExt cx="100965" cy="1697989"/>
          </a:xfrm>
        </p:grpSpPr>
        <p:sp>
          <p:nvSpPr>
            <p:cNvPr id="9" name="object 9"/>
            <p:cNvSpPr/>
            <p:nvPr/>
          </p:nvSpPr>
          <p:spPr>
            <a:xfrm>
              <a:off x="5309492" y="4367361"/>
              <a:ext cx="0" cy="1607820"/>
            </a:xfrm>
            <a:custGeom>
              <a:avLst/>
              <a:gdLst/>
              <a:ahLst/>
              <a:cxnLst/>
              <a:rect l="l" t="t" r="r" b="b"/>
              <a:pathLst>
                <a:path h="1607820">
                  <a:moveTo>
                    <a:pt x="0" y="0"/>
                  </a:moveTo>
                  <a:lnTo>
                    <a:pt x="0" y="160756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9232" y="596445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4" h="100964">
                  <a:moveTo>
                    <a:pt x="100520" y="0"/>
                  </a:moveTo>
                  <a:lnTo>
                    <a:pt x="0" y="0"/>
                  </a:lnTo>
                  <a:lnTo>
                    <a:pt x="5026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7796" y="8102236"/>
            <a:ext cx="2101850" cy="8947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50825">
              <a:lnSpc>
                <a:spcPts val="3379"/>
              </a:lnSpc>
              <a:spcBef>
                <a:spcPts val="280"/>
              </a:spcBef>
            </a:pPr>
            <a:r>
              <a:rPr sz="2850" b="1" spc="10" dirty="0">
                <a:latin typeface="Arial"/>
                <a:cs typeface="Arial"/>
              </a:rPr>
              <a:t>TPU </a:t>
            </a:r>
            <a:r>
              <a:rPr sz="2850" b="1" dirty="0">
                <a:latin typeface="Arial"/>
                <a:cs typeface="Arial"/>
              </a:rPr>
              <a:t>host  </a:t>
            </a:r>
            <a:r>
              <a:rPr sz="2850" b="1" spc="-60" dirty="0">
                <a:latin typeface="Arial"/>
                <a:cs typeface="Arial"/>
              </a:rPr>
              <a:t>in</a:t>
            </a:r>
            <a:r>
              <a:rPr sz="2850" b="1" spc="-85" dirty="0">
                <a:latin typeface="Arial"/>
                <a:cs typeface="Arial"/>
              </a:rPr>
              <a:t>s</a:t>
            </a:r>
            <a:r>
              <a:rPr sz="2850" b="1" spc="25" dirty="0">
                <a:latin typeface="Arial"/>
                <a:cs typeface="Arial"/>
              </a:rPr>
              <a:t>tructions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2067" y="6377506"/>
            <a:ext cx="2355215" cy="1480820"/>
            <a:chOff x="4132067" y="6377506"/>
            <a:chExt cx="2355215" cy="1480820"/>
          </a:xfrm>
        </p:grpSpPr>
        <p:sp>
          <p:nvSpPr>
            <p:cNvPr id="13" name="object 13"/>
            <p:cNvSpPr/>
            <p:nvPr/>
          </p:nvSpPr>
          <p:spPr>
            <a:xfrm>
              <a:off x="4132067" y="6377506"/>
              <a:ext cx="2354849" cy="1480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3951" y="6398448"/>
              <a:ext cx="2271082" cy="13969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3951" y="6398448"/>
              <a:ext cx="2271395" cy="1397000"/>
            </a:xfrm>
            <a:custGeom>
              <a:avLst/>
              <a:gdLst/>
              <a:ahLst/>
              <a:cxnLst/>
              <a:rect l="l" t="t" r="r" b="b"/>
              <a:pathLst>
                <a:path w="2271395" h="1397000">
                  <a:moveTo>
                    <a:pt x="2271082" y="0"/>
                  </a:moveTo>
                  <a:lnTo>
                    <a:pt x="0" y="0"/>
                  </a:lnTo>
                  <a:lnTo>
                    <a:pt x="0" y="1396948"/>
                  </a:lnTo>
                  <a:lnTo>
                    <a:pt x="2271082" y="1396948"/>
                  </a:lnTo>
                  <a:lnTo>
                    <a:pt x="2271082" y="0"/>
                  </a:lnTo>
                  <a:close/>
                </a:path>
              </a:pathLst>
            </a:custGeom>
            <a:solidFill>
              <a:srgbClr val="009CFD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73951" y="6398448"/>
            <a:ext cx="2271395" cy="1397000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algn="ctr">
              <a:lnSpc>
                <a:spcPts val="3085"/>
              </a:lnSpc>
              <a:spcBef>
                <a:spcPts val="2255"/>
              </a:spcBef>
            </a:pPr>
            <a:r>
              <a:rPr sz="2600" b="1" spc="15" dirty="0">
                <a:solidFill>
                  <a:srgbClr val="FFFFFF"/>
                </a:solidFill>
                <a:latin typeface="Arial"/>
                <a:cs typeface="Arial"/>
              </a:rPr>
              <a:t>TPU</a:t>
            </a:r>
            <a:endParaRPr sz="2600">
              <a:latin typeface="Arial"/>
              <a:cs typeface="Arial"/>
            </a:endParaRPr>
          </a:p>
          <a:p>
            <a:pPr marL="6350" algn="ctr">
              <a:lnSpc>
                <a:spcPts val="3085"/>
              </a:lnSpc>
            </a:pPr>
            <a:r>
              <a:rPr sz="2600" b="1" spc="60" dirty="0">
                <a:solidFill>
                  <a:srgbClr val="FFFFFF"/>
                </a:solidFill>
                <a:latin typeface="Arial"/>
                <a:cs typeface="Arial"/>
              </a:rPr>
              <a:t>bitstream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1066228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NVIDIA’s</a:t>
            </a:r>
            <a:r>
              <a:rPr spc="-250" dirty="0"/>
              <a:t> </a:t>
            </a:r>
            <a:r>
              <a:rPr spc="135" dirty="0"/>
              <a:t>Rebuttal</a:t>
            </a:r>
            <a:r>
              <a:rPr spc="-390" dirty="0"/>
              <a:t> </a:t>
            </a:r>
            <a:r>
              <a:rPr spc="105" dirty="0"/>
              <a:t>to</a:t>
            </a:r>
            <a:r>
              <a:rPr spc="-245" dirty="0"/>
              <a:t> </a:t>
            </a:r>
            <a:r>
              <a:rPr spc="170" dirty="0"/>
              <a:t>the</a:t>
            </a:r>
            <a:r>
              <a:rPr spc="-415" dirty="0"/>
              <a:t> </a:t>
            </a:r>
            <a:r>
              <a:rPr spc="-25" dirty="0"/>
              <a:t>TPU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6125" y="10405830"/>
            <a:ext cx="1173607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0" dirty="0">
                <a:latin typeface="Arial"/>
                <a:cs typeface="Arial"/>
              </a:rPr>
              <a:t>https://blogs.nvidia.com/blog/2017/04/10/ai-drives-rise-accelerated-computing-datacenter/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1314" y="1748637"/>
            <a:ext cx="17067902" cy="8366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846518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“Patterson”</a:t>
            </a:r>
            <a:r>
              <a:rPr spc="-325" dirty="0"/>
              <a:t> </a:t>
            </a:r>
            <a:r>
              <a:rPr spc="-12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59" y="1971532"/>
            <a:ext cx="17957800" cy="8550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7030" indent="-354965">
              <a:lnSpc>
                <a:spcPct val="100000"/>
              </a:lnSpc>
              <a:spcBef>
                <a:spcPts val="125"/>
              </a:spcBef>
              <a:buFont typeface="Arial Unicode MS"/>
              <a:buAutoNum type="arabicPeriod"/>
              <a:tabLst>
                <a:tab pos="367665" algn="l"/>
              </a:tabLst>
            </a:pPr>
            <a:r>
              <a:rPr sz="3150" b="1" spc="-15" dirty="0">
                <a:latin typeface="Arial"/>
                <a:cs typeface="Arial"/>
              </a:rPr>
              <a:t>Fallacy</a:t>
            </a:r>
            <a:r>
              <a:rPr sz="3150" spc="-15" dirty="0">
                <a:latin typeface="Arial Unicode MS"/>
                <a:cs typeface="Arial Unicode MS"/>
              </a:rPr>
              <a:t>: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NN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00" dirty="0">
                <a:latin typeface="Arial Unicode MS"/>
                <a:cs typeface="Arial Unicode MS"/>
              </a:rPr>
              <a:t>inference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80" dirty="0">
                <a:latin typeface="Arial Unicode MS"/>
                <a:cs typeface="Arial Unicode MS"/>
              </a:rPr>
              <a:t>applications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30" dirty="0">
                <a:latin typeface="Arial Unicode MS"/>
                <a:cs typeface="Arial Unicode MS"/>
              </a:rPr>
              <a:t>in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85" dirty="0">
                <a:latin typeface="Arial Unicode MS"/>
                <a:cs typeface="Arial Unicode MS"/>
              </a:rPr>
              <a:t>data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90" dirty="0">
                <a:latin typeface="Arial Unicode MS"/>
                <a:cs typeface="Arial Unicode MS"/>
              </a:rPr>
              <a:t>centers</a:t>
            </a:r>
            <a:r>
              <a:rPr sz="3150" spc="-145" dirty="0">
                <a:latin typeface="Arial Unicode MS"/>
                <a:cs typeface="Arial Unicode MS"/>
              </a:rPr>
              <a:t> </a:t>
            </a:r>
            <a:r>
              <a:rPr sz="3150" spc="85" dirty="0">
                <a:latin typeface="Arial Unicode MS"/>
                <a:cs typeface="Arial Unicode MS"/>
              </a:rPr>
              <a:t>value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30" dirty="0">
                <a:latin typeface="Arial Unicode MS"/>
                <a:cs typeface="Arial Unicode MS"/>
              </a:rPr>
              <a:t>throughput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-25" dirty="0">
                <a:latin typeface="Arial Unicode MS"/>
                <a:cs typeface="Arial Unicode MS"/>
              </a:rPr>
              <a:t>as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65" dirty="0">
                <a:latin typeface="Arial Unicode MS"/>
                <a:cs typeface="Arial Unicode MS"/>
              </a:rPr>
              <a:t>much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-25" dirty="0">
                <a:latin typeface="Arial Unicode MS"/>
                <a:cs typeface="Arial Unicode MS"/>
              </a:rPr>
              <a:t>as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80" dirty="0">
                <a:latin typeface="Arial Unicode MS"/>
                <a:cs typeface="Arial Unicode MS"/>
              </a:rPr>
              <a:t>response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55" dirty="0">
                <a:latin typeface="Arial Unicode MS"/>
                <a:cs typeface="Arial Unicode MS"/>
              </a:rPr>
              <a:t>time.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Unicode MS"/>
              <a:buAutoNum type="arabicPeriod"/>
            </a:pPr>
            <a:endParaRPr sz="2700">
              <a:latin typeface="Arial Unicode MS"/>
              <a:cs typeface="Arial Unicode MS"/>
            </a:endParaRPr>
          </a:p>
          <a:p>
            <a:pPr marL="408940" indent="-396875">
              <a:lnSpc>
                <a:spcPct val="100000"/>
              </a:lnSpc>
              <a:buFont typeface="Arial Unicode MS"/>
              <a:buAutoNum type="arabicPeriod"/>
              <a:tabLst>
                <a:tab pos="409575" algn="l"/>
              </a:tabLst>
            </a:pPr>
            <a:r>
              <a:rPr sz="3150" b="1" spc="-15" dirty="0">
                <a:latin typeface="Arial"/>
                <a:cs typeface="Arial"/>
              </a:rPr>
              <a:t>Fallacy</a:t>
            </a:r>
            <a:r>
              <a:rPr sz="3150" spc="-15" dirty="0">
                <a:latin typeface="Arial Unicode MS"/>
                <a:cs typeface="Arial Unicode MS"/>
              </a:rPr>
              <a:t>:</a:t>
            </a:r>
            <a:r>
              <a:rPr sz="3150" spc="-150" dirty="0">
                <a:latin typeface="Arial Unicode MS"/>
                <a:cs typeface="Arial Unicode MS"/>
              </a:rPr>
              <a:t> </a:t>
            </a:r>
            <a:r>
              <a:rPr sz="3150" spc="70" dirty="0">
                <a:latin typeface="Arial Unicode MS"/>
                <a:cs typeface="Arial Unicode MS"/>
              </a:rPr>
              <a:t>The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90" dirty="0">
                <a:latin typeface="Arial Unicode MS"/>
                <a:cs typeface="Arial Unicode MS"/>
              </a:rPr>
              <a:t>K80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-60" dirty="0">
                <a:latin typeface="Arial Unicode MS"/>
                <a:cs typeface="Arial Unicode MS"/>
              </a:rPr>
              <a:t>GPU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00" dirty="0">
                <a:latin typeface="Arial Unicode MS"/>
                <a:cs typeface="Arial Unicode MS"/>
              </a:rPr>
              <a:t>architecture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-25" dirty="0">
                <a:latin typeface="Arial Unicode MS"/>
                <a:cs typeface="Arial Unicode MS"/>
              </a:rPr>
              <a:t>is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-15" dirty="0">
                <a:latin typeface="Arial Unicode MS"/>
                <a:cs typeface="Arial Unicode MS"/>
              </a:rPr>
              <a:t>a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good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35" dirty="0">
                <a:latin typeface="Arial Unicode MS"/>
                <a:cs typeface="Arial Unicode MS"/>
              </a:rPr>
              <a:t>match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40" dirty="0">
                <a:latin typeface="Arial Unicode MS"/>
                <a:cs typeface="Arial Unicode MS"/>
              </a:rPr>
              <a:t>to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NN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65" dirty="0">
                <a:latin typeface="Arial Unicode MS"/>
                <a:cs typeface="Arial Unicode MS"/>
              </a:rPr>
              <a:t>inference.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Unicode MS"/>
              <a:buAutoNum type="arabicPeriod"/>
            </a:pPr>
            <a:endParaRPr sz="2750">
              <a:latin typeface="Arial Unicode MS"/>
              <a:cs typeface="Arial Unicode MS"/>
            </a:endParaRPr>
          </a:p>
          <a:p>
            <a:pPr marL="408940" indent="-396875">
              <a:lnSpc>
                <a:spcPct val="100000"/>
              </a:lnSpc>
              <a:buFont typeface="Arial Unicode MS"/>
              <a:buAutoNum type="arabicPeriod"/>
              <a:tabLst>
                <a:tab pos="409575" algn="l"/>
              </a:tabLst>
            </a:pPr>
            <a:r>
              <a:rPr sz="3150" b="1" spc="20" dirty="0">
                <a:latin typeface="Arial"/>
                <a:cs typeface="Arial"/>
              </a:rPr>
              <a:t>Pitfall</a:t>
            </a:r>
            <a:r>
              <a:rPr sz="3150" spc="20" dirty="0">
                <a:latin typeface="Arial Unicode MS"/>
                <a:cs typeface="Arial Unicode MS"/>
              </a:rPr>
              <a:t>:</a:t>
            </a:r>
            <a:r>
              <a:rPr sz="3150" spc="-170" dirty="0">
                <a:latin typeface="Arial Unicode MS"/>
                <a:cs typeface="Arial Unicode MS"/>
              </a:rPr>
              <a:t> </a:t>
            </a:r>
            <a:r>
              <a:rPr sz="3150" spc="95" dirty="0">
                <a:latin typeface="Arial Unicode MS"/>
                <a:cs typeface="Arial Unicode MS"/>
              </a:rPr>
              <a:t>Architects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55" dirty="0">
                <a:latin typeface="Arial Unicode MS"/>
                <a:cs typeface="Arial Unicode MS"/>
              </a:rPr>
              <a:t>have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45" dirty="0">
                <a:latin typeface="Arial Unicode MS"/>
                <a:cs typeface="Arial Unicode MS"/>
              </a:rPr>
              <a:t>neglected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20" dirty="0">
                <a:latin typeface="Arial Unicode MS"/>
                <a:cs typeface="Arial Unicode MS"/>
              </a:rPr>
              <a:t>important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NN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-15" dirty="0">
                <a:latin typeface="Arial Unicode MS"/>
                <a:cs typeface="Arial Unicode MS"/>
              </a:rPr>
              <a:t>tasks.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buFont typeface="Arial Unicode MS"/>
              <a:buAutoNum type="arabicPeriod"/>
            </a:pPr>
            <a:endParaRPr sz="2850">
              <a:latin typeface="Arial Unicode MS"/>
              <a:cs typeface="Arial Unicode MS"/>
            </a:endParaRPr>
          </a:p>
          <a:p>
            <a:pPr marL="158750" marR="325755" indent="-146685">
              <a:lnSpc>
                <a:spcPts val="3710"/>
              </a:lnSpc>
              <a:buFont typeface="Arial Unicode MS"/>
              <a:buAutoNum type="arabicPeriod"/>
              <a:tabLst>
                <a:tab pos="409575" algn="l"/>
              </a:tabLst>
            </a:pPr>
            <a:r>
              <a:rPr sz="3150" b="1" spc="20" dirty="0">
                <a:latin typeface="Arial"/>
                <a:cs typeface="Arial"/>
              </a:rPr>
              <a:t>Pitfall</a:t>
            </a:r>
            <a:r>
              <a:rPr sz="3150" spc="20" dirty="0">
                <a:latin typeface="Arial Unicode MS"/>
                <a:cs typeface="Arial Unicode MS"/>
              </a:rPr>
              <a:t>: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0" dirty="0">
                <a:latin typeface="Arial Unicode MS"/>
                <a:cs typeface="Arial Unicode MS"/>
              </a:rPr>
              <a:t>For</a:t>
            </a:r>
            <a:r>
              <a:rPr sz="3150" spc="-125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NN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50" dirty="0">
                <a:latin typeface="Arial Unicode MS"/>
                <a:cs typeface="Arial Unicode MS"/>
              </a:rPr>
              <a:t>hardware,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80" dirty="0">
                <a:latin typeface="Arial Unicode MS"/>
                <a:cs typeface="Arial Unicode MS"/>
              </a:rPr>
              <a:t>Inferences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5" dirty="0">
                <a:latin typeface="Arial Unicode MS"/>
                <a:cs typeface="Arial Unicode MS"/>
              </a:rPr>
              <a:t>Per</a:t>
            </a:r>
            <a:r>
              <a:rPr sz="3150" spc="-125" dirty="0">
                <a:latin typeface="Arial Unicode MS"/>
                <a:cs typeface="Arial Unicode MS"/>
              </a:rPr>
              <a:t> </a:t>
            </a:r>
            <a:r>
              <a:rPr sz="3150" spc="90" dirty="0">
                <a:latin typeface="Arial Unicode MS"/>
                <a:cs typeface="Arial Unicode MS"/>
              </a:rPr>
              <a:t>Second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-155" dirty="0">
                <a:latin typeface="Arial Unicode MS"/>
                <a:cs typeface="Arial Unicode MS"/>
              </a:rPr>
              <a:t>(IPS)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-25" dirty="0">
                <a:latin typeface="Arial Unicode MS"/>
                <a:cs typeface="Arial Unicode MS"/>
              </a:rPr>
              <a:t>is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35" dirty="0">
                <a:latin typeface="Arial Unicode MS"/>
                <a:cs typeface="Arial Unicode MS"/>
              </a:rPr>
              <a:t>an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80" dirty="0">
                <a:latin typeface="Arial Unicode MS"/>
                <a:cs typeface="Arial Unicode MS"/>
              </a:rPr>
              <a:t>inaccurate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20" dirty="0">
                <a:latin typeface="Arial Unicode MS"/>
                <a:cs typeface="Arial Unicode MS"/>
              </a:rPr>
              <a:t>summary</a:t>
            </a:r>
            <a:r>
              <a:rPr sz="3150" spc="-140" dirty="0">
                <a:latin typeface="Arial Unicode MS"/>
                <a:cs typeface="Arial Unicode MS"/>
              </a:rPr>
              <a:t> </a:t>
            </a:r>
            <a:r>
              <a:rPr sz="3150" spc="125" dirty="0">
                <a:latin typeface="Arial Unicode MS"/>
                <a:cs typeface="Arial Unicode MS"/>
              </a:rPr>
              <a:t>performance  </a:t>
            </a:r>
            <a:r>
              <a:rPr sz="3150" spc="70" dirty="0">
                <a:latin typeface="Arial Unicode MS"/>
                <a:cs typeface="Arial Unicode MS"/>
              </a:rPr>
              <a:t>metric.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Unicode MS"/>
              <a:buAutoNum type="arabicPeriod"/>
            </a:pPr>
            <a:endParaRPr sz="2650">
              <a:latin typeface="Arial Unicode MS"/>
              <a:cs typeface="Arial Unicode MS"/>
            </a:endParaRPr>
          </a:p>
          <a:p>
            <a:pPr marL="419100" indent="-407034">
              <a:lnSpc>
                <a:spcPct val="100000"/>
              </a:lnSpc>
              <a:spcBef>
                <a:spcPts val="5"/>
              </a:spcBef>
              <a:buFont typeface="Arial Unicode MS"/>
              <a:buAutoNum type="arabicPeriod"/>
              <a:tabLst>
                <a:tab pos="419734" algn="l"/>
              </a:tabLst>
            </a:pPr>
            <a:r>
              <a:rPr sz="3150" b="1" spc="-15" dirty="0">
                <a:latin typeface="Arial"/>
                <a:cs typeface="Arial"/>
              </a:rPr>
              <a:t>Fallacy</a:t>
            </a:r>
            <a:r>
              <a:rPr sz="3150" spc="-15" dirty="0">
                <a:latin typeface="Arial Unicode MS"/>
                <a:cs typeface="Arial Unicode MS"/>
              </a:rPr>
              <a:t>:</a:t>
            </a:r>
            <a:r>
              <a:rPr sz="3150" spc="-150" dirty="0">
                <a:latin typeface="Arial Unicode MS"/>
                <a:cs typeface="Arial Unicode MS"/>
              </a:rPr>
              <a:t> </a:t>
            </a:r>
            <a:r>
              <a:rPr sz="3150" spc="70" dirty="0">
                <a:latin typeface="Arial Unicode MS"/>
                <a:cs typeface="Arial Unicode MS"/>
              </a:rPr>
              <a:t>The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90" dirty="0">
                <a:latin typeface="Arial Unicode MS"/>
                <a:cs typeface="Arial Unicode MS"/>
              </a:rPr>
              <a:t>K80</a:t>
            </a:r>
            <a:r>
              <a:rPr sz="3150" spc="-60" dirty="0">
                <a:latin typeface="Arial Unicode MS"/>
                <a:cs typeface="Arial Unicode MS"/>
              </a:rPr>
              <a:t> GPU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75" dirty="0">
                <a:latin typeface="Arial Unicode MS"/>
                <a:cs typeface="Arial Unicode MS"/>
              </a:rPr>
              <a:t>results</a:t>
            </a:r>
            <a:r>
              <a:rPr sz="3150" spc="-155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would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55" dirty="0">
                <a:latin typeface="Arial Unicode MS"/>
                <a:cs typeface="Arial Unicode MS"/>
              </a:rPr>
              <a:t>be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65" dirty="0">
                <a:latin typeface="Arial Unicode MS"/>
                <a:cs typeface="Arial Unicode MS"/>
              </a:rPr>
              <a:t>much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35" dirty="0">
                <a:latin typeface="Arial Unicode MS"/>
                <a:cs typeface="Arial Unicode MS"/>
              </a:rPr>
              <a:t>better</a:t>
            </a:r>
            <a:r>
              <a:rPr sz="3150" spc="-135" dirty="0">
                <a:latin typeface="Arial Unicode MS"/>
                <a:cs typeface="Arial Unicode MS"/>
              </a:rPr>
              <a:t> </a:t>
            </a:r>
            <a:r>
              <a:rPr sz="3150" spc="95" dirty="0">
                <a:latin typeface="Arial Unicode MS"/>
                <a:cs typeface="Arial Unicode MS"/>
              </a:rPr>
              <a:t>if</a:t>
            </a:r>
            <a:r>
              <a:rPr sz="3150" spc="-120" dirty="0">
                <a:latin typeface="Arial Unicode MS"/>
                <a:cs typeface="Arial Unicode MS"/>
              </a:rPr>
              <a:t> </a:t>
            </a:r>
            <a:r>
              <a:rPr sz="3150" spc="85" dirty="0">
                <a:latin typeface="Arial Unicode MS"/>
                <a:cs typeface="Arial Unicode MS"/>
              </a:rPr>
              <a:t>Boost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85" dirty="0">
                <a:latin typeface="Arial Unicode MS"/>
                <a:cs typeface="Arial Unicode MS"/>
              </a:rPr>
              <a:t>mode</a:t>
            </a:r>
            <a:r>
              <a:rPr sz="3150" spc="-155" dirty="0">
                <a:latin typeface="Arial Unicode MS"/>
                <a:cs typeface="Arial Unicode MS"/>
              </a:rPr>
              <a:t> </a:t>
            </a:r>
            <a:r>
              <a:rPr sz="3150" spc="150" dirty="0">
                <a:latin typeface="Arial Unicode MS"/>
                <a:cs typeface="Arial Unicode MS"/>
              </a:rPr>
              <a:t>were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70" dirty="0">
                <a:latin typeface="Arial Unicode MS"/>
                <a:cs typeface="Arial Unicode MS"/>
              </a:rPr>
              <a:t>enabled.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buFont typeface="Arial Unicode MS"/>
              <a:buAutoNum type="arabicPeriod"/>
            </a:pPr>
            <a:endParaRPr sz="2850">
              <a:latin typeface="Arial Unicode MS"/>
              <a:cs typeface="Arial Unicode MS"/>
            </a:endParaRPr>
          </a:p>
          <a:p>
            <a:pPr marL="158750" marR="1573530" indent="-146685">
              <a:lnSpc>
                <a:spcPts val="3710"/>
              </a:lnSpc>
              <a:buFont typeface="Arial Unicode MS"/>
              <a:buAutoNum type="arabicPeriod"/>
              <a:tabLst>
                <a:tab pos="440690" algn="l"/>
              </a:tabLst>
            </a:pPr>
            <a:r>
              <a:rPr sz="3150" b="1" spc="-15" dirty="0">
                <a:latin typeface="Arial"/>
                <a:cs typeface="Arial"/>
              </a:rPr>
              <a:t>Fallacy</a:t>
            </a:r>
            <a:r>
              <a:rPr sz="3150" spc="-15" dirty="0">
                <a:latin typeface="Arial Unicode MS"/>
                <a:cs typeface="Arial Unicode MS"/>
              </a:rPr>
              <a:t>: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-35" dirty="0">
                <a:latin typeface="Arial Unicode MS"/>
                <a:cs typeface="Arial Unicode MS"/>
              </a:rPr>
              <a:t>CPU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95" dirty="0">
                <a:latin typeface="Arial Unicode MS"/>
                <a:cs typeface="Arial Unicode MS"/>
              </a:rPr>
              <a:t>and</a:t>
            </a:r>
            <a:r>
              <a:rPr sz="3150" spc="-60" dirty="0">
                <a:latin typeface="Arial Unicode MS"/>
                <a:cs typeface="Arial Unicode MS"/>
              </a:rPr>
              <a:t> GPU </a:t>
            </a:r>
            <a:r>
              <a:rPr sz="3150" spc="75" dirty="0">
                <a:latin typeface="Arial Unicode MS"/>
                <a:cs typeface="Arial Unicode MS"/>
              </a:rPr>
              <a:t>results</a:t>
            </a:r>
            <a:r>
              <a:rPr sz="3150" spc="-150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would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55" dirty="0">
                <a:latin typeface="Arial Unicode MS"/>
                <a:cs typeface="Arial Unicode MS"/>
              </a:rPr>
              <a:t>be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20" dirty="0">
                <a:latin typeface="Arial Unicode MS"/>
                <a:cs typeface="Arial Unicode MS"/>
              </a:rPr>
              <a:t>comparable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40" dirty="0">
                <a:latin typeface="Arial Unicode MS"/>
                <a:cs typeface="Arial Unicode MS"/>
              </a:rPr>
              <a:t>to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25" dirty="0">
                <a:latin typeface="Arial Unicode MS"/>
                <a:cs typeface="Arial Unicode MS"/>
              </a:rPr>
              <a:t>the</a:t>
            </a:r>
            <a:r>
              <a:rPr sz="3150" spc="-145" dirty="0">
                <a:latin typeface="Arial Unicode MS"/>
                <a:cs typeface="Arial Unicode MS"/>
              </a:rPr>
              <a:t> </a:t>
            </a:r>
            <a:r>
              <a:rPr sz="3150" spc="5" dirty="0">
                <a:latin typeface="Arial Unicode MS"/>
                <a:cs typeface="Arial Unicode MS"/>
              </a:rPr>
              <a:t>TPU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95" dirty="0">
                <a:latin typeface="Arial Unicode MS"/>
                <a:cs typeface="Arial Unicode MS"/>
              </a:rPr>
              <a:t>if</a:t>
            </a:r>
            <a:r>
              <a:rPr sz="3150" spc="-204" dirty="0">
                <a:latin typeface="Arial Unicode MS"/>
                <a:cs typeface="Arial Unicode MS"/>
              </a:rPr>
              <a:t> </a:t>
            </a:r>
            <a:r>
              <a:rPr sz="3150" spc="210" dirty="0">
                <a:latin typeface="Arial Unicode MS"/>
                <a:cs typeface="Arial Unicode MS"/>
              </a:rPr>
              <a:t>we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10" dirty="0">
                <a:latin typeface="Arial Unicode MS"/>
                <a:cs typeface="Arial Unicode MS"/>
              </a:rPr>
              <a:t>used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60" dirty="0">
                <a:latin typeface="Arial Unicode MS"/>
                <a:cs typeface="Arial Unicode MS"/>
              </a:rPr>
              <a:t>them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45" dirty="0">
                <a:latin typeface="Arial Unicode MS"/>
                <a:cs typeface="Arial Unicode MS"/>
              </a:rPr>
              <a:t>more  </a:t>
            </a:r>
            <a:r>
              <a:rPr sz="3150" spc="80" dirty="0">
                <a:latin typeface="Arial Unicode MS"/>
                <a:cs typeface="Arial Unicode MS"/>
              </a:rPr>
              <a:t>eﬃciently</a:t>
            </a:r>
            <a:r>
              <a:rPr sz="3150" spc="-155" dirty="0">
                <a:latin typeface="Arial Unicode MS"/>
                <a:cs typeface="Arial Unicode MS"/>
              </a:rPr>
              <a:t> </a:t>
            </a:r>
            <a:r>
              <a:rPr sz="3150" spc="100" dirty="0">
                <a:latin typeface="Arial Unicode MS"/>
                <a:cs typeface="Arial Unicode MS"/>
              </a:rPr>
              <a:t>or</a:t>
            </a:r>
            <a:r>
              <a:rPr sz="3150" spc="-135" dirty="0">
                <a:latin typeface="Arial Unicode MS"/>
                <a:cs typeface="Arial Unicode MS"/>
              </a:rPr>
              <a:t> </a:t>
            </a:r>
            <a:r>
              <a:rPr sz="3150" spc="145" dirty="0">
                <a:latin typeface="Arial Unicode MS"/>
                <a:cs typeface="Arial Unicode MS"/>
              </a:rPr>
              <a:t>compared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40" dirty="0">
                <a:latin typeface="Arial Unicode MS"/>
                <a:cs typeface="Arial Unicode MS"/>
              </a:rPr>
              <a:t>to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25" dirty="0">
                <a:latin typeface="Arial Unicode MS"/>
                <a:cs typeface="Arial Unicode MS"/>
              </a:rPr>
              <a:t>newer</a:t>
            </a:r>
            <a:r>
              <a:rPr sz="3150" spc="-220" dirty="0">
                <a:latin typeface="Arial Unicode MS"/>
                <a:cs typeface="Arial Unicode MS"/>
              </a:rPr>
              <a:t> </a:t>
            </a:r>
            <a:r>
              <a:rPr sz="3150" spc="10" dirty="0">
                <a:latin typeface="Arial Unicode MS"/>
                <a:cs typeface="Arial Unicode MS"/>
              </a:rPr>
              <a:t>versions.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 Unicode MS"/>
              <a:buAutoNum type="arabicPeriod"/>
            </a:pPr>
            <a:endParaRPr sz="2650">
              <a:latin typeface="Arial Unicode MS"/>
              <a:cs typeface="Arial Unicode MS"/>
            </a:endParaRPr>
          </a:p>
          <a:p>
            <a:pPr marL="387985" indent="-375920">
              <a:lnSpc>
                <a:spcPct val="100000"/>
              </a:lnSpc>
              <a:buFont typeface="Arial Unicode MS"/>
              <a:buAutoNum type="arabicPeriod"/>
              <a:tabLst>
                <a:tab pos="388620" algn="l"/>
              </a:tabLst>
            </a:pPr>
            <a:r>
              <a:rPr sz="3150" b="1" spc="20" dirty="0">
                <a:latin typeface="Arial"/>
                <a:cs typeface="Arial"/>
              </a:rPr>
              <a:t>Pitfall</a:t>
            </a:r>
            <a:r>
              <a:rPr sz="3150" spc="20" dirty="0">
                <a:latin typeface="Arial Unicode MS"/>
                <a:cs typeface="Arial Unicode MS"/>
              </a:rPr>
              <a:t>: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95" dirty="0">
                <a:latin typeface="Arial Unicode MS"/>
                <a:cs typeface="Arial Unicode MS"/>
              </a:rPr>
              <a:t>Performance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95" dirty="0">
                <a:latin typeface="Arial Unicode MS"/>
                <a:cs typeface="Arial Unicode MS"/>
              </a:rPr>
              <a:t>counters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55" dirty="0">
                <a:latin typeface="Arial Unicode MS"/>
                <a:cs typeface="Arial Unicode MS"/>
              </a:rPr>
              <a:t>added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-25" dirty="0">
                <a:latin typeface="Arial Unicode MS"/>
                <a:cs typeface="Arial Unicode MS"/>
              </a:rPr>
              <a:t>as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35" dirty="0">
                <a:latin typeface="Arial Unicode MS"/>
                <a:cs typeface="Arial Unicode MS"/>
              </a:rPr>
              <a:t>an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25" dirty="0">
                <a:latin typeface="Arial Unicode MS"/>
                <a:cs typeface="Arial Unicode MS"/>
              </a:rPr>
              <a:t>afterthought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130" dirty="0">
                <a:latin typeface="Arial Unicode MS"/>
                <a:cs typeface="Arial Unicode MS"/>
              </a:rPr>
              <a:t>for</a:t>
            </a:r>
            <a:r>
              <a:rPr sz="3150" spc="-130" dirty="0">
                <a:latin typeface="Arial Unicode MS"/>
                <a:cs typeface="Arial Unicode MS"/>
              </a:rPr>
              <a:t> </a:t>
            </a:r>
            <a:r>
              <a:rPr sz="3150" spc="175" dirty="0">
                <a:latin typeface="Arial Unicode MS"/>
                <a:cs typeface="Arial Unicode MS"/>
              </a:rPr>
              <a:t>NN</a:t>
            </a:r>
            <a:r>
              <a:rPr sz="3150" spc="-65" dirty="0">
                <a:latin typeface="Arial Unicode MS"/>
                <a:cs typeface="Arial Unicode MS"/>
              </a:rPr>
              <a:t> </a:t>
            </a:r>
            <a:r>
              <a:rPr sz="3150" spc="45" dirty="0">
                <a:latin typeface="Arial Unicode MS"/>
                <a:cs typeface="Arial Unicode MS"/>
              </a:rPr>
              <a:t>hardware.</a:t>
            </a:r>
            <a:endParaRPr sz="315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Unicode MS"/>
              <a:buAutoNum type="arabicPeriod"/>
            </a:pPr>
            <a:endParaRPr sz="2850">
              <a:latin typeface="Arial Unicode MS"/>
              <a:cs typeface="Arial Unicode MS"/>
            </a:endParaRPr>
          </a:p>
          <a:p>
            <a:pPr marL="158750" marR="388620" indent="-146685">
              <a:lnSpc>
                <a:spcPts val="3710"/>
              </a:lnSpc>
              <a:buFont typeface="Arial Unicode MS"/>
              <a:buAutoNum type="arabicPeriod"/>
              <a:tabLst>
                <a:tab pos="430530" algn="l"/>
              </a:tabLst>
            </a:pPr>
            <a:r>
              <a:rPr sz="3150" b="1" spc="-15" dirty="0">
                <a:latin typeface="Arial"/>
                <a:cs typeface="Arial"/>
              </a:rPr>
              <a:t>Fallacy</a:t>
            </a:r>
            <a:r>
              <a:rPr sz="3150" spc="-15" dirty="0">
                <a:latin typeface="Arial Unicode MS"/>
                <a:cs typeface="Arial Unicode MS"/>
              </a:rPr>
              <a:t>:</a:t>
            </a:r>
            <a:r>
              <a:rPr sz="3150" spc="-160" dirty="0">
                <a:latin typeface="Arial Unicode MS"/>
                <a:cs typeface="Arial Unicode MS"/>
              </a:rPr>
              <a:t> </a:t>
            </a:r>
            <a:r>
              <a:rPr sz="3150" spc="114" dirty="0">
                <a:latin typeface="Arial Unicode MS"/>
                <a:cs typeface="Arial Unicode MS"/>
              </a:rPr>
              <a:t>After</a:t>
            </a:r>
            <a:r>
              <a:rPr sz="3150" spc="-130" dirty="0">
                <a:latin typeface="Arial Unicode MS"/>
                <a:cs typeface="Arial Unicode MS"/>
              </a:rPr>
              <a:t> </a:t>
            </a:r>
            <a:r>
              <a:rPr sz="3150" spc="185" dirty="0">
                <a:latin typeface="Arial Unicode MS"/>
                <a:cs typeface="Arial Unicode MS"/>
              </a:rPr>
              <a:t>two</a:t>
            </a:r>
            <a:r>
              <a:rPr sz="3150" spc="-145" dirty="0">
                <a:latin typeface="Arial Unicode MS"/>
                <a:cs typeface="Arial Unicode MS"/>
              </a:rPr>
              <a:t> </a:t>
            </a:r>
            <a:r>
              <a:rPr sz="3150" spc="50" dirty="0">
                <a:latin typeface="Arial Unicode MS"/>
                <a:cs typeface="Arial Unicode MS"/>
              </a:rPr>
              <a:t>years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70" dirty="0">
                <a:latin typeface="Arial Unicode MS"/>
                <a:cs typeface="Arial Unicode MS"/>
              </a:rPr>
              <a:t>of</a:t>
            </a:r>
            <a:r>
              <a:rPr sz="3150" spc="-114" dirty="0">
                <a:latin typeface="Arial Unicode MS"/>
                <a:cs typeface="Arial Unicode MS"/>
              </a:rPr>
              <a:t> </a:t>
            </a:r>
            <a:r>
              <a:rPr sz="3150" spc="110" dirty="0">
                <a:latin typeface="Arial Unicode MS"/>
                <a:cs typeface="Arial Unicode MS"/>
              </a:rPr>
              <a:t>software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60" dirty="0">
                <a:latin typeface="Arial Unicode MS"/>
                <a:cs typeface="Arial Unicode MS"/>
              </a:rPr>
              <a:t>tuning,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25" dirty="0">
                <a:latin typeface="Arial Unicode MS"/>
                <a:cs typeface="Arial Unicode MS"/>
              </a:rPr>
              <a:t>the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110" dirty="0">
                <a:latin typeface="Arial Unicode MS"/>
                <a:cs typeface="Arial Unicode MS"/>
              </a:rPr>
              <a:t>only</a:t>
            </a:r>
            <a:r>
              <a:rPr sz="3150" spc="-145" dirty="0">
                <a:latin typeface="Arial Unicode MS"/>
                <a:cs typeface="Arial Unicode MS"/>
              </a:rPr>
              <a:t> </a:t>
            </a:r>
            <a:r>
              <a:rPr sz="3150" spc="105" dirty="0">
                <a:latin typeface="Arial Unicode MS"/>
                <a:cs typeface="Arial Unicode MS"/>
              </a:rPr>
              <a:t>path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60" dirty="0">
                <a:latin typeface="Arial Unicode MS"/>
                <a:cs typeface="Arial Unicode MS"/>
              </a:rPr>
              <a:t>left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40" dirty="0">
                <a:latin typeface="Arial Unicode MS"/>
                <a:cs typeface="Arial Unicode MS"/>
              </a:rPr>
              <a:t>to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60" dirty="0">
                <a:latin typeface="Arial Unicode MS"/>
                <a:cs typeface="Arial Unicode MS"/>
              </a:rPr>
              <a:t>increase</a:t>
            </a:r>
            <a:r>
              <a:rPr sz="3150" spc="-145" dirty="0">
                <a:latin typeface="Arial Unicode MS"/>
                <a:cs typeface="Arial Unicode MS"/>
              </a:rPr>
              <a:t> </a:t>
            </a:r>
            <a:r>
              <a:rPr sz="3150" spc="5" dirty="0">
                <a:latin typeface="Arial Unicode MS"/>
                <a:cs typeface="Arial Unicode MS"/>
              </a:rPr>
              <a:t>TPU</a:t>
            </a:r>
            <a:r>
              <a:rPr sz="3150" spc="-60" dirty="0">
                <a:latin typeface="Arial Unicode MS"/>
                <a:cs typeface="Arial Unicode MS"/>
              </a:rPr>
              <a:t> </a:t>
            </a:r>
            <a:r>
              <a:rPr sz="3150" spc="125" dirty="0">
                <a:latin typeface="Arial Unicode MS"/>
                <a:cs typeface="Arial Unicode MS"/>
              </a:rPr>
              <a:t>performance</a:t>
            </a:r>
            <a:r>
              <a:rPr sz="3150" spc="-55" dirty="0">
                <a:latin typeface="Arial Unicode MS"/>
                <a:cs typeface="Arial Unicode MS"/>
              </a:rPr>
              <a:t> </a:t>
            </a:r>
            <a:r>
              <a:rPr sz="3150" spc="-25" dirty="0">
                <a:latin typeface="Arial Unicode MS"/>
                <a:cs typeface="Arial Unicode MS"/>
              </a:rPr>
              <a:t>is  </a:t>
            </a:r>
            <a:r>
              <a:rPr sz="3150" spc="85" dirty="0">
                <a:latin typeface="Arial Unicode MS"/>
                <a:cs typeface="Arial Unicode MS"/>
              </a:rPr>
              <a:t>hardware</a:t>
            </a:r>
            <a:r>
              <a:rPr sz="3150" spc="-70" dirty="0">
                <a:latin typeface="Arial Unicode MS"/>
                <a:cs typeface="Arial Unicode MS"/>
              </a:rPr>
              <a:t> </a:t>
            </a:r>
            <a:r>
              <a:rPr sz="3150" spc="65" dirty="0">
                <a:latin typeface="Arial Unicode MS"/>
                <a:cs typeface="Arial Unicode MS"/>
              </a:rPr>
              <a:t>upgrades.</a:t>
            </a:r>
            <a:endParaRPr sz="315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694690" marR="5080">
              <a:lnSpc>
                <a:spcPts val="4860"/>
              </a:lnSpc>
              <a:spcBef>
                <a:spcPts val="334"/>
              </a:spcBef>
            </a:pPr>
            <a:r>
              <a:rPr b="0" spc="50" dirty="0">
                <a:latin typeface="Arial Unicode MS"/>
                <a:cs typeface="Arial Unicode MS"/>
              </a:rPr>
              <a:t>“CNNs </a:t>
            </a:r>
            <a:r>
              <a:rPr b="0" spc="135" dirty="0">
                <a:latin typeface="Arial Unicode MS"/>
                <a:cs typeface="Arial Unicode MS"/>
              </a:rPr>
              <a:t>constitute </a:t>
            </a:r>
            <a:r>
              <a:rPr b="0" spc="140" dirty="0">
                <a:latin typeface="Arial Unicode MS"/>
                <a:cs typeface="Arial Unicode MS"/>
              </a:rPr>
              <a:t>only </a:t>
            </a:r>
            <a:r>
              <a:rPr b="0" spc="160" dirty="0">
                <a:latin typeface="Arial Unicode MS"/>
                <a:cs typeface="Arial Unicode MS"/>
              </a:rPr>
              <a:t>about </a:t>
            </a:r>
            <a:r>
              <a:rPr b="0" spc="-335" dirty="0">
                <a:latin typeface="Arial Unicode MS"/>
                <a:cs typeface="Arial Unicode MS"/>
              </a:rPr>
              <a:t>5% </a:t>
            </a:r>
            <a:r>
              <a:rPr b="0" spc="215" dirty="0">
                <a:latin typeface="Arial Unicode MS"/>
                <a:cs typeface="Arial Unicode MS"/>
              </a:rPr>
              <a:t>of </a:t>
            </a:r>
            <a:r>
              <a:rPr b="0" spc="155" dirty="0">
                <a:latin typeface="Arial Unicode MS"/>
                <a:cs typeface="Arial Unicode MS"/>
              </a:rPr>
              <a:t>the </a:t>
            </a:r>
            <a:r>
              <a:rPr b="0" spc="105" dirty="0">
                <a:latin typeface="Arial Unicode MS"/>
                <a:cs typeface="Arial Unicode MS"/>
              </a:rPr>
              <a:t>representative </a:t>
            </a:r>
            <a:r>
              <a:rPr b="0" spc="225" dirty="0">
                <a:latin typeface="Arial Unicode MS"/>
                <a:cs typeface="Arial Unicode MS"/>
              </a:rPr>
              <a:t>NN </a:t>
            </a:r>
            <a:r>
              <a:rPr b="0" spc="160" dirty="0">
                <a:latin typeface="Arial Unicode MS"/>
                <a:cs typeface="Arial Unicode MS"/>
              </a:rPr>
              <a:t>workload </a:t>
            </a:r>
            <a:r>
              <a:rPr b="0" spc="165" dirty="0">
                <a:latin typeface="Arial Unicode MS"/>
                <a:cs typeface="Arial Unicode MS"/>
              </a:rPr>
              <a:t>for  </a:t>
            </a:r>
            <a:r>
              <a:rPr b="0" spc="45" dirty="0">
                <a:latin typeface="Arial Unicode MS"/>
                <a:cs typeface="Arial Unicode MS"/>
              </a:rPr>
              <a:t>Google. </a:t>
            </a:r>
            <a:r>
              <a:rPr b="0" spc="145" dirty="0">
                <a:latin typeface="Arial Unicode MS"/>
                <a:cs typeface="Arial Unicode MS"/>
              </a:rPr>
              <a:t>More </a:t>
            </a:r>
            <a:r>
              <a:rPr b="0" spc="120" dirty="0">
                <a:latin typeface="Arial Unicode MS"/>
                <a:cs typeface="Arial Unicode MS"/>
              </a:rPr>
              <a:t>attention </a:t>
            </a:r>
            <a:r>
              <a:rPr b="0" spc="140" dirty="0">
                <a:latin typeface="Arial Unicode MS"/>
                <a:cs typeface="Arial Unicode MS"/>
              </a:rPr>
              <a:t>should </a:t>
            </a:r>
            <a:r>
              <a:rPr b="0" spc="195" dirty="0">
                <a:latin typeface="Arial Unicode MS"/>
                <a:cs typeface="Arial Unicode MS"/>
              </a:rPr>
              <a:t>be </a:t>
            </a:r>
            <a:r>
              <a:rPr b="0" spc="120" dirty="0">
                <a:latin typeface="Arial Unicode MS"/>
                <a:cs typeface="Arial Unicode MS"/>
              </a:rPr>
              <a:t>paid </a:t>
            </a:r>
            <a:r>
              <a:rPr b="0" spc="175" dirty="0">
                <a:latin typeface="Arial Unicode MS"/>
                <a:cs typeface="Arial Unicode MS"/>
              </a:rPr>
              <a:t>to </a:t>
            </a:r>
            <a:r>
              <a:rPr b="0" spc="25" dirty="0">
                <a:latin typeface="Arial Unicode MS"/>
                <a:cs typeface="Arial Unicode MS"/>
              </a:rPr>
              <a:t>MLPs </a:t>
            </a:r>
            <a:r>
              <a:rPr b="0" spc="120" dirty="0">
                <a:latin typeface="Arial Unicode MS"/>
                <a:cs typeface="Arial Unicode MS"/>
              </a:rPr>
              <a:t>and </a:t>
            </a:r>
            <a:r>
              <a:rPr b="0" spc="-50" dirty="0">
                <a:latin typeface="Arial Unicode MS"/>
                <a:cs typeface="Arial Unicode MS"/>
              </a:rPr>
              <a:t>LSTMs. </a:t>
            </a:r>
            <a:r>
              <a:rPr b="0" spc="90" dirty="0">
                <a:latin typeface="Arial Unicode MS"/>
                <a:cs typeface="Arial Unicode MS"/>
              </a:rPr>
              <a:t>Repeating  </a:t>
            </a:r>
            <a:r>
              <a:rPr b="0" spc="40" dirty="0">
                <a:latin typeface="Arial Unicode MS"/>
                <a:cs typeface="Arial Unicode MS"/>
              </a:rPr>
              <a:t>history,</a:t>
            </a:r>
            <a:r>
              <a:rPr b="0" spc="-75" dirty="0">
                <a:latin typeface="Arial Unicode MS"/>
                <a:cs typeface="Arial Unicode MS"/>
              </a:rPr>
              <a:t> </a:t>
            </a:r>
            <a:r>
              <a:rPr spc="-65" dirty="0"/>
              <a:t>it’s</a:t>
            </a:r>
            <a:r>
              <a:rPr spc="-145" dirty="0"/>
              <a:t> </a:t>
            </a:r>
            <a:r>
              <a:rPr spc="10" dirty="0"/>
              <a:t>similar</a:t>
            </a:r>
            <a:r>
              <a:rPr spc="-229" dirty="0"/>
              <a:t> </a:t>
            </a:r>
            <a:r>
              <a:rPr spc="80" dirty="0"/>
              <a:t>to</a:t>
            </a:r>
            <a:r>
              <a:rPr spc="-265" dirty="0"/>
              <a:t> </a:t>
            </a:r>
            <a:r>
              <a:rPr spc="110" dirty="0"/>
              <a:t>when</a:t>
            </a:r>
            <a:r>
              <a:rPr spc="-145" dirty="0"/>
              <a:t> </a:t>
            </a:r>
            <a:r>
              <a:rPr spc="45" dirty="0"/>
              <a:t>many</a:t>
            </a:r>
            <a:r>
              <a:rPr spc="-250" dirty="0"/>
              <a:t> </a:t>
            </a:r>
            <a:r>
              <a:rPr spc="45" dirty="0"/>
              <a:t>architects</a:t>
            </a:r>
            <a:r>
              <a:rPr spc="-145" dirty="0"/>
              <a:t> </a:t>
            </a:r>
            <a:r>
              <a:rPr spc="80" dirty="0"/>
              <a:t>concentrated</a:t>
            </a:r>
            <a:r>
              <a:rPr spc="-145" dirty="0"/>
              <a:t> </a:t>
            </a:r>
            <a:r>
              <a:rPr spc="-20" dirty="0"/>
              <a:t>on</a:t>
            </a:r>
            <a:r>
              <a:rPr spc="-145" dirty="0"/>
              <a:t> </a:t>
            </a:r>
            <a:r>
              <a:rPr spc="100" dirty="0"/>
              <a:t>ﬂoating-  </a:t>
            </a:r>
            <a:r>
              <a:rPr spc="30" dirty="0"/>
              <a:t>point </a:t>
            </a:r>
            <a:r>
              <a:rPr spc="85" dirty="0"/>
              <a:t>performance </a:t>
            </a:r>
            <a:r>
              <a:rPr spc="110" dirty="0"/>
              <a:t>when </a:t>
            </a:r>
            <a:r>
              <a:rPr spc="40" dirty="0"/>
              <a:t>most </a:t>
            </a:r>
            <a:r>
              <a:rPr spc="65" dirty="0"/>
              <a:t>mainstream </a:t>
            </a:r>
            <a:r>
              <a:rPr spc="45" dirty="0"/>
              <a:t>workloads </a:t>
            </a:r>
            <a:r>
              <a:rPr spc="100" dirty="0"/>
              <a:t>turned </a:t>
            </a:r>
            <a:r>
              <a:rPr spc="75" dirty="0"/>
              <a:t>out </a:t>
            </a:r>
            <a:r>
              <a:rPr spc="80" dirty="0"/>
              <a:t>to  </a:t>
            </a:r>
            <a:r>
              <a:rPr spc="145" dirty="0"/>
              <a:t>be</a:t>
            </a:r>
            <a:r>
              <a:rPr spc="-160" dirty="0"/>
              <a:t> </a:t>
            </a:r>
            <a:r>
              <a:rPr spc="95" dirty="0"/>
              <a:t>dominated</a:t>
            </a:r>
            <a:r>
              <a:rPr spc="-155" dirty="0"/>
              <a:t> </a:t>
            </a:r>
            <a:r>
              <a:rPr spc="-5" dirty="0"/>
              <a:t>by</a:t>
            </a:r>
            <a:r>
              <a:rPr spc="-260" dirty="0"/>
              <a:t> </a:t>
            </a:r>
            <a:r>
              <a:rPr spc="80" dirty="0"/>
              <a:t>integer</a:t>
            </a:r>
            <a:r>
              <a:rPr spc="-240" dirty="0"/>
              <a:t> </a:t>
            </a:r>
            <a:r>
              <a:rPr spc="-25" dirty="0"/>
              <a:t>operations.”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645858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Interesting</a:t>
            </a:r>
            <a:r>
              <a:rPr spc="-325" dirty="0"/>
              <a:t> </a:t>
            </a:r>
            <a:r>
              <a:rPr spc="135" dirty="0"/>
              <a:t>quote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686625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Motivation </a:t>
            </a:r>
            <a:r>
              <a:rPr spc="75" dirty="0"/>
              <a:t>for</a:t>
            </a:r>
            <a:r>
              <a:rPr spc="-835" dirty="0"/>
              <a:t> </a:t>
            </a:r>
            <a:r>
              <a:rPr spc="-25" dirty="0"/>
              <a:t>TPU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29559" y="3581042"/>
            <a:ext cx="8586470" cy="5015865"/>
            <a:chOff x="9329559" y="3581042"/>
            <a:chExt cx="8586470" cy="5015865"/>
          </a:xfrm>
        </p:grpSpPr>
        <p:sp>
          <p:nvSpPr>
            <p:cNvPr id="4" name="object 4"/>
            <p:cNvSpPr/>
            <p:nvPr/>
          </p:nvSpPr>
          <p:spPr>
            <a:xfrm>
              <a:off x="9893614" y="3591513"/>
              <a:ext cx="7427260" cy="47794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0030" y="3591513"/>
              <a:ext cx="8565515" cy="4994910"/>
            </a:xfrm>
            <a:custGeom>
              <a:avLst/>
              <a:gdLst/>
              <a:ahLst/>
              <a:cxnLst/>
              <a:rect l="l" t="t" r="r" b="b"/>
              <a:pathLst>
                <a:path w="8565515" h="4994909">
                  <a:moveTo>
                    <a:pt x="0" y="0"/>
                  </a:moveTo>
                  <a:lnTo>
                    <a:pt x="8565184" y="0"/>
                  </a:lnTo>
                  <a:lnTo>
                    <a:pt x="8565184" y="4994612"/>
                  </a:lnTo>
                  <a:lnTo>
                    <a:pt x="0" y="499461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4859" y="3835350"/>
            <a:ext cx="16510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10" dirty="0">
                <a:latin typeface="Arial Unicode MS"/>
                <a:cs typeface="Arial Unicode MS"/>
              </a:rPr>
              <a:t>•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3746347"/>
            <a:ext cx="5623560" cy="188976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334"/>
              </a:spcBef>
            </a:pPr>
            <a:r>
              <a:rPr sz="4100" b="1" spc="85" dirty="0">
                <a:latin typeface="Arial"/>
                <a:cs typeface="Arial"/>
              </a:rPr>
              <a:t>2006: </a:t>
            </a:r>
            <a:r>
              <a:rPr sz="4100" spc="50" dirty="0">
                <a:latin typeface="Arial Unicode MS"/>
                <a:cs typeface="Arial Unicode MS"/>
              </a:rPr>
              <a:t>“Just </a:t>
            </a:r>
            <a:r>
              <a:rPr sz="4100" spc="114" dirty="0">
                <a:latin typeface="Arial Unicode MS"/>
                <a:cs typeface="Arial Unicode MS"/>
              </a:rPr>
              <a:t>run </a:t>
            </a:r>
            <a:r>
              <a:rPr sz="4100" spc="100" dirty="0">
                <a:latin typeface="Arial Unicode MS"/>
                <a:cs typeface="Arial Unicode MS"/>
              </a:rPr>
              <a:t>DNNs  </a:t>
            </a:r>
            <a:r>
              <a:rPr sz="4100" spc="135" dirty="0">
                <a:latin typeface="Arial Unicode MS"/>
                <a:cs typeface="Arial Unicode MS"/>
              </a:rPr>
              <a:t>on </a:t>
            </a:r>
            <a:r>
              <a:rPr sz="4100" spc="140" dirty="0">
                <a:latin typeface="Arial Unicode MS"/>
                <a:cs typeface="Arial Unicode MS"/>
              </a:rPr>
              <a:t>our </a:t>
            </a:r>
            <a:r>
              <a:rPr sz="4100" spc="-50" dirty="0">
                <a:latin typeface="Arial Unicode MS"/>
                <a:cs typeface="Arial Unicode MS"/>
              </a:rPr>
              <a:t>CPU</a:t>
            </a:r>
            <a:r>
              <a:rPr sz="4100" spc="-695" dirty="0">
                <a:latin typeface="Arial Unicode MS"/>
                <a:cs typeface="Arial Unicode MS"/>
              </a:rPr>
              <a:t> </a:t>
            </a:r>
            <a:r>
              <a:rPr sz="4100" spc="70" dirty="0">
                <a:latin typeface="Arial Unicode MS"/>
                <a:cs typeface="Arial Unicode MS"/>
              </a:rPr>
              <a:t>datacenter.  </a:t>
            </a:r>
            <a:r>
              <a:rPr sz="4100" spc="-30" dirty="0">
                <a:latin typeface="Arial Unicode MS"/>
                <a:cs typeface="Arial Unicode MS"/>
              </a:rPr>
              <a:t>It’s </a:t>
            </a:r>
            <a:r>
              <a:rPr sz="4100" spc="90" dirty="0">
                <a:latin typeface="Arial Unicode MS"/>
                <a:cs typeface="Arial Unicode MS"/>
              </a:rPr>
              <a:t>basically</a:t>
            </a:r>
            <a:r>
              <a:rPr sz="4100" spc="-265" dirty="0">
                <a:latin typeface="Arial Unicode MS"/>
                <a:cs typeface="Arial Unicode MS"/>
              </a:rPr>
              <a:t> </a:t>
            </a:r>
            <a:r>
              <a:rPr sz="4100" spc="40" dirty="0">
                <a:latin typeface="Arial Unicode MS"/>
                <a:cs typeface="Arial Unicode MS"/>
              </a:rPr>
              <a:t>free.”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59" y="6306479"/>
            <a:ext cx="1682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spc="35" dirty="0">
                <a:latin typeface="Arial"/>
                <a:cs typeface="Arial"/>
              </a:rPr>
              <a:t>•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6217476"/>
            <a:ext cx="5238750" cy="250761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334"/>
              </a:spcBef>
            </a:pPr>
            <a:r>
              <a:rPr sz="4100" b="1" spc="-55" dirty="0">
                <a:latin typeface="Arial"/>
                <a:cs typeface="Arial"/>
              </a:rPr>
              <a:t>2013: </a:t>
            </a:r>
            <a:r>
              <a:rPr sz="4100" spc="-50" dirty="0">
                <a:latin typeface="Arial Unicode MS"/>
                <a:cs typeface="Arial Unicode MS"/>
              </a:rPr>
              <a:t>“3 </a:t>
            </a:r>
            <a:r>
              <a:rPr sz="4100" spc="130" dirty="0">
                <a:latin typeface="Arial Unicode MS"/>
                <a:cs typeface="Arial Unicode MS"/>
              </a:rPr>
              <a:t>minutes </a:t>
            </a:r>
            <a:r>
              <a:rPr sz="4100" spc="215" dirty="0">
                <a:latin typeface="Arial Unicode MS"/>
                <a:cs typeface="Arial Unicode MS"/>
              </a:rPr>
              <a:t>of  </a:t>
            </a:r>
            <a:r>
              <a:rPr sz="4100" spc="160" dirty="0">
                <a:latin typeface="Arial Unicode MS"/>
                <a:cs typeface="Arial Unicode MS"/>
              </a:rPr>
              <a:t>DNN-based </a:t>
            </a:r>
            <a:r>
              <a:rPr sz="4100" spc="110" dirty="0">
                <a:latin typeface="Arial Unicode MS"/>
                <a:cs typeface="Arial Unicode MS"/>
              </a:rPr>
              <a:t>voice  </a:t>
            </a:r>
            <a:r>
              <a:rPr sz="4100" spc="80" dirty="0">
                <a:latin typeface="Arial Unicode MS"/>
                <a:cs typeface="Arial Unicode MS"/>
              </a:rPr>
              <a:t>search </a:t>
            </a:r>
            <a:r>
              <a:rPr sz="4100" spc="-580" dirty="0">
                <a:latin typeface="Arial Unicode MS"/>
                <a:cs typeface="Arial Unicode MS"/>
              </a:rPr>
              <a:t>== </a:t>
            </a:r>
            <a:r>
              <a:rPr sz="4100" spc="-40" dirty="0">
                <a:latin typeface="Arial Unicode MS"/>
                <a:cs typeface="Arial Unicode MS"/>
              </a:rPr>
              <a:t>2x </a:t>
            </a:r>
            <a:r>
              <a:rPr sz="4100" spc="185" dirty="0">
                <a:latin typeface="Arial Unicode MS"/>
                <a:cs typeface="Arial Unicode MS"/>
              </a:rPr>
              <a:t>more  </a:t>
            </a:r>
            <a:r>
              <a:rPr sz="4100" spc="130" dirty="0">
                <a:latin typeface="Arial Unicode MS"/>
                <a:cs typeface="Arial Unicode MS"/>
              </a:rPr>
              <a:t>datacenter</a:t>
            </a:r>
            <a:r>
              <a:rPr sz="4100" spc="-229" dirty="0">
                <a:latin typeface="Arial Unicode MS"/>
                <a:cs typeface="Arial Unicode MS"/>
              </a:rPr>
              <a:t> </a:t>
            </a:r>
            <a:r>
              <a:rPr sz="4100" spc="125" dirty="0">
                <a:latin typeface="Arial Unicode MS"/>
                <a:cs typeface="Arial Unicode MS"/>
              </a:rPr>
              <a:t>compute.”</a:t>
            </a:r>
            <a:endParaRPr sz="41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435991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The</a:t>
            </a:r>
            <a:r>
              <a:rPr spc="-320" dirty="0"/>
              <a:t> </a:t>
            </a:r>
            <a:r>
              <a:rPr spc="-25" dirty="0"/>
              <a:t>Players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523544" y="2073235"/>
            <a:ext cx="3235503" cy="409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0738" y="2261711"/>
            <a:ext cx="5580981" cy="3717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9816" y="6385011"/>
            <a:ext cx="3072130" cy="7232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7795" marR="5080" indent="-125730">
              <a:lnSpc>
                <a:spcPts val="2720"/>
              </a:lnSpc>
              <a:spcBef>
                <a:spcPts val="229"/>
              </a:spcBef>
            </a:pPr>
            <a:r>
              <a:rPr sz="2300" b="1" spc="35" dirty="0">
                <a:latin typeface="Arial"/>
                <a:cs typeface="Arial"/>
              </a:rPr>
              <a:t>Norman </a:t>
            </a:r>
            <a:r>
              <a:rPr sz="2300" b="1" spc="-190" dirty="0">
                <a:latin typeface="Arial"/>
                <a:cs typeface="Arial"/>
              </a:rPr>
              <a:t>P. </a:t>
            </a:r>
            <a:r>
              <a:rPr sz="2300" b="1" spc="-15" dirty="0">
                <a:latin typeface="Arial"/>
                <a:cs typeface="Arial"/>
              </a:rPr>
              <a:t>Jouppi</a:t>
            </a:r>
            <a:r>
              <a:rPr sz="2300" b="1" spc="-240" dirty="0">
                <a:latin typeface="Arial"/>
                <a:cs typeface="Arial"/>
              </a:rPr>
              <a:t> </a:t>
            </a:r>
            <a:r>
              <a:rPr sz="2300" b="1" spc="40" dirty="0">
                <a:latin typeface="Arial"/>
                <a:cs typeface="Arial"/>
              </a:rPr>
              <a:t>and  </a:t>
            </a:r>
            <a:r>
              <a:rPr sz="2300" b="1" spc="-60" dirty="0">
                <a:latin typeface="Arial"/>
                <a:cs typeface="Arial"/>
              </a:rPr>
              <a:t>his </a:t>
            </a:r>
            <a:r>
              <a:rPr sz="2300" b="1" spc="65" dirty="0">
                <a:latin typeface="Arial"/>
                <a:cs typeface="Arial"/>
              </a:rPr>
              <a:t>two</a:t>
            </a:r>
            <a:r>
              <a:rPr sz="2300" b="1" spc="-140" dirty="0">
                <a:latin typeface="Arial"/>
                <a:cs typeface="Arial"/>
              </a:rPr>
              <a:t> </a:t>
            </a:r>
            <a:r>
              <a:rPr sz="2300" b="1" spc="15" dirty="0">
                <a:latin typeface="Arial"/>
                <a:cs typeface="Arial"/>
              </a:rPr>
              <a:t>musketeers.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32908" y="6008059"/>
            <a:ext cx="2251710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latin typeface="Arial"/>
                <a:cs typeface="Arial"/>
              </a:rPr>
              <a:t>David</a:t>
            </a:r>
            <a:r>
              <a:rPr sz="2300" b="1" spc="-155" dirty="0">
                <a:latin typeface="Arial"/>
                <a:cs typeface="Arial"/>
              </a:rPr>
              <a:t> </a:t>
            </a:r>
            <a:r>
              <a:rPr sz="2300" b="1" spc="10" dirty="0">
                <a:latin typeface="Arial"/>
                <a:cs typeface="Arial"/>
              </a:rPr>
              <a:t>Patterson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7279" y="6217476"/>
            <a:ext cx="3875404" cy="377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60" dirty="0">
                <a:latin typeface="Arial"/>
                <a:cs typeface="Arial"/>
              </a:rPr>
              <a:t>70+ </a:t>
            </a:r>
            <a:r>
              <a:rPr sz="2300" b="1" spc="35" dirty="0">
                <a:latin typeface="Arial"/>
                <a:cs typeface="Arial"/>
              </a:rPr>
              <a:t>other </a:t>
            </a:r>
            <a:r>
              <a:rPr sz="2300" b="1" spc="10" dirty="0">
                <a:latin typeface="Arial"/>
                <a:cs typeface="Arial"/>
              </a:rPr>
              <a:t>Google</a:t>
            </a:r>
            <a:r>
              <a:rPr sz="2300" b="1" spc="-320" dirty="0">
                <a:latin typeface="Arial"/>
                <a:cs typeface="Arial"/>
              </a:rPr>
              <a:t> </a:t>
            </a:r>
            <a:r>
              <a:rPr sz="2300" b="1" spc="15" dirty="0">
                <a:latin typeface="Arial"/>
                <a:cs typeface="Arial"/>
              </a:rPr>
              <a:t>engineers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98764" y="3722863"/>
            <a:ext cx="7130672" cy="21827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898" y="7612333"/>
            <a:ext cx="18952302" cy="12774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32961" y="8963077"/>
            <a:ext cx="18554700" cy="1895475"/>
            <a:chOff x="732961" y="8963077"/>
            <a:chExt cx="18554700" cy="1895475"/>
          </a:xfrm>
        </p:grpSpPr>
        <p:sp>
          <p:nvSpPr>
            <p:cNvPr id="11" name="object 11"/>
            <p:cNvSpPr/>
            <p:nvPr/>
          </p:nvSpPr>
          <p:spPr>
            <a:xfrm>
              <a:off x="764374" y="8963077"/>
              <a:ext cx="18470641" cy="9633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961" y="9811219"/>
              <a:ext cx="18554408" cy="10470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32343" y="2293123"/>
            <a:ext cx="1927225" cy="1822450"/>
            <a:chOff x="3832343" y="2293123"/>
            <a:chExt cx="1927225" cy="1822450"/>
          </a:xfrm>
        </p:grpSpPr>
        <p:sp>
          <p:nvSpPr>
            <p:cNvPr id="14" name="object 14"/>
            <p:cNvSpPr/>
            <p:nvPr/>
          </p:nvSpPr>
          <p:spPr>
            <a:xfrm>
              <a:off x="3842814" y="2314065"/>
              <a:ext cx="1905701" cy="17905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42814" y="2303594"/>
              <a:ext cx="1906270" cy="1801495"/>
            </a:xfrm>
            <a:custGeom>
              <a:avLst/>
              <a:gdLst/>
              <a:ahLst/>
              <a:cxnLst/>
              <a:rect l="l" t="t" r="r" b="b"/>
              <a:pathLst>
                <a:path w="1906270" h="1801495">
                  <a:moveTo>
                    <a:pt x="0" y="0"/>
                  </a:moveTo>
                  <a:lnTo>
                    <a:pt x="1905701" y="0"/>
                  </a:lnTo>
                  <a:lnTo>
                    <a:pt x="1905701" y="1800992"/>
                  </a:lnTo>
                  <a:lnTo>
                    <a:pt x="0" y="180099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832343" y="4282592"/>
            <a:ext cx="1927225" cy="1822450"/>
            <a:chOff x="3832343" y="4282592"/>
            <a:chExt cx="1927225" cy="1822450"/>
          </a:xfrm>
        </p:grpSpPr>
        <p:sp>
          <p:nvSpPr>
            <p:cNvPr id="17" name="object 17"/>
            <p:cNvSpPr/>
            <p:nvPr/>
          </p:nvSpPr>
          <p:spPr>
            <a:xfrm>
              <a:off x="3842814" y="4303533"/>
              <a:ext cx="1905701" cy="17905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42814" y="4293063"/>
              <a:ext cx="1906270" cy="1801495"/>
            </a:xfrm>
            <a:custGeom>
              <a:avLst/>
              <a:gdLst/>
              <a:ahLst/>
              <a:cxnLst/>
              <a:rect l="l" t="t" r="r" b="b"/>
              <a:pathLst>
                <a:path w="1906270" h="1801495">
                  <a:moveTo>
                    <a:pt x="0" y="0"/>
                  </a:moveTo>
                  <a:lnTo>
                    <a:pt x="1905701" y="0"/>
                  </a:lnTo>
                  <a:lnTo>
                    <a:pt x="1905701" y="1800992"/>
                  </a:lnTo>
                  <a:lnTo>
                    <a:pt x="0" y="1800992"/>
                  </a:lnTo>
                  <a:lnTo>
                    <a:pt x="0" y="0"/>
                  </a:lnTo>
                  <a:close/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859" y="1982003"/>
            <a:ext cx="16510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10" dirty="0">
                <a:latin typeface="Arial Unicode MS"/>
                <a:cs typeface="Arial Unicode MS"/>
              </a:rPr>
              <a:t>•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7932" y="1893001"/>
            <a:ext cx="5342255" cy="127190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334"/>
              </a:spcBef>
            </a:pPr>
            <a:r>
              <a:rPr sz="4100" b="1" spc="165" dirty="0">
                <a:latin typeface="Arial"/>
                <a:cs typeface="Arial"/>
              </a:rPr>
              <a:t>30-80x </a:t>
            </a:r>
            <a:r>
              <a:rPr sz="4100" spc="160" dirty="0">
                <a:latin typeface="Arial Unicode MS"/>
                <a:cs typeface="Arial Unicode MS"/>
              </a:rPr>
              <a:t>TOPS/watt</a:t>
            </a:r>
            <a:r>
              <a:rPr sz="4100" spc="-630" dirty="0">
                <a:latin typeface="Arial Unicode MS"/>
                <a:cs typeface="Arial Unicode MS"/>
              </a:rPr>
              <a:t> </a:t>
            </a:r>
            <a:r>
              <a:rPr sz="4100" spc="-110" dirty="0">
                <a:latin typeface="Arial Unicode MS"/>
                <a:cs typeface="Arial Unicode MS"/>
              </a:rPr>
              <a:t>vs.  </a:t>
            </a:r>
            <a:r>
              <a:rPr sz="4100" spc="-90" dirty="0">
                <a:latin typeface="Arial Unicode MS"/>
                <a:cs typeface="Arial Unicode MS"/>
              </a:rPr>
              <a:t>2015 </a:t>
            </a:r>
            <a:r>
              <a:rPr sz="4100" spc="-65" dirty="0">
                <a:latin typeface="Arial Unicode MS"/>
                <a:cs typeface="Arial Unicode MS"/>
              </a:rPr>
              <a:t>CPUs </a:t>
            </a:r>
            <a:r>
              <a:rPr sz="4100" spc="120" dirty="0">
                <a:latin typeface="Arial Unicode MS"/>
                <a:cs typeface="Arial Unicode MS"/>
              </a:rPr>
              <a:t>and</a:t>
            </a:r>
            <a:r>
              <a:rPr sz="4100" spc="-150" dirty="0">
                <a:latin typeface="Arial Unicode MS"/>
                <a:cs typeface="Arial Unicode MS"/>
              </a:rPr>
              <a:t> </a:t>
            </a:r>
            <a:r>
              <a:rPr sz="4100" spc="-140" dirty="0">
                <a:latin typeface="Arial Unicode MS"/>
                <a:cs typeface="Arial Unicode MS"/>
              </a:rPr>
              <a:t>GPUs.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859" y="3835350"/>
            <a:ext cx="16510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10" dirty="0">
                <a:latin typeface="Arial Unicode MS"/>
                <a:cs typeface="Arial Unicode MS"/>
              </a:rPr>
              <a:t>•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932" y="3746347"/>
            <a:ext cx="30772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175" dirty="0">
                <a:latin typeface="Arial Unicode MS"/>
                <a:cs typeface="Arial Unicode MS"/>
              </a:rPr>
              <a:t>8 </a:t>
            </a:r>
            <a:r>
              <a:rPr sz="4100" spc="-75" dirty="0">
                <a:latin typeface="Arial Unicode MS"/>
                <a:cs typeface="Arial Unicode MS"/>
              </a:rPr>
              <a:t>GiB</a:t>
            </a:r>
            <a:r>
              <a:rPr sz="4100" spc="-430" dirty="0">
                <a:latin typeface="Arial Unicode MS"/>
                <a:cs typeface="Arial Unicode MS"/>
              </a:rPr>
              <a:t> </a:t>
            </a:r>
            <a:r>
              <a:rPr sz="4100" spc="-75" dirty="0">
                <a:latin typeface="Arial Unicode MS"/>
                <a:cs typeface="Arial Unicode MS"/>
              </a:rPr>
              <a:t>DRAM.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4859" y="5070914"/>
            <a:ext cx="16510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10" dirty="0">
                <a:latin typeface="Arial Unicode MS"/>
                <a:cs typeface="Arial Unicode MS"/>
              </a:rPr>
              <a:t>•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7932" y="4981912"/>
            <a:ext cx="3913504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200" dirty="0">
                <a:latin typeface="Arial Unicode MS"/>
                <a:cs typeface="Arial Unicode MS"/>
              </a:rPr>
              <a:t>8-bit </a:t>
            </a:r>
            <a:r>
              <a:rPr sz="4100" spc="114" dirty="0">
                <a:latin typeface="Arial Unicode MS"/>
                <a:cs typeface="Arial Unicode MS"/>
              </a:rPr>
              <a:t>ﬁxed</a:t>
            </a:r>
            <a:r>
              <a:rPr sz="4100" spc="-425" dirty="0">
                <a:latin typeface="Arial Unicode MS"/>
                <a:cs typeface="Arial Unicode MS"/>
              </a:rPr>
              <a:t> </a:t>
            </a:r>
            <a:r>
              <a:rPr sz="4100" spc="55" dirty="0">
                <a:latin typeface="Arial Unicode MS"/>
                <a:cs typeface="Arial Unicode MS"/>
              </a:rPr>
              <a:t>point.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4859" y="6306479"/>
            <a:ext cx="16510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10" dirty="0">
                <a:latin typeface="Arial Unicode MS"/>
                <a:cs typeface="Arial Unicode MS"/>
              </a:rPr>
              <a:t>•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7932" y="6217476"/>
            <a:ext cx="4499610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spc="35" dirty="0">
                <a:latin typeface="Arial Unicode MS"/>
                <a:cs typeface="Arial Unicode MS"/>
              </a:rPr>
              <a:t>256x256 </a:t>
            </a:r>
            <a:r>
              <a:rPr sz="4100" spc="45" dirty="0">
                <a:latin typeface="Arial Unicode MS"/>
                <a:cs typeface="Arial Unicode MS"/>
              </a:rPr>
              <a:t>MAC</a:t>
            </a:r>
            <a:r>
              <a:rPr sz="4100" spc="-260" dirty="0">
                <a:latin typeface="Arial Unicode MS"/>
                <a:cs typeface="Arial Unicode MS"/>
              </a:rPr>
              <a:t> </a:t>
            </a:r>
            <a:r>
              <a:rPr sz="4100" spc="20" dirty="0">
                <a:latin typeface="Arial Unicode MS"/>
                <a:cs typeface="Arial Unicode MS"/>
              </a:rPr>
              <a:t>unit.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859" y="7542043"/>
            <a:ext cx="16510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10" dirty="0">
                <a:latin typeface="Arial Unicode MS"/>
                <a:cs typeface="Arial Unicode MS"/>
              </a:rPr>
              <a:t>•</a:t>
            </a:r>
            <a:endParaRPr sz="31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57932" y="7453041"/>
            <a:ext cx="4636770" cy="312483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334"/>
              </a:spcBef>
            </a:pPr>
            <a:r>
              <a:rPr sz="4100" spc="130" dirty="0">
                <a:latin typeface="Arial Unicode MS"/>
                <a:cs typeface="Arial Unicode MS"/>
              </a:rPr>
              <a:t>Support </a:t>
            </a:r>
            <a:r>
              <a:rPr sz="4100" spc="165" dirty="0">
                <a:latin typeface="Arial Unicode MS"/>
                <a:cs typeface="Arial Unicode MS"/>
              </a:rPr>
              <a:t>for </a:t>
            </a:r>
            <a:r>
              <a:rPr sz="4100" spc="110" dirty="0">
                <a:latin typeface="Arial Unicode MS"/>
                <a:cs typeface="Arial Unicode MS"/>
              </a:rPr>
              <a:t>data  </a:t>
            </a:r>
            <a:r>
              <a:rPr sz="4100" spc="80" dirty="0">
                <a:latin typeface="Arial Unicode MS"/>
                <a:cs typeface="Arial Unicode MS"/>
              </a:rPr>
              <a:t>reordering, </a:t>
            </a:r>
            <a:r>
              <a:rPr sz="4100" spc="100" dirty="0">
                <a:latin typeface="Arial Unicode MS"/>
                <a:cs typeface="Arial Unicode MS"/>
              </a:rPr>
              <a:t>matrix  </a:t>
            </a:r>
            <a:r>
              <a:rPr sz="4100" spc="125" dirty="0">
                <a:latin typeface="Arial Unicode MS"/>
                <a:cs typeface="Arial Unicode MS"/>
              </a:rPr>
              <a:t>multiply,</a:t>
            </a:r>
            <a:r>
              <a:rPr sz="4100" spc="-170" dirty="0">
                <a:latin typeface="Arial Unicode MS"/>
                <a:cs typeface="Arial Unicode MS"/>
              </a:rPr>
              <a:t> </a:t>
            </a:r>
            <a:r>
              <a:rPr sz="4100" spc="55" dirty="0">
                <a:latin typeface="Arial Unicode MS"/>
                <a:cs typeface="Arial Unicode MS"/>
              </a:rPr>
              <a:t>activation,  </a:t>
            </a:r>
            <a:r>
              <a:rPr sz="4100" spc="100" dirty="0">
                <a:latin typeface="Arial Unicode MS"/>
                <a:cs typeface="Arial Unicode MS"/>
              </a:rPr>
              <a:t>pooling, </a:t>
            </a:r>
            <a:r>
              <a:rPr sz="4100" spc="120" dirty="0">
                <a:latin typeface="Arial Unicode MS"/>
                <a:cs typeface="Arial Unicode MS"/>
              </a:rPr>
              <a:t>and  </a:t>
            </a:r>
            <a:r>
              <a:rPr sz="4100" spc="60" dirty="0">
                <a:latin typeface="Arial Unicode MS"/>
                <a:cs typeface="Arial Unicode MS"/>
              </a:rPr>
              <a:t>normalization.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1077341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Tensor </a:t>
            </a:r>
            <a:r>
              <a:rPr spc="-80" dirty="0"/>
              <a:t>Processing </a:t>
            </a:r>
            <a:r>
              <a:rPr spc="45" dirty="0"/>
              <a:t>Unit</a:t>
            </a:r>
            <a:r>
              <a:rPr spc="-765" dirty="0"/>
              <a:t> </a:t>
            </a:r>
            <a:r>
              <a:rPr spc="-70" dirty="0"/>
              <a:t>(TPU)</a:t>
            </a:r>
          </a:p>
        </p:txBody>
      </p:sp>
      <p:sp>
        <p:nvSpPr>
          <p:cNvPr id="13" name="object 13"/>
          <p:cNvSpPr/>
          <p:nvPr/>
        </p:nvSpPr>
        <p:spPr>
          <a:xfrm>
            <a:off x="7687030" y="2152307"/>
            <a:ext cx="11232788" cy="7841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213" y="7777638"/>
            <a:ext cx="17913350" cy="250761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065" marR="5080" algn="ctr">
              <a:lnSpc>
                <a:spcPts val="4860"/>
              </a:lnSpc>
              <a:spcBef>
                <a:spcPts val="334"/>
              </a:spcBef>
            </a:pPr>
            <a:r>
              <a:rPr sz="4100" spc="60" dirty="0">
                <a:latin typeface="Arial Unicode MS"/>
                <a:cs typeface="Arial Unicode MS"/>
              </a:rPr>
              <a:t>“The</a:t>
            </a:r>
            <a:r>
              <a:rPr sz="4100" spc="-85" dirty="0">
                <a:latin typeface="Arial Unicode MS"/>
                <a:cs typeface="Arial Unicode MS"/>
              </a:rPr>
              <a:t> </a:t>
            </a:r>
            <a:r>
              <a:rPr sz="4100" spc="160" dirty="0">
                <a:latin typeface="Arial Unicode MS"/>
                <a:cs typeface="Arial Unicode MS"/>
              </a:rPr>
              <a:t>unexpected</a:t>
            </a:r>
            <a:r>
              <a:rPr sz="4100" spc="-80" dirty="0">
                <a:latin typeface="Arial Unicode MS"/>
                <a:cs typeface="Arial Unicode MS"/>
              </a:rPr>
              <a:t> </a:t>
            </a:r>
            <a:r>
              <a:rPr sz="4100" spc="95" dirty="0">
                <a:latin typeface="Arial Unicode MS"/>
                <a:cs typeface="Arial Unicode MS"/>
              </a:rPr>
              <a:t>desire</a:t>
            </a:r>
            <a:r>
              <a:rPr sz="4100" spc="-80" dirty="0">
                <a:latin typeface="Arial Unicode MS"/>
                <a:cs typeface="Arial Unicode MS"/>
              </a:rPr>
              <a:t> </a:t>
            </a:r>
            <a:r>
              <a:rPr sz="4100" spc="165" dirty="0">
                <a:latin typeface="Arial Unicode MS"/>
                <a:cs typeface="Arial Unicode MS"/>
              </a:rPr>
              <a:t>for</a:t>
            </a:r>
            <a:r>
              <a:rPr sz="4100" spc="-290" dirty="0">
                <a:latin typeface="Arial Unicode MS"/>
                <a:cs typeface="Arial Unicode MS"/>
              </a:rPr>
              <a:t> </a:t>
            </a:r>
            <a:r>
              <a:rPr sz="4100" spc="-25" dirty="0">
                <a:latin typeface="Arial Unicode MS"/>
                <a:cs typeface="Arial Unicode MS"/>
              </a:rPr>
              <a:t>TPUs</a:t>
            </a:r>
            <a:r>
              <a:rPr sz="4100" spc="-80" dirty="0">
                <a:latin typeface="Arial Unicode MS"/>
                <a:cs typeface="Arial Unicode MS"/>
              </a:rPr>
              <a:t> </a:t>
            </a:r>
            <a:r>
              <a:rPr sz="4100" spc="180" dirty="0">
                <a:latin typeface="Arial Unicode MS"/>
                <a:cs typeface="Arial Unicode MS"/>
              </a:rPr>
              <a:t>by</a:t>
            </a:r>
            <a:r>
              <a:rPr sz="4100" spc="-200" dirty="0">
                <a:latin typeface="Arial Unicode MS"/>
                <a:cs typeface="Arial Unicode MS"/>
              </a:rPr>
              <a:t> </a:t>
            </a:r>
            <a:r>
              <a:rPr sz="4100" spc="145" dirty="0">
                <a:latin typeface="Arial Unicode MS"/>
                <a:cs typeface="Arial Unicode MS"/>
              </a:rPr>
              <a:t>many</a:t>
            </a:r>
            <a:r>
              <a:rPr sz="4100" spc="-195" dirty="0">
                <a:latin typeface="Arial Unicode MS"/>
                <a:cs typeface="Arial Unicode MS"/>
              </a:rPr>
              <a:t> </a:t>
            </a:r>
            <a:r>
              <a:rPr sz="4100" spc="114" dirty="0">
                <a:latin typeface="Arial Unicode MS"/>
                <a:cs typeface="Arial Unicode MS"/>
              </a:rPr>
              <a:t>Google</a:t>
            </a:r>
            <a:r>
              <a:rPr sz="4100" spc="-80" dirty="0">
                <a:latin typeface="Arial Unicode MS"/>
                <a:cs typeface="Arial Unicode MS"/>
              </a:rPr>
              <a:t> </a:t>
            </a:r>
            <a:r>
              <a:rPr sz="4100" spc="70" dirty="0">
                <a:latin typeface="Arial Unicode MS"/>
                <a:cs typeface="Arial Unicode MS"/>
              </a:rPr>
              <a:t>services</a:t>
            </a:r>
            <a:r>
              <a:rPr sz="4100" spc="-85" dirty="0">
                <a:latin typeface="Arial Unicode MS"/>
                <a:cs typeface="Arial Unicode MS"/>
              </a:rPr>
              <a:t> </a:t>
            </a:r>
            <a:r>
              <a:rPr sz="4100" spc="185" dirty="0">
                <a:latin typeface="Arial Unicode MS"/>
                <a:cs typeface="Arial Unicode MS"/>
              </a:rPr>
              <a:t>combined</a:t>
            </a:r>
            <a:r>
              <a:rPr sz="4100" spc="-195" dirty="0">
                <a:latin typeface="Arial Unicode MS"/>
                <a:cs typeface="Arial Unicode MS"/>
              </a:rPr>
              <a:t> </a:t>
            </a:r>
            <a:r>
              <a:rPr sz="4100" spc="175" dirty="0">
                <a:latin typeface="Arial Unicode MS"/>
                <a:cs typeface="Arial Unicode MS"/>
              </a:rPr>
              <a:t>with  </a:t>
            </a:r>
            <a:r>
              <a:rPr sz="4100" spc="155" dirty="0">
                <a:latin typeface="Arial Unicode MS"/>
                <a:cs typeface="Arial Unicode MS"/>
              </a:rPr>
              <a:t>the preference </a:t>
            </a:r>
            <a:r>
              <a:rPr sz="4100" spc="165" dirty="0">
                <a:latin typeface="Arial Unicode MS"/>
                <a:cs typeface="Arial Unicode MS"/>
              </a:rPr>
              <a:t>for </a:t>
            </a:r>
            <a:r>
              <a:rPr sz="4100" b="1" spc="114" dirty="0">
                <a:latin typeface="Arial"/>
                <a:cs typeface="Arial"/>
              </a:rPr>
              <a:t>low </a:t>
            </a:r>
            <a:r>
              <a:rPr sz="4100" b="1" spc="10" dirty="0">
                <a:latin typeface="Arial"/>
                <a:cs typeface="Arial"/>
              </a:rPr>
              <a:t>response </a:t>
            </a:r>
            <a:r>
              <a:rPr sz="4100" b="1" spc="120" dirty="0">
                <a:latin typeface="Arial"/>
                <a:cs typeface="Arial"/>
              </a:rPr>
              <a:t>time </a:t>
            </a:r>
            <a:r>
              <a:rPr sz="4100" spc="155" dirty="0">
                <a:latin typeface="Arial Unicode MS"/>
                <a:cs typeface="Arial Unicode MS"/>
              </a:rPr>
              <a:t>changed the </a:t>
            </a:r>
            <a:r>
              <a:rPr sz="4100" spc="75" dirty="0">
                <a:latin typeface="Arial Unicode MS"/>
                <a:cs typeface="Arial Unicode MS"/>
              </a:rPr>
              <a:t>equation, </a:t>
            </a:r>
            <a:r>
              <a:rPr sz="4100" spc="175" dirty="0">
                <a:latin typeface="Arial Unicode MS"/>
                <a:cs typeface="Arial Unicode MS"/>
              </a:rPr>
              <a:t>with  </a:t>
            </a:r>
            <a:r>
              <a:rPr sz="4100" spc="114" dirty="0">
                <a:latin typeface="Arial Unicode MS"/>
                <a:cs typeface="Arial Unicode MS"/>
              </a:rPr>
              <a:t>application writers </a:t>
            </a:r>
            <a:r>
              <a:rPr sz="4100" spc="180" dirty="0">
                <a:latin typeface="Arial Unicode MS"/>
                <a:cs typeface="Arial Unicode MS"/>
              </a:rPr>
              <a:t>often </a:t>
            </a:r>
            <a:r>
              <a:rPr sz="4100" b="1" spc="45" dirty="0">
                <a:latin typeface="Arial"/>
                <a:cs typeface="Arial"/>
              </a:rPr>
              <a:t>opting </a:t>
            </a:r>
            <a:r>
              <a:rPr sz="4100" b="1" spc="55" dirty="0">
                <a:latin typeface="Arial"/>
                <a:cs typeface="Arial"/>
              </a:rPr>
              <a:t>for </a:t>
            </a:r>
            <a:r>
              <a:rPr sz="4100" b="1" spc="114" dirty="0">
                <a:latin typeface="Arial"/>
                <a:cs typeface="Arial"/>
              </a:rPr>
              <a:t>reduced </a:t>
            </a:r>
            <a:r>
              <a:rPr sz="4100" b="1" spc="80" dirty="0">
                <a:latin typeface="Arial"/>
                <a:cs typeface="Arial"/>
              </a:rPr>
              <a:t>latency </a:t>
            </a:r>
            <a:r>
              <a:rPr sz="4100" spc="110" dirty="0">
                <a:latin typeface="Arial Unicode MS"/>
                <a:cs typeface="Arial Unicode MS"/>
              </a:rPr>
              <a:t>over </a:t>
            </a:r>
            <a:r>
              <a:rPr sz="4100" spc="120" dirty="0">
                <a:latin typeface="Arial Unicode MS"/>
                <a:cs typeface="Arial Unicode MS"/>
              </a:rPr>
              <a:t>waiting </a:t>
            </a:r>
            <a:r>
              <a:rPr sz="4100" spc="165" dirty="0">
                <a:latin typeface="Arial Unicode MS"/>
                <a:cs typeface="Arial Unicode MS"/>
              </a:rPr>
              <a:t>for  </a:t>
            </a:r>
            <a:r>
              <a:rPr sz="4100" spc="160" dirty="0">
                <a:latin typeface="Arial Unicode MS"/>
                <a:cs typeface="Arial Unicode MS"/>
              </a:rPr>
              <a:t>bigger </a:t>
            </a:r>
            <a:r>
              <a:rPr sz="4100" spc="120" dirty="0">
                <a:latin typeface="Arial Unicode MS"/>
                <a:cs typeface="Arial Unicode MS"/>
              </a:rPr>
              <a:t>batches </a:t>
            </a:r>
            <a:r>
              <a:rPr sz="4100" spc="175" dirty="0">
                <a:latin typeface="Arial Unicode MS"/>
                <a:cs typeface="Arial Unicode MS"/>
              </a:rPr>
              <a:t>to</a:t>
            </a:r>
            <a:r>
              <a:rPr sz="4100" spc="-630" dirty="0">
                <a:latin typeface="Arial Unicode MS"/>
                <a:cs typeface="Arial Unicode MS"/>
              </a:rPr>
              <a:t> </a:t>
            </a:r>
            <a:r>
              <a:rPr sz="4100" spc="100" dirty="0">
                <a:latin typeface="Arial Unicode MS"/>
                <a:cs typeface="Arial Unicode MS"/>
              </a:rPr>
              <a:t>accumulate.”</a:t>
            </a:r>
            <a:endParaRPr sz="41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75291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Application</a:t>
            </a:r>
            <a:r>
              <a:rPr spc="-475" dirty="0"/>
              <a:t> </a:t>
            </a:r>
            <a:r>
              <a:rPr spc="135" dirty="0"/>
              <a:t>Testbed</a:t>
            </a:r>
          </a:p>
        </p:txBody>
      </p:sp>
      <p:sp>
        <p:nvSpPr>
          <p:cNvPr id="4" name="object 4"/>
          <p:cNvSpPr/>
          <p:nvPr/>
        </p:nvSpPr>
        <p:spPr>
          <a:xfrm>
            <a:off x="1371819" y="1772492"/>
            <a:ext cx="17229240" cy="4986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1185227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TPU</a:t>
            </a:r>
            <a:r>
              <a:rPr spc="-254" dirty="0"/>
              <a:t> </a:t>
            </a:r>
            <a:r>
              <a:rPr spc="-5" dirty="0"/>
              <a:t>Block</a:t>
            </a:r>
            <a:r>
              <a:rPr spc="-254" dirty="0"/>
              <a:t> </a:t>
            </a:r>
            <a:r>
              <a:rPr spc="55" dirty="0"/>
              <a:t>Diagram</a:t>
            </a:r>
            <a:r>
              <a:rPr spc="-250" dirty="0"/>
              <a:t> </a:t>
            </a:r>
            <a:r>
              <a:rPr spc="-40" dirty="0"/>
              <a:t>&amp;</a:t>
            </a:r>
            <a:r>
              <a:rPr spc="-254" dirty="0"/>
              <a:t> </a:t>
            </a:r>
            <a:r>
              <a:rPr spc="-25" dirty="0"/>
              <a:t>Floor</a:t>
            </a:r>
            <a:r>
              <a:rPr spc="-370" dirty="0"/>
              <a:t> </a:t>
            </a:r>
            <a:r>
              <a:rPr spc="10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952850" y="1790521"/>
            <a:ext cx="8732718" cy="839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65332" y="1750666"/>
            <a:ext cx="8465620" cy="86533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822833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Experimental</a:t>
            </a:r>
            <a:r>
              <a:rPr spc="-630" dirty="0"/>
              <a:t> </a:t>
            </a:r>
            <a:r>
              <a:rPr spc="135" dirty="0"/>
              <a:t>Testbed</a:t>
            </a:r>
          </a:p>
        </p:txBody>
      </p:sp>
      <p:sp>
        <p:nvSpPr>
          <p:cNvPr id="3" name="object 3"/>
          <p:cNvSpPr/>
          <p:nvPr/>
        </p:nvSpPr>
        <p:spPr>
          <a:xfrm>
            <a:off x="2926424" y="1528489"/>
            <a:ext cx="14907112" cy="4576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18774" y="6512890"/>
            <a:ext cx="7361032" cy="4146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86859" y="6683532"/>
            <a:ext cx="5713669" cy="39852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9198" y="10625719"/>
            <a:ext cx="3203575" cy="654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55" dirty="0">
                <a:latin typeface="Arial"/>
                <a:cs typeface="Arial"/>
              </a:rPr>
              <a:t>8x </a:t>
            </a:r>
            <a:r>
              <a:rPr sz="4100" b="1" spc="85" dirty="0">
                <a:latin typeface="Arial"/>
                <a:cs typeface="Arial"/>
              </a:rPr>
              <a:t>K80</a:t>
            </a:r>
            <a:r>
              <a:rPr sz="4100" b="1" spc="-445" dirty="0">
                <a:latin typeface="Arial"/>
                <a:cs typeface="Arial"/>
              </a:rPr>
              <a:t> </a:t>
            </a:r>
            <a:r>
              <a:rPr sz="4100" b="1" spc="-145" dirty="0">
                <a:latin typeface="Arial"/>
                <a:cs typeface="Arial"/>
              </a:rPr>
              <a:t>GPUs</a:t>
            </a:r>
            <a:endParaRPr sz="4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724090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The </a:t>
            </a:r>
            <a:r>
              <a:rPr spc="-20" dirty="0"/>
              <a:t>Rooﬂine</a:t>
            </a:r>
            <a:r>
              <a:rPr spc="-665" dirty="0"/>
              <a:t> </a:t>
            </a:r>
            <a:r>
              <a:rPr spc="18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5427" y="10470"/>
            <a:ext cx="19078575" cy="10806430"/>
            <a:chOff x="565427" y="10470"/>
            <a:chExt cx="19078575" cy="10806430"/>
          </a:xfrm>
        </p:grpSpPr>
        <p:sp>
          <p:nvSpPr>
            <p:cNvPr id="4" name="object 4"/>
            <p:cNvSpPr/>
            <p:nvPr/>
          </p:nvSpPr>
          <p:spPr>
            <a:xfrm>
              <a:off x="12726052" y="378627"/>
              <a:ext cx="6606954" cy="28989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07999" y="10470"/>
              <a:ext cx="7151614" cy="38009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5427" y="1643928"/>
              <a:ext cx="19077953" cy="9172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322368"/>
            <a:ext cx="1189545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Rooﬂines</a:t>
            </a:r>
            <a:r>
              <a:rPr spc="-250" dirty="0"/>
              <a:t> </a:t>
            </a:r>
            <a:r>
              <a:rPr spc="114" dirty="0"/>
              <a:t>of</a:t>
            </a:r>
            <a:r>
              <a:rPr spc="-525" dirty="0"/>
              <a:t> </a:t>
            </a:r>
            <a:r>
              <a:rPr spc="-25" dirty="0"/>
              <a:t>TPU</a:t>
            </a:r>
            <a:r>
              <a:rPr spc="-420" dirty="0"/>
              <a:t> </a:t>
            </a:r>
            <a:r>
              <a:rPr spc="125" dirty="0"/>
              <a:t>with</a:t>
            </a:r>
            <a:r>
              <a:rPr spc="-245" dirty="0"/>
              <a:t> </a:t>
            </a:r>
            <a:r>
              <a:rPr spc="155" dirty="0"/>
              <a:t>DNN</a:t>
            </a:r>
            <a:r>
              <a:rPr spc="-440" dirty="0"/>
              <a:t> </a:t>
            </a:r>
            <a:r>
              <a:rPr spc="-85" dirty="0"/>
              <a:t>Apps</a:t>
            </a:r>
          </a:p>
        </p:txBody>
      </p:sp>
      <p:sp>
        <p:nvSpPr>
          <p:cNvPr id="3" name="object 3"/>
          <p:cNvSpPr/>
          <p:nvPr/>
        </p:nvSpPr>
        <p:spPr>
          <a:xfrm>
            <a:off x="3792180" y="1614092"/>
            <a:ext cx="11348719" cy="9153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394</Words>
  <Application>Microsoft Macintosh PowerPoint</Application>
  <PresentationFormat>Custom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Unicode MS</vt:lpstr>
      <vt:lpstr>Arial</vt:lpstr>
      <vt:lpstr>Calibri</vt:lpstr>
      <vt:lpstr>Office Theme</vt:lpstr>
      <vt:lpstr>PowerPoint Presentation</vt:lpstr>
      <vt:lpstr>Motivation for TPU</vt:lpstr>
      <vt:lpstr>The Players</vt:lpstr>
      <vt:lpstr>Tensor Processing Unit (TPU)</vt:lpstr>
      <vt:lpstr>Application Testbed</vt:lpstr>
      <vt:lpstr>TPU Block Diagram &amp; Floor Plan</vt:lpstr>
      <vt:lpstr>Experimental Testbed</vt:lpstr>
      <vt:lpstr>The Rooﬂine Model</vt:lpstr>
      <vt:lpstr>Rooﬂines of TPU with DNN Apps</vt:lpstr>
      <vt:lpstr>App breakdown by Performance Counters</vt:lpstr>
      <vt:lpstr>Latency Results (99%ile)</vt:lpstr>
      <vt:lpstr>Programming the TPU</vt:lpstr>
      <vt:lpstr>NVIDIA’s Rebuttal to the TPU</vt:lpstr>
      <vt:lpstr>“Patterson” Discussion</vt:lpstr>
      <vt:lpstr>Interesting quote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TPUPaper</dc:title>
  <cp:lastModifiedBy>David Andrews</cp:lastModifiedBy>
  <cp:revision>1</cp:revision>
  <dcterms:created xsi:type="dcterms:W3CDTF">2020-12-01T16:52:33Z</dcterms:created>
  <dcterms:modified xsi:type="dcterms:W3CDTF">2020-12-01T16:52:58Z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2017-05-01T00:00:00Z</vt:filetime>
  </property>
  <property fmtid="{D5CDD505-2E9C-101B-9397-08002B2CF9AE}" pid="3" name="Creator">
    <vt:lpwstr>Keynote</vt:lpwstr>
  </property>
  <property fmtid="{D5CDD505-2E9C-101B-9397-08002B2CF9AE}" pid="4" name="LastSaved">
    <vt:filetime>2020-12-01T00:00:00Z</vt:filetime>
  </property>
</Properties>
</file>