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6" r:id="rId2"/>
    <p:sldId id="288" r:id="rId3"/>
    <p:sldId id="289" r:id="rId4"/>
    <p:sldId id="291" r:id="rId5"/>
    <p:sldId id="292" r:id="rId6"/>
    <p:sldId id="293" r:id="rId7"/>
    <p:sldId id="294" r:id="rId8"/>
    <p:sldId id="295" r:id="rId9"/>
    <p:sldId id="290" r:id="rId10"/>
    <p:sldId id="297" r:id="rId11"/>
    <p:sldId id="298" r:id="rId12"/>
    <p:sldId id="299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ＭＳ Ｐゴシック" panose="020B0600070205080204" pitchFamily="34" charset="-128"/>
        <a:cs typeface="ＭＳ Ｐゴシック" panose="020B060007020508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18"/>
    <p:restoredTop sz="94694"/>
  </p:normalViewPr>
  <p:slideViewPr>
    <p:cSldViewPr>
      <p:cViewPr varScale="1">
        <p:scale>
          <a:sx n="121" d="100"/>
          <a:sy n="121" d="100"/>
        </p:scale>
        <p:origin x="16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E79506A-464C-F463-C2CA-606E8450C8B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CA70A-1AD8-1430-4E23-74931CE5AD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0B6F7E63-69C4-1745-A18C-12058089D209}" type="datetimeFigureOut">
              <a:rPr lang="en-US"/>
              <a:pPr>
                <a:defRPr/>
              </a:pPr>
              <a:t>8/18/24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CEE29-C3CC-0F21-276C-AE0A2CF94FB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0FE4C-58DB-B080-2B1A-173BD2CD000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05601A40-910F-3946-A127-E211F7F539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C0B795A-C2B5-8D15-E43A-B4B5A8ED5E1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05E6FC9-399A-27D8-F548-38800DD652B2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25F34450-27D8-75BB-9340-2E0C62D8AE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40B250E0-31AC-07F4-7A36-C1E215527B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>
            <a:extLst>
              <a:ext uri="{FF2B5EF4-FFF2-40B4-BE49-F238E27FC236}">
                <a16:creationId xmlns:a16="http://schemas.microsoft.com/office/drawing/2014/main" id="{7A2BF438-A009-4EB0-4A28-2480A8F8D0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-110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3" name="Rectangle 7">
            <a:extLst>
              <a:ext uri="{FF2B5EF4-FFF2-40B4-BE49-F238E27FC236}">
                <a16:creationId xmlns:a16="http://schemas.microsoft.com/office/drawing/2014/main" id="{387308D2-8B48-E740-DB45-243A2377D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32DD24A-708A-6B40-A125-BDACBAB1D6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1007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28575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5725" y="533400"/>
            <a:ext cx="1863725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4550" y="533400"/>
            <a:ext cx="5438775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151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6445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88278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4550" y="1524000"/>
            <a:ext cx="36512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65125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3508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46239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4384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9029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848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397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6801486-107F-042C-8D75-F80883FF92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44550" y="1524000"/>
            <a:ext cx="74549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46F069-8073-E8F2-C4BC-C8516814FA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44550" y="533400"/>
            <a:ext cx="74549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391FDC7-E245-1FCD-203E-D2A9D6445C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638" y="404813"/>
            <a:ext cx="7904162" cy="6048375"/>
          </a:xfrm>
          <a:prstGeom prst="rect">
            <a:avLst/>
          </a:prstGeom>
          <a:noFill/>
          <a:ln w="47625" cmpd="thinThick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029" name="Line 5">
            <a:extLst>
              <a:ext uri="{FF2B5EF4-FFF2-40B4-BE49-F238E27FC236}">
                <a16:creationId xmlns:a16="http://schemas.microsoft.com/office/drawing/2014/main" id="{23016CB6-0DDE-C61A-078F-330379F56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4550" y="1295400"/>
            <a:ext cx="7454900" cy="0"/>
          </a:xfrm>
          <a:prstGeom prst="line">
            <a:avLst/>
          </a:prstGeom>
          <a:noFill/>
          <a:ln w="25400">
            <a:solidFill>
              <a:srgbClr val="0F286A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73DBD55-A81E-9A82-C135-0F132BBA5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7450" y="2362200"/>
            <a:ext cx="4291013" cy="3048000"/>
          </a:xfrm>
          <a:prstGeom prst="rect">
            <a:avLst/>
          </a:prstGeom>
          <a:noFill/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130055" name="Text Box 7">
            <a:extLst>
              <a:ext uri="{FF2B5EF4-FFF2-40B4-BE49-F238E27FC236}">
                <a16:creationId xmlns:a16="http://schemas.microsoft.com/office/drawing/2014/main" id="{E9A48269-853F-B1A9-FBBA-D34702BB7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6419850"/>
            <a:ext cx="2211388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9pPr>
          </a:lstStyle>
          <a:p>
            <a:pPr algn="r">
              <a:lnSpc>
                <a:spcPct val="110000"/>
              </a:lnSpc>
              <a:spcBef>
                <a:spcPct val="20000"/>
              </a:spcBef>
              <a:defRPr/>
            </a:pPr>
            <a:r>
              <a:rPr lang="en-US" altLang="en-US" sz="1200">
                <a:solidFill>
                  <a:schemeClr val="hlink"/>
                </a:solidFill>
                <a:latin typeface="Arial" charset="0"/>
              </a:rPr>
              <a:t>Computer System Design Lab</a:t>
            </a:r>
            <a:endParaRPr lang="en-US" altLang="en-US" sz="2000">
              <a:solidFill>
                <a:schemeClr val="hlink"/>
              </a:solidFill>
            </a:endParaRPr>
          </a:p>
        </p:txBody>
      </p:sp>
      <p:sp>
        <p:nvSpPr>
          <p:cNvPr id="130056" name="Text Box 8">
            <a:extLst>
              <a:ext uri="{FF2B5EF4-FFF2-40B4-BE49-F238E27FC236}">
                <a16:creationId xmlns:a16="http://schemas.microsoft.com/office/drawing/2014/main" id="{0343784A-BE32-3E0F-AEF2-4B95A7025A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1875" y="6492875"/>
            <a:ext cx="361950" cy="2746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ＭＳ Ｐゴシック" panose="020B0600070205080204" pitchFamily="34" charset="-128"/>
              </a:defRPr>
            </a:lvl9pPr>
          </a:lstStyle>
          <a:p>
            <a:pPr>
              <a:defRPr/>
            </a:pPr>
            <a:fld id="{F94BCF19-6558-E04D-ACFE-55C74ABD9017}" type="slidenum">
              <a:rPr lang="en-US" altLang="en-US" sz="1200" smtClean="0"/>
              <a:pPr>
                <a:defRPr/>
              </a:pPr>
              <a:t>‹#›</a:t>
            </a:fld>
            <a:endParaRPr lang="en-US" altLang="en-US" sz="1200"/>
          </a:p>
        </p:txBody>
      </p:sp>
      <p:pic>
        <p:nvPicPr>
          <p:cNvPr id="1033" name="Picture 9" descr="&#13;ArkLogo_2.png                                                  00072A12Macintosh HD                   C3BEAED8:">
            <a:extLst>
              <a:ext uri="{FF2B5EF4-FFF2-40B4-BE49-F238E27FC236}">
                <a16:creationId xmlns:a16="http://schemas.microsoft.com/office/drawing/2014/main" id="{DBA13D92-B507-495C-B7FD-9A03B1F8E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5864225"/>
            <a:ext cx="936625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-110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>
          <a:solidFill>
            <a:schemeClr val="tx1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  <a:cs typeface="ＭＳ Ｐゴシック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ndrews@eecs.ukans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dl.acm.org/cms/attachment/e7da3bf4-8f96-48a1-9be7-968ed4215f8e/cacm6307_a.gif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236B1E1C-6591-B1BD-6BEF-76196B06D5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1679028"/>
            <a:ext cx="7772400" cy="1143000"/>
          </a:xfrm>
        </p:spPr>
        <p:txBody>
          <a:bodyPr/>
          <a:lstStyle/>
          <a:p>
            <a:pPr algn="ctr"/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Domain Specific Architectures</a:t>
            </a:r>
            <a:b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sz="28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CSCE 4013/5013</a:t>
            </a:r>
          </a:p>
        </p:txBody>
      </p:sp>
      <p:sp>
        <p:nvSpPr>
          <p:cNvPr id="4098" name="Rectangle 3">
            <a:extLst>
              <a:ext uri="{FF2B5EF4-FFF2-40B4-BE49-F238E27FC236}">
                <a16:creationId xmlns:a16="http://schemas.microsoft.com/office/drawing/2014/main" id="{BC3AF4CA-6ED9-37BB-6022-3CED7C77AB4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447800" y="3048000"/>
            <a:ext cx="6400800" cy="1752600"/>
          </a:xfrm>
        </p:spPr>
        <p:txBody>
          <a:bodyPr/>
          <a:lstStyle/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David Andrews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Rm 527 JBHT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  <a:hlinkClick r:id="rId2"/>
              </a:rPr>
              <a:t>dandrews@uark.edu</a:t>
            </a:r>
            <a:endParaRPr lang="en-US" altLang="en-US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CSCE University of Arkansas</a:t>
            </a:r>
          </a:p>
          <a:p>
            <a:endParaRPr lang="en-US" altLang="en-US" sz="20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Office </a:t>
            </a:r>
            <a:r>
              <a:rPr lang="en-US" altLang="en-US" sz="20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Hrs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:  3:00 – 4:00 MWF</a:t>
            </a:r>
          </a:p>
          <a:p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Class website: https://</a:t>
            </a:r>
            <a:r>
              <a:rPr lang="en-US" altLang="en-US" sz="2000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hthreads.github.io</a:t>
            </a:r>
            <a:r>
              <a:rPr lang="en-US" altLang="en-US" sz="2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/classes/#eecs-5013-domain-specific-accelerators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57CC27-B8FE-2041-522F-90750CF476AC}"/>
              </a:ext>
            </a:extLst>
          </p:cNvPr>
          <p:cNvSpPr txBox="1"/>
          <p:nvPr/>
        </p:nvSpPr>
        <p:spPr>
          <a:xfrm>
            <a:off x="3187005" y="449759"/>
            <a:ext cx="33608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Welcome !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890" y="685800"/>
            <a:ext cx="8229600" cy="838200"/>
          </a:xfrm>
        </p:spPr>
        <p:txBody>
          <a:bodyPr/>
          <a:lstStyle/>
          <a:p>
            <a:pPr algn="ctr"/>
            <a:b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will we study ?</a:t>
            </a:r>
            <a:b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35AA9-EE81-596C-03A2-0D074917CF02}"/>
              </a:ext>
            </a:extLst>
          </p:cNvPr>
          <p:cNvSpPr txBox="1"/>
          <p:nvPr/>
        </p:nvSpPr>
        <p:spPr>
          <a:xfrm>
            <a:off x="1524000" y="1752600"/>
            <a:ext cx="592341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Review of key concepts and technology trends</a:t>
            </a:r>
          </a:p>
          <a:p>
            <a:endParaRPr lang="en-US" dirty="0"/>
          </a:p>
          <a:p>
            <a:r>
              <a:rPr lang="en-US" dirty="0"/>
              <a:t>Array Processors/Systolic Arrays</a:t>
            </a:r>
          </a:p>
          <a:p>
            <a:endParaRPr lang="en-US" dirty="0"/>
          </a:p>
          <a:p>
            <a:r>
              <a:rPr lang="en-US" dirty="0"/>
              <a:t>Processor near/in Memory architectures</a:t>
            </a:r>
          </a:p>
          <a:p>
            <a:endParaRPr lang="en-US" dirty="0"/>
          </a:p>
          <a:p>
            <a:r>
              <a:rPr lang="en-US" dirty="0"/>
              <a:t>Case Studies</a:t>
            </a:r>
          </a:p>
          <a:p>
            <a:endParaRPr lang="en-US" dirty="0"/>
          </a:p>
          <a:p>
            <a:r>
              <a:rPr lang="en-US" dirty="0"/>
              <a:t>Crystal Ball gazing:</a:t>
            </a:r>
          </a:p>
        </p:txBody>
      </p:sp>
    </p:spTree>
    <p:extLst>
      <p:ext uri="{BB962C8B-B14F-4D97-AF65-F5344CB8AC3E}">
        <p14:creationId xmlns:p14="http://schemas.microsoft.com/office/powerpoint/2010/main" val="1223718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890" y="685800"/>
            <a:ext cx="8229600" cy="838200"/>
          </a:xfrm>
        </p:spPr>
        <p:txBody>
          <a:bodyPr/>
          <a:lstStyle/>
          <a:p>
            <a:pPr algn="ctr"/>
            <a:b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is Your Responsibility?</a:t>
            </a:r>
            <a:b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Advanced Senior Level/Graduate Class:  Topics and technologies continue to develop.   Materials are from Conferences/Journals and not textbooks.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-Attend Class!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-Read papers before we discuss in class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-Attend class!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-Come prepared to engage in discussions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-Attend Class!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324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890" y="685800"/>
            <a:ext cx="8229600" cy="838200"/>
          </a:xfrm>
        </p:spPr>
        <p:txBody>
          <a:bodyPr/>
          <a:lstStyle/>
          <a:p>
            <a:pPr algn="ctr"/>
            <a:b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will you be graded ?</a:t>
            </a:r>
            <a:b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43434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Presentations:	30%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Quizzes:		30%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Participation:	10%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Final Project:	30%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300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Course Overview</a:t>
            </a: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8534400" cy="45720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is a Domain Specific Architecture ?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we study during the course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will be your involvement</a:t>
            </a: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you will be graded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is a Domain Specific Architecture ?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9248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 Hardware Architecture: Designed for a Specific Domain of Applications.  Examples:</a:t>
            </a:r>
            <a:endParaRPr lang="en-US" altLang="en-US" i="1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Graphics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Image Processing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Deep Learning</a:t>
            </a: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 Purpose Architectures: Designed to be flexible enough to do everything but not optimal for anything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  <a:sym typeface="Wingdings" pitchFamily="2" charset="2"/>
              </a:rPr>
              <a:t> 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 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was first GP </a:t>
            </a:r>
            <a:r>
              <a:rPr lang="en-US" altLang="en-US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uProcessor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Turing Complete ?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69717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is a Domain Specific Architecture ?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90600" y="1295400"/>
            <a:ext cx="79248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Generally Accompanied by a Domain Specific Language: 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Python, OpenCL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</a:t>
            </a:r>
            <a:r>
              <a:rPr lang="en-US" altLang="en-US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Pytorch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Tensorflow</a:t>
            </a: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Allows expression of the common types of parallelism within the domain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-AI domain dominated by Large Matrix Operations:  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	i.e., (SIMD) Data level Parallelism</a:t>
            </a:r>
          </a:p>
          <a:p>
            <a:pPr marL="0" indent="0">
              <a:buNone/>
              <a:defRPr/>
            </a:pPr>
            <a:endParaRPr lang="en-US" altLang="en-US" sz="2400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DSL’s are good at what they are targeting but are</a:t>
            </a:r>
          </a:p>
          <a:p>
            <a:pPr marL="0" indent="0">
              <a:buNone/>
              <a:defRPr/>
            </a:pPr>
            <a: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          not general purpose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559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is a Domain Specific Architecture ?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524000"/>
            <a:ext cx="79248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Domain Specific Accelerators exploit four main techniques to get performance and efficiency:</a:t>
            </a:r>
          </a:p>
          <a:p>
            <a:pPr marL="514350" indent="-514350"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Data Specialization:  Specialized ops on domain specific data types.  Can do in one cycle what may take tens of cycles on GP computer.</a:t>
            </a:r>
          </a:p>
          <a:p>
            <a:pPr marL="514350" indent="-514350"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Exploit Parallelism: Match what is available in the application:  </a:t>
            </a:r>
          </a:p>
          <a:p>
            <a:pPr marL="914400" lvl="1" indent="-514350"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Locality of reference is key</a:t>
            </a:r>
          </a:p>
          <a:p>
            <a:pPr marL="914400" lvl="1" indent="-514350">
              <a:buAutoNum type="arabicPeriod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global memory references severely degrade performance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69147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762000"/>
            <a:ext cx="8229600" cy="838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What is a Domain Specific Architecture ?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924800" cy="4572000"/>
          </a:xfrm>
        </p:spPr>
        <p:txBody>
          <a:bodyPr/>
          <a:lstStyle/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3.  Local and Optimized Memory: Store highly used data structures in small high bandwidth memories close to processing units.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</a:t>
            </a:r>
            <a:r>
              <a:rPr lang="en-US" altLang="en-US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Increase Energy Efficiency</a:t>
            </a:r>
          </a:p>
          <a:p>
            <a:pPr marL="0" indent="0">
              <a:buNone/>
              <a:defRPr/>
            </a:pPr>
            <a:r>
              <a:rPr lang="en-US" altLang="en-US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Decrease Processing Latency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4. Reduced Overhead: Specialized hardware and Languages decrease overhead of program interpretation and reduces #instructions. </a:t>
            </a:r>
          </a:p>
          <a:p>
            <a:pPr marL="0" indent="0">
              <a:buNone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</a:t>
            </a:r>
            <a:r>
              <a:rPr lang="en-US" altLang="en-US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GP Proc expends ~90% of energy on overhead: </a:t>
            </a:r>
          </a:p>
          <a:p>
            <a:pPr marL="0" indent="0">
              <a:buNone/>
              <a:defRPr/>
            </a:pPr>
            <a:r>
              <a:rPr lang="en-US" altLang="en-US" sz="2400" i="1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	&lt;IF, ID, Data Supply, control&gt; 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13108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44417"/>
            <a:ext cx="8229600" cy="838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How Important is Memory Design?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1025" name="Picture 1" descr="page1image41141680">
            <a:extLst>
              <a:ext uri="{FF2B5EF4-FFF2-40B4-BE49-F238E27FC236}">
                <a16:creationId xmlns:a16="http://schemas.microsoft.com/office/drawing/2014/main" id="{1A0671AE-8DA5-16D0-C5E0-AF1722F1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79" y="1409701"/>
            <a:ext cx="8136321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EB7DD8A-2B23-0031-329D-15390F20CF26}"/>
              </a:ext>
            </a:extLst>
          </p:cNvPr>
          <p:cNvSpPr txBox="1"/>
          <p:nvPr/>
        </p:nvSpPr>
        <p:spPr>
          <a:xfrm>
            <a:off x="762000" y="5181600"/>
            <a:ext cx="761458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and Power of most accelerators dominated by Memory</a:t>
            </a:r>
          </a:p>
          <a:p>
            <a:r>
              <a:rPr lang="en-US" dirty="0"/>
              <a:t>	-Performance often memory limited</a:t>
            </a:r>
          </a:p>
        </p:txBody>
      </p:sp>
    </p:spTree>
    <p:extLst>
      <p:ext uri="{BB962C8B-B14F-4D97-AF65-F5344CB8AC3E}">
        <p14:creationId xmlns:p14="http://schemas.microsoft.com/office/powerpoint/2010/main" val="1403829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44417"/>
            <a:ext cx="8229600" cy="838200"/>
          </a:xfrm>
        </p:spPr>
        <p:txBody>
          <a:bodyPr/>
          <a:lstStyle/>
          <a:p>
            <a:r>
              <a:rPr lang="en-US" altLang="en-US" sz="32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Accelerator Costs</a:t>
            </a: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7924800" cy="685800"/>
          </a:xfrm>
        </p:spPr>
        <p:txBody>
          <a:bodyPr/>
          <a:lstStyle/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pic>
        <p:nvPicPr>
          <p:cNvPr id="3074" name="Picture 2">
            <a:hlinkClick r:id="rId2"/>
            <a:extLst>
              <a:ext uri="{FF2B5EF4-FFF2-40B4-BE49-F238E27FC236}">
                <a16:creationId xmlns:a16="http://schemas.microsoft.com/office/drawing/2014/main" id="{61724499-9C27-82A3-6849-4C1FD7ACF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68100" y="-411163"/>
            <a:ext cx="1193800" cy="21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BE8851E-22C8-F36D-D9D5-251D4A2778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2486656"/>
              </p:ext>
            </p:extLst>
          </p:nvPr>
        </p:nvGraphicFramePr>
        <p:xfrm>
          <a:off x="838200" y="1638300"/>
          <a:ext cx="7467600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3765409587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3773516196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9273324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29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8-bit Add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fJ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um</a:t>
                      </a:r>
                      <a:r>
                        <a:rPr lang="en-US" baseline="30000" dirty="0"/>
                        <a:t>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4058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Small (8 Kbyte)  SRAM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 </a:t>
                      </a:r>
                      <a:r>
                        <a:rPr lang="en-US" dirty="0" err="1"/>
                        <a:t>fJ</a:t>
                      </a:r>
                      <a:r>
                        <a:rPr lang="en-US" dirty="0"/>
                        <a:t>/bit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.013 um</a:t>
                      </a:r>
                      <a:r>
                        <a:rPr lang="en-US" baseline="30000" dirty="0"/>
                        <a:t> 2</a:t>
                      </a:r>
                      <a:r>
                        <a:rPr lang="en-US" dirty="0"/>
                        <a:t>  per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7706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Larger (100 MB) SRAM Local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 </a:t>
                      </a:r>
                      <a:r>
                        <a:rPr lang="en-US" dirty="0" err="1"/>
                        <a:t>pJ</a:t>
                      </a:r>
                      <a:r>
                        <a:rPr lang="en-US" dirty="0"/>
                        <a:t>/bit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4293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r>
                        <a:rPr lang="en-US" dirty="0" err="1"/>
                        <a:t>pJ</a:t>
                      </a:r>
                      <a:r>
                        <a:rPr lang="en-US" dirty="0"/>
                        <a:t>/bit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88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Local Comm (on Chip)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100fJ/bit-mm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310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Comm (off Chip)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r>
                        <a:rPr lang="en-US" dirty="0" err="1"/>
                        <a:t>pJ</a:t>
                      </a:r>
                      <a:r>
                        <a:rPr lang="en-US" dirty="0"/>
                        <a:t>/bit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98761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2056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>
            <a:extLst>
              <a:ext uri="{FF2B5EF4-FFF2-40B4-BE49-F238E27FC236}">
                <a16:creationId xmlns:a16="http://schemas.microsoft.com/office/drawing/2014/main" id="{605803DD-7250-C5B2-35C3-ED4F55DC1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2890" y="685800"/>
            <a:ext cx="8229600" cy="838200"/>
          </a:xfrm>
        </p:spPr>
        <p:txBody>
          <a:bodyPr/>
          <a:lstStyle/>
          <a:p>
            <a:pPr algn="ctr"/>
            <a:b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r>
              <a:rPr lang="en-US" altLang="en-US" sz="40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The Big Three:</a:t>
            </a:r>
            <a:br>
              <a:rPr lang="en-US" altLang="en-US" sz="2400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b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</a:b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  <p:sp>
        <p:nvSpPr>
          <p:cNvPr id="5122" name="Content Placeholder 2">
            <a:extLst>
              <a:ext uri="{FF2B5EF4-FFF2-40B4-BE49-F238E27FC236}">
                <a16:creationId xmlns:a16="http://schemas.microsoft.com/office/drawing/2014/main" id="{C083C894-92F8-01DB-F45F-4394DE831F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45720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Graphics Processing Units (GPUs)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NVIDIA ~88%. (~98% of data center market)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AMD	~12%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Intel	~0%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Field Programmable Gate Arrays (FPGAs)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Xilinx -&gt; AMD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Altera -&gt; Intel -&gt; Altera (split being completed)</a:t>
            </a:r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Application-Specific Integrated Circuits (ASICs)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Google: Tensor Processing Unit (TPU)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Microsoft: Athena this year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Amazon Web Services: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Some Interesting Startups: </a:t>
            </a:r>
            <a:r>
              <a:rPr lang="en-US" altLang="en-US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Cerebras</a:t>
            </a:r>
            <a:r>
              <a:rPr lang="en-US" altLang="en-US" dirty="0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, </a:t>
            </a:r>
            <a:r>
              <a:rPr lang="en-US" altLang="en-US" dirty="0" err="1">
                <a:ea typeface="ＭＳ Ｐゴシック" panose="020B0600070205080204" pitchFamily="34" charset="-128"/>
                <a:cs typeface="ＭＳ Ｐゴシック" panose="020B0600070205080204" pitchFamily="34" charset="-128"/>
              </a:rPr>
              <a:t>Groq</a:t>
            </a: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buFont typeface="Arial" panose="020B0604020202020204" pitchFamily="34" charset="0"/>
              <a:buChar char="•"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 marL="0" indent="0">
              <a:buNone/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  <a:p>
            <a:pPr>
              <a:defRPr/>
            </a:pPr>
            <a:endParaRPr lang="en-US" altLang="en-US" dirty="0">
              <a:ea typeface="ＭＳ Ｐゴシック" panose="020B0600070205080204" pitchFamily="34" charset="-128"/>
              <a:cs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8124058"/>
      </p:ext>
    </p:extLst>
  </p:cSld>
  <p:clrMapOvr>
    <a:masterClrMapping/>
  </p:clrMapOvr>
</p:sld>
</file>

<file path=ppt/theme/theme1.xml><?xml version="1.0" encoding="utf-8"?>
<a:theme xmlns:a="http://schemas.openxmlformats.org/drawingml/2006/main" name="Uark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Uark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Uark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ark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ark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X:Templates:My Templates:Uark.pot</Template>
  <TotalTime>17427</TotalTime>
  <Words>639</Words>
  <Application>Microsoft Macintosh PowerPoint</Application>
  <PresentationFormat>On-screen Show (4:3)</PresentationFormat>
  <Paragraphs>123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Comic Sans MS</vt:lpstr>
      <vt:lpstr>Times New Roman</vt:lpstr>
      <vt:lpstr>Uark</vt:lpstr>
      <vt:lpstr>Domain Specific Architectures CSCE 4013/5013</vt:lpstr>
      <vt:lpstr>Course Overview</vt:lpstr>
      <vt:lpstr>What is a Domain Specific Architecture ? </vt:lpstr>
      <vt:lpstr>What is a Domain Specific Architecture ? </vt:lpstr>
      <vt:lpstr>What is a Domain Specific Architecture ? </vt:lpstr>
      <vt:lpstr>What is a Domain Specific Architecture ? </vt:lpstr>
      <vt:lpstr>How Important is Memory Design? </vt:lpstr>
      <vt:lpstr>Accelerator Costs </vt:lpstr>
      <vt:lpstr> The Big Three:  </vt:lpstr>
      <vt:lpstr> What will we study ?  </vt:lpstr>
      <vt:lpstr> What is Your Responsibility?  </vt:lpstr>
      <vt:lpstr> How will you be graded ?  </vt:lpstr>
    </vt:vector>
  </TitlesOfParts>
  <Company>university of kansas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Architecture</dc:title>
  <dc:creator>dandrews</dc:creator>
  <cp:lastModifiedBy>David Andrews</cp:lastModifiedBy>
  <cp:revision>125</cp:revision>
  <dcterms:created xsi:type="dcterms:W3CDTF">2017-01-17T21:56:44Z</dcterms:created>
  <dcterms:modified xsi:type="dcterms:W3CDTF">2024-08-19T00:55:16Z</dcterms:modified>
</cp:coreProperties>
</file>