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</p:sldIdLst>
  <p:sldSz cx="18288000" cy="13716000"/>
  <p:notesSz cx="18288000" cy="13716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60" d="100"/>
          <a:sy n="60" d="100"/>
        </p:scale>
        <p:origin x="1944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26411" y="4395343"/>
            <a:ext cx="14251305" cy="3865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7680960"/>
            <a:ext cx="12801600" cy="342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3154680"/>
            <a:ext cx="7955280" cy="905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3154680"/>
            <a:ext cx="7955280" cy="905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6401" y="410413"/>
            <a:ext cx="16352519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81081" y="2893313"/>
            <a:ext cx="7472044" cy="6774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801847" y="13047439"/>
            <a:ext cx="2347594" cy="734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12755880"/>
            <a:ext cx="4206240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12755880"/>
            <a:ext cx="4206240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g"/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2.png"/><Relationship Id="rId21" Type="http://schemas.openxmlformats.org/officeDocument/2006/relationships/image" Target="../media/image38.png"/><Relationship Id="rId42" Type="http://schemas.openxmlformats.org/officeDocument/2006/relationships/image" Target="../media/image58.png"/><Relationship Id="rId47" Type="http://schemas.openxmlformats.org/officeDocument/2006/relationships/image" Target="../media/image63.png"/><Relationship Id="rId63" Type="http://schemas.openxmlformats.org/officeDocument/2006/relationships/image" Target="../media/image79.png"/><Relationship Id="rId68" Type="http://schemas.openxmlformats.org/officeDocument/2006/relationships/image" Target="../media/image84.png"/><Relationship Id="rId16" Type="http://schemas.openxmlformats.org/officeDocument/2006/relationships/image" Target="../media/image34.png"/><Relationship Id="rId11" Type="http://schemas.openxmlformats.org/officeDocument/2006/relationships/image" Target="../media/image29.png"/><Relationship Id="rId24" Type="http://schemas.openxmlformats.org/officeDocument/2006/relationships/image" Target="../media/image21.jpg"/><Relationship Id="rId32" Type="http://schemas.openxmlformats.org/officeDocument/2006/relationships/image" Target="../media/image48.png"/><Relationship Id="rId37" Type="http://schemas.openxmlformats.org/officeDocument/2006/relationships/image" Target="../media/image53.png"/><Relationship Id="rId40" Type="http://schemas.openxmlformats.org/officeDocument/2006/relationships/image" Target="../media/image56.png"/><Relationship Id="rId45" Type="http://schemas.openxmlformats.org/officeDocument/2006/relationships/image" Target="../media/image61.png"/><Relationship Id="rId53" Type="http://schemas.openxmlformats.org/officeDocument/2006/relationships/image" Target="../media/image69.png"/><Relationship Id="rId58" Type="http://schemas.openxmlformats.org/officeDocument/2006/relationships/image" Target="../media/image74.png"/><Relationship Id="rId66" Type="http://schemas.openxmlformats.org/officeDocument/2006/relationships/image" Target="../media/image82.png"/><Relationship Id="rId74" Type="http://schemas.openxmlformats.org/officeDocument/2006/relationships/image" Target="../media/image90.png"/><Relationship Id="rId5" Type="http://schemas.openxmlformats.org/officeDocument/2006/relationships/image" Target="../media/image24.png"/><Relationship Id="rId61" Type="http://schemas.openxmlformats.org/officeDocument/2006/relationships/image" Target="../media/image77.png"/><Relationship Id="rId19" Type="http://schemas.openxmlformats.org/officeDocument/2006/relationships/image" Target="../media/image17.png"/><Relationship Id="rId14" Type="http://schemas.openxmlformats.org/officeDocument/2006/relationships/image" Target="../media/image32.png"/><Relationship Id="rId22" Type="http://schemas.openxmlformats.org/officeDocument/2006/relationships/image" Target="../media/image39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35" Type="http://schemas.openxmlformats.org/officeDocument/2006/relationships/image" Target="../media/image51.png"/><Relationship Id="rId43" Type="http://schemas.openxmlformats.org/officeDocument/2006/relationships/image" Target="../media/image59.png"/><Relationship Id="rId48" Type="http://schemas.openxmlformats.org/officeDocument/2006/relationships/image" Target="../media/image64.png"/><Relationship Id="rId56" Type="http://schemas.openxmlformats.org/officeDocument/2006/relationships/image" Target="../media/image72.png"/><Relationship Id="rId64" Type="http://schemas.openxmlformats.org/officeDocument/2006/relationships/image" Target="../media/image80.png"/><Relationship Id="rId69" Type="http://schemas.openxmlformats.org/officeDocument/2006/relationships/image" Target="../media/image85.png"/><Relationship Id="rId77" Type="http://schemas.openxmlformats.org/officeDocument/2006/relationships/image" Target="../media/image93.png"/><Relationship Id="rId8" Type="http://schemas.openxmlformats.org/officeDocument/2006/relationships/image" Target="../media/image26.png"/><Relationship Id="rId51" Type="http://schemas.openxmlformats.org/officeDocument/2006/relationships/image" Target="../media/image67.png"/><Relationship Id="rId72" Type="http://schemas.openxmlformats.org/officeDocument/2006/relationships/image" Target="../media/image88.png"/><Relationship Id="rId3" Type="http://schemas.openxmlformats.org/officeDocument/2006/relationships/image" Target="../media/image23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38" Type="http://schemas.openxmlformats.org/officeDocument/2006/relationships/image" Target="../media/image54.png"/><Relationship Id="rId46" Type="http://schemas.openxmlformats.org/officeDocument/2006/relationships/image" Target="../media/image62.png"/><Relationship Id="rId59" Type="http://schemas.openxmlformats.org/officeDocument/2006/relationships/image" Target="../media/image75.png"/><Relationship Id="rId67" Type="http://schemas.openxmlformats.org/officeDocument/2006/relationships/image" Target="../media/image83.png"/><Relationship Id="rId20" Type="http://schemas.openxmlformats.org/officeDocument/2006/relationships/image" Target="../media/image37.png"/><Relationship Id="rId41" Type="http://schemas.openxmlformats.org/officeDocument/2006/relationships/image" Target="../media/image57.png"/><Relationship Id="rId54" Type="http://schemas.openxmlformats.org/officeDocument/2006/relationships/image" Target="../media/image70.png"/><Relationship Id="rId62" Type="http://schemas.openxmlformats.org/officeDocument/2006/relationships/image" Target="../media/image78.png"/><Relationship Id="rId70" Type="http://schemas.openxmlformats.org/officeDocument/2006/relationships/image" Target="../media/image86.png"/><Relationship Id="rId75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5" Type="http://schemas.openxmlformats.org/officeDocument/2006/relationships/image" Target="../media/image33.png"/><Relationship Id="rId23" Type="http://schemas.openxmlformats.org/officeDocument/2006/relationships/image" Target="../media/image40.png"/><Relationship Id="rId28" Type="http://schemas.openxmlformats.org/officeDocument/2006/relationships/image" Target="../media/image44.png"/><Relationship Id="rId36" Type="http://schemas.openxmlformats.org/officeDocument/2006/relationships/image" Target="../media/image52.png"/><Relationship Id="rId49" Type="http://schemas.openxmlformats.org/officeDocument/2006/relationships/image" Target="../media/image65.png"/><Relationship Id="rId57" Type="http://schemas.openxmlformats.org/officeDocument/2006/relationships/image" Target="../media/image73.png"/><Relationship Id="rId10" Type="http://schemas.openxmlformats.org/officeDocument/2006/relationships/image" Target="../media/image28.png"/><Relationship Id="rId31" Type="http://schemas.openxmlformats.org/officeDocument/2006/relationships/image" Target="../media/image47.png"/><Relationship Id="rId44" Type="http://schemas.openxmlformats.org/officeDocument/2006/relationships/image" Target="../media/image60.png"/><Relationship Id="rId52" Type="http://schemas.openxmlformats.org/officeDocument/2006/relationships/image" Target="../media/image68.png"/><Relationship Id="rId60" Type="http://schemas.openxmlformats.org/officeDocument/2006/relationships/image" Target="../media/image76.png"/><Relationship Id="rId65" Type="http://schemas.openxmlformats.org/officeDocument/2006/relationships/image" Target="../media/image81.png"/><Relationship Id="rId73" Type="http://schemas.openxmlformats.org/officeDocument/2006/relationships/image" Target="../media/image89.png"/><Relationship Id="rId78" Type="http://schemas.openxmlformats.org/officeDocument/2006/relationships/image" Target="../media/image94.png"/><Relationship Id="rId4" Type="http://schemas.openxmlformats.org/officeDocument/2006/relationships/image" Target="../media/image3.png"/><Relationship Id="rId9" Type="http://schemas.openxmlformats.org/officeDocument/2006/relationships/image" Target="../media/image27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9" Type="http://schemas.openxmlformats.org/officeDocument/2006/relationships/image" Target="../media/image55.png"/><Relationship Id="rId34" Type="http://schemas.openxmlformats.org/officeDocument/2006/relationships/image" Target="../media/image50.png"/><Relationship Id="rId50" Type="http://schemas.openxmlformats.org/officeDocument/2006/relationships/image" Target="../media/image66.png"/><Relationship Id="rId55" Type="http://schemas.openxmlformats.org/officeDocument/2006/relationships/image" Target="../media/image71.png"/><Relationship Id="rId76" Type="http://schemas.openxmlformats.org/officeDocument/2006/relationships/image" Target="../media/image92.png"/><Relationship Id="rId7" Type="http://schemas.openxmlformats.org/officeDocument/2006/relationships/image" Target="../media/image4.png"/><Relationship Id="rId71" Type="http://schemas.openxmlformats.org/officeDocument/2006/relationships/image" Target="../media/image87.png"/><Relationship Id="rId2" Type="http://schemas.openxmlformats.org/officeDocument/2006/relationships/image" Target="../media/image22.png"/><Relationship Id="rId2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00" y="9227057"/>
            <a:ext cx="16636365" cy="10092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98115" marR="5080" indent="-2686050" algn="ctr">
              <a:lnSpc>
                <a:spcPct val="100000"/>
              </a:lnSpc>
              <a:spcBef>
                <a:spcPts val="90"/>
              </a:spcBef>
            </a:pPr>
            <a:r>
              <a:rPr lang="en-US" sz="3200" b="1" spc="-35" dirty="0">
                <a:latin typeface="Arial"/>
                <a:cs typeface="Arial"/>
              </a:rPr>
              <a:t>Slides are Adapted from</a:t>
            </a:r>
          </a:p>
          <a:p>
            <a:pPr marL="2698115" marR="5080" indent="-2686050" algn="ctr">
              <a:lnSpc>
                <a:spcPct val="100000"/>
              </a:lnSpc>
              <a:spcBef>
                <a:spcPts val="90"/>
              </a:spcBef>
            </a:pPr>
            <a:r>
              <a:rPr sz="3200" b="1" spc="-35" dirty="0">
                <a:latin typeface="Arial"/>
                <a:cs typeface="Arial"/>
              </a:rPr>
              <a:t>Parallel</a:t>
            </a:r>
            <a:r>
              <a:rPr sz="3200" b="1" spc="-27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Computer</a:t>
            </a:r>
            <a:r>
              <a:rPr sz="3200" b="1" spc="-225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Architecture</a:t>
            </a:r>
            <a:r>
              <a:rPr sz="3200" b="1" spc="-2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-2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Programming </a:t>
            </a:r>
            <a:r>
              <a:rPr sz="3200" b="1" dirty="0">
                <a:latin typeface="Arial"/>
                <a:cs typeface="Arial"/>
              </a:rPr>
              <a:t>CMU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190" dirty="0">
                <a:latin typeface="Arial"/>
                <a:cs typeface="Arial"/>
              </a:rPr>
              <a:t>15-</a:t>
            </a:r>
            <a:r>
              <a:rPr sz="3200" b="1" spc="245" dirty="0">
                <a:latin typeface="Arial"/>
                <a:cs typeface="Arial"/>
              </a:rPr>
              <a:t>418/15-</a:t>
            </a:r>
            <a:r>
              <a:rPr sz="3200" b="1" spc="50" dirty="0">
                <a:latin typeface="Arial"/>
                <a:cs typeface="Arial"/>
              </a:rPr>
              <a:t>618,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spc="-35" dirty="0">
                <a:latin typeface="Arial"/>
                <a:cs typeface="Arial"/>
              </a:rPr>
              <a:t>Spring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65" dirty="0">
                <a:latin typeface="Arial"/>
                <a:cs typeface="Arial"/>
              </a:rPr>
              <a:t>2019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11224" y="8357616"/>
            <a:ext cx="15466060" cy="3175"/>
          </a:xfrm>
          <a:custGeom>
            <a:avLst/>
            <a:gdLst/>
            <a:ahLst/>
            <a:cxnLst/>
            <a:rect l="l" t="t" r="r" b="b"/>
            <a:pathLst>
              <a:path w="15466060" h="3175">
                <a:moveTo>
                  <a:pt x="0" y="3048"/>
                </a:moveTo>
                <a:lnTo>
                  <a:pt x="15465552" y="0"/>
                </a:lnTo>
              </a:path>
            </a:pathLst>
          </a:custGeom>
          <a:ln w="18288">
            <a:solidFill>
              <a:srgbClr val="92929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26411" y="1752600"/>
            <a:ext cx="14251305" cy="5498813"/>
          </a:xfrm>
          <a:prstGeom prst="rect">
            <a:avLst/>
          </a:prstGeom>
        </p:spPr>
        <p:txBody>
          <a:bodyPr vert="horz" wrap="square" lIns="0" tIns="424180" rIns="0" bIns="0" rtlCol="0">
            <a:spAutoFit/>
          </a:bodyPr>
          <a:lstStyle/>
          <a:p>
            <a:pPr marR="5080" indent="393065" algn="ctr">
              <a:spcBef>
                <a:spcPts val="2400"/>
              </a:spcBef>
            </a:pPr>
            <a:r>
              <a:rPr sz="6000" b="1" dirty="0">
                <a:latin typeface="Arial"/>
                <a:cs typeface="Arial"/>
              </a:rPr>
              <a:t>Directory</a:t>
            </a:r>
            <a:r>
              <a:rPr lang="en-US" sz="6000" b="1" dirty="0">
                <a:latin typeface="Arial"/>
                <a:cs typeface="Arial"/>
              </a:rPr>
              <a:t> </a:t>
            </a:r>
            <a:r>
              <a:rPr sz="6000" b="1" spc="-690" dirty="0">
                <a:latin typeface="Arial"/>
                <a:cs typeface="Arial"/>
              </a:rPr>
              <a:t>Based </a:t>
            </a:r>
            <a:r>
              <a:rPr lang="en-US" sz="6000" b="1" spc="-690" dirty="0">
                <a:latin typeface="Arial"/>
                <a:cs typeface="Arial"/>
              </a:rPr>
              <a:t> </a:t>
            </a:r>
            <a:r>
              <a:rPr sz="6000" b="1" spc="-680" dirty="0">
                <a:latin typeface="Arial"/>
                <a:cs typeface="Arial"/>
              </a:rPr>
              <a:t>Cache</a:t>
            </a:r>
            <a:r>
              <a:rPr sz="6000" b="1" spc="-15" dirty="0">
                <a:latin typeface="Arial"/>
                <a:cs typeface="Arial"/>
              </a:rPr>
              <a:t> </a:t>
            </a:r>
            <a:r>
              <a:rPr sz="6000" b="1" spc="-420" dirty="0">
                <a:latin typeface="Arial"/>
                <a:cs typeface="Arial"/>
              </a:rPr>
              <a:t>Coherence</a:t>
            </a:r>
            <a:endParaRPr lang="en-US" sz="6000" b="1" spc="-420" dirty="0">
              <a:latin typeface="Arial"/>
              <a:cs typeface="Arial"/>
            </a:endParaRPr>
          </a:p>
          <a:p>
            <a:pPr marR="5080" indent="393065" algn="ctr">
              <a:spcBef>
                <a:spcPts val="2400"/>
              </a:spcBef>
            </a:pPr>
            <a:r>
              <a:rPr lang="en-US" sz="5400" b="1" spc="-420" dirty="0">
                <a:latin typeface="Arial"/>
                <a:cs typeface="Arial"/>
              </a:rPr>
              <a:t>CSCE 4213 Introduction to Computer Architecture</a:t>
            </a:r>
          </a:p>
          <a:p>
            <a:pPr marR="5080" indent="393065" algn="ctr">
              <a:spcBef>
                <a:spcPts val="2400"/>
              </a:spcBef>
            </a:pPr>
            <a:r>
              <a:rPr lang="en-US" sz="5400" b="1" spc="-420" dirty="0">
                <a:latin typeface="Arial"/>
                <a:cs typeface="Arial"/>
              </a:rPr>
              <a:t>David Andrews</a:t>
            </a:r>
          </a:p>
          <a:p>
            <a:pPr marL="12700" marR="5080" indent="393065">
              <a:lnSpc>
                <a:spcPts val="13440"/>
              </a:lnSpc>
              <a:spcBef>
                <a:spcPts val="3340"/>
              </a:spcBef>
            </a:pPr>
            <a:endParaRPr sz="5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Example</a:t>
            </a:r>
            <a:r>
              <a:rPr spc="-229" dirty="0"/>
              <a:t> </a:t>
            </a:r>
            <a:r>
              <a:rPr dirty="0"/>
              <a:t>1:</a:t>
            </a:r>
            <a:r>
              <a:rPr spc="-185" dirty="0"/>
              <a:t> </a:t>
            </a:r>
            <a:r>
              <a:rPr dirty="0"/>
              <a:t>read</a:t>
            </a:r>
            <a:r>
              <a:rPr spc="-170" dirty="0"/>
              <a:t> </a:t>
            </a:r>
            <a:r>
              <a:rPr spc="-310" dirty="0"/>
              <a:t>miss</a:t>
            </a:r>
            <a:r>
              <a:rPr spc="-105" dirty="0"/>
              <a:t> </a:t>
            </a:r>
            <a:r>
              <a:rPr spc="145" dirty="0"/>
              <a:t>to</a:t>
            </a:r>
            <a:r>
              <a:rPr spc="-170" dirty="0"/>
              <a:t> </a:t>
            </a:r>
            <a:r>
              <a:rPr spc="-100" dirty="0"/>
              <a:t>clean</a:t>
            </a:r>
            <a:r>
              <a:rPr spc="-185" dirty="0"/>
              <a:t> </a:t>
            </a:r>
            <a:r>
              <a:rPr spc="-20" dirty="0"/>
              <a:t>line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19009" y="2770441"/>
            <a:ext cx="15393035" cy="5831205"/>
            <a:chOff x="1219009" y="2770441"/>
            <a:chExt cx="15393035" cy="5831205"/>
          </a:xfrm>
        </p:grpSpPr>
        <p:sp>
          <p:nvSpPr>
            <p:cNvPr id="4" name="object 4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15177642" y="0"/>
                  </a:moveTo>
                  <a:lnTo>
                    <a:pt x="190373" y="0"/>
                  </a:lnTo>
                  <a:lnTo>
                    <a:pt x="146717" y="5027"/>
                  </a:lnTo>
                  <a:lnTo>
                    <a:pt x="106644" y="19346"/>
                  </a:lnTo>
                  <a:lnTo>
                    <a:pt x="71297" y="41817"/>
                  </a:lnTo>
                  <a:lnTo>
                    <a:pt x="41817" y="71297"/>
                  </a:lnTo>
                  <a:lnTo>
                    <a:pt x="19346" y="106644"/>
                  </a:lnTo>
                  <a:lnTo>
                    <a:pt x="5027" y="146717"/>
                  </a:lnTo>
                  <a:lnTo>
                    <a:pt x="0" y="190373"/>
                  </a:lnTo>
                  <a:lnTo>
                    <a:pt x="0" y="583818"/>
                  </a:lnTo>
                  <a:lnTo>
                    <a:pt x="5027" y="627474"/>
                  </a:lnTo>
                  <a:lnTo>
                    <a:pt x="19346" y="667547"/>
                  </a:lnTo>
                  <a:lnTo>
                    <a:pt x="41817" y="702894"/>
                  </a:lnTo>
                  <a:lnTo>
                    <a:pt x="71297" y="732374"/>
                  </a:lnTo>
                  <a:lnTo>
                    <a:pt x="106644" y="754845"/>
                  </a:lnTo>
                  <a:lnTo>
                    <a:pt x="146717" y="769164"/>
                  </a:lnTo>
                  <a:lnTo>
                    <a:pt x="190373" y="774191"/>
                  </a:lnTo>
                  <a:lnTo>
                    <a:pt x="15177642" y="774191"/>
                  </a:lnTo>
                  <a:lnTo>
                    <a:pt x="15221298" y="769164"/>
                  </a:lnTo>
                  <a:lnTo>
                    <a:pt x="15261371" y="754845"/>
                  </a:lnTo>
                  <a:lnTo>
                    <a:pt x="15296718" y="732374"/>
                  </a:lnTo>
                  <a:lnTo>
                    <a:pt x="15326198" y="702894"/>
                  </a:lnTo>
                  <a:lnTo>
                    <a:pt x="15348669" y="667547"/>
                  </a:lnTo>
                  <a:lnTo>
                    <a:pt x="15362988" y="627474"/>
                  </a:lnTo>
                  <a:lnTo>
                    <a:pt x="15368016" y="583818"/>
                  </a:lnTo>
                  <a:lnTo>
                    <a:pt x="15368016" y="190373"/>
                  </a:lnTo>
                  <a:lnTo>
                    <a:pt x="15362988" y="146717"/>
                  </a:lnTo>
                  <a:lnTo>
                    <a:pt x="15348669" y="106644"/>
                  </a:lnTo>
                  <a:lnTo>
                    <a:pt x="15326198" y="71297"/>
                  </a:lnTo>
                  <a:lnTo>
                    <a:pt x="15296718" y="41817"/>
                  </a:lnTo>
                  <a:lnTo>
                    <a:pt x="15261371" y="19346"/>
                  </a:lnTo>
                  <a:lnTo>
                    <a:pt x="15221298" y="5027"/>
                  </a:lnTo>
                  <a:lnTo>
                    <a:pt x="15177642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0" y="190373"/>
                  </a:moveTo>
                  <a:lnTo>
                    <a:pt x="5027" y="146717"/>
                  </a:lnTo>
                  <a:lnTo>
                    <a:pt x="19346" y="106644"/>
                  </a:lnTo>
                  <a:lnTo>
                    <a:pt x="41817" y="71297"/>
                  </a:lnTo>
                  <a:lnTo>
                    <a:pt x="71297" y="41817"/>
                  </a:lnTo>
                  <a:lnTo>
                    <a:pt x="106644" y="19346"/>
                  </a:lnTo>
                  <a:lnTo>
                    <a:pt x="146717" y="5027"/>
                  </a:lnTo>
                  <a:lnTo>
                    <a:pt x="190373" y="0"/>
                  </a:lnTo>
                  <a:lnTo>
                    <a:pt x="15177642" y="0"/>
                  </a:lnTo>
                  <a:lnTo>
                    <a:pt x="15221298" y="5027"/>
                  </a:lnTo>
                  <a:lnTo>
                    <a:pt x="15261371" y="19346"/>
                  </a:lnTo>
                  <a:lnTo>
                    <a:pt x="15296718" y="41817"/>
                  </a:lnTo>
                  <a:lnTo>
                    <a:pt x="15326198" y="71297"/>
                  </a:lnTo>
                  <a:lnTo>
                    <a:pt x="15348669" y="106644"/>
                  </a:lnTo>
                  <a:lnTo>
                    <a:pt x="15362988" y="146717"/>
                  </a:lnTo>
                  <a:lnTo>
                    <a:pt x="15368016" y="190373"/>
                  </a:lnTo>
                  <a:lnTo>
                    <a:pt x="15368016" y="583818"/>
                  </a:lnTo>
                  <a:lnTo>
                    <a:pt x="15362988" y="627474"/>
                  </a:lnTo>
                  <a:lnTo>
                    <a:pt x="15348669" y="667547"/>
                  </a:lnTo>
                  <a:lnTo>
                    <a:pt x="15326198" y="702894"/>
                  </a:lnTo>
                  <a:lnTo>
                    <a:pt x="15296718" y="732374"/>
                  </a:lnTo>
                  <a:lnTo>
                    <a:pt x="15261371" y="754845"/>
                  </a:lnTo>
                  <a:lnTo>
                    <a:pt x="15221298" y="769164"/>
                  </a:lnTo>
                  <a:lnTo>
                    <a:pt x="15177642" y="774191"/>
                  </a:lnTo>
                  <a:lnTo>
                    <a:pt x="190373" y="774191"/>
                  </a:lnTo>
                  <a:lnTo>
                    <a:pt x="146717" y="769164"/>
                  </a:lnTo>
                  <a:lnTo>
                    <a:pt x="106644" y="754845"/>
                  </a:lnTo>
                  <a:lnTo>
                    <a:pt x="71297" y="732374"/>
                  </a:lnTo>
                  <a:lnTo>
                    <a:pt x="41817" y="702894"/>
                  </a:lnTo>
                  <a:lnTo>
                    <a:pt x="19346" y="667547"/>
                  </a:lnTo>
                  <a:lnTo>
                    <a:pt x="5027" y="627474"/>
                  </a:lnTo>
                  <a:lnTo>
                    <a:pt x="0" y="583818"/>
                  </a:lnTo>
                  <a:lnTo>
                    <a:pt x="0" y="19037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80232" y="5681472"/>
              <a:ext cx="1518285" cy="1280160"/>
            </a:xfrm>
            <a:custGeom>
              <a:avLst/>
              <a:gdLst/>
              <a:ahLst/>
              <a:cxnLst/>
              <a:rect l="l" t="t" r="r" b="b"/>
              <a:pathLst>
                <a:path w="1518285" h="1280159">
                  <a:moveTo>
                    <a:pt x="0" y="1280159"/>
                  </a:moveTo>
                  <a:lnTo>
                    <a:pt x="1496567" y="1280159"/>
                  </a:lnTo>
                </a:path>
                <a:path w="1518285" h="1280159">
                  <a:moveTo>
                    <a:pt x="0" y="0"/>
                  </a:moveTo>
                  <a:lnTo>
                    <a:pt x="1517903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31080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2043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4384" y="4035552"/>
            <a:ext cx="2057400" cy="6616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23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31201" y="5163121"/>
            <a:ext cx="2161540" cy="2310765"/>
            <a:chOff x="1231201" y="5163121"/>
            <a:chExt cx="2161540" cy="2310765"/>
          </a:xfrm>
        </p:grpSpPr>
        <p:sp>
          <p:nvSpPr>
            <p:cNvPr id="13" name="object 13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55775" y="6733031"/>
            <a:ext cx="211264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3390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19009" y="5181409"/>
            <a:ext cx="2192020" cy="2073275"/>
            <a:chOff x="1219009" y="5181409"/>
            <a:chExt cx="2192020" cy="2073275"/>
          </a:xfrm>
        </p:grpSpPr>
        <p:sp>
          <p:nvSpPr>
            <p:cNvPr id="19" name="object 19"/>
            <p:cNvSpPr/>
            <p:nvPr/>
          </p:nvSpPr>
          <p:spPr>
            <a:xfrm>
              <a:off x="1231392" y="5422391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4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4" h="1819909">
                  <a:moveTo>
                    <a:pt x="0" y="256031"/>
                  </a:moveTo>
                  <a:lnTo>
                    <a:pt x="2154936" y="259079"/>
                  </a:lnTo>
                </a:path>
                <a:path w="2167254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4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4" h="1819909">
                  <a:moveTo>
                    <a:pt x="0" y="1551431"/>
                  </a:moveTo>
                  <a:lnTo>
                    <a:pt x="2154936" y="1554479"/>
                  </a:lnTo>
                </a:path>
                <a:path w="2167254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00784" y="5193791"/>
              <a:ext cx="1228725" cy="969644"/>
            </a:xfrm>
            <a:custGeom>
              <a:avLst/>
              <a:gdLst/>
              <a:ahLst/>
              <a:cxnLst/>
              <a:rect l="l" t="t" r="r" b="b"/>
              <a:pathLst>
                <a:path w="1228725" h="969645">
                  <a:moveTo>
                    <a:pt x="0" y="966215"/>
                  </a:moveTo>
                  <a:lnTo>
                    <a:pt x="188975" y="966215"/>
                  </a:lnTo>
                  <a:lnTo>
                    <a:pt x="188975" y="786383"/>
                  </a:lnTo>
                  <a:lnTo>
                    <a:pt x="0" y="786383"/>
                  </a:lnTo>
                  <a:lnTo>
                    <a:pt x="0" y="966215"/>
                  </a:lnTo>
                  <a:close/>
                </a:path>
                <a:path w="1228725" h="969645">
                  <a:moveTo>
                    <a:pt x="466344" y="966215"/>
                  </a:moveTo>
                  <a:lnTo>
                    <a:pt x="1216152" y="966215"/>
                  </a:lnTo>
                  <a:lnTo>
                    <a:pt x="1216152" y="786383"/>
                  </a:lnTo>
                  <a:lnTo>
                    <a:pt x="466344" y="786383"/>
                  </a:lnTo>
                  <a:lnTo>
                    <a:pt x="466344" y="966215"/>
                  </a:lnTo>
                  <a:close/>
                </a:path>
                <a:path w="1228725" h="969645">
                  <a:moveTo>
                    <a:pt x="737616" y="786383"/>
                  </a:moveTo>
                  <a:lnTo>
                    <a:pt x="740664" y="969263"/>
                  </a:lnTo>
                </a:path>
                <a:path w="1228725" h="969645">
                  <a:moveTo>
                    <a:pt x="975360" y="774191"/>
                  </a:moveTo>
                  <a:lnTo>
                    <a:pt x="978408" y="957072"/>
                  </a:lnTo>
                </a:path>
                <a:path w="1228725" h="969645">
                  <a:moveTo>
                    <a:pt x="15240" y="445007"/>
                  </a:moveTo>
                  <a:lnTo>
                    <a:pt x="201168" y="445007"/>
                  </a:lnTo>
                  <a:lnTo>
                    <a:pt x="201168" y="265175"/>
                  </a:lnTo>
                  <a:lnTo>
                    <a:pt x="15240" y="265175"/>
                  </a:lnTo>
                  <a:lnTo>
                    <a:pt x="15240" y="445007"/>
                  </a:lnTo>
                  <a:close/>
                </a:path>
                <a:path w="1228725" h="969645">
                  <a:moveTo>
                    <a:pt x="481584" y="445007"/>
                  </a:moveTo>
                  <a:lnTo>
                    <a:pt x="1228344" y="445007"/>
                  </a:lnTo>
                  <a:lnTo>
                    <a:pt x="1228344" y="265175"/>
                  </a:lnTo>
                  <a:lnTo>
                    <a:pt x="481584" y="265175"/>
                  </a:lnTo>
                  <a:lnTo>
                    <a:pt x="481584" y="445007"/>
                  </a:lnTo>
                  <a:close/>
                </a:path>
                <a:path w="1228725" h="969645">
                  <a:moveTo>
                    <a:pt x="749808" y="265175"/>
                  </a:moveTo>
                  <a:lnTo>
                    <a:pt x="752856" y="448055"/>
                  </a:lnTo>
                </a:path>
                <a:path w="1228725" h="969645">
                  <a:moveTo>
                    <a:pt x="987552" y="256031"/>
                  </a:moveTo>
                  <a:lnTo>
                    <a:pt x="990600" y="438911"/>
                  </a:lnTo>
                </a:path>
                <a:path w="1228725" h="969645">
                  <a:moveTo>
                    <a:pt x="15240" y="192024"/>
                  </a:moveTo>
                  <a:lnTo>
                    <a:pt x="201168" y="192024"/>
                  </a:lnTo>
                  <a:lnTo>
                    <a:pt x="201168" y="9144"/>
                  </a:lnTo>
                  <a:lnTo>
                    <a:pt x="15240" y="9144"/>
                  </a:lnTo>
                  <a:lnTo>
                    <a:pt x="15240" y="192024"/>
                  </a:lnTo>
                  <a:close/>
                </a:path>
                <a:path w="1228725" h="969645">
                  <a:moveTo>
                    <a:pt x="481584" y="188975"/>
                  </a:moveTo>
                  <a:lnTo>
                    <a:pt x="1228344" y="188975"/>
                  </a:lnTo>
                  <a:lnTo>
                    <a:pt x="1228344" y="12192"/>
                  </a:lnTo>
                  <a:lnTo>
                    <a:pt x="481584" y="12192"/>
                  </a:lnTo>
                  <a:lnTo>
                    <a:pt x="481584" y="188975"/>
                  </a:lnTo>
                  <a:close/>
                </a:path>
                <a:path w="1228725" h="969645">
                  <a:moveTo>
                    <a:pt x="749808" y="9143"/>
                  </a:moveTo>
                  <a:lnTo>
                    <a:pt x="752856" y="195072"/>
                  </a:lnTo>
                </a:path>
                <a:path w="1228725" h="969645">
                  <a:moveTo>
                    <a:pt x="987552" y="0"/>
                  </a:moveTo>
                  <a:lnTo>
                    <a:pt x="990600" y="182879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11782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5775" y="5695188"/>
            <a:ext cx="211264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445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674417" y="2770441"/>
            <a:ext cx="2710180" cy="5087620"/>
            <a:chOff x="8674417" y="2770441"/>
            <a:chExt cx="2710180" cy="5087620"/>
          </a:xfrm>
        </p:grpSpPr>
        <p:sp>
          <p:nvSpPr>
            <p:cNvPr id="24" name="object 24"/>
            <p:cNvSpPr/>
            <p:nvPr/>
          </p:nvSpPr>
          <p:spPr>
            <a:xfrm>
              <a:off x="8702040" y="5681472"/>
              <a:ext cx="1518285" cy="1280160"/>
            </a:xfrm>
            <a:custGeom>
              <a:avLst/>
              <a:gdLst/>
              <a:ahLst/>
              <a:cxnLst/>
              <a:rect l="l" t="t" r="r" b="b"/>
              <a:pathLst>
                <a:path w="1518284" h="1280159">
                  <a:moveTo>
                    <a:pt x="0" y="1280159"/>
                  </a:moveTo>
                  <a:lnTo>
                    <a:pt x="1496567" y="1280159"/>
                  </a:lnTo>
                </a:path>
                <a:path w="1518284" h="1280159">
                  <a:moveTo>
                    <a:pt x="0" y="0"/>
                  </a:moveTo>
                  <a:lnTo>
                    <a:pt x="1517903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152888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8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8" y="1990344"/>
                  </a:lnTo>
                  <a:lnTo>
                    <a:pt x="241096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8" y="1990344"/>
                  </a:lnTo>
                  <a:lnTo>
                    <a:pt x="2410968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342501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56192" y="4035552"/>
            <a:ext cx="2057400" cy="6616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23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553009" y="5163121"/>
            <a:ext cx="2161540" cy="2310765"/>
            <a:chOff x="6553009" y="5163121"/>
            <a:chExt cx="2161540" cy="2310765"/>
          </a:xfrm>
        </p:grpSpPr>
        <p:sp>
          <p:nvSpPr>
            <p:cNvPr id="31" name="object 31"/>
            <p:cNvSpPr/>
            <p:nvPr/>
          </p:nvSpPr>
          <p:spPr>
            <a:xfrm>
              <a:off x="65653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653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653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653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565392" y="6733031"/>
            <a:ext cx="213677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65455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553200" y="5422391"/>
            <a:ext cx="2167255" cy="1819910"/>
          </a:xfrm>
          <a:custGeom>
            <a:avLst/>
            <a:gdLst/>
            <a:ahLst/>
            <a:cxnLst/>
            <a:rect l="l" t="t" r="r" b="b"/>
            <a:pathLst>
              <a:path w="2167254" h="1819909">
                <a:moveTo>
                  <a:pt x="12192" y="0"/>
                </a:moveTo>
                <a:lnTo>
                  <a:pt x="2167128" y="3048"/>
                </a:lnTo>
              </a:path>
              <a:path w="2167254" h="1819909">
                <a:moveTo>
                  <a:pt x="0" y="256031"/>
                </a:moveTo>
                <a:lnTo>
                  <a:pt x="2154935" y="259079"/>
                </a:lnTo>
              </a:path>
              <a:path w="2167254" h="1819909">
                <a:moveTo>
                  <a:pt x="12192" y="521207"/>
                </a:moveTo>
                <a:lnTo>
                  <a:pt x="2167128" y="524255"/>
                </a:lnTo>
              </a:path>
              <a:path w="2167254" h="1819909">
                <a:moveTo>
                  <a:pt x="12192" y="1295400"/>
                </a:moveTo>
                <a:lnTo>
                  <a:pt x="2167128" y="1298448"/>
                </a:lnTo>
              </a:path>
              <a:path w="2167254" h="1819909">
                <a:moveTo>
                  <a:pt x="0" y="1551431"/>
                </a:moveTo>
                <a:lnTo>
                  <a:pt x="2154935" y="1554479"/>
                </a:lnTo>
              </a:path>
              <a:path w="2167254" h="1819909">
                <a:moveTo>
                  <a:pt x="12192" y="1816607"/>
                </a:moveTo>
                <a:lnTo>
                  <a:pt x="2167128" y="1819655"/>
                </a:lnTo>
              </a:path>
            </a:pathLst>
          </a:custGeom>
          <a:ln w="2438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134225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022592" y="5193791"/>
            <a:ext cx="1228725" cy="969644"/>
          </a:xfrm>
          <a:custGeom>
            <a:avLst/>
            <a:gdLst/>
            <a:ahLst/>
            <a:cxnLst/>
            <a:rect l="l" t="t" r="r" b="b"/>
            <a:pathLst>
              <a:path w="1228725" h="969645">
                <a:moveTo>
                  <a:pt x="0" y="966215"/>
                </a:moveTo>
                <a:lnTo>
                  <a:pt x="185927" y="966215"/>
                </a:lnTo>
                <a:lnTo>
                  <a:pt x="185927" y="786383"/>
                </a:lnTo>
                <a:lnTo>
                  <a:pt x="0" y="786383"/>
                </a:lnTo>
                <a:lnTo>
                  <a:pt x="0" y="966215"/>
                </a:lnTo>
                <a:close/>
              </a:path>
              <a:path w="1228725" h="969645">
                <a:moveTo>
                  <a:pt x="466343" y="966215"/>
                </a:moveTo>
                <a:lnTo>
                  <a:pt x="1216151" y="966215"/>
                </a:lnTo>
                <a:lnTo>
                  <a:pt x="1216151" y="786383"/>
                </a:lnTo>
                <a:lnTo>
                  <a:pt x="466343" y="786383"/>
                </a:lnTo>
                <a:lnTo>
                  <a:pt x="466343" y="966215"/>
                </a:lnTo>
                <a:close/>
              </a:path>
              <a:path w="1228725" h="969645">
                <a:moveTo>
                  <a:pt x="737615" y="786383"/>
                </a:moveTo>
                <a:lnTo>
                  <a:pt x="740663" y="969263"/>
                </a:lnTo>
              </a:path>
              <a:path w="1228725" h="969645">
                <a:moveTo>
                  <a:pt x="975359" y="774191"/>
                </a:moveTo>
                <a:lnTo>
                  <a:pt x="978407" y="957072"/>
                </a:lnTo>
              </a:path>
              <a:path w="1228725" h="969645">
                <a:moveTo>
                  <a:pt x="12191" y="445007"/>
                </a:moveTo>
                <a:lnTo>
                  <a:pt x="201167" y="445007"/>
                </a:lnTo>
                <a:lnTo>
                  <a:pt x="201167" y="265175"/>
                </a:lnTo>
                <a:lnTo>
                  <a:pt x="12191" y="265175"/>
                </a:lnTo>
                <a:lnTo>
                  <a:pt x="12191" y="445007"/>
                </a:lnTo>
                <a:close/>
              </a:path>
              <a:path w="1228725" h="969645">
                <a:moveTo>
                  <a:pt x="478535" y="445007"/>
                </a:moveTo>
                <a:lnTo>
                  <a:pt x="1228343" y="445007"/>
                </a:lnTo>
                <a:lnTo>
                  <a:pt x="1228343" y="265175"/>
                </a:lnTo>
                <a:lnTo>
                  <a:pt x="478535" y="265175"/>
                </a:lnTo>
                <a:lnTo>
                  <a:pt x="478535" y="445007"/>
                </a:lnTo>
                <a:close/>
              </a:path>
              <a:path w="1228725" h="969645">
                <a:moveTo>
                  <a:pt x="749807" y="265175"/>
                </a:moveTo>
                <a:lnTo>
                  <a:pt x="752855" y="448055"/>
                </a:lnTo>
              </a:path>
              <a:path w="1228725" h="969645">
                <a:moveTo>
                  <a:pt x="987551" y="256031"/>
                </a:moveTo>
                <a:lnTo>
                  <a:pt x="990600" y="438911"/>
                </a:lnTo>
              </a:path>
              <a:path w="1228725" h="969645">
                <a:moveTo>
                  <a:pt x="12191" y="192024"/>
                </a:moveTo>
                <a:lnTo>
                  <a:pt x="201167" y="192024"/>
                </a:lnTo>
                <a:lnTo>
                  <a:pt x="201167" y="9144"/>
                </a:lnTo>
                <a:lnTo>
                  <a:pt x="12191" y="9144"/>
                </a:lnTo>
                <a:lnTo>
                  <a:pt x="12191" y="192024"/>
                </a:lnTo>
                <a:close/>
              </a:path>
              <a:path w="1228725" h="969645">
                <a:moveTo>
                  <a:pt x="478535" y="188975"/>
                </a:moveTo>
                <a:lnTo>
                  <a:pt x="1228343" y="188975"/>
                </a:lnTo>
                <a:lnTo>
                  <a:pt x="1228343" y="12192"/>
                </a:lnTo>
                <a:lnTo>
                  <a:pt x="478535" y="12192"/>
                </a:lnTo>
                <a:lnTo>
                  <a:pt x="478535" y="188975"/>
                </a:lnTo>
                <a:close/>
              </a:path>
              <a:path w="1228725" h="969645">
                <a:moveTo>
                  <a:pt x="749807" y="9143"/>
                </a:moveTo>
                <a:lnTo>
                  <a:pt x="752855" y="195072"/>
                </a:lnTo>
              </a:path>
              <a:path w="1228725" h="969645">
                <a:moveTo>
                  <a:pt x="987551" y="0"/>
                </a:moveTo>
                <a:lnTo>
                  <a:pt x="990600" y="182879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565392" y="5695188"/>
            <a:ext cx="213677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3815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3856017" y="2770441"/>
            <a:ext cx="2710180" cy="5087620"/>
            <a:chOff x="13856017" y="2770441"/>
            <a:chExt cx="2710180" cy="5087620"/>
          </a:xfrm>
        </p:grpSpPr>
        <p:sp>
          <p:nvSpPr>
            <p:cNvPr id="41" name="object 41"/>
            <p:cNvSpPr/>
            <p:nvPr/>
          </p:nvSpPr>
          <p:spPr>
            <a:xfrm>
              <a:off x="13883640" y="4773168"/>
              <a:ext cx="1518285" cy="3057525"/>
            </a:xfrm>
            <a:custGeom>
              <a:avLst/>
              <a:gdLst/>
              <a:ahLst/>
              <a:cxnLst/>
              <a:rect l="l" t="t" r="r" b="b"/>
              <a:pathLst>
                <a:path w="1518284" h="3057525">
                  <a:moveTo>
                    <a:pt x="0" y="2188463"/>
                  </a:moveTo>
                  <a:lnTo>
                    <a:pt x="1496567" y="2188463"/>
                  </a:lnTo>
                </a:path>
                <a:path w="1518284" h="3057525">
                  <a:moveTo>
                    <a:pt x="0" y="908303"/>
                  </a:moveTo>
                  <a:lnTo>
                    <a:pt x="1517903" y="908303"/>
                  </a:lnTo>
                </a:path>
                <a:path w="1518284" h="3057525">
                  <a:moveTo>
                    <a:pt x="1450848" y="0"/>
                  </a:moveTo>
                  <a:lnTo>
                    <a:pt x="1450848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452498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337791" y="4035552"/>
            <a:ext cx="2057400" cy="6616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391795">
              <a:lnSpc>
                <a:spcPct val="100000"/>
              </a:lnSpc>
              <a:spcBef>
                <a:spcPts val="123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1734609" y="5163121"/>
            <a:ext cx="2161540" cy="2310765"/>
            <a:chOff x="11734609" y="5163121"/>
            <a:chExt cx="2161540" cy="2310765"/>
          </a:xfrm>
        </p:grpSpPr>
        <p:sp>
          <p:nvSpPr>
            <p:cNvPr id="47" name="object 47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1759183" y="6733031"/>
            <a:ext cx="211264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4659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1722417" y="5181409"/>
            <a:ext cx="2192020" cy="2073275"/>
            <a:chOff x="11722417" y="5181409"/>
            <a:chExt cx="2192020" cy="2073275"/>
          </a:xfrm>
        </p:grpSpPr>
        <p:sp>
          <p:nvSpPr>
            <p:cNvPr id="53" name="object 53"/>
            <p:cNvSpPr/>
            <p:nvPr/>
          </p:nvSpPr>
          <p:spPr>
            <a:xfrm>
              <a:off x="11734800" y="5422391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5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5" h="1819909">
                  <a:moveTo>
                    <a:pt x="0" y="256031"/>
                  </a:moveTo>
                  <a:lnTo>
                    <a:pt x="2154936" y="259079"/>
                  </a:lnTo>
                </a:path>
                <a:path w="2167255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5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5" h="1819909">
                  <a:moveTo>
                    <a:pt x="0" y="1551431"/>
                  </a:moveTo>
                  <a:lnTo>
                    <a:pt x="2154936" y="1554479"/>
                  </a:lnTo>
                </a:path>
                <a:path w="2167255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204192" y="5193791"/>
              <a:ext cx="1228725" cy="969644"/>
            </a:xfrm>
            <a:custGeom>
              <a:avLst/>
              <a:gdLst/>
              <a:ahLst/>
              <a:cxnLst/>
              <a:rect l="l" t="t" r="r" b="b"/>
              <a:pathLst>
                <a:path w="1228725" h="969645">
                  <a:moveTo>
                    <a:pt x="0" y="966215"/>
                  </a:moveTo>
                  <a:lnTo>
                    <a:pt x="185927" y="966215"/>
                  </a:lnTo>
                  <a:lnTo>
                    <a:pt x="185927" y="786383"/>
                  </a:lnTo>
                  <a:lnTo>
                    <a:pt x="0" y="786383"/>
                  </a:lnTo>
                  <a:lnTo>
                    <a:pt x="0" y="966215"/>
                  </a:lnTo>
                  <a:close/>
                </a:path>
                <a:path w="1228725" h="969645">
                  <a:moveTo>
                    <a:pt x="466343" y="966215"/>
                  </a:moveTo>
                  <a:lnTo>
                    <a:pt x="1216152" y="966215"/>
                  </a:lnTo>
                  <a:lnTo>
                    <a:pt x="1216152" y="786383"/>
                  </a:lnTo>
                  <a:lnTo>
                    <a:pt x="466343" y="786383"/>
                  </a:lnTo>
                  <a:lnTo>
                    <a:pt x="466343" y="966215"/>
                  </a:lnTo>
                  <a:close/>
                </a:path>
                <a:path w="1228725" h="969645">
                  <a:moveTo>
                    <a:pt x="737615" y="786383"/>
                  </a:moveTo>
                  <a:lnTo>
                    <a:pt x="740663" y="969263"/>
                  </a:lnTo>
                </a:path>
                <a:path w="1228725" h="969645">
                  <a:moveTo>
                    <a:pt x="975359" y="774191"/>
                  </a:moveTo>
                  <a:lnTo>
                    <a:pt x="978407" y="957072"/>
                  </a:lnTo>
                </a:path>
                <a:path w="1228725" h="969645">
                  <a:moveTo>
                    <a:pt x="12191" y="445007"/>
                  </a:moveTo>
                  <a:lnTo>
                    <a:pt x="201167" y="445007"/>
                  </a:lnTo>
                  <a:lnTo>
                    <a:pt x="201167" y="265175"/>
                  </a:lnTo>
                  <a:lnTo>
                    <a:pt x="12191" y="265175"/>
                  </a:lnTo>
                  <a:lnTo>
                    <a:pt x="12191" y="445007"/>
                  </a:lnTo>
                  <a:close/>
                </a:path>
                <a:path w="1228725" h="969645">
                  <a:moveTo>
                    <a:pt x="478535" y="445007"/>
                  </a:moveTo>
                  <a:lnTo>
                    <a:pt x="1228344" y="445007"/>
                  </a:lnTo>
                  <a:lnTo>
                    <a:pt x="1228344" y="265175"/>
                  </a:lnTo>
                  <a:lnTo>
                    <a:pt x="478535" y="265175"/>
                  </a:lnTo>
                  <a:lnTo>
                    <a:pt x="478535" y="445007"/>
                  </a:lnTo>
                  <a:close/>
                </a:path>
                <a:path w="1228725" h="969645">
                  <a:moveTo>
                    <a:pt x="749807" y="265175"/>
                  </a:moveTo>
                  <a:lnTo>
                    <a:pt x="752855" y="448055"/>
                  </a:lnTo>
                </a:path>
                <a:path w="1228725" h="969645">
                  <a:moveTo>
                    <a:pt x="987551" y="256031"/>
                  </a:moveTo>
                  <a:lnTo>
                    <a:pt x="990600" y="438911"/>
                  </a:lnTo>
                </a:path>
                <a:path w="1228725" h="969645">
                  <a:moveTo>
                    <a:pt x="12191" y="192024"/>
                  </a:moveTo>
                  <a:lnTo>
                    <a:pt x="201167" y="192024"/>
                  </a:lnTo>
                  <a:lnTo>
                    <a:pt x="201167" y="9144"/>
                  </a:lnTo>
                  <a:lnTo>
                    <a:pt x="12191" y="9144"/>
                  </a:lnTo>
                  <a:lnTo>
                    <a:pt x="12191" y="192024"/>
                  </a:lnTo>
                  <a:close/>
                </a:path>
                <a:path w="1228725" h="969645">
                  <a:moveTo>
                    <a:pt x="478535" y="188975"/>
                  </a:moveTo>
                  <a:lnTo>
                    <a:pt x="1228344" y="188975"/>
                  </a:lnTo>
                  <a:lnTo>
                    <a:pt x="1228344" y="12192"/>
                  </a:lnTo>
                  <a:lnTo>
                    <a:pt x="478535" y="12192"/>
                  </a:lnTo>
                  <a:lnTo>
                    <a:pt x="478535" y="188975"/>
                  </a:lnTo>
                  <a:close/>
                </a:path>
                <a:path w="1228725" h="969645">
                  <a:moveTo>
                    <a:pt x="749807" y="9143"/>
                  </a:moveTo>
                  <a:lnTo>
                    <a:pt x="752855" y="195072"/>
                  </a:lnTo>
                </a:path>
                <a:path w="1228725" h="969645">
                  <a:moveTo>
                    <a:pt x="987551" y="0"/>
                  </a:moveTo>
                  <a:lnTo>
                    <a:pt x="990600" y="182879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2316459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759183" y="5695188"/>
            <a:ext cx="211264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191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995671" y="4808220"/>
            <a:ext cx="4864735" cy="4253865"/>
            <a:chOff x="4995671" y="4808220"/>
            <a:chExt cx="4864735" cy="4253865"/>
          </a:xfrm>
        </p:grpSpPr>
        <p:sp>
          <p:nvSpPr>
            <p:cNvPr id="58" name="object 58"/>
            <p:cNvSpPr/>
            <p:nvPr/>
          </p:nvSpPr>
          <p:spPr>
            <a:xfrm>
              <a:off x="4995671" y="4808220"/>
              <a:ext cx="4864735" cy="4253865"/>
            </a:xfrm>
            <a:custGeom>
              <a:avLst/>
              <a:gdLst/>
              <a:ahLst/>
              <a:cxnLst/>
              <a:rect l="l" t="t" r="r" b="b"/>
              <a:pathLst>
                <a:path w="4864734" h="4253865">
                  <a:moveTo>
                    <a:pt x="64007" y="0"/>
                  </a:moveTo>
                  <a:lnTo>
                    <a:pt x="0" y="0"/>
                  </a:lnTo>
                  <a:lnTo>
                    <a:pt x="0" y="4253483"/>
                  </a:lnTo>
                  <a:lnTo>
                    <a:pt x="4864608" y="4253483"/>
                  </a:lnTo>
                  <a:lnTo>
                    <a:pt x="4864608" y="4221480"/>
                  </a:lnTo>
                  <a:lnTo>
                    <a:pt x="64007" y="4221480"/>
                  </a:lnTo>
                  <a:lnTo>
                    <a:pt x="32003" y="4189476"/>
                  </a:lnTo>
                  <a:lnTo>
                    <a:pt x="64007" y="4189476"/>
                  </a:lnTo>
                  <a:lnTo>
                    <a:pt x="64007" y="0"/>
                  </a:lnTo>
                  <a:close/>
                </a:path>
                <a:path w="4864734" h="4253865">
                  <a:moveTo>
                    <a:pt x="64007" y="4189476"/>
                  </a:moveTo>
                  <a:lnTo>
                    <a:pt x="32003" y="4189476"/>
                  </a:lnTo>
                  <a:lnTo>
                    <a:pt x="64007" y="4221480"/>
                  </a:lnTo>
                  <a:lnTo>
                    <a:pt x="64007" y="4189476"/>
                  </a:lnTo>
                  <a:close/>
                </a:path>
                <a:path w="4864734" h="4253865">
                  <a:moveTo>
                    <a:pt x="4800600" y="4189476"/>
                  </a:moveTo>
                  <a:lnTo>
                    <a:pt x="64007" y="4189476"/>
                  </a:lnTo>
                  <a:lnTo>
                    <a:pt x="64007" y="4221480"/>
                  </a:lnTo>
                  <a:lnTo>
                    <a:pt x="4800600" y="4221480"/>
                  </a:lnTo>
                  <a:lnTo>
                    <a:pt x="4800600" y="4189476"/>
                  </a:lnTo>
                  <a:close/>
                </a:path>
                <a:path w="4864734" h="4253865">
                  <a:moveTo>
                    <a:pt x="4800600" y="1010284"/>
                  </a:moveTo>
                  <a:lnTo>
                    <a:pt x="4800600" y="4221480"/>
                  </a:lnTo>
                  <a:lnTo>
                    <a:pt x="4832604" y="4189476"/>
                  </a:lnTo>
                  <a:lnTo>
                    <a:pt x="4864608" y="4189476"/>
                  </a:lnTo>
                  <a:lnTo>
                    <a:pt x="4864608" y="1042288"/>
                  </a:lnTo>
                  <a:lnTo>
                    <a:pt x="4832604" y="1042288"/>
                  </a:lnTo>
                  <a:lnTo>
                    <a:pt x="4800600" y="1010284"/>
                  </a:lnTo>
                  <a:close/>
                </a:path>
                <a:path w="4864734" h="4253865">
                  <a:moveTo>
                    <a:pt x="4864608" y="4189476"/>
                  </a:moveTo>
                  <a:lnTo>
                    <a:pt x="4832604" y="4189476"/>
                  </a:lnTo>
                  <a:lnTo>
                    <a:pt x="4800600" y="4221480"/>
                  </a:lnTo>
                  <a:lnTo>
                    <a:pt x="4864608" y="4221480"/>
                  </a:lnTo>
                  <a:lnTo>
                    <a:pt x="4864608" y="4189476"/>
                  </a:lnTo>
                  <a:close/>
                </a:path>
                <a:path w="4864734" h="4253865">
                  <a:moveTo>
                    <a:pt x="3940302" y="914273"/>
                  </a:moveTo>
                  <a:lnTo>
                    <a:pt x="3748278" y="1010284"/>
                  </a:lnTo>
                  <a:lnTo>
                    <a:pt x="3940302" y="1106297"/>
                  </a:lnTo>
                  <a:lnTo>
                    <a:pt x="3940302" y="1042288"/>
                  </a:lnTo>
                  <a:lnTo>
                    <a:pt x="3908298" y="1042288"/>
                  </a:lnTo>
                  <a:lnTo>
                    <a:pt x="3908298" y="978280"/>
                  </a:lnTo>
                  <a:lnTo>
                    <a:pt x="3940302" y="978280"/>
                  </a:lnTo>
                  <a:lnTo>
                    <a:pt x="3940302" y="914273"/>
                  </a:lnTo>
                  <a:close/>
                </a:path>
                <a:path w="4864734" h="4253865">
                  <a:moveTo>
                    <a:pt x="3940302" y="978280"/>
                  </a:moveTo>
                  <a:lnTo>
                    <a:pt x="3908298" y="978280"/>
                  </a:lnTo>
                  <a:lnTo>
                    <a:pt x="3908298" y="1042288"/>
                  </a:lnTo>
                  <a:lnTo>
                    <a:pt x="3940302" y="1042288"/>
                  </a:lnTo>
                  <a:lnTo>
                    <a:pt x="3940302" y="978280"/>
                  </a:lnTo>
                  <a:close/>
                </a:path>
                <a:path w="4864734" h="4253865">
                  <a:moveTo>
                    <a:pt x="4864608" y="978280"/>
                  </a:moveTo>
                  <a:lnTo>
                    <a:pt x="3940302" y="978280"/>
                  </a:lnTo>
                  <a:lnTo>
                    <a:pt x="3940302" y="1042288"/>
                  </a:lnTo>
                  <a:lnTo>
                    <a:pt x="4800600" y="1042288"/>
                  </a:lnTo>
                  <a:lnTo>
                    <a:pt x="4800600" y="1010284"/>
                  </a:lnTo>
                  <a:lnTo>
                    <a:pt x="4864608" y="1010284"/>
                  </a:lnTo>
                  <a:lnTo>
                    <a:pt x="4864608" y="978280"/>
                  </a:lnTo>
                  <a:close/>
                </a:path>
                <a:path w="4864734" h="4253865">
                  <a:moveTo>
                    <a:pt x="4864608" y="1010284"/>
                  </a:moveTo>
                  <a:lnTo>
                    <a:pt x="4800600" y="1010284"/>
                  </a:lnTo>
                  <a:lnTo>
                    <a:pt x="4832604" y="1042288"/>
                  </a:lnTo>
                  <a:lnTo>
                    <a:pt x="4864608" y="1042288"/>
                  </a:lnTo>
                  <a:lnTo>
                    <a:pt x="4864608" y="1010284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565391" y="7239000"/>
              <a:ext cx="2109470" cy="228600"/>
            </a:xfrm>
            <a:custGeom>
              <a:avLst/>
              <a:gdLst/>
              <a:ahLst/>
              <a:cxnLst/>
              <a:rect l="l" t="t" r="r" b="b"/>
              <a:pathLst>
                <a:path w="2109470" h="228600">
                  <a:moveTo>
                    <a:pt x="210921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09216" y="228600"/>
                  </a:lnTo>
                  <a:lnTo>
                    <a:pt x="2109216" y="0"/>
                  </a:lnTo>
                  <a:close/>
                </a:path>
              </a:pathLst>
            </a:custGeom>
            <a:solidFill>
              <a:srgbClr val="008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889203" y="1591436"/>
            <a:ext cx="138214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35" dirty="0">
                <a:latin typeface="Arial"/>
                <a:cs typeface="Arial"/>
              </a:rPr>
              <a:t>Read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from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main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memory</a:t>
            </a:r>
            <a:r>
              <a:rPr sz="3200" b="1" spc="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by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0" dirty="0">
                <a:latin typeface="Arial"/>
                <a:cs typeface="Arial"/>
              </a:rPr>
              <a:t>processor</a:t>
            </a:r>
            <a:r>
              <a:rPr sz="3200" b="1" spc="35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0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70" dirty="0">
                <a:latin typeface="Arial"/>
                <a:cs typeface="Arial"/>
              </a:rPr>
              <a:t>of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 blue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line: </a:t>
            </a:r>
            <a:r>
              <a:rPr sz="3200" b="1" dirty="0">
                <a:latin typeface="Arial"/>
                <a:cs typeface="Arial"/>
              </a:rPr>
              <a:t>line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60" dirty="0">
                <a:latin typeface="Arial"/>
                <a:cs typeface="Arial"/>
              </a:rPr>
              <a:t>is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not </a:t>
            </a:r>
            <a:r>
              <a:rPr sz="3200" b="1" spc="-10" dirty="0">
                <a:latin typeface="Arial"/>
                <a:cs typeface="Arial"/>
              </a:rPr>
              <a:t>dirty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876401" y="9090152"/>
            <a:ext cx="15865475" cy="2627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5747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1.</a:t>
            </a:r>
            <a:r>
              <a:rPr sz="2000" b="1" spc="-8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C72405"/>
                </a:solidFill>
                <a:latin typeface="Arial"/>
                <a:cs typeface="Arial"/>
              </a:rPr>
              <a:t>Request: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 read</a:t>
            </a:r>
            <a:r>
              <a:rPr sz="2000" b="1" spc="-3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C72405"/>
                </a:solidFill>
                <a:latin typeface="Arial"/>
                <a:cs typeface="Arial"/>
              </a:rPr>
              <a:t>miss</a:t>
            </a:r>
            <a:r>
              <a:rPr sz="2000" b="1" spc="-2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C72405"/>
                </a:solidFill>
                <a:latin typeface="Arial"/>
                <a:cs typeface="Arial"/>
              </a:rPr>
              <a:t>msg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30"/>
              </a:spcBef>
            </a:pPr>
            <a:endParaRPr sz="2000">
              <a:latin typeface="Arial"/>
              <a:cs typeface="Arial"/>
            </a:endParaRPr>
          </a:p>
          <a:p>
            <a:pPr marL="814069" indent="-801370">
              <a:lnSpc>
                <a:spcPct val="100000"/>
              </a:lnSpc>
              <a:buSzPct val="120238"/>
              <a:buFont typeface="Arial"/>
              <a:buChar char="▪"/>
              <a:tabLst>
                <a:tab pos="814069" algn="l"/>
              </a:tabLst>
            </a:pPr>
            <a:r>
              <a:rPr sz="4200" b="1" spc="-55" dirty="0">
                <a:latin typeface="Arial"/>
                <a:cs typeface="Arial"/>
              </a:rPr>
              <a:t>Read</a:t>
            </a:r>
            <a:r>
              <a:rPr sz="4200" b="1" spc="-130" dirty="0">
                <a:latin typeface="Arial"/>
                <a:cs typeface="Arial"/>
              </a:rPr>
              <a:t> </a:t>
            </a:r>
            <a:r>
              <a:rPr sz="4200" b="1" spc="-200" dirty="0">
                <a:latin typeface="Arial"/>
                <a:cs typeface="Arial"/>
              </a:rPr>
              <a:t>miss</a:t>
            </a:r>
            <a:r>
              <a:rPr sz="4200" b="1" spc="-90" dirty="0">
                <a:latin typeface="Arial"/>
                <a:cs typeface="Arial"/>
              </a:rPr>
              <a:t> </a:t>
            </a:r>
            <a:r>
              <a:rPr sz="4200" b="1" spc="-135" dirty="0">
                <a:latin typeface="Arial"/>
                <a:cs typeface="Arial"/>
              </a:rPr>
              <a:t>message</a:t>
            </a:r>
            <a:r>
              <a:rPr sz="4200" b="1" spc="-75" dirty="0">
                <a:latin typeface="Arial"/>
                <a:cs typeface="Arial"/>
              </a:rPr>
              <a:t> </a:t>
            </a:r>
            <a:r>
              <a:rPr sz="4200" b="1" spc="-30" dirty="0">
                <a:latin typeface="Arial"/>
                <a:cs typeface="Arial"/>
              </a:rPr>
              <a:t>sent</a:t>
            </a:r>
            <a:r>
              <a:rPr sz="4200" b="1" spc="-110" dirty="0">
                <a:latin typeface="Arial"/>
                <a:cs typeface="Arial"/>
              </a:rPr>
              <a:t> </a:t>
            </a:r>
            <a:r>
              <a:rPr sz="4200" b="1" spc="114" dirty="0">
                <a:latin typeface="Arial"/>
                <a:cs typeface="Arial"/>
              </a:rPr>
              <a:t>to</a:t>
            </a:r>
            <a:r>
              <a:rPr sz="4200" b="1" spc="-105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home</a:t>
            </a:r>
            <a:r>
              <a:rPr sz="4200" b="1" spc="-95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node</a:t>
            </a:r>
            <a:r>
              <a:rPr sz="4200" b="1" spc="-110" dirty="0">
                <a:latin typeface="Arial"/>
                <a:cs typeface="Arial"/>
              </a:rPr>
              <a:t> </a:t>
            </a:r>
            <a:r>
              <a:rPr sz="4200" b="1" spc="95" dirty="0">
                <a:latin typeface="Arial"/>
                <a:cs typeface="Arial"/>
              </a:rPr>
              <a:t>of</a:t>
            </a:r>
            <a:r>
              <a:rPr sz="4200" b="1" spc="-105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the</a:t>
            </a:r>
            <a:r>
              <a:rPr sz="4200" b="1" spc="-90" dirty="0">
                <a:latin typeface="Arial"/>
                <a:cs typeface="Arial"/>
              </a:rPr>
              <a:t> </a:t>
            </a:r>
            <a:r>
              <a:rPr sz="4200" b="1" spc="-35" dirty="0">
                <a:latin typeface="Arial"/>
                <a:cs typeface="Arial"/>
              </a:rPr>
              <a:t>requested</a:t>
            </a:r>
            <a:r>
              <a:rPr sz="4200" b="1" spc="-110" dirty="0">
                <a:latin typeface="Arial"/>
                <a:cs typeface="Arial"/>
              </a:rPr>
              <a:t> </a:t>
            </a:r>
            <a:r>
              <a:rPr sz="4200" b="1" spc="-20" dirty="0">
                <a:latin typeface="Arial"/>
                <a:cs typeface="Arial"/>
              </a:rPr>
              <a:t>line</a:t>
            </a:r>
            <a:endParaRPr sz="4200">
              <a:latin typeface="Arial"/>
              <a:cs typeface="Arial"/>
            </a:endParaRPr>
          </a:p>
          <a:p>
            <a:pPr marL="814069" indent="-801370">
              <a:lnSpc>
                <a:spcPct val="100000"/>
              </a:lnSpc>
              <a:spcBef>
                <a:spcPts val="1415"/>
              </a:spcBef>
              <a:buSzPct val="120238"/>
              <a:buFont typeface="Arial"/>
              <a:buChar char="▪"/>
              <a:tabLst>
                <a:tab pos="814069" algn="l"/>
              </a:tabLst>
            </a:pPr>
            <a:r>
              <a:rPr sz="4200" b="1" spc="50" dirty="0">
                <a:latin typeface="Arial"/>
                <a:cs typeface="Arial"/>
              </a:rPr>
              <a:t>Home</a:t>
            </a:r>
            <a:r>
              <a:rPr sz="4200" b="1" spc="-55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directory</a:t>
            </a:r>
            <a:r>
              <a:rPr sz="4200" b="1" spc="-50" dirty="0">
                <a:latin typeface="Arial"/>
                <a:cs typeface="Arial"/>
              </a:rPr>
              <a:t> </a:t>
            </a:r>
            <a:r>
              <a:rPr sz="4200" b="1" spc="-210" dirty="0">
                <a:latin typeface="Arial"/>
                <a:cs typeface="Arial"/>
              </a:rPr>
              <a:t>checks</a:t>
            </a:r>
            <a:r>
              <a:rPr sz="4200" b="1" spc="-45" dirty="0">
                <a:latin typeface="Arial"/>
                <a:cs typeface="Arial"/>
              </a:rPr>
              <a:t> </a:t>
            </a:r>
            <a:r>
              <a:rPr sz="4200" b="1" dirty="0">
                <a:latin typeface="Arial"/>
                <a:cs typeface="Arial"/>
              </a:rPr>
              <a:t>entry</a:t>
            </a:r>
            <a:r>
              <a:rPr sz="4200" b="1" spc="-40" dirty="0">
                <a:latin typeface="Arial"/>
                <a:cs typeface="Arial"/>
              </a:rPr>
              <a:t> </a:t>
            </a:r>
            <a:r>
              <a:rPr sz="4200" b="1" spc="65" dirty="0">
                <a:latin typeface="Arial"/>
                <a:cs typeface="Arial"/>
              </a:rPr>
              <a:t>for</a:t>
            </a:r>
            <a:r>
              <a:rPr sz="4200" b="1" spc="-25" dirty="0">
                <a:latin typeface="Arial"/>
                <a:cs typeface="Arial"/>
              </a:rPr>
              <a:t> </a:t>
            </a:r>
            <a:r>
              <a:rPr sz="4200" b="1" spc="-20" dirty="0">
                <a:latin typeface="Arial"/>
                <a:cs typeface="Arial"/>
              </a:rPr>
              <a:t>line</a:t>
            </a:r>
            <a:endParaRPr sz="42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631938" y="8007222"/>
            <a:ext cx="25755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5" dirty="0">
                <a:latin typeface="Arial"/>
                <a:cs typeface="Arial"/>
              </a:rPr>
              <a:t>Scalable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Interconnect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Example</a:t>
            </a:r>
            <a:r>
              <a:rPr spc="-229" dirty="0"/>
              <a:t> </a:t>
            </a:r>
            <a:r>
              <a:rPr dirty="0"/>
              <a:t>1:</a:t>
            </a:r>
            <a:r>
              <a:rPr spc="-185" dirty="0"/>
              <a:t> </a:t>
            </a:r>
            <a:r>
              <a:rPr dirty="0"/>
              <a:t>read</a:t>
            </a:r>
            <a:r>
              <a:rPr spc="-170" dirty="0"/>
              <a:t> </a:t>
            </a:r>
            <a:r>
              <a:rPr spc="-310" dirty="0"/>
              <a:t>miss</a:t>
            </a:r>
            <a:r>
              <a:rPr spc="-105" dirty="0"/>
              <a:t> </a:t>
            </a:r>
            <a:r>
              <a:rPr spc="145" dirty="0"/>
              <a:t>to</a:t>
            </a:r>
            <a:r>
              <a:rPr spc="-170" dirty="0"/>
              <a:t> </a:t>
            </a:r>
            <a:r>
              <a:rPr spc="-100" dirty="0"/>
              <a:t>clean</a:t>
            </a:r>
            <a:r>
              <a:rPr spc="-185" dirty="0"/>
              <a:t> </a:t>
            </a:r>
            <a:r>
              <a:rPr spc="-20" dirty="0"/>
              <a:t>line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19009" y="2770441"/>
            <a:ext cx="15393035" cy="5831205"/>
            <a:chOff x="1219009" y="2770441"/>
            <a:chExt cx="15393035" cy="5831205"/>
          </a:xfrm>
        </p:grpSpPr>
        <p:sp>
          <p:nvSpPr>
            <p:cNvPr id="4" name="object 4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15177642" y="0"/>
                  </a:moveTo>
                  <a:lnTo>
                    <a:pt x="190373" y="0"/>
                  </a:lnTo>
                  <a:lnTo>
                    <a:pt x="146717" y="5027"/>
                  </a:lnTo>
                  <a:lnTo>
                    <a:pt x="106644" y="19346"/>
                  </a:lnTo>
                  <a:lnTo>
                    <a:pt x="71297" y="41817"/>
                  </a:lnTo>
                  <a:lnTo>
                    <a:pt x="41817" y="71297"/>
                  </a:lnTo>
                  <a:lnTo>
                    <a:pt x="19346" y="106644"/>
                  </a:lnTo>
                  <a:lnTo>
                    <a:pt x="5027" y="146717"/>
                  </a:lnTo>
                  <a:lnTo>
                    <a:pt x="0" y="190373"/>
                  </a:lnTo>
                  <a:lnTo>
                    <a:pt x="0" y="583818"/>
                  </a:lnTo>
                  <a:lnTo>
                    <a:pt x="5027" y="627474"/>
                  </a:lnTo>
                  <a:lnTo>
                    <a:pt x="19346" y="667547"/>
                  </a:lnTo>
                  <a:lnTo>
                    <a:pt x="41817" y="702894"/>
                  </a:lnTo>
                  <a:lnTo>
                    <a:pt x="71297" y="732374"/>
                  </a:lnTo>
                  <a:lnTo>
                    <a:pt x="106644" y="754845"/>
                  </a:lnTo>
                  <a:lnTo>
                    <a:pt x="146717" y="769164"/>
                  </a:lnTo>
                  <a:lnTo>
                    <a:pt x="190373" y="774191"/>
                  </a:lnTo>
                  <a:lnTo>
                    <a:pt x="15177642" y="774191"/>
                  </a:lnTo>
                  <a:lnTo>
                    <a:pt x="15221298" y="769164"/>
                  </a:lnTo>
                  <a:lnTo>
                    <a:pt x="15261371" y="754845"/>
                  </a:lnTo>
                  <a:lnTo>
                    <a:pt x="15296718" y="732374"/>
                  </a:lnTo>
                  <a:lnTo>
                    <a:pt x="15326198" y="702894"/>
                  </a:lnTo>
                  <a:lnTo>
                    <a:pt x="15348669" y="667547"/>
                  </a:lnTo>
                  <a:lnTo>
                    <a:pt x="15362988" y="627474"/>
                  </a:lnTo>
                  <a:lnTo>
                    <a:pt x="15368016" y="583818"/>
                  </a:lnTo>
                  <a:lnTo>
                    <a:pt x="15368016" y="190373"/>
                  </a:lnTo>
                  <a:lnTo>
                    <a:pt x="15362988" y="146717"/>
                  </a:lnTo>
                  <a:lnTo>
                    <a:pt x="15348669" y="106644"/>
                  </a:lnTo>
                  <a:lnTo>
                    <a:pt x="15326198" y="71297"/>
                  </a:lnTo>
                  <a:lnTo>
                    <a:pt x="15296718" y="41817"/>
                  </a:lnTo>
                  <a:lnTo>
                    <a:pt x="15261371" y="19346"/>
                  </a:lnTo>
                  <a:lnTo>
                    <a:pt x="15221298" y="5027"/>
                  </a:lnTo>
                  <a:lnTo>
                    <a:pt x="15177642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0" y="190373"/>
                  </a:moveTo>
                  <a:lnTo>
                    <a:pt x="5027" y="146717"/>
                  </a:lnTo>
                  <a:lnTo>
                    <a:pt x="19346" y="106644"/>
                  </a:lnTo>
                  <a:lnTo>
                    <a:pt x="41817" y="71297"/>
                  </a:lnTo>
                  <a:lnTo>
                    <a:pt x="71297" y="41817"/>
                  </a:lnTo>
                  <a:lnTo>
                    <a:pt x="106644" y="19346"/>
                  </a:lnTo>
                  <a:lnTo>
                    <a:pt x="146717" y="5027"/>
                  </a:lnTo>
                  <a:lnTo>
                    <a:pt x="190373" y="0"/>
                  </a:lnTo>
                  <a:lnTo>
                    <a:pt x="15177642" y="0"/>
                  </a:lnTo>
                  <a:lnTo>
                    <a:pt x="15221298" y="5027"/>
                  </a:lnTo>
                  <a:lnTo>
                    <a:pt x="15261371" y="19346"/>
                  </a:lnTo>
                  <a:lnTo>
                    <a:pt x="15296718" y="41817"/>
                  </a:lnTo>
                  <a:lnTo>
                    <a:pt x="15326198" y="71297"/>
                  </a:lnTo>
                  <a:lnTo>
                    <a:pt x="15348669" y="106644"/>
                  </a:lnTo>
                  <a:lnTo>
                    <a:pt x="15362988" y="146717"/>
                  </a:lnTo>
                  <a:lnTo>
                    <a:pt x="15368016" y="190373"/>
                  </a:lnTo>
                  <a:lnTo>
                    <a:pt x="15368016" y="583818"/>
                  </a:lnTo>
                  <a:lnTo>
                    <a:pt x="15362988" y="627474"/>
                  </a:lnTo>
                  <a:lnTo>
                    <a:pt x="15348669" y="667547"/>
                  </a:lnTo>
                  <a:lnTo>
                    <a:pt x="15326198" y="702894"/>
                  </a:lnTo>
                  <a:lnTo>
                    <a:pt x="15296718" y="732374"/>
                  </a:lnTo>
                  <a:lnTo>
                    <a:pt x="15261371" y="754845"/>
                  </a:lnTo>
                  <a:lnTo>
                    <a:pt x="15221298" y="769164"/>
                  </a:lnTo>
                  <a:lnTo>
                    <a:pt x="15177642" y="774191"/>
                  </a:lnTo>
                  <a:lnTo>
                    <a:pt x="190373" y="774191"/>
                  </a:lnTo>
                  <a:lnTo>
                    <a:pt x="146717" y="769164"/>
                  </a:lnTo>
                  <a:lnTo>
                    <a:pt x="106644" y="754845"/>
                  </a:lnTo>
                  <a:lnTo>
                    <a:pt x="71297" y="732374"/>
                  </a:lnTo>
                  <a:lnTo>
                    <a:pt x="41817" y="702894"/>
                  </a:lnTo>
                  <a:lnTo>
                    <a:pt x="19346" y="667547"/>
                  </a:lnTo>
                  <a:lnTo>
                    <a:pt x="5027" y="627474"/>
                  </a:lnTo>
                  <a:lnTo>
                    <a:pt x="0" y="583818"/>
                  </a:lnTo>
                  <a:lnTo>
                    <a:pt x="0" y="19037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80232" y="5681472"/>
              <a:ext cx="1518285" cy="1280160"/>
            </a:xfrm>
            <a:custGeom>
              <a:avLst/>
              <a:gdLst/>
              <a:ahLst/>
              <a:cxnLst/>
              <a:rect l="l" t="t" r="r" b="b"/>
              <a:pathLst>
                <a:path w="1518285" h="1280159">
                  <a:moveTo>
                    <a:pt x="0" y="1280159"/>
                  </a:moveTo>
                  <a:lnTo>
                    <a:pt x="1496567" y="1280159"/>
                  </a:lnTo>
                </a:path>
                <a:path w="1518285" h="1280159">
                  <a:moveTo>
                    <a:pt x="0" y="0"/>
                  </a:moveTo>
                  <a:lnTo>
                    <a:pt x="1517903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31080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2043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5176" y="4026344"/>
            <a:ext cx="2075814" cy="680085"/>
            <a:chOff x="3825176" y="4026344"/>
            <a:chExt cx="2075814" cy="680085"/>
          </a:xfrm>
        </p:grpSpPr>
        <p:sp>
          <p:nvSpPr>
            <p:cNvPr id="12" name="object 12"/>
            <p:cNvSpPr/>
            <p:nvPr/>
          </p:nvSpPr>
          <p:spPr>
            <a:xfrm>
              <a:off x="3834384" y="4035551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2057400" y="652272"/>
                  </a:moveTo>
                  <a:lnTo>
                    <a:pt x="0" y="652272"/>
                  </a:lnTo>
                  <a:lnTo>
                    <a:pt x="0" y="661416"/>
                  </a:lnTo>
                  <a:lnTo>
                    <a:pt x="2057400" y="661416"/>
                  </a:lnTo>
                  <a:lnTo>
                    <a:pt x="2057400" y="652272"/>
                  </a:lnTo>
                  <a:close/>
                </a:path>
                <a:path w="2057400" h="661670">
                  <a:moveTo>
                    <a:pt x="2057400" y="0"/>
                  </a:moveTo>
                  <a:lnTo>
                    <a:pt x="0" y="0"/>
                  </a:lnTo>
                  <a:lnTo>
                    <a:pt x="0" y="423672"/>
                  </a:lnTo>
                  <a:lnTo>
                    <a:pt x="2057400" y="423672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34384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0" y="661416"/>
                  </a:moveTo>
                  <a:lnTo>
                    <a:pt x="2057400" y="661416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8288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43528" y="4180078"/>
            <a:ext cx="203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31201" y="5163121"/>
            <a:ext cx="2161540" cy="2310765"/>
            <a:chOff x="1231201" y="5163121"/>
            <a:chExt cx="2161540" cy="2310765"/>
          </a:xfrm>
        </p:grpSpPr>
        <p:sp>
          <p:nvSpPr>
            <p:cNvPr id="16" name="object 16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55775" y="6733031"/>
            <a:ext cx="211264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3390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19009" y="5181409"/>
            <a:ext cx="2192020" cy="2073275"/>
            <a:chOff x="1219009" y="5181409"/>
            <a:chExt cx="2192020" cy="2073275"/>
          </a:xfrm>
        </p:grpSpPr>
        <p:sp>
          <p:nvSpPr>
            <p:cNvPr id="22" name="object 22"/>
            <p:cNvSpPr/>
            <p:nvPr/>
          </p:nvSpPr>
          <p:spPr>
            <a:xfrm>
              <a:off x="1231392" y="5422391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4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4" h="1819909">
                  <a:moveTo>
                    <a:pt x="0" y="256031"/>
                  </a:moveTo>
                  <a:lnTo>
                    <a:pt x="2154936" y="259079"/>
                  </a:lnTo>
                </a:path>
                <a:path w="2167254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4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4" h="1819909">
                  <a:moveTo>
                    <a:pt x="0" y="1551431"/>
                  </a:moveTo>
                  <a:lnTo>
                    <a:pt x="2154936" y="1554479"/>
                  </a:lnTo>
                </a:path>
                <a:path w="2167254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00784" y="5193791"/>
              <a:ext cx="1228725" cy="969644"/>
            </a:xfrm>
            <a:custGeom>
              <a:avLst/>
              <a:gdLst/>
              <a:ahLst/>
              <a:cxnLst/>
              <a:rect l="l" t="t" r="r" b="b"/>
              <a:pathLst>
                <a:path w="1228725" h="969645">
                  <a:moveTo>
                    <a:pt x="0" y="966215"/>
                  </a:moveTo>
                  <a:lnTo>
                    <a:pt x="188975" y="966215"/>
                  </a:lnTo>
                  <a:lnTo>
                    <a:pt x="188975" y="786383"/>
                  </a:lnTo>
                  <a:lnTo>
                    <a:pt x="0" y="786383"/>
                  </a:lnTo>
                  <a:lnTo>
                    <a:pt x="0" y="966215"/>
                  </a:lnTo>
                  <a:close/>
                </a:path>
                <a:path w="1228725" h="969645">
                  <a:moveTo>
                    <a:pt x="466344" y="966215"/>
                  </a:moveTo>
                  <a:lnTo>
                    <a:pt x="1216152" y="966215"/>
                  </a:lnTo>
                  <a:lnTo>
                    <a:pt x="1216152" y="786383"/>
                  </a:lnTo>
                  <a:lnTo>
                    <a:pt x="466344" y="786383"/>
                  </a:lnTo>
                  <a:lnTo>
                    <a:pt x="466344" y="966215"/>
                  </a:lnTo>
                  <a:close/>
                </a:path>
                <a:path w="1228725" h="969645">
                  <a:moveTo>
                    <a:pt x="737616" y="786383"/>
                  </a:moveTo>
                  <a:lnTo>
                    <a:pt x="740664" y="969263"/>
                  </a:lnTo>
                </a:path>
                <a:path w="1228725" h="969645">
                  <a:moveTo>
                    <a:pt x="975360" y="774191"/>
                  </a:moveTo>
                  <a:lnTo>
                    <a:pt x="978408" y="957072"/>
                  </a:lnTo>
                </a:path>
                <a:path w="1228725" h="969645">
                  <a:moveTo>
                    <a:pt x="15240" y="445007"/>
                  </a:moveTo>
                  <a:lnTo>
                    <a:pt x="201168" y="445007"/>
                  </a:lnTo>
                  <a:lnTo>
                    <a:pt x="201168" y="265175"/>
                  </a:lnTo>
                  <a:lnTo>
                    <a:pt x="15240" y="265175"/>
                  </a:lnTo>
                  <a:lnTo>
                    <a:pt x="15240" y="445007"/>
                  </a:lnTo>
                  <a:close/>
                </a:path>
                <a:path w="1228725" h="969645">
                  <a:moveTo>
                    <a:pt x="481584" y="445007"/>
                  </a:moveTo>
                  <a:lnTo>
                    <a:pt x="1228344" y="445007"/>
                  </a:lnTo>
                  <a:lnTo>
                    <a:pt x="1228344" y="265175"/>
                  </a:lnTo>
                  <a:lnTo>
                    <a:pt x="481584" y="265175"/>
                  </a:lnTo>
                  <a:lnTo>
                    <a:pt x="481584" y="445007"/>
                  </a:lnTo>
                  <a:close/>
                </a:path>
                <a:path w="1228725" h="969645">
                  <a:moveTo>
                    <a:pt x="749808" y="265175"/>
                  </a:moveTo>
                  <a:lnTo>
                    <a:pt x="752856" y="448055"/>
                  </a:lnTo>
                </a:path>
                <a:path w="1228725" h="969645">
                  <a:moveTo>
                    <a:pt x="987552" y="256031"/>
                  </a:moveTo>
                  <a:lnTo>
                    <a:pt x="990600" y="438911"/>
                  </a:lnTo>
                </a:path>
                <a:path w="1228725" h="969645">
                  <a:moveTo>
                    <a:pt x="15240" y="192024"/>
                  </a:moveTo>
                  <a:lnTo>
                    <a:pt x="201168" y="192024"/>
                  </a:lnTo>
                  <a:lnTo>
                    <a:pt x="201168" y="9144"/>
                  </a:lnTo>
                  <a:lnTo>
                    <a:pt x="15240" y="9144"/>
                  </a:lnTo>
                  <a:lnTo>
                    <a:pt x="15240" y="192024"/>
                  </a:lnTo>
                  <a:close/>
                </a:path>
                <a:path w="1228725" h="969645">
                  <a:moveTo>
                    <a:pt x="481584" y="188975"/>
                  </a:moveTo>
                  <a:lnTo>
                    <a:pt x="1228344" y="188975"/>
                  </a:lnTo>
                  <a:lnTo>
                    <a:pt x="1228344" y="12192"/>
                  </a:lnTo>
                  <a:lnTo>
                    <a:pt x="481584" y="12192"/>
                  </a:lnTo>
                  <a:lnTo>
                    <a:pt x="481584" y="188975"/>
                  </a:lnTo>
                  <a:close/>
                </a:path>
                <a:path w="1228725" h="969645">
                  <a:moveTo>
                    <a:pt x="749808" y="9143"/>
                  </a:moveTo>
                  <a:lnTo>
                    <a:pt x="752856" y="195072"/>
                  </a:lnTo>
                </a:path>
                <a:path w="1228725" h="969645">
                  <a:moveTo>
                    <a:pt x="987552" y="0"/>
                  </a:moveTo>
                  <a:lnTo>
                    <a:pt x="990600" y="182879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811782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55775" y="5695188"/>
            <a:ext cx="211264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445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674417" y="2770441"/>
            <a:ext cx="2710180" cy="5087620"/>
            <a:chOff x="8674417" y="2770441"/>
            <a:chExt cx="2710180" cy="5087620"/>
          </a:xfrm>
        </p:grpSpPr>
        <p:sp>
          <p:nvSpPr>
            <p:cNvPr id="27" name="object 27"/>
            <p:cNvSpPr/>
            <p:nvPr/>
          </p:nvSpPr>
          <p:spPr>
            <a:xfrm>
              <a:off x="8702040" y="5681472"/>
              <a:ext cx="1518285" cy="1280160"/>
            </a:xfrm>
            <a:custGeom>
              <a:avLst/>
              <a:gdLst/>
              <a:ahLst/>
              <a:cxnLst/>
              <a:rect l="l" t="t" r="r" b="b"/>
              <a:pathLst>
                <a:path w="1518284" h="1280159">
                  <a:moveTo>
                    <a:pt x="0" y="1280159"/>
                  </a:moveTo>
                  <a:lnTo>
                    <a:pt x="1496567" y="1280159"/>
                  </a:lnTo>
                </a:path>
                <a:path w="1518284" h="1280159">
                  <a:moveTo>
                    <a:pt x="0" y="0"/>
                  </a:moveTo>
                  <a:lnTo>
                    <a:pt x="1517903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152888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8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8" y="1990344"/>
                  </a:lnTo>
                  <a:lnTo>
                    <a:pt x="241096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8" y="1990344"/>
                  </a:lnTo>
                  <a:lnTo>
                    <a:pt x="2410968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342501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56192" y="4035552"/>
            <a:ext cx="2057400" cy="6616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23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553009" y="5163121"/>
            <a:ext cx="2161540" cy="2310765"/>
            <a:chOff x="6553009" y="5163121"/>
            <a:chExt cx="2161540" cy="2310765"/>
          </a:xfrm>
        </p:grpSpPr>
        <p:sp>
          <p:nvSpPr>
            <p:cNvPr id="34" name="object 34"/>
            <p:cNvSpPr/>
            <p:nvPr/>
          </p:nvSpPr>
          <p:spPr>
            <a:xfrm>
              <a:off x="65653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653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653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653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565392" y="6733031"/>
            <a:ext cx="213677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65455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553200" y="5422391"/>
            <a:ext cx="2167255" cy="1819910"/>
          </a:xfrm>
          <a:custGeom>
            <a:avLst/>
            <a:gdLst/>
            <a:ahLst/>
            <a:cxnLst/>
            <a:rect l="l" t="t" r="r" b="b"/>
            <a:pathLst>
              <a:path w="2167254" h="1819909">
                <a:moveTo>
                  <a:pt x="12192" y="0"/>
                </a:moveTo>
                <a:lnTo>
                  <a:pt x="2167128" y="3048"/>
                </a:lnTo>
              </a:path>
              <a:path w="2167254" h="1819909">
                <a:moveTo>
                  <a:pt x="0" y="256031"/>
                </a:moveTo>
                <a:lnTo>
                  <a:pt x="2154935" y="259079"/>
                </a:lnTo>
              </a:path>
              <a:path w="2167254" h="1819909">
                <a:moveTo>
                  <a:pt x="12192" y="521207"/>
                </a:moveTo>
                <a:lnTo>
                  <a:pt x="2167128" y="524255"/>
                </a:lnTo>
              </a:path>
              <a:path w="2167254" h="1819909">
                <a:moveTo>
                  <a:pt x="12192" y="1295400"/>
                </a:moveTo>
                <a:lnTo>
                  <a:pt x="2167128" y="1298448"/>
                </a:lnTo>
              </a:path>
              <a:path w="2167254" h="1819909">
                <a:moveTo>
                  <a:pt x="0" y="1551431"/>
                </a:moveTo>
                <a:lnTo>
                  <a:pt x="2154935" y="1554479"/>
                </a:lnTo>
              </a:path>
              <a:path w="2167254" h="1819909">
                <a:moveTo>
                  <a:pt x="12192" y="1816607"/>
                </a:moveTo>
                <a:lnTo>
                  <a:pt x="2167128" y="1819655"/>
                </a:lnTo>
              </a:path>
            </a:pathLst>
          </a:custGeom>
          <a:ln w="2438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134225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022592" y="5193791"/>
            <a:ext cx="1228725" cy="969644"/>
          </a:xfrm>
          <a:custGeom>
            <a:avLst/>
            <a:gdLst/>
            <a:ahLst/>
            <a:cxnLst/>
            <a:rect l="l" t="t" r="r" b="b"/>
            <a:pathLst>
              <a:path w="1228725" h="969645">
                <a:moveTo>
                  <a:pt x="0" y="966215"/>
                </a:moveTo>
                <a:lnTo>
                  <a:pt x="185927" y="966215"/>
                </a:lnTo>
                <a:lnTo>
                  <a:pt x="185927" y="786383"/>
                </a:lnTo>
                <a:lnTo>
                  <a:pt x="0" y="786383"/>
                </a:lnTo>
                <a:lnTo>
                  <a:pt x="0" y="966215"/>
                </a:lnTo>
                <a:close/>
              </a:path>
              <a:path w="1228725" h="969645">
                <a:moveTo>
                  <a:pt x="466343" y="966215"/>
                </a:moveTo>
                <a:lnTo>
                  <a:pt x="1216151" y="966215"/>
                </a:lnTo>
                <a:lnTo>
                  <a:pt x="1216151" y="786383"/>
                </a:lnTo>
                <a:lnTo>
                  <a:pt x="466343" y="786383"/>
                </a:lnTo>
                <a:lnTo>
                  <a:pt x="466343" y="966215"/>
                </a:lnTo>
                <a:close/>
              </a:path>
              <a:path w="1228725" h="969645">
                <a:moveTo>
                  <a:pt x="737615" y="786383"/>
                </a:moveTo>
                <a:lnTo>
                  <a:pt x="740663" y="969263"/>
                </a:lnTo>
              </a:path>
              <a:path w="1228725" h="969645">
                <a:moveTo>
                  <a:pt x="975359" y="774191"/>
                </a:moveTo>
                <a:lnTo>
                  <a:pt x="978407" y="957072"/>
                </a:lnTo>
              </a:path>
              <a:path w="1228725" h="969645">
                <a:moveTo>
                  <a:pt x="12191" y="445007"/>
                </a:moveTo>
                <a:lnTo>
                  <a:pt x="201167" y="445007"/>
                </a:lnTo>
                <a:lnTo>
                  <a:pt x="201167" y="265175"/>
                </a:lnTo>
                <a:lnTo>
                  <a:pt x="12191" y="265175"/>
                </a:lnTo>
                <a:lnTo>
                  <a:pt x="12191" y="445007"/>
                </a:lnTo>
                <a:close/>
              </a:path>
              <a:path w="1228725" h="969645">
                <a:moveTo>
                  <a:pt x="478535" y="445007"/>
                </a:moveTo>
                <a:lnTo>
                  <a:pt x="1228343" y="445007"/>
                </a:lnTo>
                <a:lnTo>
                  <a:pt x="1228343" y="265175"/>
                </a:lnTo>
                <a:lnTo>
                  <a:pt x="478535" y="265175"/>
                </a:lnTo>
                <a:lnTo>
                  <a:pt x="478535" y="445007"/>
                </a:lnTo>
                <a:close/>
              </a:path>
              <a:path w="1228725" h="969645">
                <a:moveTo>
                  <a:pt x="749807" y="265175"/>
                </a:moveTo>
                <a:lnTo>
                  <a:pt x="752855" y="448055"/>
                </a:lnTo>
              </a:path>
              <a:path w="1228725" h="969645">
                <a:moveTo>
                  <a:pt x="987551" y="256031"/>
                </a:moveTo>
                <a:lnTo>
                  <a:pt x="990600" y="438911"/>
                </a:lnTo>
              </a:path>
              <a:path w="1228725" h="969645">
                <a:moveTo>
                  <a:pt x="12191" y="192024"/>
                </a:moveTo>
                <a:lnTo>
                  <a:pt x="201167" y="192024"/>
                </a:lnTo>
                <a:lnTo>
                  <a:pt x="201167" y="9144"/>
                </a:lnTo>
                <a:lnTo>
                  <a:pt x="12191" y="9144"/>
                </a:lnTo>
                <a:lnTo>
                  <a:pt x="12191" y="192024"/>
                </a:lnTo>
                <a:close/>
              </a:path>
              <a:path w="1228725" h="969645">
                <a:moveTo>
                  <a:pt x="478535" y="188975"/>
                </a:moveTo>
                <a:lnTo>
                  <a:pt x="1228343" y="188975"/>
                </a:lnTo>
                <a:lnTo>
                  <a:pt x="1228343" y="12192"/>
                </a:lnTo>
                <a:lnTo>
                  <a:pt x="478535" y="12192"/>
                </a:lnTo>
                <a:lnTo>
                  <a:pt x="478535" y="188975"/>
                </a:lnTo>
                <a:close/>
              </a:path>
              <a:path w="1228725" h="969645">
                <a:moveTo>
                  <a:pt x="749807" y="9143"/>
                </a:moveTo>
                <a:lnTo>
                  <a:pt x="752855" y="195072"/>
                </a:lnTo>
              </a:path>
              <a:path w="1228725" h="969645">
                <a:moveTo>
                  <a:pt x="987551" y="0"/>
                </a:moveTo>
                <a:lnTo>
                  <a:pt x="990600" y="182879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565392" y="5695188"/>
            <a:ext cx="213677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3815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3856017" y="2770441"/>
            <a:ext cx="2710180" cy="5087620"/>
            <a:chOff x="13856017" y="2770441"/>
            <a:chExt cx="2710180" cy="5087620"/>
          </a:xfrm>
        </p:grpSpPr>
        <p:sp>
          <p:nvSpPr>
            <p:cNvPr id="44" name="object 44"/>
            <p:cNvSpPr/>
            <p:nvPr/>
          </p:nvSpPr>
          <p:spPr>
            <a:xfrm>
              <a:off x="13883640" y="4773168"/>
              <a:ext cx="1518285" cy="3057525"/>
            </a:xfrm>
            <a:custGeom>
              <a:avLst/>
              <a:gdLst/>
              <a:ahLst/>
              <a:cxnLst/>
              <a:rect l="l" t="t" r="r" b="b"/>
              <a:pathLst>
                <a:path w="1518284" h="3057525">
                  <a:moveTo>
                    <a:pt x="0" y="2188463"/>
                  </a:moveTo>
                  <a:lnTo>
                    <a:pt x="1496567" y="2188463"/>
                  </a:lnTo>
                </a:path>
                <a:path w="1518284" h="3057525">
                  <a:moveTo>
                    <a:pt x="0" y="908303"/>
                  </a:moveTo>
                  <a:lnTo>
                    <a:pt x="1517903" y="908303"/>
                  </a:lnTo>
                </a:path>
                <a:path w="1518284" h="3057525">
                  <a:moveTo>
                    <a:pt x="1450848" y="0"/>
                  </a:moveTo>
                  <a:lnTo>
                    <a:pt x="1450848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452498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4337791" y="4035552"/>
            <a:ext cx="2057400" cy="6616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391795">
              <a:lnSpc>
                <a:spcPct val="100000"/>
              </a:lnSpc>
              <a:spcBef>
                <a:spcPts val="123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1734609" y="5163121"/>
            <a:ext cx="2161540" cy="2310765"/>
            <a:chOff x="11734609" y="5163121"/>
            <a:chExt cx="2161540" cy="2310765"/>
          </a:xfrm>
        </p:grpSpPr>
        <p:sp>
          <p:nvSpPr>
            <p:cNvPr id="50" name="object 50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1759183" y="6733031"/>
            <a:ext cx="211264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4659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1722417" y="5181409"/>
            <a:ext cx="2192020" cy="2073275"/>
            <a:chOff x="11722417" y="5181409"/>
            <a:chExt cx="2192020" cy="2073275"/>
          </a:xfrm>
        </p:grpSpPr>
        <p:sp>
          <p:nvSpPr>
            <p:cNvPr id="56" name="object 56"/>
            <p:cNvSpPr/>
            <p:nvPr/>
          </p:nvSpPr>
          <p:spPr>
            <a:xfrm>
              <a:off x="11734800" y="5422391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5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5" h="1819909">
                  <a:moveTo>
                    <a:pt x="0" y="256031"/>
                  </a:moveTo>
                  <a:lnTo>
                    <a:pt x="2154936" y="259079"/>
                  </a:lnTo>
                </a:path>
                <a:path w="2167255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5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5" h="1819909">
                  <a:moveTo>
                    <a:pt x="0" y="1551431"/>
                  </a:moveTo>
                  <a:lnTo>
                    <a:pt x="2154936" y="1554479"/>
                  </a:lnTo>
                </a:path>
                <a:path w="2167255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2204192" y="5193791"/>
              <a:ext cx="1228725" cy="969644"/>
            </a:xfrm>
            <a:custGeom>
              <a:avLst/>
              <a:gdLst/>
              <a:ahLst/>
              <a:cxnLst/>
              <a:rect l="l" t="t" r="r" b="b"/>
              <a:pathLst>
                <a:path w="1228725" h="969645">
                  <a:moveTo>
                    <a:pt x="0" y="966215"/>
                  </a:moveTo>
                  <a:lnTo>
                    <a:pt x="185927" y="966215"/>
                  </a:lnTo>
                  <a:lnTo>
                    <a:pt x="185927" y="786383"/>
                  </a:lnTo>
                  <a:lnTo>
                    <a:pt x="0" y="786383"/>
                  </a:lnTo>
                  <a:lnTo>
                    <a:pt x="0" y="966215"/>
                  </a:lnTo>
                  <a:close/>
                </a:path>
                <a:path w="1228725" h="969645">
                  <a:moveTo>
                    <a:pt x="466343" y="966215"/>
                  </a:moveTo>
                  <a:lnTo>
                    <a:pt x="1216152" y="966215"/>
                  </a:lnTo>
                  <a:lnTo>
                    <a:pt x="1216152" y="786383"/>
                  </a:lnTo>
                  <a:lnTo>
                    <a:pt x="466343" y="786383"/>
                  </a:lnTo>
                  <a:lnTo>
                    <a:pt x="466343" y="966215"/>
                  </a:lnTo>
                  <a:close/>
                </a:path>
                <a:path w="1228725" h="969645">
                  <a:moveTo>
                    <a:pt x="737615" y="786383"/>
                  </a:moveTo>
                  <a:lnTo>
                    <a:pt x="740663" y="969263"/>
                  </a:lnTo>
                </a:path>
                <a:path w="1228725" h="969645">
                  <a:moveTo>
                    <a:pt x="975359" y="774191"/>
                  </a:moveTo>
                  <a:lnTo>
                    <a:pt x="978407" y="957072"/>
                  </a:lnTo>
                </a:path>
                <a:path w="1228725" h="969645">
                  <a:moveTo>
                    <a:pt x="12191" y="445007"/>
                  </a:moveTo>
                  <a:lnTo>
                    <a:pt x="201167" y="445007"/>
                  </a:lnTo>
                  <a:lnTo>
                    <a:pt x="201167" y="265175"/>
                  </a:lnTo>
                  <a:lnTo>
                    <a:pt x="12191" y="265175"/>
                  </a:lnTo>
                  <a:lnTo>
                    <a:pt x="12191" y="445007"/>
                  </a:lnTo>
                  <a:close/>
                </a:path>
                <a:path w="1228725" h="969645">
                  <a:moveTo>
                    <a:pt x="478535" y="445007"/>
                  </a:moveTo>
                  <a:lnTo>
                    <a:pt x="1228344" y="445007"/>
                  </a:lnTo>
                  <a:lnTo>
                    <a:pt x="1228344" y="265175"/>
                  </a:lnTo>
                  <a:lnTo>
                    <a:pt x="478535" y="265175"/>
                  </a:lnTo>
                  <a:lnTo>
                    <a:pt x="478535" y="445007"/>
                  </a:lnTo>
                  <a:close/>
                </a:path>
                <a:path w="1228725" h="969645">
                  <a:moveTo>
                    <a:pt x="749807" y="265175"/>
                  </a:moveTo>
                  <a:lnTo>
                    <a:pt x="752855" y="448055"/>
                  </a:lnTo>
                </a:path>
                <a:path w="1228725" h="969645">
                  <a:moveTo>
                    <a:pt x="987551" y="256031"/>
                  </a:moveTo>
                  <a:lnTo>
                    <a:pt x="990600" y="438911"/>
                  </a:lnTo>
                </a:path>
                <a:path w="1228725" h="969645">
                  <a:moveTo>
                    <a:pt x="12191" y="192024"/>
                  </a:moveTo>
                  <a:lnTo>
                    <a:pt x="201167" y="192024"/>
                  </a:lnTo>
                  <a:lnTo>
                    <a:pt x="201167" y="9144"/>
                  </a:lnTo>
                  <a:lnTo>
                    <a:pt x="12191" y="9144"/>
                  </a:lnTo>
                  <a:lnTo>
                    <a:pt x="12191" y="192024"/>
                  </a:lnTo>
                  <a:close/>
                </a:path>
                <a:path w="1228725" h="969645">
                  <a:moveTo>
                    <a:pt x="478535" y="188975"/>
                  </a:moveTo>
                  <a:lnTo>
                    <a:pt x="1228344" y="188975"/>
                  </a:lnTo>
                  <a:lnTo>
                    <a:pt x="1228344" y="12192"/>
                  </a:lnTo>
                  <a:lnTo>
                    <a:pt x="478535" y="12192"/>
                  </a:lnTo>
                  <a:lnTo>
                    <a:pt x="478535" y="188975"/>
                  </a:lnTo>
                  <a:close/>
                </a:path>
                <a:path w="1228725" h="969645">
                  <a:moveTo>
                    <a:pt x="749807" y="9143"/>
                  </a:moveTo>
                  <a:lnTo>
                    <a:pt x="752855" y="195072"/>
                  </a:lnTo>
                </a:path>
                <a:path w="1228725" h="969645">
                  <a:moveTo>
                    <a:pt x="987551" y="0"/>
                  </a:moveTo>
                  <a:lnTo>
                    <a:pt x="990600" y="182879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2316459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759183" y="5695188"/>
            <a:ext cx="211264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191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386071" y="4808220"/>
            <a:ext cx="5663565" cy="4845050"/>
            <a:chOff x="4386071" y="4808220"/>
            <a:chExt cx="5663565" cy="4845050"/>
          </a:xfrm>
        </p:grpSpPr>
        <p:sp>
          <p:nvSpPr>
            <p:cNvPr id="61" name="object 61"/>
            <p:cNvSpPr/>
            <p:nvPr/>
          </p:nvSpPr>
          <p:spPr>
            <a:xfrm>
              <a:off x="4386071" y="4808220"/>
              <a:ext cx="5663565" cy="4845050"/>
            </a:xfrm>
            <a:custGeom>
              <a:avLst/>
              <a:gdLst/>
              <a:ahLst/>
              <a:cxnLst/>
              <a:rect l="l" t="t" r="r" b="b"/>
              <a:pathLst>
                <a:path w="5663565" h="4845050">
                  <a:moveTo>
                    <a:pt x="128015" y="160020"/>
                  </a:moveTo>
                  <a:lnTo>
                    <a:pt x="64007" y="160020"/>
                  </a:lnTo>
                  <a:lnTo>
                    <a:pt x="64007" y="4844795"/>
                  </a:lnTo>
                  <a:lnTo>
                    <a:pt x="5663183" y="4844795"/>
                  </a:lnTo>
                  <a:lnTo>
                    <a:pt x="5663183" y="4812792"/>
                  </a:lnTo>
                  <a:lnTo>
                    <a:pt x="128015" y="4812792"/>
                  </a:lnTo>
                  <a:lnTo>
                    <a:pt x="96012" y="4780788"/>
                  </a:lnTo>
                  <a:lnTo>
                    <a:pt x="128015" y="4780788"/>
                  </a:lnTo>
                  <a:lnTo>
                    <a:pt x="128015" y="160020"/>
                  </a:lnTo>
                  <a:close/>
                </a:path>
                <a:path w="5663565" h="4845050">
                  <a:moveTo>
                    <a:pt x="128015" y="4780788"/>
                  </a:moveTo>
                  <a:lnTo>
                    <a:pt x="96012" y="4780788"/>
                  </a:lnTo>
                  <a:lnTo>
                    <a:pt x="128015" y="4812792"/>
                  </a:lnTo>
                  <a:lnTo>
                    <a:pt x="128015" y="4780788"/>
                  </a:lnTo>
                  <a:close/>
                </a:path>
                <a:path w="5663565" h="4845050">
                  <a:moveTo>
                    <a:pt x="5599176" y="4780788"/>
                  </a:moveTo>
                  <a:lnTo>
                    <a:pt x="128015" y="4780788"/>
                  </a:lnTo>
                  <a:lnTo>
                    <a:pt x="128015" y="4812792"/>
                  </a:lnTo>
                  <a:lnTo>
                    <a:pt x="5599176" y="4812792"/>
                  </a:lnTo>
                  <a:lnTo>
                    <a:pt x="5599176" y="4780788"/>
                  </a:lnTo>
                  <a:close/>
                </a:path>
                <a:path w="5663565" h="4845050">
                  <a:moveTo>
                    <a:pt x="5599176" y="1240662"/>
                  </a:moveTo>
                  <a:lnTo>
                    <a:pt x="5599176" y="4812792"/>
                  </a:lnTo>
                  <a:lnTo>
                    <a:pt x="5631180" y="4780788"/>
                  </a:lnTo>
                  <a:lnTo>
                    <a:pt x="5663183" y="4780788"/>
                  </a:lnTo>
                  <a:lnTo>
                    <a:pt x="5663183" y="1272666"/>
                  </a:lnTo>
                  <a:lnTo>
                    <a:pt x="5631180" y="1272666"/>
                  </a:lnTo>
                  <a:lnTo>
                    <a:pt x="5599176" y="1240662"/>
                  </a:lnTo>
                  <a:close/>
                </a:path>
                <a:path w="5663565" h="4845050">
                  <a:moveTo>
                    <a:pt x="5663183" y="4780788"/>
                  </a:moveTo>
                  <a:lnTo>
                    <a:pt x="5631180" y="4780788"/>
                  </a:lnTo>
                  <a:lnTo>
                    <a:pt x="5599176" y="4812792"/>
                  </a:lnTo>
                  <a:lnTo>
                    <a:pt x="5663183" y="4812792"/>
                  </a:lnTo>
                  <a:lnTo>
                    <a:pt x="5663183" y="4780788"/>
                  </a:lnTo>
                  <a:close/>
                </a:path>
                <a:path w="5663565" h="4845050">
                  <a:moveTo>
                    <a:pt x="5663183" y="1208658"/>
                  </a:moveTo>
                  <a:lnTo>
                    <a:pt x="4380864" y="1208658"/>
                  </a:lnTo>
                  <a:lnTo>
                    <a:pt x="4380864" y="1272666"/>
                  </a:lnTo>
                  <a:lnTo>
                    <a:pt x="5599176" y="1272666"/>
                  </a:lnTo>
                  <a:lnTo>
                    <a:pt x="5599176" y="1240662"/>
                  </a:lnTo>
                  <a:lnTo>
                    <a:pt x="5663183" y="1240662"/>
                  </a:lnTo>
                  <a:lnTo>
                    <a:pt x="5663183" y="1208658"/>
                  </a:lnTo>
                  <a:close/>
                </a:path>
                <a:path w="5663565" h="4845050">
                  <a:moveTo>
                    <a:pt x="5663183" y="1240662"/>
                  </a:moveTo>
                  <a:lnTo>
                    <a:pt x="5599176" y="1240662"/>
                  </a:lnTo>
                  <a:lnTo>
                    <a:pt x="5631180" y="1272666"/>
                  </a:lnTo>
                  <a:lnTo>
                    <a:pt x="5663183" y="1272666"/>
                  </a:lnTo>
                  <a:lnTo>
                    <a:pt x="5663183" y="1240662"/>
                  </a:lnTo>
                  <a:close/>
                </a:path>
                <a:path w="5663565" h="4845050">
                  <a:moveTo>
                    <a:pt x="96012" y="0"/>
                  </a:moveTo>
                  <a:lnTo>
                    <a:pt x="0" y="192024"/>
                  </a:lnTo>
                  <a:lnTo>
                    <a:pt x="64007" y="192024"/>
                  </a:lnTo>
                  <a:lnTo>
                    <a:pt x="64007" y="160020"/>
                  </a:lnTo>
                  <a:lnTo>
                    <a:pt x="176022" y="160020"/>
                  </a:lnTo>
                  <a:lnTo>
                    <a:pt x="96012" y="0"/>
                  </a:lnTo>
                  <a:close/>
                </a:path>
                <a:path w="5663565" h="4845050">
                  <a:moveTo>
                    <a:pt x="176022" y="160020"/>
                  </a:moveTo>
                  <a:lnTo>
                    <a:pt x="128015" y="160020"/>
                  </a:lnTo>
                  <a:lnTo>
                    <a:pt x="128015" y="192024"/>
                  </a:lnTo>
                  <a:lnTo>
                    <a:pt x="192024" y="192024"/>
                  </a:lnTo>
                  <a:lnTo>
                    <a:pt x="176022" y="160020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565391" y="7239000"/>
              <a:ext cx="2109470" cy="228600"/>
            </a:xfrm>
            <a:custGeom>
              <a:avLst/>
              <a:gdLst/>
              <a:ahLst/>
              <a:cxnLst/>
              <a:rect l="l" t="t" r="r" b="b"/>
              <a:pathLst>
                <a:path w="2109470" h="228600">
                  <a:moveTo>
                    <a:pt x="210921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109216" y="228600"/>
                  </a:lnTo>
                  <a:lnTo>
                    <a:pt x="2109216" y="0"/>
                  </a:lnTo>
                  <a:close/>
                </a:path>
              </a:pathLst>
            </a:custGeom>
            <a:solidFill>
              <a:srgbClr val="008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491983" y="5995416"/>
              <a:ext cx="256540" cy="152400"/>
            </a:xfrm>
            <a:custGeom>
              <a:avLst/>
              <a:gdLst/>
              <a:ahLst/>
              <a:cxnLst/>
              <a:rect l="l" t="t" r="r" b="b"/>
              <a:pathLst>
                <a:path w="256540" h="152400">
                  <a:moveTo>
                    <a:pt x="256031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256031" y="152400"/>
                  </a:lnTo>
                  <a:lnTo>
                    <a:pt x="256031" y="0"/>
                  </a:lnTo>
                  <a:close/>
                </a:path>
              </a:pathLst>
            </a:custGeom>
            <a:solidFill>
              <a:srgbClr val="E22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995671" y="4808220"/>
              <a:ext cx="4864735" cy="4253865"/>
            </a:xfrm>
            <a:custGeom>
              <a:avLst/>
              <a:gdLst/>
              <a:ahLst/>
              <a:cxnLst/>
              <a:rect l="l" t="t" r="r" b="b"/>
              <a:pathLst>
                <a:path w="4864734" h="4253865">
                  <a:moveTo>
                    <a:pt x="64007" y="0"/>
                  </a:moveTo>
                  <a:lnTo>
                    <a:pt x="0" y="0"/>
                  </a:lnTo>
                  <a:lnTo>
                    <a:pt x="0" y="4253483"/>
                  </a:lnTo>
                  <a:lnTo>
                    <a:pt x="4864608" y="4253483"/>
                  </a:lnTo>
                  <a:lnTo>
                    <a:pt x="4864608" y="4221480"/>
                  </a:lnTo>
                  <a:lnTo>
                    <a:pt x="64007" y="4221480"/>
                  </a:lnTo>
                  <a:lnTo>
                    <a:pt x="32003" y="4189476"/>
                  </a:lnTo>
                  <a:lnTo>
                    <a:pt x="64007" y="4189476"/>
                  </a:lnTo>
                  <a:lnTo>
                    <a:pt x="64007" y="0"/>
                  </a:lnTo>
                  <a:close/>
                </a:path>
                <a:path w="4864734" h="4253865">
                  <a:moveTo>
                    <a:pt x="64007" y="4189476"/>
                  </a:moveTo>
                  <a:lnTo>
                    <a:pt x="32003" y="4189476"/>
                  </a:lnTo>
                  <a:lnTo>
                    <a:pt x="64007" y="4221480"/>
                  </a:lnTo>
                  <a:lnTo>
                    <a:pt x="64007" y="4189476"/>
                  </a:lnTo>
                  <a:close/>
                </a:path>
                <a:path w="4864734" h="4253865">
                  <a:moveTo>
                    <a:pt x="4800600" y="4189476"/>
                  </a:moveTo>
                  <a:lnTo>
                    <a:pt x="64007" y="4189476"/>
                  </a:lnTo>
                  <a:lnTo>
                    <a:pt x="64007" y="4221480"/>
                  </a:lnTo>
                  <a:lnTo>
                    <a:pt x="4800600" y="4221480"/>
                  </a:lnTo>
                  <a:lnTo>
                    <a:pt x="4800600" y="4189476"/>
                  </a:lnTo>
                  <a:close/>
                </a:path>
                <a:path w="4864734" h="4253865">
                  <a:moveTo>
                    <a:pt x="4800600" y="1010284"/>
                  </a:moveTo>
                  <a:lnTo>
                    <a:pt x="4800600" y="4221480"/>
                  </a:lnTo>
                  <a:lnTo>
                    <a:pt x="4832604" y="4189476"/>
                  </a:lnTo>
                  <a:lnTo>
                    <a:pt x="4864608" y="4189476"/>
                  </a:lnTo>
                  <a:lnTo>
                    <a:pt x="4864608" y="1042288"/>
                  </a:lnTo>
                  <a:lnTo>
                    <a:pt x="4832604" y="1042288"/>
                  </a:lnTo>
                  <a:lnTo>
                    <a:pt x="4800600" y="1010284"/>
                  </a:lnTo>
                  <a:close/>
                </a:path>
                <a:path w="4864734" h="4253865">
                  <a:moveTo>
                    <a:pt x="4864608" y="4189476"/>
                  </a:moveTo>
                  <a:lnTo>
                    <a:pt x="4832604" y="4189476"/>
                  </a:lnTo>
                  <a:lnTo>
                    <a:pt x="4800600" y="4221480"/>
                  </a:lnTo>
                  <a:lnTo>
                    <a:pt x="4864608" y="4221480"/>
                  </a:lnTo>
                  <a:lnTo>
                    <a:pt x="4864608" y="4189476"/>
                  </a:lnTo>
                  <a:close/>
                </a:path>
                <a:path w="4864734" h="4253865">
                  <a:moveTo>
                    <a:pt x="3940302" y="914273"/>
                  </a:moveTo>
                  <a:lnTo>
                    <a:pt x="3748278" y="1010284"/>
                  </a:lnTo>
                  <a:lnTo>
                    <a:pt x="3940302" y="1106297"/>
                  </a:lnTo>
                  <a:lnTo>
                    <a:pt x="3940302" y="1042288"/>
                  </a:lnTo>
                  <a:lnTo>
                    <a:pt x="3908298" y="1042288"/>
                  </a:lnTo>
                  <a:lnTo>
                    <a:pt x="3908298" y="978280"/>
                  </a:lnTo>
                  <a:lnTo>
                    <a:pt x="3940302" y="978280"/>
                  </a:lnTo>
                  <a:lnTo>
                    <a:pt x="3940302" y="914273"/>
                  </a:lnTo>
                  <a:close/>
                </a:path>
                <a:path w="4864734" h="4253865">
                  <a:moveTo>
                    <a:pt x="3940302" y="978280"/>
                  </a:moveTo>
                  <a:lnTo>
                    <a:pt x="3908298" y="978280"/>
                  </a:lnTo>
                  <a:lnTo>
                    <a:pt x="3908298" y="1042288"/>
                  </a:lnTo>
                  <a:lnTo>
                    <a:pt x="3940302" y="1042288"/>
                  </a:lnTo>
                  <a:lnTo>
                    <a:pt x="3940302" y="978280"/>
                  </a:lnTo>
                  <a:close/>
                </a:path>
                <a:path w="4864734" h="4253865">
                  <a:moveTo>
                    <a:pt x="4864608" y="978280"/>
                  </a:moveTo>
                  <a:lnTo>
                    <a:pt x="3940302" y="978280"/>
                  </a:lnTo>
                  <a:lnTo>
                    <a:pt x="3940302" y="1042288"/>
                  </a:lnTo>
                  <a:lnTo>
                    <a:pt x="4800600" y="1042288"/>
                  </a:lnTo>
                  <a:lnTo>
                    <a:pt x="4800600" y="1010284"/>
                  </a:lnTo>
                  <a:lnTo>
                    <a:pt x="4864608" y="1010284"/>
                  </a:lnTo>
                  <a:lnTo>
                    <a:pt x="4864608" y="978280"/>
                  </a:lnTo>
                  <a:close/>
                </a:path>
                <a:path w="4864734" h="4253865">
                  <a:moveTo>
                    <a:pt x="4864608" y="1010284"/>
                  </a:moveTo>
                  <a:lnTo>
                    <a:pt x="4800600" y="1010284"/>
                  </a:lnTo>
                  <a:lnTo>
                    <a:pt x="4832604" y="1042288"/>
                  </a:lnTo>
                  <a:lnTo>
                    <a:pt x="4864608" y="1042288"/>
                  </a:lnTo>
                  <a:lnTo>
                    <a:pt x="4864608" y="1010284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889203" y="1591436"/>
            <a:ext cx="138214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35" dirty="0">
                <a:latin typeface="Arial"/>
                <a:cs typeface="Arial"/>
              </a:rPr>
              <a:t>Read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from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main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memory</a:t>
            </a:r>
            <a:r>
              <a:rPr sz="3200" b="1" spc="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by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0" dirty="0">
                <a:latin typeface="Arial"/>
                <a:cs typeface="Arial"/>
              </a:rPr>
              <a:t>processor</a:t>
            </a:r>
            <a:r>
              <a:rPr sz="3200" b="1" spc="35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0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70" dirty="0">
                <a:latin typeface="Arial"/>
                <a:cs typeface="Arial"/>
              </a:rPr>
              <a:t>of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 blue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line: </a:t>
            </a:r>
            <a:r>
              <a:rPr sz="3200" b="1" dirty="0">
                <a:latin typeface="Arial"/>
                <a:cs typeface="Arial"/>
              </a:rPr>
              <a:t>line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60" dirty="0">
                <a:latin typeface="Arial"/>
                <a:cs typeface="Arial"/>
              </a:rPr>
              <a:t>is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not </a:t>
            </a:r>
            <a:r>
              <a:rPr sz="3200" b="1" spc="-10" dirty="0">
                <a:latin typeface="Arial"/>
                <a:cs typeface="Arial"/>
              </a:rPr>
              <a:t>dirty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76401" y="9090152"/>
            <a:ext cx="15541625" cy="3744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438775" indent="-28130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5438775" algn="l"/>
              </a:tabLst>
            </a:pPr>
            <a:r>
              <a:rPr sz="2000" b="1" spc="-55" dirty="0">
                <a:solidFill>
                  <a:srgbClr val="C72405"/>
                </a:solidFill>
                <a:latin typeface="Arial"/>
                <a:cs typeface="Arial"/>
              </a:rPr>
              <a:t>Request:</a:t>
            </a:r>
            <a:r>
              <a:rPr sz="2000" b="1" spc="-6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read</a:t>
            </a:r>
            <a:r>
              <a:rPr sz="2000" b="1" spc="-4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C72405"/>
                </a:solidFill>
                <a:latin typeface="Arial"/>
                <a:cs typeface="Arial"/>
              </a:rPr>
              <a:t>miss</a:t>
            </a:r>
            <a:r>
              <a:rPr sz="2000" b="1" spc="-25" dirty="0">
                <a:solidFill>
                  <a:srgbClr val="C72405"/>
                </a:solidFill>
                <a:latin typeface="Arial"/>
                <a:cs typeface="Arial"/>
              </a:rPr>
              <a:t> msg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C72405"/>
              </a:buClr>
              <a:buFont typeface="Arial"/>
              <a:buAutoNum type="arabicPeriod"/>
            </a:pPr>
            <a:endParaRPr sz="2000">
              <a:latin typeface="Arial"/>
              <a:cs typeface="Arial"/>
            </a:endParaRPr>
          </a:p>
          <a:p>
            <a:pPr marL="4404360" indent="-281940">
              <a:lnSpc>
                <a:spcPct val="100000"/>
              </a:lnSpc>
              <a:buAutoNum type="arabicPeriod"/>
              <a:tabLst>
                <a:tab pos="4404360" algn="l"/>
              </a:tabLst>
            </a:pPr>
            <a:r>
              <a:rPr sz="2000" b="1" spc="-95" dirty="0">
                <a:solidFill>
                  <a:srgbClr val="C72405"/>
                </a:solidFill>
                <a:latin typeface="Arial"/>
                <a:cs typeface="Arial"/>
              </a:rPr>
              <a:t>Response</a:t>
            </a:r>
            <a:r>
              <a:rPr sz="2000" b="1" spc="6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(line</a:t>
            </a:r>
            <a:r>
              <a:rPr sz="2000" b="1" spc="1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of</a:t>
            </a:r>
            <a:r>
              <a:rPr sz="2000" b="1" spc="5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data</a:t>
            </a:r>
            <a:r>
              <a:rPr sz="2000" b="1" spc="5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from</a:t>
            </a:r>
            <a:r>
              <a:rPr sz="2000" b="1" spc="6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72405"/>
                </a:solidFill>
                <a:latin typeface="Arial"/>
                <a:cs typeface="Arial"/>
              </a:rPr>
              <a:t>memory)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5"/>
              </a:spcBef>
            </a:pPr>
            <a:endParaRPr sz="2000">
              <a:latin typeface="Arial"/>
              <a:cs typeface="Arial"/>
            </a:endParaRPr>
          </a:p>
          <a:p>
            <a:pPr marL="814069" indent="-801370">
              <a:lnSpc>
                <a:spcPct val="100000"/>
              </a:lnSpc>
              <a:buSzPct val="119444"/>
              <a:buFont typeface="Arial"/>
              <a:buChar char="▪"/>
              <a:tabLst>
                <a:tab pos="814069" algn="l"/>
              </a:tabLst>
            </a:pPr>
            <a:r>
              <a:rPr sz="3600" b="1" spc="-50" dirty="0">
                <a:latin typeface="Arial"/>
                <a:cs typeface="Arial"/>
              </a:rPr>
              <a:t>Read</a:t>
            </a:r>
            <a:r>
              <a:rPr sz="3600" b="1" spc="-105" dirty="0">
                <a:latin typeface="Arial"/>
                <a:cs typeface="Arial"/>
              </a:rPr>
              <a:t> </a:t>
            </a:r>
            <a:r>
              <a:rPr sz="3600" b="1" spc="-185" dirty="0">
                <a:latin typeface="Arial"/>
                <a:cs typeface="Arial"/>
              </a:rPr>
              <a:t>miss</a:t>
            </a:r>
            <a:r>
              <a:rPr sz="3600" b="1" spc="-65" dirty="0">
                <a:latin typeface="Arial"/>
                <a:cs typeface="Arial"/>
              </a:rPr>
              <a:t> </a:t>
            </a:r>
            <a:r>
              <a:rPr sz="3600" b="1" spc="-120" dirty="0">
                <a:latin typeface="Arial"/>
                <a:cs typeface="Arial"/>
              </a:rPr>
              <a:t>message</a:t>
            </a:r>
            <a:r>
              <a:rPr sz="3600" b="1" spc="-85" dirty="0">
                <a:latin typeface="Arial"/>
                <a:cs typeface="Arial"/>
              </a:rPr>
              <a:t> </a:t>
            </a:r>
            <a:r>
              <a:rPr sz="3600" b="1" spc="-25" dirty="0">
                <a:latin typeface="Arial"/>
                <a:cs typeface="Arial"/>
              </a:rPr>
              <a:t>sent</a:t>
            </a:r>
            <a:r>
              <a:rPr sz="3600" b="1" spc="-75" dirty="0">
                <a:latin typeface="Arial"/>
                <a:cs typeface="Arial"/>
              </a:rPr>
              <a:t> </a:t>
            </a:r>
            <a:r>
              <a:rPr sz="3600" b="1" spc="95" dirty="0">
                <a:latin typeface="Arial"/>
                <a:cs typeface="Arial"/>
              </a:rPr>
              <a:t>to</a:t>
            </a:r>
            <a:r>
              <a:rPr sz="3600" b="1" spc="-9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home</a:t>
            </a:r>
            <a:r>
              <a:rPr sz="3600" b="1" spc="-8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node</a:t>
            </a:r>
            <a:r>
              <a:rPr sz="3600" b="1" spc="-110" dirty="0">
                <a:latin typeface="Arial"/>
                <a:cs typeface="Arial"/>
              </a:rPr>
              <a:t> </a:t>
            </a:r>
            <a:r>
              <a:rPr sz="3600" b="1" spc="80" dirty="0">
                <a:latin typeface="Arial"/>
                <a:cs typeface="Arial"/>
              </a:rPr>
              <a:t>of</a:t>
            </a:r>
            <a:r>
              <a:rPr sz="3600" b="1" spc="-9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the</a:t>
            </a:r>
            <a:r>
              <a:rPr sz="3600" b="1" spc="-85" dirty="0">
                <a:latin typeface="Arial"/>
                <a:cs typeface="Arial"/>
              </a:rPr>
              <a:t> </a:t>
            </a:r>
            <a:r>
              <a:rPr sz="3600" b="1" spc="-25" dirty="0">
                <a:latin typeface="Arial"/>
                <a:cs typeface="Arial"/>
              </a:rPr>
              <a:t>requested</a:t>
            </a:r>
            <a:r>
              <a:rPr sz="3600" b="1" spc="-100" dirty="0">
                <a:latin typeface="Arial"/>
                <a:cs typeface="Arial"/>
              </a:rPr>
              <a:t> </a:t>
            </a:r>
            <a:r>
              <a:rPr sz="3600" b="1" spc="-20" dirty="0">
                <a:latin typeface="Arial"/>
                <a:cs typeface="Arial"/>
              </a:rPr>
              <a:t>line</a:t>
            </a:r>
            <a:endParaRPr sz="3600">
              <a:latin typeface="Arial"/>
              <a:cs typeface="Arial"/>
            </a:endParaRPr>
          </a:p>
          <a:p>
            <a:pPr marL="814069" indent="-801370">
              <a:lnSpc>
                <a:spcPts val="4305"/>
              </a:lnSpc>
              <a:spcBef>
                <a:spcPts val="600"/>
              </a:spcBef>
              <a:buSzPct val="119444"/>
              <a:buFont typeface="Arial"/>
              <a:buChar char="▪"/>
              <a:tabLst>
                <a:tab pos="814069" algn="l"/>
              </a:tabLst>
            </a:pPr>
            <a:r>
              <a:rPr sz="3600" b="1" dirty="0">
                <a:latin typeface="Arial"/>
                <a:cs typeface="Arial"/>
              </a:rPr>
              <a:t>Home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directory</a:t>
            </a:r>
            <a:r>
              <a:rPr sz="3600" b="1" spc="-5" dirty="0">
                <a:latin typeface="Arial"/>
                <a:cs typeface="Arial"/>
              </a:rPr>
              <a:t> </a:t>
            </a:r>
            <a:r>
              <a:rPr sz="3600" b="1" spc="-180" dirty="0">
                <a:latin typeface="Arial"/>
                <a:cs typeface="Arial"/>
              </a:rPr>
              <a:t>checks</a:t>
            </a:r>
            <a:r>
              <a:rPr sz="3600" b="1" spc="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entry</a:t>
            </a:r>
            <a:r>
              <a:rPr sz="3600" b="1" spc="3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for</a:t>
            </a:r>
            <a:r>
              <a:rPr sz="3600" b="1" spc="30" dirty="0">
                <a:latin typeface="Arial"/>
                <a:cs typeface="Arial"/>
              </a:rPr>
              <a:t> </a:t>
            </a:r>
            <a:r>
              <a:rPr sz="3600" b="1" spc="-20" dirty="0">
                <a:latin typeface="Arial"/>
                <a:cs typeface="Arial"/>
              </a:rPr>
              <a:t>line</a:t>
            </a:r>
            <a:endParaRPr sz="3600">
              <a:latin typeface="Arial"/>
              <a:cs typeface="Arial"/>
            </a:endParaRPr>
          </a:p>
          <a:p>
            <a:pPr marL="1612900" marR="5080" indent="-798830">
              <a:lnSpc>
                <a:spcPts val="3840"/>
              </a:lnSpc>
              <a:spcBef>
                <a:spcPts val="735"/>
              </a:spcBef>
              <a:tabLst>
                <a:tab pos="1612900" algn="l"/>
              </a:tabLst>
            </a:pPr>
            <a:r>
              <a:rPr sz="3850" spc="190" dirty="0">
                <a:latin typeface="Arial"/>
                <a:cs typeface="Arial"/>
              </a:rPr>
              <a:t>-</a:t>
            </a:r>
            <a:r>
              <a:rPr sz="3850" dirty="0">
                <a:latin typeface="Arial"/>
                <a:cs typeface="Arial"/>
              </a:rPr>
              <a:t>	</a:t>
            </a:r>
            <a:r>
              <a:rPr sz="3200" b="1" spc="130" dirty="0">
                <a:latin typeface="Arial"/>
                <a:cs typeface="Arial"/>
              </a:rPr>
              <a:t>If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dirty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spc="65" dirty="0">
                <a:latin typeface="Arial"/>
                <a:cs typeface="Arial"/>
              </a:rPr>
              <a:t>bit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spc="55" dirty="0">
                <a:latin typeface="Arial"/>
                <a:cs typeface="Arial"/>
              </a:rPr>
              <a:t>for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5" dirty="0">
                <a:latin typeface="Arial"/>
                <a:cs typeface="Arial"/>
              </a:rPr>
              <a:t>cache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line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160" dirty="0">
                <a:latin typeface="Arial"/>
                <a:cs typeface="Arial"/>
              </a:rPr>
              <a:t>is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70" dirty="0">
                <a:latin typeface="Arial"/>
                <a:cs typeface="Arial"/>
              </a:rPr>
              <a:t>OFF,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35" dirty="0">
                <a:latin typeface="Arial"/>
                <a:cs typeface="Arial"/>
              </a:rPr>
              <a:t>respond</a:t>
            </a:r>
            <a:r>
              <a:rPr sz="3200" b="1" spc="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with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contents</a:t>
            </a:r>
            <a:r>
              <a:rPr sz="3200" b="1" spc="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from memory,</a:t>
            </a:r>
            <a:r>
              <a:rPr sz="3200" b="1" spc="25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set </a:t>
            </a:r>
            <a:r>
              <a:rPr sz="3200" b="1" spc="-30" dirty="0">
                <a:latin typeface="Arial"/>
                <a:cs typeface="Arial"/>
              </a:rPr>
              <a:t>presence[0]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85" dirty="0">
                <a:latin typeface="Arial"/>
                <a:cs typeface="Arial"/>
              </a:rPr>
              <a:t>to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true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797808" y="4459223"/>
            <a:ext cx="2109470" cy="228600"/>
          </a:xfrm>
          <a:custGeom>
            <a:avLst/>
            <a:gdLst/>
            <a:ahLst/>
            <a:cxnLst/>
            <a:rect l="l" t="t" r="r" b="b"/>
            <a:pathLst>
              <a:path w="2109470" h="228600">
                <a:moveTo>
                  <a:pt x="2109216" y="0"/>
                </a:moveTo>
                <a:lnTo>
                  <a:pt x="0" y="0"/>
                </a:lnTo>
                <a:lnTo>
                  <a:pt x="0" y="228600"/>
                </a:lnTo>
                <a:lnTo>
                  <a:pt x="2109216" y="228600"/>
                </a:lnTo>
                <a:lnTo>
                  <a:pt x="2109216" y="0"/>
                </a:lnTo>
                <a:close/>
              </a:path>
            </a:pathLst>
          </a:custGeom>
          <a:solidFill>
            <a:srgbClr val="008B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7631938" y="8007222"/>
            <a:ext cx="25755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5" dirty="0">
                <a:latin typeface="Arial"/>
                <a:cs typeface="Arial"/>
              </a:rPr>
              <a:t>Scalable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Interconnect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76401" y="12854674"/>
            <a:ext cx="7917815" cy="5651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3200" b="1" spc="90" dirty="0">
                <a:latin typeface="Arial"/>
                <a:cs typeface="Arial"/>
              </a:rPr>
              <a:t>(to</a:t>
            </a:r>
            <a:r>
              <a:rPr sz="3200" b="1" spc="-1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indicate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line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spc="-160" dirty="0">
                <a:latin typeface="Arial"/>
                <a:cs typeface="Arial"/>
              </a:rPr>
              <a:t>is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80" dirty="0">
                <a:latin typeface="Arial"/>
                <a:cs typeface="Arial"/>
              </a:rPr>
              <a:t>cached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by</a:t>
            </a:r>
            <a:r>
              <a:rPr sz="3200" b="1" spc="-100" dirty="0">
                <a:latin typeface="Arial"/>
                <a:cs typeface="Arial"/>
              </a:rPr>
              <a:t> </a:t>
            </a:r>
            <a:r>
              <a:rPr sz="3200" b="1" spc="-105" dirty="0">
                <a:latin typeface="Arial"/>
                <a:cs typeface="Arial"/>
              </a:rPr>
              <a:t>processor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55" dirty="0">
                <a:latin typeface="Arial"/>
                <a:cs typeface="Arial"/>
              </a:rPr>
              <a:t>0)</a:t>
            </a:r>
            <a:endParaRPr sz="3200">
              <a:latin typeface="Arial"/>
              <a:cs typeface="Arial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Example</a:t>
            </a:r>
            <a:r>
              <a:rPr spc="-85" dirty="0"/>
              <a:t> </a:t>
            </a:r>
            <a:r>
              <a:rPr dirty="0"/>
              <a:t>2:</a:t>
            </a:r>
            <a:r>
              <a:rPr spc="-100" dirty="0"/>
              <a:t> </a:t>
            </a:r>
            <a:r>
              <a:rPr dirty="0"/>
              <a:t>read</a:t>
            </a:r>
            <a:r>
              <a:rPr spc="-85" dirty="0"/>
              <a:t> </a:t>
            </a:r>
            <a:r>
              <a:rPr spc="-310" dirty="0"/>
              <a:t>miss</a:t>
            </a:r>
            <a:r>
              <a:rPr spc="-80" dirty="0"/>
              <a:t> </a:t>
            </a:r>
            <a:r>
              <a:rPr spc="145" dirty="0"/>
              <a:t>to</a:t>
            </a:r>
            <a:r>
              <a:rPr spc="-85" dirty="0"/>
              <a:t> </a:t>
            </a:r>
            <a:r>
              <a:rPr dirty="0"/>
              <a:t>dirty</a:t>
            </a:r>
            <a:r>
              <a:rPr spc="-105" dirty="0"/>
              <a:t> </a:t>
            </a:r>
            <a:r>
              <a:rPr spc="-20" dirty="0"/>
              <a:t>line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19009" y="2770441"/>
            <a:ext cx="15393035" cy="5831205"/>
            <a:chOff x="1219009" y="2770441"/>
            <a:chExt cx="15393035" cy="5831205"/>
          </a:xfrm>
        </p:grpSpPr>
        <p:sp>
          <p:nvSpPr>
            <p:cNvPr id="4" name="object 4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15177642" y="0"/>
                  </a:moveTo>
                  <a:lnTo>
                    <a:pt x="190373" y="0"/>
                  </a:lnTo>
                  <a:lnTo>
                    <a:pt x="146717" y="5027"/>
                  </a:lnTo>
                  <a:lnTo>
                    <a:pt x="106644" y="19346"/>
                  </a:lnTo>
                  <a:lnTo>
                    <a:pt x="71297" y="41817"/>
                  </a:lnTo>
                  <a:lnTo>
                    <a:pt x="41817" y="71297"/>
                  </a:lnTo>
                  <a:lnTo>
                    <a:pt x="19346" y="106644"/>
                  </a:lnTo>
                  <a:lnTo>
                    <a:pt x="5027" y="146717"/>
                  </a:lnTo>
                  <a:lnTo>
                    <a:pt x="0" y="190373"/>
                  </a:lnTo>
                  <a:lnTo>
                    <a:pt x="0" y="583818"/>
                  </a:lnTo>
                  <a:lnTo>
                    <a:pt x="5027" y="627474"/>
                  </a:lnTo>
                  <a:lnTo>
                    <a:pt x="19346" y="667547"/>
                  </a:lnTo>
                  <a:lnTo>
                    <a:pt x="41817" y="702894"/>
                  </a:lnTo>
                  <a:lnTo>
                    <a:pt x="71297" y="732374"/>
                  </a:lnTo>
                  <a:lnTo>
                    <a:pt x="106644" y="754845"/>
                  </a:lnTo>
                  <a:lnTo>
                    <a:pt x="146717" y="769164"/>
                  </a:lnTo>
                  <a:lnTo>
                    <a:pt x="190373" y="774191"/>
                  </a:lnTo>
                  <a:lnTo>
                    <a:pt x="15177642" y="774191"/>
                  </a:lnTo>
                  <a:lnTo>
                    <a:pt x="15221298" y="769164"/>
                  </a:lnTo>
                  <a:lnTo>
                    <a:pt x="15261371" y="754845"/>
                  </a:lnTo>
                  <a:lnTo>
                    <a:pt x="15296718" y="732374"/>
                  </a:lnTo>
                  <a:lnTo>
                    <a:pt x="15326198" y="702894"/>
                  </a:lnTo>
                  <a:lnTo>
                    <a:pt x="15348669" y="667547"/>
                  </a:lnTo>
                  <a:lnTo>
                    <a:pt x="15362988" y="627474"/>
                  </a:lnTo>
                  <a:lnTo>
                    <a:pt x="15368016" y="583818"/>
                  </a:lnTo>
                  <a:lnTo>
                    <a:pt x="15368016" y="190373"/>
                  </a:lnTo>
                  <a:lnTo>
                    <a:pt x="15362988" y="146717"/>
                  </a:lnTo>
                  <a:lnTo>
                    <a:pt x="15348669" y="106644"/>
                  </a:lnTo>
                  <a:lnTo>
                    <a:pt x="15326198" y="71297"/>
                  </a:lnTo>
                  <a:lnTo>
                    <a:pt x="15296718" y="41817"/>
                  </a:lnTo>
                  <a:lnTo>
                    <a:pt x="15261371" y="19346"/>
                  </a:lnTo>
                  <a:lnTo>
                    <a:pt x="15221298" y="5027"/>
                  </a:lnTo>
                  <a:lnTo>
                    <a:pt x="15177642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0" y="190373"/>
                  </a:moveTo>
                  <a:lnTo>
                    <a:pt x="5027" y="146717"/>
                  </a:lnTo>
                  <a:lnTo>
                    <a:pt x="19346" y="106644"/>
                  </a:lnTo>
                  <a:lnTo>
                    <a:pt x="41817" y="71297"/>
                  </a:lnTo>
                  <a:lnTo>
                    <a:pt x="71297" y="41817"/>
                  </a:lnTo>
                  <a:lnTo>
                    <a:pt x="106644" y="19346"/>
                  </a:lnTo>
                  <a:lnTo>
                    <a:pt x="146717" y="5027"/>
                  </a:lnTo>
                  <a:lnTo>
                    <a:pt x="190373" y="0"/>
                  </a:lnTo>
                  <a:lnTo>
                    <a:pt x="15177642" y="0"/>
                  </a:lnTo>
                  <a:lnTo>
                    <a:pt x="15221298" y="5027"/>
                  </a:lnTo>
                  <a:lnTo>
                    <a:pt x="15261371" y="19346"/>
                  </a:lnTo>
                  <a:lnTo>
                    <a:pt x="15296718" y="41817"/>
                  </a:lnTo>
                  <a:lnTo>
                    <a:pt x="15326198" y="71297"/>
                  </a:lnTo>
                  <a:lnTo>
                    <a:pt x="15348669" y="106644"/>
                  </a:lnTo>
                  <a:lnTo>
                    <a:pt x="15362988" y="146717"/>
                  </a:lnTo>
                  <a:lnTo>
                    <a:pt x="15368016" y="190373"/>
                  </a:lnTo>
                  <a:lnTo>
                    <a:pt x="15368016" y="583818"/>
                  </a:lnTo>
                  <a:lnTo>
                    <a:pt x="15362988" y="627474"/>
                  </a:lnTo>
                  <a:lnTo>
                    <a:pt x="15348669" y="667547"/>
                  </a:lnTo>
                  <a:lnTo>
                    <a:pt x="15326198" y="702894"/>
                  </a:lnTo>
                  <a:lnTo>
                    <a:pt x="15296718" y="732374"/>
                  </a:lnTo>
                  <a:lnTo>
                    <a:pt x="15261371" y="754845"/>
                  </a:lnTo>
                  <a:lnTo>
                    <a:pt x="15221298" y="769164"/>
                  </a:lnTo>
                  <a:lnTo>
                    <a:pt x="15177642" y="774191"/>
                  </a:lnTo>
                  <a:lnTo>
                    <a:pt x="190373" y="774191"/>
                  </a:lnTo>
                  <a:lnTo>
                    <a:pt x="146717" y="769164"/>
                  </a:lnTo>
                  <a:lnTo>
                    <a:pt x="106644" y="754845"/>
                  </a:lnTo>
                  <a:lnTo>
                    <a:pt x="71297" y="732374"/>
                  </a:lnTo>
                  <a:lnTo>
                    <a:pt x="41817" y="702894"/>
                  </a:lnTo>
                  <a:lnTo>
                    <a:pt x="19346" y="667547"/>
                  </a:lnTo>
                  <a:lnTo>
                    <a:pt x="5027" y="627474"/>
                  </a:lnTo>
                  <a:lnTo>
                    <a:pt x="0" y="583818"/>
                  </a:lnTo>
                  <a:lnTo>
                    <a:pt x="0" y="19037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80232" y="5681472"/>
              <a:ext cx="1518285" cy="1280160"/>
            </a:xfrm>
            <a:custGeom>
              <a:avLst/>
              <a:gdLst/>
              <a:ahLst/>
              <a:cxnLst/>
              <a:rect l="l" t="t" r="r" b="b"/>
              <a:pathLst>
                <a:path w="1518285" h="1280159">
                  <a:moveTo>
                    <a:pt x="0" y="1280159"/>
                  </a:moveTo>
                  <a:lnTo>
                    <a:pt x="1496567" y="1280159"/>
                  </a:lnTo>
                </a:path>
                <a:path w="1518285" h="1280159">
                  <a:moveTo>
                    <a:pt x="0" y="0"/>
                  </a:moveTo>
                  <a:lnTo>
                    <a:pt x="1517903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31080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2043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4384" y="4035552"/>
            <a:ext cx="2057400" cy="6616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23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31201" y="5163121"/>
            <a:ext cx="2161540" cy="2310765"/>
            <a:chOff x="1231201" y="5163121"/>
            <a:chExt cx="2161540" cy="2310765"/>
          </a:xfrm>
        </p:grpSpPr>
        <p:sp>
          <p:nvSpPr>
            <p:cNvPr id="13" name="object 13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55775" y="6733031"/>
            <a:ext cx="211264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3390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19009" y="5181409"/>
            <a:ext cx="2192020" cy="2073275"/>
            <a:chOff x="1219009" y="5181409"/>
            <a:chExt cx="2192020" cy="2073275"/>
          </a:xfrm>
        </p:grpSpPr>
        <p:sp>
          <p:nvSpPr>
            <p:cNvPr id="19" name="object 19"/>
            <p:cNvSpPr/>
            <p:nvPr/>
          </p:nvSpPr>
          <p:spPr>
            <a:xfrm>
              <a:off x="1231392" y="5422391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4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4" h="1819909">
                  <a:moveTo>
                    <a:pt x="0" y="256031"/>
                  </a:moveTo>
                  <a:lnTo>
                    <a:pt x="2154936" y="259079"/>
                  </a:lnTo>
                </a:path>
                <a:path w="2167254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4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4" h="1819909">
                  <a:moveTo>
                    <a:pt x="0" y="1551431"/>
                  </a:moveTo>
                  <a:lnTo>
                    <a:pt x="2154936" y="1554479"/>
                  </a:lnTo>
                </a:path>
                <a:path w="2167254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00784" y="5193791"/>
              <a:ext cx="1228725" cy="969644"/>
            </a:xfrm>
            <a:custGeom>
              <a:avLst/>
              <a:gdLst/>
              <a:ahLst/>
              <a:cxnLst/>
              <a:rect l="l" t="t" r="r" b="b"/>
              <a:pathLst>
                <a:path w="1228725" h="969645">
                  <a:moveTo>
                    <a:pt x="0" y="966215"/>
                  </a:moveTo>
                  <a:lnTo>
                    <a:pt x="188975" y="966215"/>
                  </a:lnTo>
                  <a:lnTo>
                    <a:pt x="188975" y="786383"/>
                  </a:lnTo>
                  <a:lnTo>
                    <a:pt x="0" y="786383"/>
                  </a:lnTo>
                  <a:lnTo>
                    <a:pt x="0" y="966215"/>
                  </a:lnTo>
                  <a:close/>
                </a:path>
                <a:path w="1228725" h="969645">
                  <a:moveTo>
                    <a:pt x="466344" y="966215"/>
                  </a:moveTo>
                  <a:lnTo>
                    <a:pt x="1216152" y="966215"/>
                  </a:lnTo>
                  <a:lnTo>
                    <a:pt x="1216152" y="786383"/>
                  </a:lnTo>
                  <a:lnTo>
                    <a:pt x="466344" y="786383"/>
                  </a:lnTo>
                  <a:lnTo>
                    <a:pt x="466344" y="966215"/>
                  </a:lnTo>
                  <a:close/>
                </a:path>
                <a:path w="1228725" h="969645">
                  <a:moveTo>
                    <a:pt x="737616" y="786383"/>
                  </a:moveTo>
                  <a:lnTo>
                    <a:pt x="740664" y="969263"/>
                  </a:lnTo>
                </a:path>
                <a:path w="1228725" h="969645">
                  <a:moveTo>
                    <a:pt x="975360" y="774191"/>
                  </a:moveTo>
                  <a:lnTo>
                    <a:pt x="978408" y="957072"/>
                  </a:lnTo>
                </a:path>
                <a:path w="1228725" h="969645">
                  <a:moveTo>
                    <a:pt x="15240" y="445007"/>
                  </a:moveTo>
                  <a:lnTo>
                    <a:pt x="201168" y="445007"/>
                  </a:lnTo>
                  <a:lnTo>
                    <a:pt x="201168" y="265175"/>
                  </a:lnTo>
                  <a:lnTo>
                    <a:pt x="15240" y="265175"/>
                  </a:lnTo>
                  <a:lnTo>
                    <a:pt x="15240" y="445007"/>
                  </a:lnTo>
                  <a:close/>
                </a:path>
                <a:path w="1228725" h="969645">
                  <a:moveTo>
                    <a:pt x="481584" y="445007"/>
                  </a:moveTo>
                  <a:lnTo>
                    <a:pt x="1228344" y="445007"/>
                  </a:lnTo>
                  <a:lnTo>
                    <a:pt x="1228344" y="265175"/>
                  </a:lnTo>
                  <a:lnTo>
                    <a:pt x="481584" y="265175"/>
                  </a:lnTo>
                  <a:lnTo>
                    <a:pt x="481584" y="445007"/>
                  </a:lnTo>
                  <a:close/>
                </a:path>
                <a:path w="1228725" h="969645">
                  <a:moveTo>
                    <a:pt x="749808" y="265175"/>
                  </a:moveTo>
                  <a:lnTo>
                    <a:pt x="752856" y="448055"/>
                  </a:lnTo>
                </a:path>
                <a:path w="1228725" h="969645">
                  <a:moveTo>
                    <a:pt x="987552" y="256031"/>
                  </a:moveTo>
                  <a:lnTo>
                    <a:pt x="990600" y="438911"/>
                  </a:lnTo>
                </a:path>
                <a:path w="1228725" h="969645">
                  <a:moveTo>
                    <a:pt x="15240" y="192024"/>
                  </a:moveTo>
                  <a:lnTo>
                    <a:pt x="201168" y="192024"/>
                  </a:lnTo>
                  <a:lnTo>
                    <a:pt x="201168" y="9144"/>
                  </a:lnTo>
                  <a:lnTo>
                    <a:pt x="15240" y="9144"/>
                  </a:lnTo>
                  <a:lnTo>
                    <a:pt x="15240" y="192024"/>
                  </a:lnTo>
                  <a:close/>
                </a:path>
                <a:path w="1228725" h="969645">
                  <a:moveTo>
                    <a:pt x="481584" y="188975"/>
                  </a:moveTo>
                  <a:lnTo>
                    <a:pt x="1228344" y="188975"/>
                  </a:lnTo>
                  <a:lnTo>
                    <a:pt x="1228344" y="12192"/>
                  </a:lnTo>
                  <a:lnTo>
                    <a:pt x="481584" y="12192"/>
                  </a:lnTo>
                  <a:lnTo>
                    <a:pt x="481584" y="188975"/>
                  </a:lnTo>
                  <a:close/>
                </a:path>
                <a:path w="1228725" h="969645">
                  <a:moveTo>
                    <a:pt x="749808" y="9143"/>
                  </a:moveTo>
                  <a:lnTo>
                    <a:pt x="752856" y="195072"/>
                  </a:lnTo>
                </a:path>
                <a:path w="1228725" h="969645">
                  <a:moveTo>
                    <a:pt x="987552" y="0"/>
                  </a:moveTo>
                  <a:lnTo>
                    <a:pt x="990600" y="182879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11782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5775" y="5695188"/>
            <a:ext cx="211264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445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674417" y="2770441"/>
            <a:ext cx="2710180" cy="5087620"/>
            <a:chOff x="8674417" y="2770441"/>
            <a:chExt cx="2710180" cy="5087620"/>
          </a:xfrm>
        </p:grpSpPr>
        <p:sp>
          <p:nvSpPr>
            <p:cNvPr id="24" name="object 24"/>
            <p:cNvSpPr/>
            <p:nvPr/>
          </p:nvSpPr>
          <p:spPr>
            <a:xfrm>
              <a:off x="8702040" y="5681472"/>
              <a:ext cx="1518285" cy="1280160"/>
            </a:xfrm>
            <a:custGeom>
              <a:avLst/>
              <a:gdLst/>
              <a:ahLst/>
              <a:cxnLst/>
              <a:rect l="l" t="t" r="r" b="b"/>
              <a:pathLst>
                <a:path w="1518284" h="1280159">
                  <a:moveTo>
                    <a:pt x="0" y="1280159"/>
                  </a:moveTo>
                  <a:lnTo>
                    <a:pt x="1496567" y="1280159"/>
                  </a:lnTo>
                </a:path>
                <a:path w="1518284" h="1280159">
                  <a:moveTo>
                    <a:pt x="0" y="0"/>
                  </a:moveTo>
                  <a:lnTo>
                    <a:pt x="1517903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152888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8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8" y="1990344"/>
                  </a:lnTo>
                  <a:lnTo>
                    <a:pt x="241096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8" y="1990344"/>
                  </a:lnTo>
                  <a:lnTo>
                    <a:pt x="2410968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342501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56192" y="4035552"/>
            <a:ext cx="2057400" cy="6616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23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553009" y="5163121"/>
            <a:ext cx="2161540" cy="2310765"/>
            <a:chOff x="6553009" y="5163121"/>
            <a:chExt cx="2161540" cy="2310765"/>
          </a:xfrm>
        </p:grpSpPr>
        <p:sp>
          <p:nvSpPr>
            <p:cNvPr id="31" name="object 31"/>
            <p:cNvSpPr/>
            <p:nvPr/>
          </p:nvSpPr>
          <p:spPr>
            <a:xfrm>
              <a:off x="65653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653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653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653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565392" y="6733031"/>
            <a:ext cx="213677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65455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553200" y="5422391"/>
            <a:ext cx="2167255" cy="1819910"/>
          </a:xfrm>
          <a:custGeom>
            <a:avLst/>
            <a:gdLst/>
            <a:ahLst/>
            <a:cxnLst/>
            <a:rect l="l" t="t" r="r" b="b"/>
            <a:pathLst>
              <a:path w="2167254" h="1819909">
                <a:moveTo>
                  <a:pt x="12192" y="0"/>
                </a:moveTo>
                <a:lnTo>
                  <a:pt x="2167128" y="3048"/>
                </a:lnTo>
              </a:path>
              <a:path w="2167254" h="1819909">
                <a:moveTo>
                  <a:pt x="0" y="256031"/>
                </a:moveTo>
                <a:lnTo>
                  <a:pt x="2154935" y="259079"/>
                </a:lnTo>
              </a:path>
              <a:path w="2167254" h="1819909">
                <a:moveTo>
                  <a:pt x="12192" y="521207"/>
                </a:moveTo>
                <a:lnTo>
                  <a:pt x="2167128" y="524255"/>
                </a:lnTo>
              </a:path>
              <a:path w="2167254" h="1819909">
                <a:moveTo>
                  <a:pt x="12192" y="1295400"/>
                </a:moveTo>
                <a:lnTo>
                  <a:pt x="2167128" y="1298448"/>
                </a:lnTo>
              </a:path>
              <a:path w="2167254" h="1819909">
                <a:moveTo>
                  <a:pt x="0" y="1551431"/>
                </a:moveTo>
                <a:lnTo>
                  <a:pt x="2154935" y="1554479"/>
                </a:lnTo>
              </a:path>
              <a:path w="2167254" h="1819909">
                <a:moveTo>
                  <a:pt x="12192" y="1816607"/>
                </a:moveTo>
                <a:lnTo>
                  <a:pt x="2167128" y="1819655"/>
                </a:lnTo>
              </a:path>
            </a:pathLst>
          </a:custGeom>
          <a:ln w="2438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134225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022592" y="5193791"/>
            <a:ext cx="1228725" cy="969644"/>
          </a:xfrm>
          <a:custGeom>
            <a:avLst/>
            <a:gdLst/>
            <a:ahLst/>
            <a:cxnLst/>
            <a:rect l="l" t="t" r="r" b="b"/>
            <a:pathLst>
              <a:path w="1228725" h="969645">
                <a:moveTo>
                  <a:pt x="0" y="966215"/>
                </a:moveTo>
                <a:lnTo>
                  <a:pt x="185927" y="966215"/>
                </a:lnTo>
                <a:lnTo>
                  <a:pt x="185927" y="786383"/>
                </a:lnTo>
                <a:lnTo>
                  <a:pt x="0" y="786383"/>
                </a:lnTo>
                <a:lnTo>
                  <a:pt x="0" y="966215"/>
                </a:lnTo>
                <a:close/>
              </a:path>
              <a:path w="1228725" h="969645">
                <a:moveTo>
                  <a:pt x="466343" y="966215"/>
                </a:moveTo>
                <a:lnTo>
                  <a:pt x="1216151" y="966215"/>
                </a:lnTo>
                <a:lnTo>
                  <a:pt x="1216151" y="786383"/>
                </a:lnTo>
                <a:lnTo>
                  <a:pt x="466343" y="786383"/>
                </a:lnTo>
                <a:lnTo>
                  <a:pt x="466343" y="966215"/>
                </a:lnTo>
                <a:close/>
              </a:path>
              <a:path w="1228725" h="969645">
                <a:moveTo>
                  <a:pt x="737615" y="786383"/>
                </a:moveTo>
                <a:lnTo>
                  <a:pt x="740663" y="969263"/>
                </a:lnTo>
              </a:path>
              <a:path w="1228725" h="969645">
                <a:moveTo>
                  <a:pt x="975359" y="774191"/>
                </a:moveTo>
                <a:lnTo>
                  <a:pt x="978407" y="957072"/>
                </a:lnTo>
              </a:path>
              <a:path w="1228725" h="969645">
                <a:moveTo>
                  <a:pt x="12191" y="445007"/>
                </a:moveTo>
                <a:lnTo>
                  <a:pt x="201167" y="445007"/>
                </a:lnTo>
                <a:lnTo>
                  <a:pt x="201167" y="265175"/>
                </a:lnTo>
                <a:lnTo>
                  <a:pt x="12191" y="265175"/>
                </a:lnTo>
                <a:lnTo>
                  <a:pt x="12191" y="445007"/>
                </a:lnTo>
                <a:close/>
              </a:path>
              <a:path w="1228725" h="969645">
                <a:moveTo>
                  <a:pt x="478535" y="445007"/>
                </a:moveTo>
                <a:lnTo>
                  <a:pt x="1228343" y="445007"/>
                </a:lnTo>
                <a:lnTo>
                  <a:pt x="1228343" y="265175"/>
                </a:lnTo>
                <a:lnTo>
                  <a:pt x="478535" y="265175"/>
                </a:lnTo>
                <a:lnTo>
                  <a:pt x="478535" y="445007"/>
                </a:lnTo>
                <a:close/>
              </a:path>
              <a:path w="1228725" h="969645">
                <a:moveTo>
                  <a:pt x="749807" y="265175"/>
                </a:moveTo>
                <a:lnTo>
                  <a:pt x="752855" y="448055"/>
                </a:lnTo>
              </a:path>
              <a:path w="1228725" h="969645">
                <a:moveTo>
                  <a:pt x="987551" y="256031"/>
                </a:moveTo>
                <a:lnTo>
                  <a:pt x="990600" y="438911"/>
                </a:lnTo>
              </a:path>
              <a:path w="1228725" h="969645">
                <a:moveTo>
                  <a:pt x="12191" y="192024"/>
                </a:moveTo>
                <a:lnTo>
                  <a:pt x="201167" y="192024"/>
                </a:lnTo>
                <a:lnTo>
                  <a:pt x="201167" y="9144"/>
                </a:lnTo>
                <a:lnTo>
                  <a:pt x="12191" y="9144"/>
                </a:lnTo>
                <a:lnTo>
                  <a:pt x="12191" y="192024"/>
                </a:lnTo>
                <a:close/>
              </a:path>
              <a:path w="1228725" h="969645">
                <a:moveTo>
                  <a:pt x="478535" y="188975"/>
                </a:moveTo>
                <a:lnTo>
                  <a:pt x="1228343" y="188975"/>
                </a:lnTo>
                <a:lnTo>
                  <a:pt x="1228343" y="12192"/>
                </a:lnTo>
                <a:lnTo>
                  <a:pt x="478535" y="12192"/>
                </a:lnTo>
                <a:lnTo>
                  <a:pt x="478535" y="188975"/>
                </a:lnTo>
                <a:close/>
              </a:path>
              <a:path w="1228725" h="969645">
                <a:moveTo>
                  <a:pt x="749807" y="9143"/>
                </a:moveTo>
                <a:lnTo>
                  <a:pt x="752855" y="195072"/>
                </a:lnTo>
              </a:path>
              <a:path w="1228725" h="969645">
                <a:moveTo>
                  <a:pt x="987551" y="0"/>
                </a:moveTo>
                <a:lnTo>
                  <a:pt x="990600" y="182879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565392" y="5695188"/>
            <a:ext cx="213677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3815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3856017" y="2770441"/>
            <a:ext cx="2710180" cy="5087620"/>
            <a:chOff x="13856017" y="2770441"/>
            <a:chExt cx="2710180" cy="5087620"/>
          </a:xfrm>
        </p:grpSpPr>
        <p:sp>
          <p:nvSpPr>
            <p:cNvPr id="41" name="object 41"/>
            <p:cNvSpPr/>
            <p:nvPr/>
          </p:nvSpPr>
          <p:spPr>
            <a:xfrm>
              <a:off x="13883640" y="4773168"/>
              <a:ext cx="1518285" cy="3057525"/>
            </a:xfrm>
            <a:custGeom>
              <a:avLst/>
              <a:gdLst/>
              <a:ahLst/>
              <a:cxnLst/>
              <a:rect l="l" t="t" r="r" b="b"/>
              <a:pathLst>
                <a:path w="1518284" h="3057525">
                  <a:moveTo>
                    <a:pt x="0" y="2188463"/>
                  </a:moveTo>
                  <a:lnTo>
                    <a:pt x="1496567" y="2188463"/>
                  </a:lnTo>
                </a:path>
                <a:path w="1518284" h="3057525">
                  <a:moveTo>
                    <a:pt x="0" y="908303"/>
                  </a:moveTo>
                  <a:lnTo>
                    <a:pt x="1517903" y="908303"/>
                  </a:lnTo>
                </a:path>
                <a:path w="1518284" h="3057525">
                  <a:moveTo>
                    <a:pt x="1450848" y="0"/>
                  </a:moveTo>
                  <a:lnTo>
                    <a:pt x="1450848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452498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4328584" y="4026344"/>
            <a:ext cx="2075814" cy="680085"/>
            <a:chOff x="14328584" y="4026344"/>
            <a:chExt cx="2075814" cy="680085"/>
          </a:xfrm>
        </p:grpSpPr>
        <p:sp>
          <p:nvSpPr>
            <p:cNvPr id="46" name="object 46"/>
            <p:cNvSpPr/>
            <p:nvPr/>
          </p:nvSpPr>
          <p:spPr>
            <a:xfrm>
              <a:off x="14337791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2057400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2057400" y="661416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337791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0" y="661416"/>
                  </a:moveTo>
                  <a:lnTo>
                    <a:pt x="2057400" y="661416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8288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4346936" y="4044696"/>
            <a:ext cx="2039620" cy="41465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147955" rIns="0" bIns="0" rtlCol="0">
            <a:spAutoFit/>
          </a:bodyPr>
          <a:lstStyle/>
          <a:p>
            <a:pPr marL="382270">
              <a:lnSpc>
                <a:spcPts val="2100"/>
              </a:lnSpc>
              <a:spcBef>
                <a:spcPts val="116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1734609" y="5163121"/>
            <a:ext cx="2161540" cy="2310765"/>
            <a:chOff x="11734609" y="5163121"/>
            <a:chExt cx="2161540" cy="2310765"/>
          </a:xfrm>
        </p:grpSpPr>
        <p:sp>
          <p:nvSpPr>
            <p:cNvPr id="50" name="object 50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1759183" y="6733031"/>
            <a:ext cx="211264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4659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1722417" y="5181409"/>
            <a:ext cx="2192020" cy="2073275"/>
            <a:chOff x="11722417" y="5181409"/>
            <a:chExt cx="2192020" cy="2073275"/>
          </a:xfrm>
        </p:grpSpPr>
        <p:sp>
          <p:nvSpPr>
            <p:cNvPr id="56" name="object 56"/>
            <p:cNvSpPr/>
            <p:nvPr/>
          </p:nvSpPr>
          <p:spPr>
            <a:xfrm>
              <a:off x="11734800" y="5422391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5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5" h="1819909">
                  <a:moveTo>
                    <a:pt x="0" y="256031"/>
                  </a:moveTo>
                  <a:lnTo>
                    <a:pt x="2154936" y="259079"/>
                  </a:lnTo>
                </a:path>
                <a:path w="2167255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5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5" h="1819909">
                  <a:moveTo>
                    <a:pt x="0" y="1551431"/>
                  </a:moveTo>
                  <a:lnTo>
                    <a:pt x="2154936" y="1554479"/>
                  </a:lnTo>
                </a:path>
                <a:path w="2167255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2204192" y="5193791"/>
              <a:ext cx="1228725" cy="969644"/>
            </a:xfrm>
            <a:custGeom>
              <a:avLst/>
              <a:gdLst/>
              <a:ahLst/>
              <a:cxnLst/>
              <a:rect l="l" t="t" r="r" b="b"/>
              <a:pathLst>
                <a:path w="1228725" h="969645">
                  <a:moveTo>
                    <a:pt x="0" y="966215"/>
                  </a:moveTo>
                  <a:lnTo>
                    <a:pt x="185927" y="966215"/>
                  </a:lnTo>
                  <a:lnTo>
                    <a:pt x="185927" y="786383"/>
                  </a:lnTo>
                  <a:lnTo>
                    <a:pt x="0" y="786383"/>
                  </a:lnTo>
                  <a:lnTo>
                    <a:pt x="0" y="966215"/>
                  </a:lnTo>
                  <a:close/>
                </a:path>
                <a:path w="1228725" h="969645">
                  <a:moveTo>
                    <a:pt x="466343" y="966215"/>
                  </a:moveTo>
                  <a:lnTo>
                    <a:pt x="1216152" y="966215"/>
                  </a:lnTo>
                  <a:lnTo>
                    <a:pt x="1216152" y="786383"/>
                  </a:lnTo>
                  <a:lnTo>
                    <a:pt x="466343" y="786383"/>
                  </a:lnTo>
                  <a:lnTo>
                    <a:pt x="466343" y="966215"/>
                  </a:lnTo>
                  <a:close/>
                </a:path>
                <a:path w="1228725" h="969645">
                  <a:moveTo>
                    <a:pt x="737615" y="786383"/>
                  </a:moveTo>
                  <a:lnTo>
                    <a:pt x="740663" y="969263"/>
                  </a:lnTo>
                </a:path>
                <a:path w="1228725" h="969645">
                  <a:moveTo>
                    <a:pt x="975359" y="774191"/>
                  </a:moveTo>
                  <a:lnTo>
                    <a:pt x="978407" y="957072"/>
                  </a:lnTo>
                </a:path>
                <a:path w="1228725" h="969645">
                  <a:moveTo>
                    <a:pt x="12191" y="445007"/>
                  </a:moveTo>
                  <a:lnTo>
                    <a:pt x="201167" y="445007"/>
                  </a:lnTo>
                  <a:lnTo>
                    <a:pt x="201167" y="265175"/>
                  </a:lnTo>
                  <a:lnTo>
                    <a:pt x="12191" y="265175"/>
                  </a:lnTo>
                  <a:lnTo>
                    <a:pt x="12191" y="445007"/>
                  </a:lnTo>
                  <a:close/>
                </a:path>
                <a:path w="1228725" h="969645">
                  <a:moveTo>
                    <a:pt x="478535" y="445007"/>
                  </a:moveTo>
                  <a:lnTo>
                    <a:pt x="1228344" y="445007"/>
                  </a:lnTo>
                  <a:lnTo>
                    <a:pt x="1228344" y="265175"/>
                  </a:lnTo>
                  <a:lnTo>
                    <a:pt x="478535" y="265175"/>
                  </a:lnTo>
                  <a:lnTo>
                    <a:pt x="478535" y="445007"/>
                  </a:lnTo>
                  <a:close/>
                </a:path>
                <a:path w="1228725" h="969645">
                  <a:moveTo>
                    <a:pt x="749807" y="265175"/>
                  </a:moveTo>
                  <a:lnTo>
                    <a:pt x="752855" y="448055"/>
                  </a:lnTo>
                </a:path>
                <a:path w="1228725" h="969645">
                  <a:moveTo>
                    <a:pt x="987551" y="256031"/>
                  </a:moveTo>
                  <a:lnTo>
                    <a:pt x="990600" y="438911"/>
                  </a:lnTo>
                </a:path>
                <a:path w="1228725" h="969645">
                  <a:moveTo>
                    <a:pt x="12191" y="192024"/>
                  </a:moveTo>
                  <a:lnTo>
                    <a:pt x="201167" y="192024"/>
                  </a:lnTo>
                  <a:lnTo>
                    <a:pt x="201167" y="9144"/>
                  </a:lnTo>
                  <a:lnTo>
                    <a:pt x="12191" y="9144"/>
                  </a:lnTo>
                  <a:lnTo>
                    <a:pt x="12191" y="192024"/>
                  </a:lnTo>
                  <a:close/>
                </a:path>
                <a:path w="1228725" h="969645">
                  <a:moveTo>
                    <a:pt x="478535" y="188975"/>
                  </a:moveTo>
                  <a:lnTo>
                    <a:pt x="1228344" y="188975"/>
                  </a:lnTo>
                  <a:lnTo>
                    <a:pt x="1228344" y="12192"/>
                  </a:lnTo>
                  <a:lnTo>
                    <a:pt x="478535" y="12192"/>
                  </a:lnTo>
                  <a:lnTo>
                    <a:pt x="478535" y="188975"/>
                  </a:lnTo>
                  <a:close/>
                </a:path>
                <a:path w="1228725" h="969645">
                  <a:moveTo>
                    <a:pt x="749807" y="9143"/>
                  </a:moveTo>
                  <a:lnTo>
                    <a:pt x="752855" y="195072"/>
                  </a:lnTo>
                </a:path>
                <a:path w="1228725" h="969645">
                  <a:moveTo>
                    <a:pt x="987551" y="0"/>
                  </a:moveTo>
                  <a:lnTo>
                    <a:pt x="990600" y="182879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2316459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759183" y="5695188"/>
            <a:ext cx="211264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191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995671" y="4459223"/>
            <a:ext cx="11375390" cy="5240020"/>
            <a:chOff x="4995671" y="4459223"/>
            <a:chExt cx="11375390" cy="5240020"/>
          </a:xfrm>
        </p:grpSpPr>
        <p:sp>
          <p:nvSpPr>
            <p:cNvPr id="61" name="object 61"/>
            <p:cNvSpPr/>
            <p:nvPr/>
          </p:nvSpPr>
          <p:spPr>
            <a:xfrm>
              <a:off x="4995671" y="4808219"/>
              <a:ext cx="4864735" cy="4253865"/>
            </a:xfrm>
            <a:custGeom>
              <a:avLst/>
              <a:gdLst/>
              <a:ahLst/>
              <a:cxnLst/>
              <a:rect l="l" t="t" r="r" b="b"/>
              <a:pathLst>
                <a:path w="4864734" h="4253865">
                  <a:moveTo>
                    <a:pt x="64007" y="0"/>
                  </a:moveTo>
                  <a:lnTo>
                    <a:pt x="0" y="0"/>
                  </a:lnTo>
                  <a:lnTo>
                    <a:pt x="0" y="4253483"/>
                  </a:lnTo>
                  <a:lnTo>
                    <a:pt x="4864608" y="4253483"/>
                  </a:lnTo>
                  <a:lnTo>
                    <a:pt x="4864608" y="4221480"/>
                  </a:lnTo>
                  <a:lnTo>
                    <a:pt x="64007" y="4221480"/>
                  </a:lnTo>
                  <a:lnTo>
                    <a:pt x="32003" y="4189476"/>
                  </a:lnTo>
                  <a:lnTo>
                    <a:pt x="64007" y="4189476"/>
                  </a:lnTo>
                  <a:lnTo>
                    <a:pt x="64007" y="0"/>
                  </a:lnTo>
                  <a:close/>
                </a:path>
                <a:path w="4864734" h="4253865">
                  <a:moveTo>
                    <a:pt x="64007" y="4189476"/>
                  </a:moveTo>
                  <a:lnTo>
                    <a:pt x="32003" y="4189476"/>
                  </a:lnTo>
                  <a:lnTo>
                    <a:pt x="64007" y="4221480"/>
                  </a:lnTo>
                  <a:lnTo>
                    <a:pt x="64007" y="4189476"/>
                  </a:lnTo>
                  <a:close/>
                </a:path>
                <a:path w="4864734" h="4253865">
                  <a:moveTo>
                    <a:pt x="4800600" y="4189476"/>
                  </a:moveTo>
                  <a:lnTo>
                    <a:pt x="64007" y="4189476"/>
                  </a:lnTo>
                  <a:lnTo>
                    <a:pt x="64007" y="4221480"/>
                  </a:lnTo>
                  <a:lnTo>
                    <a:pt x="4800600" y="4221480"/>
                  </a:lnTo>
                  <a:lnTo>
                    <a:pt x="4800600" y="4189476"/>
                  </a:lnTo>
                  <a:close/>
                </a:path>
                <a:path w="4864734" h="4253865">
                  <a:moveTo>
                    <a:pt x="4800600" y="1010284"/>
                  </a:moveTo>
                  <a:lnTo>
                    <a:pt x="4800600" y="4221480"/>
                  </a:lnTo>
                  <a:lnTo>
                    <a:pt x="4832604" y="4189476"/>
                  </a:lnTo>
                  <a:lnTo>
                    <a:pt x="4864608" y="4189476"/>
                  </a:lnTo>
                  <a:lnTo>
                    <a:pt x="4864608" y="1042288"/>
                  </a:lnTo>
                  <a:lnTo>
                    <a:pt x="4832604" y="1042288"/>
                  </a:lnTo>
                  <a:lnTo>
                    <a:pt x="4800600" y="1010284"/>
                  </a:lnTo>
                  <a:close/>
                </a:path>
                <a:path w="4864734" h="4253865">
                  <a:moveTo>
                    <a:pt x="4864608" y="4189476"/>
                  </a:moveTo>
                  <a:lnTo>
                    <a:pt x="4832604" y="4189476"/>
                  </a:lnTo>
                  <a:lnTo>
                    <a:pt x="4800600" y="4221480"/>
                  </a:lnTo>
                  <a:lnTo>
                    <a:pt x="4864608" y="4221480"/>
                  </a:lnTo>
                  <a:lnTo>
                    <a:pt x="4864608" y="4189476"/>
                  </a:lnTo>
                  <a:close/>
                </a:path>
                <a:path w="4864734" h="4253865">
                  <a:moveTo>
                    <a:pt x="3940302" y="914273"/>
                  </a:moveTo>
                  <a:lnTo>
                    <a:pt x="3748278" y="1010284"/>
                  </a:lnTo>
                  <a:lnTo>
                    <a:pt x="3940302" y="1106297"/>
                  </a:lnTo>
                  <a:lnTo>
                    <a:pt x="3940302" y="1042288"/>
                  </a:lnTo>
                  <a:lnTo>
                    <a:pt x="3908298" y="1042288"/>
                  </a:lnTo>
                  <a:lnTo>
                    <a:pt x="3908298" y="978280"/>
                  </a:lnTo>
                  <a:lnTo>
                    <a:pt x="3940302" y="978280"/>
                  </a:lnTo>
                  <a:lnTo>
                    <a:pt x="3940302" y="914273"/>
                  </a:lnTo>
                  <a:close/>
                </a:path>
                <a:path w="4864734" h="4253865">
                  <a:moveTo>
                    <a:pt x="3940302" y="978280"/>
                  </a:moveTo>
                  <a:lnTo>
                    <a:pt x="3908298" y="978280"/>
                  </a:lnTo>
                  <a:lnTo>
                    <a:pt x="3908298" y="1042288"/>
                  </a:lnTo>
                  <a:lnTo>
                    <a:pt x="3940302" y="1042288"/>
                  </a:lnTo>
                  <a:lnTo>
                    <a:pt x="3940302" y="978280"/>
                  </a:lnTo>
                  <a:close/>
                </a:path>
                <a:path w="4864734" h="4253865">
                  <a:moveTo>
                    <a:pt x="4864608" y="978280"/>
                  </a:moveTo>
                  <a:lnTo>
                    <a:pt x="3940302" y="978280"/>
                  </a:lnTo>
                  <a:lnTo>
                    <a:pt x="3940302" y="1042288"/>
                  </a:lnTo>
                  <a:lnTo>
                    <a:pt x="4800600" y="1042288"/>
                  </a:lnTo>
                  <a:lnTo>
                    <a:pt x="4800600" y="1010284"/>
                  </a:lnTo>
                  <a:lnTo>
                    <a:pt x="4864608" y="1010284"/>
                  </a:lnTo>
                  <a:lnTo>
                    <a:pt x="4864608" y="978280"/>
                  </a:lnTo>
                  <a:close/>
                </a:path>
                <a:path w="4864734" h="4253865">
                  <a:moveTo>
                    <a:pt x="4864608" y="1010284"/>
                  </a:moveTo>
                  <a:lnTo>
                    <a:pt x="4800600" y="1010284"/>
                  </a:lnTo>
                  <a:lnTo>
                    <a:pt x="4832604" y="1042288"/>
                  </a:lnTo>
                  <a:lnTo>
                    <a:pt x="4864608" y="1042288"/>
                  </a:lnTo>
                  <a:lnTo>
                    <a:pt x="4864608" y="1010284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022592" y="5995415"/>
              <a:ext cx="1207135" cy="152400"/>
            </a:xfrm>
            <a:custGeom>
              <a:avLst/>
              <a:gdLst/>
              <a:ahLst/>
              <a:cxnLst/>
              <a:rect l="l" t="t" r="r" b="b"/>
              <a:pathLst>
                <a:path w="1207134" h="152400">
                  <a:moveTo>
                    <a:pt x="179832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79832" y="152400"/>
                  </a:lnTo>
                  <a:lnTo>
                    <a:pt x="179832" y="0"/>
                  </a:lnTo>
                  <a:close/>
                </a:path>
                <a:path w="1207134" h="152400">
                  <a:moveTo>
                    <a:pt x="1207008" y="0"/>
                  </a:moveTo>
                  <a:lnTo>
                    <a:pt x="954024" y="0"/>
                  </a:lnTo>
                  <a:lnTo>
                    <a:pt x="954024" y="152400"/>
                  </a:lnTo>
                  <a:lnTo>
                    <a:pt x="1207008" y="152400"/>
                  </a:lnTo>
                  <a:lnTo>
                    <a:pt x="1207008" y="0"/>
                  </a:lnTo>
                  <a:close/>
                </a:path>
              </a:pathLst>
            </a:custGeom>
            <a:solidFill>
              <a:srgbClr val="E22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4337791" y="4459223"/>
              <a:ext cx="2033270" cy="228600"/>
            </a:xfrm>
            <a:custGeom>
              <a:avLst/>
              <a:gdLst/>
              <a:ahLst/>
              <a:cxnLst/>
              <a:rect l="l" t="t" r="r" b="b"/>
              <a:pathLst>
                <a:path w="2033269" h="228600">
                  <a:moveTo>
                    <a:pt x="203301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033015" y="228600"/>
                  </a:lnTo>
                  <a:lnTo>
                    <a:pt x="2033015" y="0"/>
                  </a:lnTo>
                  <a:close/>
                </a:path>
              </a:pathLst>
            </a:custGeom>
            <a:solidFill>
              <a:srgbClr val="008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24195" y="4917947"/>
              <a:ext cx="4507865" cy="4780915"/>
            </a:xfrm>
            <a:custGeom>
              <a:avLst/>
              <a:gdLst/>
              <a:ahLst/>
              <a:cxnLst/>
              <a:rect l="l" t="t" r="r" b="b"/>
              <a:pathLst>
                <a:path w="4507865" h="4780915">
                  <a:moveTo>
                    <a:pt x="127974" y="191939"/>
                  </a:moveTo>
                  <a:lnTo>
                    <a:pt x="63966" y="192108"/>
                  </a:lnTo>
                  <a:lnTo>
                    <a:pt x="76029" y="4714132"/>
                  </a:lnTo>
                  <a:lnTo>
                    <a:pt x="76114" y="4746117"/>
                  </a:lnTo>
                  <a:lnTo>
                    <a:pt x="76200" y="4778121"/>
                  </a:lnTo>
                  <a:lnTo>
                    <a:pt x="4498721" y="4780788"/>
                  </a:lnTo>
                  <a:lnTo>
                    <a:pt x="4498799" y="4748657"/>
                  </a:lnTo>
                  <a:lnTo>
                    <a:pt x="4434712" y="4748657"/>
                  </a:lnTo>
                  <a:lnTo>
                    <a:pt x="4434719" y="4746117"/>
                  </a:lnTo>
                  <a:lnTo>
                    <a:pt x="140080" y="4746117"/>
                  </a:lnTo>
                  <a:lnTo>
                    <a:pt x="108096" y="4714132"/>
                  </a:lnTo>
                  <a:lnTo>
                    <a:pt x="139995" y="4714132"/>
                  </a:lnTo>
                  <a:lnTo>
                    <a:pt x="127975" y="192277"/>
                  </a:lnTo>
                  <a:lnTo>
                    <a:pt x="127974" y="191939"/>
                  </a:lnTo>
                  <a:close/>
                </a:path>
                <a:path w="4507865" h="4780915">
                  <a:moveTo>
                    <a:pt x="4507534" y="1179829"/>
                  </a:moveTo>
                  <a:lnTo>
                    <a:pt x="4443476" y="1179829"/>
                  </a:lnTo>
                  <a:lnTo>
                    <a:pt x="4474845" y="1211960"/>
                  </a:lnTo>
                  <a:lnTo>
                    <a:pt x="4443397" y="1211961"/>
                  </a:lnTo>
                  <a:lnTo>
                    <a:pt x="4434797" y="4714132"/>
                  </a:lnTo>
                  <a:lnTo>
                    <a:pt x="4434712" y="4748657"/>
                  </a:lnTo>
                  <a:lnTo>
                    <a:pt x="4466717" y="4716780"/>
                  </a:lnTo>
                  <a:lnTo>
                    <a:pt x="4498877" y="4716780"/>
                  </a:lnTo>
                  <a:lnTo>
                    <a:pt x="4507455" y="1211960"/>
                  </a:lnTo>
                  <a:lnTo>
                    <a:pt x="4474845" y="1211960"/>
                  </a:lnTo>
                  <a:lnTo>
                    <a:pt x="4443398" y="1211393"/>
                  </a:lnTo>
                  <a:lnTo>
                    <a:pt x="4507456" y="1211393"/>
                  </a:lnTo>
                  <a:lnTo>
                    <a:pt x="4507534" y="1179829"/>
                  </a:lnTo>
                  <a:close/>
                </a:path>
                <a:path w="4507865" h="4780915">
                  <a:moveTo>
                    <a:pt x="4498877" y="4716780"/>
                  </a:moveTo>
                  <a:lnTo>
                    <a:pt x="4466717" y="4716780"/>
                  </a:lnTo>
                  <a:lnTo>
                    <a:pt x="4434712" y="4748657"/>
                  </a:lnTo>
                  <a:lnTo>
                    <a:pt x="4498799" y="4748657"/>
                  </a:lnTo>
                  <a:lnTo>
                    <a:pt x="4498877" y="4716780"/>
                  </a:lnTo>
                  <a:close/>
                </a:path>
                <a:path w="4507865" h="4780915">
                  <a:moveTo>
                    <a:pt x="139995" y="4714132"/>
                  </a:moveTo>
                  <a:lnTo>
                    <a:pt x="108096" y="4714132"/>
                  </a:lnTo>
                  <a:lnTo>
                    <a:pt x="140080" y="4746117"/>
                  </a:lnTo>
                  <a:lnTo>
                    <a:pt x="139995" y="4714132"/>
                  </a:lnTo>
                  <a:close/>
                </a:path>
                <a:path w="4507865" h="4780915">
                  <a:moveTo>
                    <a:pt x="139995" y="4714132"/>
                  </a:moveTo>
                  <a:lnTo>
                    <a:pt x="140080" y="4746117"/>
                  </a:lnTo>
                  <a:lnTo>
                    <a:pt x="4434719" y="4746117"/>
                  </a:lnTo>
                  <a:lnTo>
                    <a:pt x="4434791" y="4716780"/>
                  </a:lnTo>
                  <a:lnTo>
                    <a:pt x="4466716" y="4716780"/>
                  </a:lnTo>
                  <a:lnTo>
                    <a:pt x="139995" y="4714132"/>
                  </a:lnTo>
                  <a:close/>
                </a:path>
                <a:path w="4507865" h="4780915">
                  <a:moveTo>
                    <a:pt x="4443476" y="1179829"/>
                  </a:moveTo>
                  <a:lnTo>
                    <a:pt x="4443398" y="1211393"/>
                  </a:lnTo>
                  <a:lnTo>
                    <a:pt x="4474845" y="1211960"/>
                  </a:lnTo>
                  <a:lnTo>
                    <a:pt x="4443476" y="1179829"/>
                  </a:lnTo>
                  <a:close/>
                </a:path>
                <a:path w="4507865" h="4780915">
                  <a:moveTo>
                    <a:pt x="3582415" y="1131951"/>
                  </a:moveTo>
                  <a:lnTo>
                    <a:pt x="3581273" y="1195831"/>
                  </a:lnTo>
                  <a:lnTo>
                    <a:pt x="4443398" y="1211393"/>
                  </a:lnTo>
                  <a:lnTo>
                    <a:pt x="4443476" y="1179829"/>
                  </a:lnTo>
                  <a:lnTo>
                    <a:pt x="4507534" y="1179829"/>
                  </a:lnTo>
                  <a:lnTo>
                    <a:pt x="4507610" y="1148460"/>
                  </a:lnTo>
                  <a:lnTo>
                    <a:pt x="3582415" y="1131951"/>
                  </a:lnTo>
                  <a:close/>
                </a:path>
                <a:path w="4507865" h="4780915">
                  <a:moveTo>
                    <a:pt x="95503" y="0"/>
                  </a:moveTo>
                  <a:lnTo>
                    <a:pt x="252" y="191770"/>
                  </a:lnTo>
                  <a:lnTo>
                    <a:pt x="168" y="191939"/>
                  </a:lnTo>
                  <a:lnTo>
                    <a:pt x="84" y="192108"/>
                  </a:lnTo>
                  <a:lnTo>
                    <a:pt x="0" y="192277"/>
                  </a:lnTo>
                  <a:lnTo>
                    <a:pt x="63966" y="192108"/>
                  </a:lnTo>
                  <a:lnTo>
                    <a:pt x="63880" y="160147"/>
                  </a:lnTo>
                  <a:lnTo>
                    <a:pt x="175979" y="159893"/>
                  </a:lnTo>
                  <a:lnTo>
                    <a:pt x="95503" y="0"/>
                  </a:lnTo>
                  <a:close/>
                </a:path>
                <a:path w="4507865" h="4780915">
                  <a:moveTo>
                    <a:pt x="127888" y="159893"/>
                  </a:moveTo>
                  <a:lnTo>
                    <a:pt x="63880" y="160147"/>
                  </a:lnTo>
                  <a:lnTo>
                    <a:pt x="63966" y="192108"/>
                  </a:lnTo>
                  <a:lnTo>
                    <a:pt x="127974" y="191939"/>
                  </a:lnTo>
                  <a:lnTo>
                    <a:pt x="127888" y="159893"/>
                  </a:lnTo>
                  <a:close/>
                </a:path>
                <a:path w="4507865" h="4780915">
                  <a:moveTo>
                    <a:pt x="175979" y="159893"/>
                  </a:moveTo>
                  <a:lnTo>
                    <a:pt x="127888" y="159893"/>
                  </a:lnTo>
                  <a:lnTo>
                    <a:pt x="127974" y="191939"/>
                  </a:lnTo>
                  <a:lnTo>
                    <a:pt x="192024" y="191770"/>
                  </a:lnTo>
                  <a:lnTo>
                    <a:pt x="175979" y="159893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889203" y="1591436"/>
            <a:ext cx="1634553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35" dirty="0">
                <a:latin typeface="Arial"/>
                <a:cs typeface="Arial"/>
              </a:rPr>
              <a:t>Read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from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main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memory by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100" dirty="0">
                <a:latin typeface="Arial"/>
                <a:cs typeface="Arial"/>
              </a:rPr>
              <a:t>processor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0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spc="70" dirty="0">
                <a:latin typeface="Arial"/>
                <a:cs typeface="Arial"/>
              </a:rPr>
              <a:t>of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blue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line: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line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160" dirty="0">
                <a:latin typeface="Arial"/>
                <a:cs typeface="Arial"/>
              </a:rPr>
              <a:t>is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dirty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(contents</a:t>
            </a:r>
            <a:r>
              <a:rPr sz="3200" b="1" spc="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P2’s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b="1" spc="-10" dirty="0">
                <a:latin typeface="Arial"/>
                <a:cs typeface="Arial"/>
              </a:rPr>
              <a:t>cache)</a:t>
            </a:r>
            <a:endParaRPr sz="3200">
              <a:latin typeface="Arial"/>
              <a:cs typeface="Arial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876401" y="9090152"/>
            <a:ext cx="15561944" cy="3204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438775" indent="-28130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5438775" algn="l"/>
              </a:tabLst>
            </a:pPr>
            <a:r>
              <a:rPr sz="2000" b="1" spc="-55" dirty="0">
                <a:solidFill>
                  <a:srgbClr val="C72405"/>
                </a:solidFill>
                <a:latin typeface="Arial"/>
                <a:cs typeface="Arial"/>
              </a:rPr>
              <a:t>Request:</a:t>
            </a:r>
            <a:r>
              <a:rPr sz="2000" b="1" spc="-6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read</a:t>
            </a:r>
            <a:r>
              <a:rPr sz="2000" b="1" spc="-4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C72405"/>
                </a:solidFill>
                <a:latin typeface="Arial"/>
                <a:cs typeface="Arial"/>
              </a:rPr>
              <a:t>miss</a:t>
            </a:r>
            <a:r>
              <a:rPr sz="2000" b="1" spc="-25" dirty="0">
                <a:solidFill>
                  <a:srgbClr val="C72405"/>
                </a:solidFill>
                <a:latin typeface="Arial"/>
                <a:cs typeface="Arial"/>
              </a:rPr>
              <a:t> msg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5"/>
              </a:spcBef>
              <a:buClr>
                <a:srgbClr val="C72405"/>
              </a:buClr>
              <a:buFont typeface="Arial"/>
              <a:buAutoNum type="arabicPeriod"/>
            </a:pPr>
            <a:endParaRPr sz="2000">
              <a:latin typeface="Arial"/>
              <a:cs typeface="Arial"/>
            </a:endParaRPr>
          </a:p>
          <a:p>
            <a:pPr marL="5607685" indent="-281305">
              <a:lnSpc>
                <a:spcPct val="100000"/>
              </a:lnSpc>
              <a:buAutoNum type="arabicPeriod"/>
              <a:tabLst>
                <a:tab pos="5607685" algn="l"/>
              </a:tabLst>
            </a:pPr>
            <a:r>
              <a:rPr sz="2000" b="1" spc="-100" dirty="0">
                <a:solidFill>
                  <a:srgbClr val="C72405"/>
                </a:solidFill>
                <a:latin typeface="Arial"/>
                <a:cs typeface="Arial"/>
              </a:rPr>
              <a:t>Response:</a:t>
            </a:r>
            <a:r>
              <a:rPr sz="2000" b="1" spc="-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owner</a:t>
            </a:r>
            <a:r>
              <a:rPr sz="2000" b="1" spc="3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C72405"/>
                </a:solidFill>
                <a:latin typeface="Arial"/>
                <a:cs typeface="Arial"/>
              </a:rPr>
              <a:t>id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2000">
              <a:latin typeface="Arial"/>
              <a:cs typeface="Arial"/>
            </a:endParaRPr>
          </a:p>
          <a:p>
            <a:pPr marL="814069" marR="5080" indent="-802005">
              <a:lnSpc>
                <a:spcPct val="100000"/>
              </a:lnSpc>
              <a:buSzPct val="119642"/>
              <a:buFont typeface="Arial"/>
              <a:buChar char="▪"/>
              <a:tabLst>
                <a:tab pos="814069" algn="l"/>
              </a:tabLst>
            </a:pPr>
            <a:r>
              <a:rPr sz="2800" b="1" spc="114" dirty="0">
                <a:latin typeface="Arial"/>
                <a:cs typeface="Arial"/>
              </a:rPr>
              <a:t>If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dirty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65" dirty="0">
                <a:latin typeface="Arial"/>
                <a:cs typeface="Arial"/>
              </a:rPr>
              <a:t>bit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150" dirty="0">
                <a:latin typeface="Arial"/>
                <a:cs typeface="Arial"/>
              </a:rPr>
              <a:t>is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ON,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then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data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must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be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spc="-80" dirty="0">
                <a:latin typeface="Arial"/>
                <a:cs typeface="Arial"/>
              </a:rPr>
              <a:t>sourced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by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another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spc="-100" dirty="0">
                <a:latin typeface="Arial"/>
                <a:cs typeface="Arial"/>
              </a:rPr>
              <a:t>processor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spc="50" dirty="0">
                <a:latin typeface="Arial"/>
                <a:cs typeface="Arial"/>
              </a:rPr>
              <a:t>(with</a:t>
            </a:r>
            <a:r>
              <a:rPr sz="2800" b="1" dirty="0">
                <a:latin typeface="Arial"/>
                <a:cs typeface="Arial"/>
              </a:rPr>
              <a:t> the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most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90" dirty="0">
                <a:latin typeface="Arial"/>
                <a:cs typeface="Arial"/>
              </a:rPr>
              <a:t>up-</a:t>
            </a:r>
            <a:r>
              <a:rPr sz="2800" b="1" spc="100" dirty="0">
                <a:latin typeface="Arial"/>
                <a:cs typeface="Arial"/>
              </a:rPr>
              <a:t>to- </a:t>
            </a:r>
            <a:r>
              <a:rPr sz="2800" b="1" dirty="0">
                <a:latin typeface="Arial"/>
                <a:cs typeface="Arial"/>
              </a:rPr>
              <a:t>date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35" dirty="0">
                <a:latin typeface="Arial"/>
                <a:cs typeface="Arial"/>
              </a:rPr>
              <a:t>copy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65" dirty="0">
                <a:latin typeface="Arial"/>
                <a:cs typeface="Arial"/>
              </a:rPr>
              <a:t>of</a:t>
            </a:r>
            <a:r>
              <a:rPr sz="2800" b="1" dirty="0">
                <a:latin typeface="Arial"/>
                <a:cs typeface="Arial"/>
              </a:rPr>
              <a:t> the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line)</a:t>
            </a:r>
            <a:endParaRPr sz="2800">
              <a:latin typeface="Arial"/>
              <a:cs typeface="Arial"/>
            </a:endParaRPr>
          </a:p>
          <a:p>
            <a:pPr marL="814069" indent="-801370">
              <a:lnSpc>
                <a:spcPct val="100000"/>
              </a:lnSpc>
              <a:spcBef>
                <a:spcPts val="605"/>
              </a:spcBef>
              <a:buSzPct val="119642"/>
              <a:buFont typeface="Arial"/>
              <a:buChar char="▪"/>
              <a:tabLst>
                <a:tab pos="814069" algn="l"/>
              </a:tabLst>
            </a:pPr>
            <a:r>
              <a:rPr sz="2800" b="1" dirty="0">
                <a:latin typeface="Arial"/>
                <a:cs typeface="Arial"/>
              </a:rPr>
              <a:t>Home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node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must tell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requesting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node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where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75" dirty="0">
                <a:latin typeface="Arial"/>
                <a:cs typeface="Arial"/>
              </a:rPr>
              <a:t>to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find </a:t>
            </a:r>
            <a:r>
              <a:rPr sz="2800" b="1" spc="-20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814069">
              <a:lnSpc>
                <a:spcPct val="100000"/>
              </a:lnSpc>
              <a:spcBef>
                <a:spcPts val="50"/>
              </a:spcBef>
              <a:tabLst>
                <a:tab pos="1612900" algn="l"/>
              </a:tabLst>
            </a:pPr>
            <a:r>
              <a:rPr sz="3350" spc="170" dirty="0">
                <a:latin typeface="Arial"/>
                <a:cs typeface="Arial"/>
              </a:rPr>
              <a:t>-</a:t>
            </a:r>
            <a:r>
              <a:rPr sz="3350" dirty="0">
                <a:latin typeface="Arial"/>
                <a:cs typeface="Arial"/>
              </a:rPr>
              <a:t>	</a:t>
            </a:r>
            <a:r>
              <a:rPr sz="2800" b="1" spc="-114" dirty="0">
                <a:latin typeface="Arial"/>
                <a:cs typeface="Arial"/>
              </a:rPr>
              <a:t>Responds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with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800" b="1" spc="-95" dirty="0">
                <a:latin typeface="Arial"/>
                <a:cs typeface="Arial"/>
              </a:rPr>
              <a:t>message</a:t>
            </a:r>
            <a:r>
              <a:rPr sz="2800" b="1" spc="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providing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identity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70" dirty="0">
                <a:latin typeface="Arial"/>
                <a:cs typeface="Arial"/>
              </a:rPr>
              <a:t>of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line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owner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(“get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800" b="1" spc="75" dirty="0">
                <a:latin typeface="Arial"/>
                <a:cs typeface="Arial"/>
              </a:rPr>
              <a:t>it</a:t>
            </a:r>
            <a:r>
              <a:rPr sz="2800" b="1" spc="40" dirty="0">
                <a:latin typeface="Arial"/>
                <a:cs typeface="Arial"/>
              </a:rPr>
              <a:t> </a:t>
            </a:r>
            <a:r>
              <a:rPr sz="2800" b="1" spc="55" dirty="0">
                <a:latin typeface="Arial"/>
                <a:cs typeface="Arial"/>
              </a:rPr>
              <a:t>from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P2”)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631938" y="8007222"/>
            <a:ext cx="25755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5" dirty="0">
                <a:latin typeface="Arial"/>
                <a:cs typeface="Arial"/>
              </a:rPr>
              <a:t>Scalable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Interconnect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Example</a:t>
            </a:r>
            <a:r>
              <a:rPr spc="-85" dirty="0"/>
              <a:t> </a:t>
            </a:r>
            <a:r>
              <a:rPr dirty="0"/>
              <a:t>2:</a:t>
            </a:r>
            <a:r>
              <a:rPr spc="-100" dirty="0"/>
              <a:t> </a:t>
            </a:r>
            <a:r>
              <a:rPr dirty="0"/>
              <a:t>read</a:t>
            </a:r>
            <a:r>
              <a:rPr spc="-85" dirty="0"/>
              <a:t> </a:t>
            </a:r>
            <a:r>
              <a:rPr spc="-310" dirty="0"/>
              <a:t>miss</a:t>
            </a:r>
            <a:r>
              <a:rPr spc="-80" dirty="0"/>
              <a:t> </a:t>
            </a:r>
            <a:r>
              <a:rPr spc="145" dirty="0"/>
              <a:t>to</a:t>
            </a:r>
            <a:r>
              <a:rPr spc="-85" dirty="0"/>
              <a:t> </a:t>
            </a:r>
            <a:r>
              <a:rPr dirty="0"/>
              <a:t>dirty</a:t>
            </a:r>
            <a:r>
              <a:rPr spc="-105" dirty="0"/>
              <a:t> </a:t>
            </a:r>
            <a:r>
              <a:rPr spc="-20" dirty="0"/>
              <a:t>line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19009" y="2770441"/>
            <a:ext cx="15393035" cy="5831205"/>
            <a:chOff x="1219009" y="2770441"/>
            <a:chExt cx="15393035" cy="5831205"/>
          </a:xfrm>
        </p:grpSpPr>
        <p:sp>
          <p:nvSpPr>
            <p:cNvPr id="4" name="object 4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15177642" y="0"/>
                  </a:moveTo>
                  <a:lnTo>
                    <a:pt x="190373" y="0"/>
                  </a:lnTo>
                  <a:lnTo>
                    <a:pt x="146717" y="5027"/>
                  </a:lnTo>
                  <a:lnTo>
                    <a:pt x="106644" y="19346"/>
                  </a:lnTo>
                  <a:lnTo>
                    <a:pt x="71297" y="41817"/>
                  </a:lnTo>
                  <a:lnTo>
                    <a:pt x="41817" y="71297"/>
                  </a:lnTo>
                  <a:lnTo>
                    <a:pt x="19346" y="106644"/>
                  </a:lnTo>
                  <a:lnTo>
                    <a:pt x="5027" y="146717"/>
                  </a:lnTo>
                  <a:lnTo>
                    <a:pt x="0" y="190373"/>
                  </a:lnTo>
                  <a:lnTo>
                    <a:pt x="0" y="583818"/>
                  </a:lnTo>
                  <a:lnTo>
                    <a:pt x="5027" y="627474"/>
                  </a:lnTo>
                  <a:lnTo>
                    <a:pt x="19346" y="667547"/>
                  </a:lnTo>
                  <a:lnTo>
                    <a:pt x="41817" y="702894"/>
                  </a:lnTo>
                  <a:lnTo>
                    <a:pt x="71297" y="732374"/>
                  </a:lnTo>
                  <a:lnTo>
                    <a:pt x="106644" y="754845"/>
                  </a:lnTo>
                  <a:lnTo>
                    <a:pt x="146717" y="769164"/>
                  </a:lnTo>
                  <a:lnTo>
                    <a:pt x="190373" y="774191"/>
                  </a:lnTo>
                  <a:lnTo>
                    <a:pt x="15177642" y="774191"/>
                  </a:lnTo>
                  <a:lnTo>
                    <a:pt x="15221298" y="769164"/>
                  </a:lnTo>
                  <a:lnTo>
                    <a:pt x="15261371" y="754845"/>
                  </a:lnTo>
                  <a:lnTo>
                    <a:pt x="15296718" y="732374"/>
                  </a:lnTo>
                  <a:lnTo>
                    <a:pt x="15326198" y="702894"/>
                  </a:lnTo>
                  <a:lnTo>
                    <a:pt x="15348669" y="667547"/>
                  </a:lnTo>
                  <a:lnTo>
                    <a:pt x="15362988" y="627474"/>
                  </a:lnTo>
                  <a:lnTo>
                    <a:pt x="15368016" y="583818"/>
                  </a:lnTo>
                  <a:lnTo>
                    <a:pt x="15368016" y="190373"/>
                  </a:lnTo>
                  <a:lnTo>
                    <a:pt x="15362988" y="146717"/>
                  </a:lnTo>
                  <a:lnTo>
                    <a:pt x="15348669" y="106644"/>
                  </a:lnTo>
                  <a:lnTo>
                    <a:pt x="15326198" y="71297"/>
                  </a:lnTo>
                  <a:lnTo>
                    <a:pt x="15296718" y="41817"/>
                  </a:lnTo>
                  <a:lnTo>
                    <a:pt x="15261371" y="19346"/>
                  </a:lnTo>
                  <a:lnTo>
                    <a:pt x="15221298" y="5027"/>
                  </a:lnTo>
                  <a:lnTo>
                    <a:pt x="15177642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0" y="190373"/>
                  </a:moveTo>
                  <a:lnTo>
                    <a:pt x="5027" y="146717"/>
                  </a:lnTo>
                  <a:lnTo>
                    <a:pt x="19346" y="106644"/>
                  </a:lnTo>
                  <a:lnTo>
                    <a:pt x="41817" y="71297"/>
                  </a:lnTo>
                  <a:lnTo>
                    <a:pt x="71297" y="41817"/>
                  </a:lnTo>
                  <a:lnTo>
                    <a:pt x="106644" y="19346"/>
                  </a:lnTo>
                  <a:lnTo>
                    <a:pt x="146717" y="5027"/>
                  </a:lnTo>
                  <a:lnTo>
                    <a:pt x="190373" y="0"/>
                  </a:lnTo>
                  <a:lnTo>
                    <a:pt x="15177642" y="0"/>
                  </a:lnTo>
                  <a:lnTo>
                    <a:pt x="15221298" y="5027"/>
                  </a:lnTo>
                  <a:lnTo>
                    <a:pt x="15261371" y="19346"/>
                  </a:lnTo>
                  <a:lnTo>
                    <a:pt x="15296718" y="41817"/>
                  </a:lnTo>
                  <a:lnTo>
                    <a:pt x="15326198" y="71297"/>
                  </a:lnTo>
                  <a:lnTo>
                    <a:pt x="15348669" y="106644"/>
                  </a:lnTo>
                  <a:lnTo>
                    <a:pt x="15362988" y="146717"/>
                  </a:lnTo>
                  <a:lnTo>
                    <a:pt x="15368016" y="190373"/>
                  </a:lnTo>
                  <a:lnTo>
                    <a:pt x="15368016" y="583818"/>
                  </a:lnTo>
                  <a:lnTo>
                    <a:pt x="15362988" y="627474"/>
                  </a:lnTo>
                  <a:lnTo>
                    <a:pt x="15348669" y="667547"/>
                  </a:lnTo>
                  <a:lnTo>
                    <a:pt x="15326198" y="702894"/>
                  </a:lnTo>
                  <a:lnTo>
                    <a:pt x="15296718" y="732374"/>
                  </a:lnTo>
                  <a:lnTo>
                    <a:pt x="15261371" y="754845"/>
                  </a:lnTo>
                  <a:lnTo>
                    <a:pt x="15221298" y="769164"/>
                  </a:lnTo>
                  <a:lnTo>
                    <a:pt x="15177642" y="774191"/>
                  </a:lnTo>
                  <a:lnTo>
                    <a:pt x="190373" y="774191"/>
                  </a:lnTo>
                  <a:lnTo>
                    <a:pt x="146717" y="769164"/>
                  </a:lnTo>
                  <a:lnTo>
                    <a:pt x="106644" y="754845"/>
                  </a:lnTo>
                  <a:lnTo>
                    <a:pt x="71297" y="732374"/>
                  </a:lnTo>
                  <a:lnTo>
                    <a:pt x="41817" y="702894"/>
                  </a:lnTo>
                  <a:lnTo>
                    <a:pt x="19346" y="667547"/>
                  </a:lnTo>
                  <a:lnTo>
                    <a:pt x="5027" y="627474"/>
                  </a:lnTo>
                  <a:lnTo>
                    <a:pt x="0" y="583818"/>
                  </a:lnTo>
                  <a:lnTo>
                    <a:pt x="0" y="19037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80232" y="5681472"/>
              <a:ext cx="1518285" cy="1280160"/>
            </a:xfrm>
            <a:custGeom>
              <a:avLst/>
              <a:gdLst/>
              <a:ahLst/>
              <a:cxnLst/>
              <a:rect l="l" t="t" r="r" b="b"/>
              <a:pathLst>
                <a:path w="1518285" h="1280159">
                  <a:moveTo>
                    <a:pt x="0" y="1280159"/>
                  </a:moveTo>
                  <a:lnTo>
                    <a:pt x="1496567" y="1280159"/>
                  </a:lnTo>
                </a:path>
                <a:path w="1518285" h="1280159">
                  <a:moveTo>
                    <a:pt x="0" y="0"/>
                  </a:moveTo>
                  <a:lnTo>
                    <a:pt x="1517903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31080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2043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5176" y="4026344"/>
            <a:ext cx="2075814" cy="680085"/>
            <a:chOff x="3825176" y="4026344"/>
            <a:chExt cx="2075814" cy="680085"/>
          </a:xfrm>
        </p:grpSpPr>
        <p:sp>
          <p:nvSpPr>
            <p:cNvPr id="12" name="object 12"/>
            <p:cNvSpPr/>
            <p:nvPr/>
          </p:nvSpPr>
          <p:spPr>
            <a:xfrm>
              <a:off x="3834384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2057400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2057400" y="661416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34384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0" y="661416"/>
                  </a:moveTo>
                  <a:lnTo>
                    <a:pt x="2057400" y="661416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8288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43528" y="4044696"/>
            <a:ext cx="2039620" cy="41465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147955" rIns="0" bIns="0" rtlCol="0">
            <a:spAutoFit/>
          </a:bodyPr>
          <a:lstStyle/>
          <a:p>
            <a:pPr marL="381000">
              <a:lnSpc>
                <a:spcPts val="2100"/>
              </a:lnSpc>
              <a:spcBef>
                <a:spcPts val="116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31201" y="5163121"/>
            <a:ext cx="2161540" cy="2310765"/>
            <a:chOff x="1231201" y="5163121"/>
            <a:chExt cx="2161540" cy="2310765"/>
          </a:xfrm>
        </p:grpSpPr>
        <p:sp>
          <p:nvSpPr>
            <p:cNvPr id="16" name="object 16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55775" y="6733031"/>
            <a:ext cx="211264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3390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19009" y="5181409"/>
            <a:ext cx="2192020" cy="2073275"/>
            <a:chOff x="1219009" y="5181409"/>
            <a:chExt cx="2192020" cy="2073275"/>
          </a:xfrm>
        </p:grpSpPr>
        <p:sp>
          <p:nvSpPr>
            <p:cNvPr id="22" name="object 22"/>
            <p:cNvSpPr/>
            <p:nvPr/>
          </p:nvSpPr>
          <p:spPr>
            <a:xfrm>
              <a:off x="1231392" y="5422391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4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4" h="1819909">
                  <a:moveTo>
                    <a:pt x="0" y="256031"/>
                  </a:moveTo>
                  <a:lnTo>
                    <a:pt x="2154936" y="259079"/>
                  </a:lnTo>
                </a:path>
                <a:path w="2167254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4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4" h="1819909">
                  <a:moveTo>
                    <a:pt x="0" y="1551431"/>
                  </a:moveTo>
                  <a:lnTo>
                    <a:pt x="2154936" y="1554479"/>
                  </a:lnTo>
                </a:path>
                <a:path w="2167254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00784" y="5193791"/>
              <a:ext cx="1228725" cy="969644"/>
            </a:xfrm>
            <a:custGeom>
              <a:avLst/>
              <a:gdLst/>
              <a:ahLst/>
              <a:cxnLst/>
              <a:rect l="l" t="t" r="r" b="b"/>
              <a:pathLst>
                <a:path w="1228725" h="969645">
                  <a:moveTo>
                    <a:pt x="0" y="966215"/>
                  </a:moveTo>
                  <a:lnTo>
                    <a:pt x="188975" y="966215"/>
                  </a:lnTo>
                  <a:lnTo>
                    <a:pt x="188975" y="786383"/>
                  </a:lnTo>
                  <a:lnTo>
                    <a:pt x="0" y="786383"/>
                  </a:lnTo>
                  <a:lnTo>
                    <a:pt x="0" y="966215"/>
                  </a:lnTo>
                  <a:close/>
                </a:path>
                <a:path w="1228725" h="969645">
                  <a:moveTo>
                    <a:pt x="466344" y="966215"/>
                  </a:moveTo>
                  <a:lnTo>
                    <a:pt x="1216152" y="966215"/>
                  </a:lnTo>
                  <a:lnTo>
                    <a:pt x="1216152" y="786383"/>
                  </a:lnTo>
                  <a:lnTo>
                    <a:pt x="466344" y="786383"/>
                  </a:lnTo>
                  <a:lnTo>
                    <a:pt x="466344" y="966215"/>
                  </a:lnTo>
                  <a:close/>
                </a:path>
                <a:path w="1228725" h="969645">
                  <a:moveTo>
                    <a:pt x="737616" y="786383"/>
                  </a:moveTo>
                  <a:lnTo>
                    <a:pt x="740664" y="969263"/>
                  </a:lnTo>
                </a:path>
                <a:path w="1228725" h="969645">
                  <a:moveTo>
                    <a:pt x="975360" y="774191"/>
                  </a:moveTo>
                  <a:lnTo>
                    <a:pt x="978408" y="957072"/>
                  </a:lnTo>
                </a:path>
                <a:path w="1228725" h="969645">
                  <a:moveTo>
                    <a:pt x="15240" y="445007"/>
                  </a:moveTo>
                  <a:lnTo>
                    <a:pt x="201168" y="445007"/>
                  </a:lnTo>
                  <a:lnTo>
                    <a:pt x="201168" y="265175"/>
                  </a:lnTo>
                  <a:lnTo>
                    <a:pt x="15240" y="265175"/>
                  </a:lnTo>
                  <a:lnTo>
                    <a:pt x="15240" y="445007"/>
                  </a:lnTo>
                  <a:close/>
                </a:path>
                <a:path w="1228725" h="969645">
                  <a:moveTo>
                    <a:pt x="481584" y="445007"/>
                  </a:moveTo>
                  <a:lnTo>
                    <a:pt x="1228344" y="445007"/>
                  </a:lnTo>
                  <a:lnTo>
                    <a:pt x="1228344" y="265175"/>
                  </a:lnTo>
                  <a:lnTo>
                    <a:pt x="481584" y="265175"/>
                  </a:lnTo>
                  <a:lnTo>
                    <a:pt x="481584" y="445007"/>
                  </a:lnTo>
                  <a:close/>
                </a:path>
                <a:path w="1228725" h="969645">
                  <a:moveTo>
                    <a:pt x="749808" y="265175"/>
                  </a:moveTo>
                  <a:lnTo>
                    <a:pt x="752856" y="448055"/>
                  </a:lnTo>
                </a:path>
                <a:path w="1228725" h="969645">
                  <a:moveTo>
                    <a:pt x="987552" y="256031"/>
                  </a:moveTo>
                  <a:lnTo>
                    <a:pt x="990600" y="438911"/>
                  </a:lnTo>
                </a:path>
                <a:path w="1228725" h="969645">
                  <a:moveTo>
                    <a:pt x="15240" y="192024"/>
                  </a:moveTo>
                  <a:lnTo>
                    <a:pt x="201168" y="192024"/>
                  </a:lnTo>
                  <a:lnTo>
                    <a:pt x="201168" y="9144"/>
                  </a:lnTo>
                  <a:lnTo>
                    <a:pt x="15240" y="9144"/>
                  </a:lnTo>
                  <a:lnTo>
                    <a:pt x="15240" y="192024"/>
                  </a:lnTo>
                  <a:close/>
                </a:path>
                <a:path w="1228725" h="969645">
                  <a:moveTo>
                    <a:pt x="481584" y="188975"/>
                  </a:moveTo>
                  <a:lnTo>
                    <a:pt x="1228344" y="188975"/>
                  </a:lnTo>
                  <a:lnTo>
                    <a:pt x="1228344" y="12192"/>
                  </a:lnTo>
                  <a:lnTo>
                    <a:pt x="481584" y="12192"/>
                  </a:lnTo>
                  <a:lnTo>
                    <a:pt x="481584" y="188975"/>
                  </a:lnTo>
                  <a:close/>
                </a:path>
                <a:path w="1228725" h="969645">
                  <a:moveTo>
                    <a:pt x="749808" y="9143"/>
                  </a:moveTo>
                  <a:lnTo>
                    <a:pt x="752856" y="195072"/>
                  </a:lnTo>
                </a:path>
                <a:path w="1228725" h="969645">
                  <a:moveTo>
                    <a:pt x="987552" y="0"/>
                  </a:moveTo>
                  <a:lnTo>
                    <a:pt x="990600" y="182879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811782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55775" y="5695188"/>
            <a:ext cx="211264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445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674417" y="2770441"/>
            <a:ext cx="2710180" cy="5087620"/>
            <a:chOff x="8674417" y="2770441"/>
            <a:chExt cx="2710180" cy="5087620"/>
          </a:xfrm>
        </p:grpSpPr>
        <p:sp>
          <p:nvSpPr>
            <p:cNvPr id="27" name="object 27"/>
            <p:cNvSpPr/>
            <p:nvPr/>
          </p:nvSpPr>
          <p:spPr>
            <a:xfrm>
              <a:off x="8702040" y="5681472"/>
              <a:ext cx="1518285" cy="1280160"/>
            </a:xfrm>
            <a:custGeom>
              <a:avLst/>
              <a:gdLst/>
              <a:ahLst/>
              <a:cxnLst/>
              <a:rect l="l" t="t" r="r" b="b"/>
              <a:pathLst>
                <a:path w="1518284" h="1280159">
                  <a:moveTo>
                    <a:pt x="0" y="1280159"/>
                  </a:moveTo>
                  <a:lnTo>
                    <a:pt x="1496567" y="1280159"/>
                  </a:lnTo>
                </a:path>
                <a:path w="1518284" h="1280159">
                  <a:moveTo>
                    <a:pt x="0" y="0"/>
                  </a:moveTo>
                  <a:lnTo>
                    <a:pt x="1517903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152888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8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8" y="1990344"/>
                  </a:lnTo>
                  <a:lnTo>
                    <a:pt x="241096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8" y="1990344"/>
                  </a:lnTo>
                  <a:lnTo>
                    <a:pt x="2410968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342501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56192" y="4035552"/>
            <a:ext cx="2057400" cy="6616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23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553009" y="5163121"/>
            <a:ext cx="2161540" cy="2310765"/>
            <a:chOff x="6553009" y="5163121"/>
            <a:chExt cx="2161540" cy="2310765"/>
          </a:xfrm>
        </p:grpSpPr>
        <p:sp>
          <p:nvSpPr>
            <p:cNvPr id="34" name="object 34"/>
            <p:cNvSpPr/>
            <p:nvPr/>
          </p:nvSpPr>
          <p:spPr>
            <a:xfrm>
              <a:off x="65653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653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653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653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565392" y="6733031"/>
            <a:ext cx="213677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65455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553200" y="5422391"/>
            <a:ext cx="2167255" cy="1819910"/>
          </a:xfrm>
          <a:custGeom>
            <a:avLst/>
            <a:gdLst/>
            <a:ahLst/>
            <a:cxnLst/>
            <a:rect l="l" t="t" r="r" b="b"/>
            <a:pathLst>
              <a:path w="2167254" h="1819909">
                <a:moveTo>
                  <a:pt x="12192" y="0"/>
                </a:moveTo>
                <a:lnTo>
                  <a:pt x="2167128" y="3048"/>
                </a:lnTo>
              </a:path>
              <a:path w="2167254" h="1819909">
                <a:moveTo>
                  <a:pt x="0" y="256031"/>
                </a:moveTo>
                <a:lnTo>
                  <a:pt x="2154935" y="259079"/>
                </a:lnTo>
              </a:path>
              <a:path w="2167254" h="1819909">
                <a:moveTo>
                  <a:pt x="12192" y="521207"/>
                </a:moveTo>
                <a:lnTo>
                  <a:pt x="2167128" y="524255"/>
                </a:lnTo>
              </a:path>
              <a:path w="2167254" h="1819909">
                <a:moveTo>
                  <a:pt x="12192" y="1295400"/>
                </a:moveTo>
                <a:lnTo>
                  <a:pt x="2167128" y="1298448"/>
                </a:lnTo>
              </a:path>
              <a:path w="2167254" h="1819909">
                <a:moveTo>
                  <a:pt x="0" y="1551431"/>
                </a:moveTo>
                <a:lnTo>
                  <a:pt x="2154935" y="1554479"/>
                </a:lnTo>
              </a:path>
              <a:path w="2167254" h="1819909">
                <a:moveTo>
                  <a:pt x="12192" y="1816607"/>
                </a:moveTo>
                <a:lnTo>
                  <a:pt x="2167128" y="1819655"/>
                </a:lnTo>
              </a:path>
            </a:pathLst>
          </a:custGeom>
          <a:ln w="2438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134225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022592" y="5193791"/>
            <a:ext cx="1228725" cy="969644"/>
          </a:xfrm>
          <a:custGeom>
            <a:avLst/>
            <a:gdLst/>
            <a:ahLst/>
            <a:cxnLst/>
            <a:rect l="l" t="t" r="r" b="b"/>
            <a:pathLst>
              <a:path w="1228725" h="969645">
                <a:moveTo>
                  <a:pt x="0" y="966215"/>
                </a:moveTo>
                <a:lnTo>
                  <a:pt x="185927" y="966215"/>
                </a:lnTo>
                <a:lnTo>
                  <a:pt x="185927" y="786383"/>
                </a:lnTo>
                <a:lnTo>
                  <a:pt x="0" y="786383"/>
                </a:lnTo>
                <a:lnTo>
                  <a:pt x="0" y="966215"/>
                </a:lnTo>
                <a:close/>
              </a:path>
              <a:path w="1228725" h="969645">
                <a:moveTo>
                  <a:pt x="466343" y="966215"/>
                </a:moveTo>
                <a:lnTo>
                  <a:pt x="1216151" y="966215"/>
                </a:lnTo>
                <a:lnTo>
                  <a:pt x="1216151" y="786383"/>
                </a:lnTo>
                <a:lnTo>
                  <a:pt x="466343" y="786383"/>
                </a:lnTo>
                <a:lnTo>
                  <a:pt x="466343" y="966215"/>
                </a:lnTo>
                <a:close/>
              </a:path>
              <a:path w="1228725" h="969645">
                <a:moveTo>
                  <a:pt x="737615" y="786383"/>
                </a:moveTo>
                <a:lnTo>
                  <a:pt x="740663" y="969263"/>
                </a:lnTo>
              </a:path>
              <a:path w="1228725" h="969645">
                <a:moveTo>
                  <a:pt x="975359" y="774191"/>
                </a:moveTo>
                <a:lnTo>
                  <a:pt x="978407" y="957072"/>
                </a:lnTo>
              </a:path>
              <a:path w="1228725" h="969645">
                <a:moveTo>
                  <a:pt x="12191" y="445007"/>
                </a:moveTo>
                <a:lnTo>
                  <a:pt x="201167" y="445007"/>
                </a:lnTo>
                <a:lnTo>
                  <a:pt x="201167" y="265175"/>
                </a:lnTo>
                <a:lnTo>
                  <a:pt x="12191" y="265175"/>
                </a:lnTo>
                <a:lnTo>
                  <a:pt x="12191" y="445007"/>
                </a:lnTo>
                <a:close/>
              </a:path>
              <a:path w="1228725" h="969645">
                <a:moveTo>
                  <a:pt x="478535" y="445007"/>
                </a:moveTo>
                <a:lnTo>
                  <a:pt x="1228343" y="445007"/>
                </a:lnTo>
                <a:lnTo>
                  <a:pt x="1228343" y="265175"/>
                </a:lnTo>
                <a:lnTo>
                  <a:pt x="478535" y="265175"/>
                </a:lnTo>
                <a:lnTo>
                  <a:pt x="478535" y="445007"/>
                </a:lnTo>
                <a:close/>
              </a:path>
              <a:path w="1228725" h="969645">
                <a:moveTo>
                  <a:pt x="749807" y="265175"/>
                </a:moveTo>
                <a:lnTo>
                  <a:pt x="752855" y="448055"/>
                </a:lnTo>
              </a:path>
              <a:path w="1228725" h="969645">
                <a:moveTo>
                  <a:pt x="987551" y="256031"/>
                </a:moveTo>
                <a:lnTo>
                  <a:pt x="990600" y="438911"/>
                </a:lnTo>
              </a:path>
              <a:path w="1228725" h="969645">
                <a:moveTo>
                  <a:pt x="12191" y="192024"/>
                </a:moveTo>
                <a:lnTo>
                  <a:pt x="201167" y="192024"/>
                </a:lnTo>
                <a:lnTo>
                  <a:pt x="201167" y="9144"/>
                </a:lnTo>
                <a:lnTo>
                  <a:pt x="12191" y="9144"/>
                </a:lnTo>
                <a:lnTo>
                  <a:pt x="12191" y="192024"/>
                </a:lnTo>
                <a:close/>
              </a:path>
              <a:path w="1228725" h="969645">
                <a:moveTo>
                  <a:pt x="478535" y="188975"/>
                </a:moveTo>
                <a:lnTo>
                  <a:pt x="1228343" y="188975"/>
                </a:lnTo>
                <a:lnTo>
                  <a:pt x="1228343" y="12192"/>
                </a:lnTo>
                <a:lnTo>
                  <a:pt x="478535" y="12192"/>
                </a:lnTo>
                <a:lnTo>
                  <a:pt x="478535" y="188975"/>
                </a:lnTo>
                <a:close/>
              </a:path>
              <a:path w="1228725" h="969645">
                <a:moveTo>
                  <a:pt x="749807" y="9143"/>
                </a:moveTo>
                <a:lnTo>
                  <a:pt x="752855" y="195072"/>
                </a:lnTo>
              </a:path>
              <a:path w="1228725" h="969645">
                <a:moveTo>
                  <a:pt x="987551" y="0"/>
                </a:moveTo>
                <a:lnTo>
                  <a:pt x="990600" y="182879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565392" y="5695188"/>
            <a:ext cx="213677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3815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3856017" y="2770441"/>
            <a:ext cx="2710180" cy="5087620"/>
            <a:chOff x="13856017" y="2770441"/>
            <a:chExt cx="2710180" cy="5087620"/>
          </a:xfrm>
        </p:grpSpPr>
        <p:sp>
          <p:nvSpPr>
            <p:cNvPr id="44" name="object 44"/>
            <p:cNvSpPr/>
            <p:nvPr/>
          </p:nvSpPr>
          <p:spPr>
            <a:xfrm>
              <a:off x="13883640" y="4773168"/>
              <a:ext cx="1518285" cy="3057525"/>
            </a:xfrm>
            <a:custGeom>
              <a:avLst/>
              <a:gdLst/>
              <a:ahLst/>
              <a:cxnLst/>
              <a:rect l="l" t="t" r="r" b="b"/>
              <a:pathLst>
                <a:path w="1518284" h="3057525">
                  <a:moveTo>
                    <a:pt x="0" y="2188463"/>
                  </a:moveTo>
                  <a:lnTo>
                    <a:pt x="1496567" y="2188463"/>
                  </a:lnTo>
                </a:path>
                <a:path w="1518284" h="3057525">
                  <a:moveTo>
                    <a:pt x="0" y="908303"/>
                  </a:moveTo>
                  <a:lnTo>
                    <a:pt x="1517903" y="908303"/>
                  </a:lnTo>
                </a:path>
                <a:path w="1518284" h="3057525">
                  <a:moveTo>
                    <a:pt x="1450848" y="0"/>
                  </a:moveTo>
                  <a:lnTo>
                    <a:pt x="1450848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452498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4328584" y="4026344"/>
            <a:ext cx="2075814" cy="680085"/>
            <a:chOff x="14328584" y="4026344"/>
            <a:chExt cx="2075814" cy="680085"/>
          </a:xfrm>
        </p:grpSpPr>
        <p:sp>
          <p:nvSpPr>
            <p:cNvPr id="49" name="object 49"/>
            <p:cNvSpPr/>
            <p:nvPr/>
          </p:nvSpPr>
          <p:spPr>
            <a:xfrm>
              <a:off x="14337791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2057400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2057400" y="661416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4337791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0" y="661416"/>
                  </a:moveTo>
                  <a:lnTo>
                    <a:pt x="2057400" y="661416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8288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4346936" y="4044696"/>
            <a:ext cx="2039620" cy="41465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147955" rIns="0" bIns="0" rtlCol="0">
            <a:spAutoFit/>
          </a:bodyPr>
          <a:lstStyle/>
          <a:p>
            <a:pPr marL="382270">
              <a:lnSpc>
                <a:spcPts val="2100"/>
              </a:lnSpc>
              <a:spcBef>
                <a:spcPts val="116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1734609" y="5163121"/>
            <a:ext cx="2161540" cy="2310765"/>
            <a:chOff x="11734609" y="5163121"/>
            <a:chExt cx="2161540" cy="2310765"/>
          </a:xfrm>
        </p:grpSpPr>
        <p:sp>
          <p:nvSpPr>
            <p:cNvPr id="53" name="object 53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1746992" y="6733031"/>
            <a:ext cx="213677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66725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734800" y="5422391"/>
            <a:ext cx="2167255" cy="1819910"/>
          </a:xfrm>
          <a:custGeom>
            <a:avLst/>
            <a:gdLst/>
            <a:ahLst/>
            <a:cxnLst/>
            <a:rect l="l" t="t" r="r" b="b"/>
            <a:pathLst>
              <a:path w="2167255" h="1819909">
                <a:moveTo>
                  <a:pt x="12192" y="0"/>
                </a:moveTo>
                <a:lnTo>
                  <a:pt x="2167128" y="3048"/>
                </a:lnTo>
              </a:path>
              <a:path w="2167255" h="1819909">
                <a:moveTo>
                  <a:pt x="0" y="256031"/>
                </a:moveTo>
                <a:lnTo>
                  <a:pt x="2154936" y="259079"/>
                </a:lnTo>
              </a:path>
              <a:path w="2167255" h="1819909">
                <a:moveTo>
                  <a:pt x="12192" y="521207"/>
                </a:moveTo>
                <a:lnTo>
                  <a:pt x="2167128" y="524255"/>
                </a:lnTo>
              </a:path>
              <a:path w="2167255" h="1819909">
                <a:moveTo>
                  <a:pt x="12192" y="1295400"/>
                </a:moveTo>
                <a:lnTo>
                  <a:pt x="2167128" y="1298448"/>
                </a:lnTo>
              </a:path>
              <a:path w="2167255" h="1819909">
                <a:moveTo>
                  <a:pt x="0" y="1551431"/>
                </a:moveTo>
                <a:lnTo>
                  <a:pt x="2154936" y="1554479"/>
                </a:lnTo>
              </a:path>
              <a:path w="2167255" h="1819909">
                <a:moveTo>
                  <a:pt x="12192" y="1816607"/>
                </a:moveTo>
                <a:lnTo>
                  <a:pt x="2167128" y="1819655"/>
                </a:lnTo>
              </a:path>
            </a:pathLst>
          </a:custGeom>
          <a:ln w="2438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2316459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2204192" y="5193791"/>
            <a:ext cx="1228725" cy="969644"/>
          </a:xfrm>
          <a:custGeom>
            <a:avLst/>
            <a:gdLst/>
            <a:ahLst/>
            <a:cxnLst/>
            <a:rect l="l" t="t" r="r" b="b"/>
            <a:pathLst>
              <a:path w="1228725" h="969645">
                <a:moveTo>
                  <a:pt x="0" y="966215"/>
                </a:moveTo>
                <a:lnTo>
                  <a:pt x="185927" y="966215"/>
                </a:lnTo>
                <a:lnTo>
                  <a:pt x="185927" y="786383"/>
                </a:lnTo>
                <a:lnTo>
                  <a:pt x="0" y="786383"/>
                </a:lnTo>
                <a:lnTo>
                  <a:pt x="0" y="966215"/>
                </a:lnTo>
                <a:close/>
              </a:path>
              <a:path w="1228725" h="969645">
                <a:moveTo>
                  <a:pt x="466343" y="966215"/>
                </a:moveTo>
                <a:lnTo>
                  <a:pt x="1216152" y="966215"/>
                </a:lnTo>
                <a:lnTo>
                  <a:pt x="1216152" y="786383"/>
                </a:lnTo>
                <a:lnTo>
                  <a:pt x="466343" y="786383"/>
                </a:lnTo>
                <a:lnTo>
                  <a:pt x="466343" y="966215"/>
                </a:lnTo>
                <a:close/>
              </a:path>
              <a:path w="1228725" h="969645">
                <a:moveTo>
                  <a:pt x="737615" y="786383"/>
                </a:moveTo>
                <a:lnTo>
                  <a:pt x="740663" y="969263"/>
                </a:lnTo>
              </a:path>
              <a:path w="1228725" h="969645">
                <a:moveTo>
                  <a:pt x="975359" y="774191"/>
                </a:moveTo>
                <a:lnTo>
                  <a:pt x="978407" y="957072"/>
                </a:lnTo>
              </a:path>
              <a:path w="1228725" h="969645">
                <a:moveTo>
                  <a:pt x="12191" y="445007"/>
                </a:moveTo>
                <a:lnTo>
                  <a:pt x="201167" y="445007"/>
                </a:lnTo>
                <a:lnTo>
                  <a:pt x="201167" y="265175"/>
                </a:lnTo>
                <a:lnTo>
                  <a:pt x="12191" y="265175"/>
                </a:lnTo>
                <a:lnTo>
                  <a:pt x="12191" y="445007"/>
                </a:lnTo>
                <a:close/>
              </a:path>
              <a:path w="1228725" h="969645">
                <a:moveTo>
                  <a:pt x="478535" y="445007"/>
                </a:moveTo>
                <a:lnTo>
                  <a:pt x="1228344" y="445007"/>
                </a:lnTo>
                <a:lnTo>
                  <a:pt x="1228344" y="265175"/>
                </a:lnTo>
                <a:lnTo>
                  <a:pt x="478535" y="265175"/>
                </a:lnTo>
                <a:lnTo>
                  <a:pt x="478535" y="445007"/>
                </a:lnTo>
                <a:close/>
              </a:path>
              <a:path w="1228725" h="969645">
                <a:moveTo>
                  <a:pt x="749807" y="265175"/>
                </a:moveTo>
                <a:lnTo>
                  <a:pt x="752855" y="448055"/>
                </a:lnTo>
              </a:path>
              <a:path w="1228725" h="969645">
                <a:moveTo>
                  <a:pt x="987551" y="256031"/>
                </a:moveTo>
                <a:lnTo>
                  <a:pt x="990600" y="438911"/>
                </a:lnTo>
              </a:path>
              <a:path w="1228725" h="969645">
                <a:moveTo>
                  <a:pt x="12191" y="192024"/>
                </a:moveTo>
                <a:lnTo>
                  <a:pt x="201167" y="192024"/>
                </a:lnTo>
                <a:lnTo>
                  <a:pt x="201167" y="9144"/>
                </a:lnTo>
                <a:lnTo>
                  <a:pt x="12191" y="9144"/>
                </a:lnTo>
                <a:lnTo>
                  <a:pt x="12191" y="192024"/>
                </a:lnTo>
                <a:close/>
              </a:path>
              <a:path w="1228725" h="969645">
                <a:moveTo>
                  <a:pt x="478535" y="188975"/>
                </a:moveTo>
                <a:lnTo>
                  <a:pt x="1228344" y="188975"/>
                </a:lnTo>
                <a:lnTo>
                  <a:pt x="1228344" y="12192"/>
                </a:lnTo>
                <a:lnTo>
                  <a:pt x="478535" y="12192"/>
                </a:lnTo>
                <a:lnTo>
                  <a:pt x="478535" y="188975"/>
                </a:lnTo>
                <a:close/>
              </a:path>
              <a:path w="1228725" h="969645">
                <a:moveTo>
                  <a:pt x="749807" y="9143"/>
                </a:moveTo>
                <a:lnTo>
                  <a:pt x="752855" y="195072"/>
                </a:lnTo>
              </a:path>
              <a:path w="1228725" h="969645">
                <a:moveTo>
                  <a:pt x="987551" y="0"/>
                </a:moveTo>
                <a:lnTo>
                  <a:pt x="990600" y="182879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1746992" y="5695188"/>
            <a:ext cx="213677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191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160520" y="4459223"/>
            <a:ext cx="12210415" cy="6330950"/>
            <a:chOff x="4160520" y="4459223"/>
            <a:chExt cx="12210415" cy="6330950"/>
          </a:xfrm>
        </p:grpSpPr>
        <p:sp>
          <p:nvSpPr>
            <p:cNvPr id="63" name="object 63"/>
            <p:cNvSpPr/>
            <p:nvPr/>
          </p:nvSpPr>
          <p:spPr>
            <a:xfrm>
              <a:off x="4995672" y="4808219"/>
              <a:ext cx="4864735" cy="4253865"/>
            </a:xfrm>
            <a:custGeom>
              <a:avLst/>
              <a:gdLst/>
              <a:ahLst/>
              <a:cxnLst/>
              <a:rect l="l" t="t" r="r" b="b"/>
              <a:pathLst>
                <a:path w="4864734" h="4253865">
                  <a:moveTo>
                    <a:pt x="64007" y="0"/>
                  </a:moveTo>
                  <a:lnTo>
                    <a:pt x="0" y="0"/>
                  </a:lnTo>
                  <a:lnTo>
                    <a:pt x="0" y="4253483"/>
                  </a:lnTo>
                  <a:lnTo>
                    <a:pt x="4864608" y="4253483"/>
                  </a:lnTo>
                  <a:lnTo>
                    <a:pt x="4864608" y="4221480"/>
                  </a:lnTo>
                  <a:lnTo>
                    <a:pt x="64007" y="4221480"/>
                  </a:lnTo>
                  <a:lnTo>
                    <a:pt x="32003" y="4189476"/>
                  </a:lnTo>
                  <a:lnTo>
                    <a:pt x="64007" y="4189476"/>
                  </a:lnTo>
                  <a:lnTo>
                    <a:pt x="64007" y="0"/>
                  </a:lnTo>
                  <a:close/>
                </a:path>
                <a:path w="4864734" h="4253865">
                  <a:moveTo>
                    <a:pt x="64007" y="4189476"/>
                  </a:moveTo>
                  <a:lnTo>
                    <a:pt x="32003" y="4189476"/>
                  </a:lnTo>
                  <a:lnTo>
                    <a:pt x="64007" y="4221480"/>
                  </a:lnTo>
                  <a:lnTo>
                    <a:pt x="64007" y="4189476"/>
                  </a:lnTo>
                  <a:close/>
                </a:path>
                <a:path w="4864734" h="4253865">
                  <a:moveTo>
                    <a:pt x="4800600" y="4189476"/>
                  </a:moveTo>
                  <a:lnTo>
                    <a:pt x="64007" y="4189476"/>
                  </a:lnTo>
                  <a:lnTo>
                    <a:pt x="64007" y="4221480"/>
                  </a:lnTo>
                  <a:lnTo>
                    <a:pt x="4800600" y="4221480"/>
                  </a:lnTo>
                  <a:lnTo>
                    <a:pt x="4800600" y="4189476"/>
                  </a:lnTo>
                  <a:close/>
                </a:path>
                <a:path w="4864734" h="4253865">
                  <a:moveTo>
                    <a:pt x="4800600" y="1010284"/>
                  </a:moveTo>
                  <a:lnTo>
                    <a:pt x="4800600" y="4221480"/>
                  </a:lnTo>
                  <a:lnTo>
                    <a:pt x="4832604" y="4189476"/>
                  </a:lnTo>
                  <a:lnTo>
                    <a:pt x="4864608" y="4189476"/>
                  </a:lnTo>
                  <a:lnTo>
                    <a:pt x="4864608" y="1042288"/>
                  </a:lnTo>
                  <a:lnTo>
                    <a:pt x="4832604" y="1042288"/>
                  </a:lnTo>
                  <a:lnTo>
                    <a:pt x="4800600" y="1010284"/>
                  </a:lnTo>
                  <a:close/>
                </a:path>
                <a:path w="4864734" h="4253865">
                  <a:moveTo>
                    <a:pt x="4864608" y="4189476"/>
                  </a:moveTo>
                  <a:lnTo>
                    <a:pt x="4832604" y="4189476"/>
                  </a:lnTo>
                  <a:lnTo>
                    <a:pt x="4800600" y="4221480"/>
                  </a:lnTo>
                  <a:lnTo>
                    <a:pt x="4864608" y="4221480"/>
                  </a:lnTo>
                  <a:lnTo>
                    <a:pt x="4864608" y="4189476"/>
                  </a:lnTo>
                  <a:close/>
                </a:path>
                <a:path w="4864734" h="4253865">
                  <a:moveTo>
                    <a:pt x="3940302" y="914273"/>
                  </a:moveTo>
                  <a:lnTo>
                    <a:pt x="3748278" y="1010284"/>
                  </a:lnTo>
                  <a:lnTo>
                    <a:pt x="3940302" y="1106297"/>
                  </a:lnTo>
                  <a:lnTo>
                    <a:pt x="3940302" y="1042288"/>
                  </a:lnTo>
                  <a:lnTo>
                    <a:pt x="3908298" y="1042288"/>
                  </a:lnTo>
                  <a:lnTo>
                    <a:pt x="3908298" y="978280"/>
                  </a:lnTo>
                  <a:lnTo>
                    <a:pt x="3940302" y="978280"/>
                  </a:lnTo>
                  <a:lnTo>
                    <a:pt x="3940302" y="914273"/>
                  </a:lnTo>
                  <a:close/>
                </a:path>
                <a:path w="4864734" h="4253865">
                  <a:moveTo>
                    <a:pt x="3940302" y="978280"/>
                  </a:moveTo>
                  <a:lnTo>
                    <a:pt x="3908298" y="978280"/>
                  </a:lnTo>
                  <a:lnTo>
                    <a:pt x="3908298" y="1042288"/>
                  </a:lnTo>
                  <a:lnTo>
                    <a:pt x="3940302" y="1042288"/>
                  </a:lnTo>
                  <a:lnTo>
                    <a:pt x="3940302" y="978280"/>
                  </a:lnTo>
                  <a:close/>
                </a:path>
                <a:path w="4864734" h="4253865">
                  <a:moveTo>
                    <a:pt x="4864608" y="978280"/>
                  </a:moveTo>
                  <a:lnTo>
                    <a:pt x="3940302" y="978280"/>
                  </a:lnTo>
                  <a:lnTo>
                    <a:pt x="3940302" y="1042288"/>
                  </a:lnTo>
                  <a:lnTo>
                    <a:pt x="4800600" y="1042288"/>
                  </a:lnTo>
                  <a:lnTo>
                    <a:pt x="4800600" y="1010284"/>
                  </a:lnTo>
                  <a:lnTo>
                    <a:pt x="4864608" y="1010284"/>
                  </a:lnTo>
                  <a:lnTo>
                    <a:pt x="4864608" y="978280"/>
                  </a:lnTo>
                  <a:close/>
                </a:path>
                <a:path w="4864734" h="4253865">
                  <a:moveTo>
                    <a:pt x="4864608" y="1010284"/>
                  </a:moveTo>
                  <a:lnTo>
                    <a:pt x="4800600" y="1010284"/>
                  </a:lnTo>
                  <a:lnTo>
                    <a:pt x="4832604" y="1042288"/>
                  </a:lnTo>
                  <a:lnTo>
                    <a:pt x="4864608" y="1042288"/>
                  </a:lnTo>
                  <a:lnTo>
                    <a:pt x="4864608" y="1010284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022592" y="5983223"/>
              <a:ext cx="1207135" cy="177165"/>
            </a:xfrm>
            <a:custGeom>
              <a:avLst/>
              <a:gdLst/>
              <a:ahLst/>
              <a:cxnLst/>
              <a:rect l="l" t="t" r="r" b="b"/>
              <a:pathLst>
                <a:path w="1207134" h="177164">
                  <a:moveTo>
                    <a:pt x="179832" y="12192"/>
                  </a:moveTo>
                  <a:lnTo>
                    <a:pt x="0" y="12192"/>
                  </a:lnTo>
                  <a:lnTo>
                    <a:pt x="0" y="164592"/>
                  </a:lnTo>
                  <a:lnTo>
                    <a:pt x="179832" y="164592"/>
                  </a:lnTo>
                  <a:lnTo>
                    <a:pt x="179832" y="12192"/>
                  </a:lnTo>
                  <a:close/>
                </a:path>
                <a:path w="1207134" h="177164">
                  <a:moveTo>
                    <a:pt x="1207008" y="0"/>
                  </a:moveTo>
                  <a:lnTo>
                    <a:pt x="990600" y="0"/>
                  </a:lnTo>
                  <a:lnTo>
                    <a:pt x="990600" y="176784"/>
                  </a:lnTo>
                  <a:lnTo>
                    <a:pt x="1207008" y="176784"/>
                  </a:lnTo>
                  <a:lnTo>
                    <a:pt x="1207008" y="0"/>
                  </a:lnTo>
                  <a:close/>
                </a:path>
              </a:pathLst>
            </a:custGeom>
            <a:solidFill>
              <a:srgbClr val="E22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4337791" y="4459223"/>
              <a:ext cx="2033270" cy="228600"/>
            </a:xfrm>
            <a:custGeom>
              <a:avLst/>
              <a:gdLst/>
              <a:ahLst/>
              <a:cxnLst/>
              <a:rect l="l" t="t" r="r" b="b"/>
              <a:pathLst>
                <a:path w="2033269" h="228600">
                  <a:moveTo>
                    <a:pt x="203301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033015" y="228600"/>
                  </a:lnTo>
                  <a:lnTo>
                    <a:pt x="2033015" y="0"/>
                  </a:lnTo>
                  <a:close/>
                </a:path>
              </a:pathLst>
            </a:custGeom>
            <a:solidFill>
              <a:srgbClr val="008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160520" y="4814315"/>
              <a:ext cx="11430000" cy="5975985"/>
            </a:xfrm>
            <a:custGeom>
              <a:avLst/>
              <a:gdLst/>
              <a:ahLst/>
              <a:cxnLst/>
              <a:rect l="l" t="t" r="r" b="b"/>
              <a:pathLst>
                <a:path w="11430000" h="5975984">
                  <a:moveTo>
                    <a:pt x="5471122" y="1315593"/>
                  </a:moveTo>
                  <a:lnTo>
                    <a:pt x="5438521" y="1315593"/>
                  </a:lnTo>
                  <a:lnTo>
                    <a:pt x="5407063" y="1315605"/>
                  </a:lnTo>
                  <a:lnTo>
                    <a:pt x="5398465" y="4817770"/>
                  </a:lnTo>
                  <a:lnTo>
                    <a:pt x="5398452" y="4820399"/>
                  </a:lnTo>
                  <a:lnTo>
                    <a:pt x="1103668" y="4817770"/>
                  </a:lnTo>
                  <a:lnTo>
                    <a:pt x="1091641" y="295910"/>
                  </a:lnTo>
                  <a:lnTo>
                    <a:pt x="1091641" y="295579"/>
                  </a:lnTo>
                  <a:lnTo>
                    <a:pt x="1155700" y="295402"/>
                  </a:lnTo>
                  <a:lnTo>
                    <a:pt x="1139647" y="263525"/>
                  </a:lnTo>
                  <a:lnTo>
                    <a:pt x="1059180" y="103632"/>
                  </a:lnTo>
                  <a:lnTo>
                    <a:pt x="963917" y="295402"/>
                  </a:lnTo>
                  <a:lnTo>
                    <a:pt x="963841" y="295579"/>
                  </a:lnTo>
                  <a:lnTo>
                    <a:pt x="963752" y="295744"/>
                  </a:lnTo>
                  <a:lnTo>
                    <a:pt x="963676" y="295910"/>
                  </a:lnTo>
                  <a:lnTo>
                    <a:pt x="1027633" y="295744"/>
                  </a:lnTo>
                  <a:lnTo>
                    <a:pt x="1039698" y="4817770"/>
                  </a:lnTo>
                  <a:lnTo>
                    <a:pt x="1039787" y="4849749"/>
                  </a:lnTo>
                  <a:lnTo>
                    <a:pt x="1039876" y="4881753"/>
                  </a:lnTo>
                  <a:lnTo>
                    <a:pt x="5462397" y="4884420"/>
                  </a:lnTo>
                  <a:lnTo>
                    <a:pt x="5462473" y="4852289"/>
                  </a:lnTo>
                  <a:lnTo>
                    <a:pt x="5462549" y="4820412"/>
                  </a:lnTo>
                  <a:lnTo>
                    <a:pt x="5471122" y="1315593"/>
                  </a:lnTo>
                  <a:close/>
                </a:path>
                <a:path w="11430000" h="5975984">
                  <a:moveTo>
                    <a:pt x="5471287" y="1252093"/>
                  </a:moveTo>
                  <a:lnTo>
                    <a:pt x="4546092" y="1235583"/>
                  </a:lnTo>
                  <a:lnTo>
                    <a:pt x="4544949" y="1299464"/>
                  </a:lnTo>
                  <a:lnTo>
                    <a:pt x="5407063" y="1315034"/>
                  </a:lnTo>
                  <a:lnTo>
                    <a:pt x="5437975" y="1315034"/>
                  </a:lnTo>
                  <a:lnTo>
                    <a:pt x="5471122" y="1315034"/>
                  </a:lnTo>
                  <a:lnTo>
                    <a:pt x="5471198" y="1283462"/>
                  </a:lnTo>
                  <a:lnTo>
                    <a:pt x="5471287" y="1252093"/>
                  </a:lnTo>
                  <a:close/>
                </a:path>
                <a:path w="11430000" h="5975984">
                  <a:moveTo>
                    <a:pt x="10997184" y="232410"/>
                  </a:moveTo>
                  <a:lnTo>
                    <a:pt x="10981182" y="200406"/>
                  </a:lnTo>
                  <a:lnTo>
                    <a:pt x="10901172" y="40386"/>
                  </a:lnTo>
                  <a:lnTo>
                    <a:pt x="10805160" y="232410"/>
                  </a:lnTo>
                  <a:lnTo>
                    <a:pt x="10869168" y="232410"/>
                  </a:lnTo>
                  <a:lnTo>
                    <a:pt x="10869168" y="5390400"/>
                  </a:lnTo>
                  <a:lnTo>
                    <a:pt x="457200" y="5390400"/>
                  </a:lnTo>
                  <a:lnTo>
                    <a:pt x="457200" y="0"/>
                  </a:lnTo>
                  <a:lnTo>
                    <a:pt x="393192" y="0"/>
                  </a:lnTo>
                  <a:lnTo>
                    <a:pt x="393192" y="5454396"/>
                  </a:lnTo>
                  <a:lnTo>
                    <a:pt x="10933176" y="5454396"/>
                  </a:lnTo>
                  <a:lnTo>
                    <a:pt x="10933176" y="5422392"/>
                  </a:lnTo>
                  <a:lnTo>
                    <a:pt x="10933176" y="5390400"/>
                  </a:lnTo>
                  <a:lnTo>
                    <a:pt x="10933176" y="232410"/>
                  </a:lnTo>
                  <a:lnTo>
                    <a:pt x="10997184" y="232410"/>
                  </a:lnTo>
                  <a:close/>
                </a:path>
                <a:path w="11430000" h="5975984">
                  <a:moveTo>
                    <a:pt x="11430000" y="71501"/>
                  </a:moveTo>
                  <a:lnTo>
                    <a:pt x="11365992" y="71501"/>
                  </a:lnTo>
                  <a:lnTo>
                    <a:pt x="11365992" y="5911596"/>
                  </a:lnTo>
                  <a:lnTo>
                    <a:pt x="128016" y="5911596"/>
                  </a:lnTo>
                  <a:lnTo>
                    <a:pt x="128016" y="219456"/>
                  </a:lnTo>
                  <a:lnTo>
                    <a:pt x="192024" y="219456"/>
                  </a:lnTo>
                  <a:lnTo>
                    <a:pt x="176022" y="187452"/>
                  </a:lnTo>
                  <a:lnTo>
                    <a:pt x="96012" y="27432"/>
                  </a:lnTo>
                  <a:lnTo>
                    <a:pt x="0" y="219456"/>
                  </a:lnTo>
                  <a:lnTo>
                    <a:pt x="64008" y="219456"/>
                  </a:lnTo>
                  <a:lnTo>
                    <a:pt x="64008" y="5975604"/>
                  </a:lnTo>
                  <a:lnTo>
                    <a:pt x="11430000" y="5975616"/>
                  </a:lnTo>
                  <a:lnTo>
                    <a:pt x="11430000" y="5943612"/>
                  </a:lnTo>
                  <a:lnTo>
                    <a:pt x="128016" y="5943600"/>
                  </a:lnTo>
                  <a:lnTo>
                    <a:pt x="11365992" y="5943600"/>
                  </a:lnTo>
                  <a:lnTo>
                    <a:pt x="11430000" y="5943612"/>
                  </a:lnTo>
                  <a:lnTo>
                    <a:pt x="11430000" y="5911596"/>
                  </a:lnTo>
                  <a:lnTo>
                    <a:pt x="11430000" y="71501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889203" y="1591436"/>
            <a:ext cx="1634553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35" dirty="0">
                <a:latin typeface="Arial"/>
                <a:cs typeface="Arial"/>
              </a:rPr>
              <a:t>Read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from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main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memory by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100" dirty="0">
                <a:latin typeface="Arial"/>
                <a:cs typeface="Arial"/>
              </a:rPr>
              <a:t>processor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0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spc="70" dirty="0">
                <a:latin typeface="Arial"/>
                <a:cs typeface="Arial"/>
              </a:rPr>
              <a:t>of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blue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line: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line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160" dirty="0">
                <a:latin typeface="Arial"/>
                <a:cs typeface="Arial"/>
              </a:rPr>
              <a:t>is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dirty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(contents</a:t>
            </a:r>
            <a:r>
              <a:rPr sz="3200" b="1" spc="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P2’s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b="1" spc="-10" dirty="0">
                <a:latin typeface="Arial"/>
                <a:cs typeface="Arial"/>
              </a:rPr>
              <a:t>cache)</a:t>
            </a:r>
            <a:endParaRPr sz="32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76401" y="9090152"/>
            <a:ext cx="14391005" cy="40563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438775" indent="-28130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5438775" algn="l"/>
              </a:tabLst>
            </a:pPr>
            <a:r>
              <a:rPr sz="2000" b="1" spc="-55" dirty="0">
                <a:solidFill>
                  <a:srgbClr val="C72405"/>
                </a:solidFill>
                <a:latin typeface="Arial"/>
                <a:cs typeface="Arial"/>
              </a:rPr>
              <a:t>Request:</a:t>
            </a:r>
            <a:r>
              <a:rPr sz="2000" b="1" spc="-6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read</a:t>
            </a:r>
            <a:r>
              <a:rPr sz="2000" b="1" spc="-4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C72405"/>
                </a:solidFill>
                <a:latin typeface="Arial"/>
                <a:cs typeface="Arial"/>
              </a:rPr>
              <a:t>miss</a:t>
            </a:r>
            <a:r>
              <a:rPr sz="2000" b="1" spc="-25" dirty="0">
                <a:solidFill>
                  <a:srgbClr val="C72405"/>
                </a:solidFill>
                <a:latin typeface="Arial"/>
                <a:cs typeface="Arial"/>
              </a:rPr>
              <a:t> msg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5"/>
              </a:spcBef>
              <a:buClr>
                <a:srgbClr val="C72405"/>
              </a:buClr>
              <a:buFont typeface="Arial"/>
              <a:buAutoNum type="arabicPeriod"/>
            </a:pPr>
            <a:endParaRPr sz="2000">
              <a:latin typeface="Arial"/>
              <a:cs typeface="Arial"/>
            </a:endParaRPr>
          </a:p>
          <a:p>
            <a:pPr marL="5607685" indent="-281305">
              <a:lnSpc>
                <a:spcPct val="100000"/>
              </a:lnSpc>
              <a:buAutoNum type="arabicPeriod"/>
              <a:tabLst>
                <a:tab pos="5607685" algn="l"/>
              </a:tabLst>
            </a:pPr>
            <a:r>
              <a:rPr sz="2000" b="1" spc="-100" dirty="0">
                <a:solidFill>
                  <a:srgbClr val="C72405"/>
                </a:solidFill>
                <a:latin typeface="Arial"/>
                <a:cs typeface="Arial"/>
              </a:rPr>
              <a:t>Response:</a:t>
            </a:r>
            <a:r>
              <a:rPr sz="2000" b="1" spc="-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owner</a:t>
            </a:r>
            <a:r>
              <a:rPr sz="2000" b="1" spc="3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C72405"/>
                </a:solidFill>
                <a:latin typeface="Arial"/>
                <a:cs typeface="Arial"/>
              </a:rPr>
              <a:t>id</a:t>
            </a:r>
            <a:endParaRPr sz="2000">
              <a:latin typeface="Arial"/>
              <a:cs typeface="Arial"/>
            </a:endParaRPr>
          </a:p>
          <a:p>
            <a:pPr marL="8038465" indent="-281305">
              <a:lnSpc>
                <a:spcPct val="100000"/>
              </a:lnSpc>
              <a:spcBef>
                <a:spcPts val="1900"/>
              </a:spcBef>
              <a:buAutoNum type="arabicPeriod"/>
              <a:tabLst>
                <a:tab pos="8038465" algn="l"/>
              </a:tabLst>
            </a:pPr>
            <a:r>
              <a:rPr sz="2000" b="1" spc="-55" dirty="0">
                <a:solidFill>
                  <a:srgbClr val="C72405"/>
                </a:solidFill>
                <a:latin typeface="Arial"/>
                <a:cs typeface="Arial"/>
              </a:rPr>
              <a:t>Request:</a:t>
            </a:r>
            <a:r>
              <a:rPr sz="2000" b="1" spc="-7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C72405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281305" marR="1154430" indent="-281305" algn="r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281305" algn="l"/>
              </a:tabLst>
            </a:pPr>
            <a:r>
              <a:rPr sz="2000" b="1" spc="-100" dirty="0">
                <a:solidFill>
                  <a:srgbClr val="C72405"/>
                </a:solidFill>
                <a:latin typeface="Arial"/>
                <a:cs typeface="Arial"/>
              </a:rPr>
              <a:t>Response:</a:t>
            </a:r>
            <a:r>
              <a:rPr sz="2000" b="1" spc="2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C72405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521334" indent="-508634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521334" algn="l"/>
              </a:tabLst>
            </a:pPr>
            <a:r>
              <a:rPr sz="2800" b="1" spc="114" dirty="0">
                <a:latin typeface="Arial"/>
                <a:cs typeface="Arial"/>
              </a:rPr>
              <a:t>If</a:t>
            </a:r>
            <a:r>
              <a:rPr sz="2800" b="1" dirty="0">
                <a:latin typeface="Arial"/>
                <a:cs typeface="Arial"/>
              </a:rPr>
              <a:t> dirty </a:t>
            </a:r>
            <a:r>
              <a:rPr sz="2800" b="1" spc="60" dirty="0">
                <a:latin typeface="Arial"/>
                <a:cs typeface="Arial"/>
              </a:rPr>
              <a:t>bit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145" dirty="0">
                <a:latin typeface="Arial"/>
                <a:cs typeface="Arial"/>
              </a:rPr>
              <a:t>is</a:t>
            </a:r>
            <a:r>
              <a:rPr sz="2800" b="1" dirty="0">
                <a:latin typeface="Arial"/>
                <a:cs typeface="Arial"/>
              </a:rPr>
              <a:t> ON,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then data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must be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75" dirty="0">
                <a:latin typeface="Arial"/>
                <a:cs typeface="Arial"/>
              </a:rPr>
              <a:t>sourced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by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another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processor</a:t>
            </a:r>
            <a:endParaRPr sz="2800">
              <a:latin typeface="Arial"/>
              <a:cs typeface="Arial"/>
            </a:endParaRPr>
          </a:p>
          <a:p>
            <a:pPr marL="521334" indent="-50863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521334" algn="l"/>
              </a:tabLst>
            </a:pPr>
            <a:r>
              <a:rPr sz="2800" b="1" dirty="0">
                <a:latin typeface="Arial"/>
                <a:cs typeface="Arial"/>
              </a:rPr>
              <a:t>Home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node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85" dirty="0">
                <a:latin typeface="Arial"/>
                <a:cs typeface="Arial"/>
              </a:rPr>
              <a:t>responds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with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100" dirty="0">
                <a:latin typeface="Arial"/>
                <a:cs typeface="Arial"/>
              </a:rPr>
              <a:t>message</a:t>
            </a:r>
            <a:r>
              <a:rPr sz="2800" b="1" spc="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providing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identity </a:t>
            </a:r>
            <a:r>
              <a:rPr sz="2800" b="1" spc="70" dirty="0">
                <a:latin typeface="Arial"/>
                <a:cs typeface="Arial"/>
              </a:rPr>
              <a:t>of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line</a:t>
            </a:r>
            <a:r>
              <a:rPr sz="2800" b="1" spc="4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owner</a:t>
            </a:r>
            <a:endParaRPr sz="2800">
              <a:latin typeface="Arial"/>
              <a:cs typeface="Arial"/>
            </a:endParaRPr>
          </a:p>
          <a:p>
            <a:pPr marL="521334" indent="-508634">
              <a:lnSpc>
                <a:spcPct val="100000"/>
              </a:lnSpc>
              <a:spcBef>
                <a:spcPts val="595"/>
              </a:spcBef>
              <a:buAutoNum type="arabicPeriod"/>
              <a:tabLst>
                <a:tab pos="521334" algn="l"/>
              </a:tabLst>
            </a:pPr>
            <a:r>
              <a:rPr sz="2800" b="1" spc="-40" dirty="0">
                <a:latin typeface="Arial"/>
                <a:cs typeface="Arial"/>
              </a:rPr>
              <a:t>Requesting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node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spc="-60" dirty="0">
                <a:latin typeface="Arial"/>
                <a:cs typeface="Arial"/>
              </a:rPr>
              <a:t>requests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data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60" dirty="0">
                <a:latin typeface="Arial"/>
                <a:cs typeface="Arial"/>
              </a:rPr>
              <a:t>from</a:t>
            </a:r>
            <a:r>
              <a:rPr sz="2800" b="1" spc="-9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owner</a:t>
            </a:r>
            <a:endParaRPr sz="2800">
              <a:latin typeface="Arial"/>
              <a:cs typeface="Arial"/>
            </a:endParaRPr>
          </a:p>
          <a:p>
            <a:pPr marL="521334" indent="-508634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521334" algn="l"/>
              </a:tabLst>
            </a:pPr>
            <a:r>
              <a:rPr sz="2800" b="1" dirty="0">
                <a:latin typeface="Arial"/>
                <a:cs typeface="Arial"/>
              </a:rPr>
              <a:t>Owner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spc="-90" dirty="0">
                <a:latin typeface="Arial"/>
                <a:cs typeface="Arial"/>
              </a:rPr>
              <a:t>changes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state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in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95" dirty="0">
                <a:latin typeface="Arial"/>
                <a:cs typeface="Arial"/>
              </a:rPr>
              <a:t>cache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spc="80" dirty="0">
                <a:latin typeface="Arial"/>
                <a:cs typeface="Arial"/>
              </a:rPr>
              <a:t>to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spc="-125" dirty="0">
                <a:latin typeface="Arial"/>
                <a:cs typeface="Arial"/>
              </a:rPr>
              <a:t>SHARED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(read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only),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spc="-80" dirty="0">
                <a:latin typeface="Arial"/>
                <a:cs typeface="Arial"/>
              </a:rPr>
              <a:t>responds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spc="75" dirty="0">
                <a:latin typeface="Arial"/>
                <a:cs typeface="Arial"/>
              </a:rPr>
              <a:t>to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requesting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node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849623" y="4459223"/>
            <a:ext cx="2030095" cy="228600"/>
          </a:xfrm>
          <a:custGeom>
            <a:avLst/>
            <a:gdLst/>
            <a:ahLst/>
            <a:cxnLst/>
            <a:rect l="l" t="t" r="r" b="b"/>
            <a:pathLst>
              <a:path w="2030095" h="228600">
                <a:moveTo>
                  <a:pt x="2029968" y="0"/>
                </a:moveTo>
                <a:lnTo>
                  <a:pt x="0" y="0"/>
                </a:lnTo>
                <a:lnTo>
                  <a:pt x="0" y="228600"/>
                </a:lnTo>
                <a:lnTo>
                  <a:pt x="2029968" y="228600"/>
                </a:lnTo>
                <a:lnTo>
                  <a:pt x="2029968" y="0"/>
                </a:lnTo>
                <a:close/>
              </a:path>
            </a:pathLst>
          </a:custGeom>
          <a:solidFill>
            <a:srgbClr val="008B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631938" y="8007222"/>
            <a:ext cx="25755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5" dirty="0">
                <a:latin typeface="Arial"/>
                <a:cs typeface="Arial"/>
              </a:rPr>
              <a:t>Scalable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Interconnect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39463" y="13404901"/>
            <a:ext cx="160972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25" dirty="0">
                <a:latin typeface="Arial"/>
                <a:cs typeface="Arial"/>
              </a:rPr>
              <a:t>Spring</a:t>
            </a:r>
            <a:r>
              <a:rPr sz="2200" b="1" spc="-105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2019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Example</a:t>
            </a:r>
            <a:r>
              <a:rPr spc="-85" dirty="0"/>
              <a:t> </a:t>
            </a:r>
            <a:r>
              <a:rPr dirty="0"/>
              <a:t>2:</a:t>
            </a:r>
            <a:r>
              <a:rPr spc="-100" dirty="0"/>
              <a:t> </a:t>
            </a:r>
            <a:r>
              <a:rPr dirty="0"/>
              <a:t>read</a:t>
            </a:r>
            <a:r>
              <a:rPr spc="-85" dirty="0"/>
              <a:t> </a:t>
            </a:r>
            <a:r>
              <a:rPr spc="-310" dirty="0"/>
              <a:t>miss</a:t>
            </a:r>
            <a:r>
              <a:rPr spc="-80" dirty="0"/>
              <a:t> </a:t>
            </a:r>
            <a:r>
              <a:rPr spc="145" dirty="0"/>
              <a:t>to</a:t>
            </a:r>
            <a:r>
              <a:rPr spc="-85" dirty="0"/>
              <a:t> </a:t>
            </a:r>
            <a:r>
              <a:rPr dirty="0"/>
              <a:t>dirty</a:t>
            </a:r>
            <a:r>
              <a:rPr spc="-105" dirty="0"/>
              <a:t> </a:t>
            </a:r>
            <a:r>
              <a:rPr spc="-20" dirty="0"/>
              <a:t>line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19009" y="2770441"/>
            <a:ext cx="15393035" cy="5831205"/>
            <a:chOff x="1219009" y="2770441"/>
            <a:chExt cx="15393035" cy="5831205"/>
          </a:xfrm>
        </p:grpSpPr>
        <p:sp>
          <p:nvSpPr>
            <p:cNvPr id="5" name="object 5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15177642" y="0"/>
                  </a:moveTo>
                  <a:lnTo>
                    <a:pt x="190373" y="0"/>
                  </a:lnTo>
                  <a:lnTo>
                    <a:pt x="146717" y="5027"/>
                  </a:lnTo>
                  <a:lnTo>
                    <a:pt x="106644" y="19346"/>
                  </a:lnTo>
                  <a:lnTo>
                    <a:pt x="71297" y="41817"/>
                  </a:lnTo>
                  <a:lnTo>
                    <a:pt x="41817" y="71297"/>
                  </a:lnTo>
                  <a:lnTo>
                    <a:pt x="19346" y="106644"/>
                  </a:lnTo>
                  <a:lnTo>
                    <a:pt x="5027" y="146717"/>
                  </a:lnTo>
                  <a:lnTo>
                    <a:pt x="0" y="190373"/>
                  </a:lnTo>
                  <a:lnTo>
                    <a:pt x="0" y="583818"/>
                  </a:lnTo>
                  <a:lnTo>
                    <a:pt x="5027" y="627474"/>
                  </a:lnTo>
                  <a:lnTo>
                    <a:pt x="19346" y="667547"/>
                  </a:lnTo>
                  <a:lnTo>
                    <a:pt x="41817" y="702894"/>
                  </a:lnTo>
                  <a:lnTo>
                    <a:pt x="71297" y="732374"/>
                  </a:lnTo>
                  <a:lnTo>
                    <a:pt x="106644" y="754845"/>
                  </a:lnTo>
                  <a:lnTo>
                    <a:pt x="146717" y="769164"/>
                  </a:lnTo>
                  <a:lnTo>
                    <a:pt x="190373" y="774191"/>
                  </a:lnTo>
                  <a:lnTo>
                    <a:pt x="15177642" y="774191"/>
                  </a:lnTo>
                  <a:lnTo>
                    <a:pt x="15221298" y="769164"/>
                  </a:lnTo>
                  <a:lnTo>
                    <a:pt x="15261371" y="754845"/>
                  </a:lnTo>
                  <a:lnTo>
                    <a:pt x="15296718" y="732374"/>
                  </a:lnTo>
                  <a:lnTo>
                    <a:pt x="15326198" y="702894"/>
                  </a:lnTo>
                  <a:lnTo>
                    <a:pt x="15348669" y="667547"/>
                  </a:lnTo>
                  <a:lnTo>
                    <a:pt x="15362988" y="627474"/>
                  </a:lnTo>
                  <a:lnTo>
                    <a:pt x="15368016" y="583818"/>
                  </a:lnTo>
                  <a:lnTo>
                    <a:pt x="15368016" y="190373"/>
                  </a:lnTo>
                  <a:lnTo>
                    <a:pt x="15362988" y="146717"/>
                  </a:lnTo>
                  <a:lnTo>
                    <a:pt x="15348669" y="106644"/>
                  </a:lnTo>
                  <a:lnTo>
                    <a:pt x="15326198" y="71297"/>
                  </a:lnTo>
                  <a:lnTo>
                    <a:pt x="15296718" y="41817"/>
                  </a:lnTo>
                  <a:lnTo>
                    <a:pt x="15261371" y="19346"/>
                  </a:lnTo>
                  <a:lnTo>
                    <a:pt x="15221298" y="5027"/>
                  </a:lnTo>
                  <a:lnTo>
                    <a:pt x="15177642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0" y="190373"/>
                  </a:moveTo>
                  <a:lnTo>
                    <a:pt x="5027" y="146717"/>
                  </a:lnTo>
                  <a:lnTo>
                    <a:pt x="19346" y="106644"/>
                  </a:lnTo>
                  <a:lnTo>
                    <a:pt x="41817" y="71297"/>
                  </a:lnTo>
                  <a:lnTo>
                    <a:pt x="71297" y="41817"/>
                  </a:lnTo>
                  <a:lnTo>
                    <a:pt x="106644" y="19346"/>
                  </a:lnTo>
                  <a:lnTo>
                    <a:pt x="146717" y="5027"/>
                  </a:lnTo>
                  <a:lnTo>
                    <a:pt x="190373" y="0"/>
                  </a:lnTo>
                  <a:lnTo>
                    <a:pt x="15177642" y="0"/>
                  </a:lnTo>
                  <a:lnTo>
                    <a:pt x="15221298" y="5027"/>
                  </a:lnTo>
                  <a:lnTo>
                    <a:pt x="15261371" y="19346"/>
                  </a:lnTo>
                  <a:lnTo>
                    <a:pt x="15296718" y="41817"/>
                  </a:lnTo>
                  <a:lnTo>
                    <a:pt x="15326198" y="71297"/>
                  </a:lnTo>
                  <a:lnTo>
                    <a:pt x="15348669" y="106644"/>
                  </a:lnTo>
                  <a:lnTo>
                    <a:pt x="15362988" y="146717"/>
                  </a:lnTo>
                  <a:lnTo>
                    <a:pt x="15368016" y="190373"/>
                  </a:lnTo>
                  <a:lnTo>
                    <a:pt x="15368016" y="583818"/>
                  </a:lnTo>
                  <a:lnTo>
                    <a:pt x="15362988" y="627474"/>
                  </a:lnTo>
                  <a:lnTo>
                    <a:pt x="15348669" y="667547"/>
                  </a:lnTo>
                  <a:lnTo>
                    <a:pt x="15326198" y="702894"/>
                  </a:lnTo>
                  <a:lnTo>
                    <a:pt x="15296718" y="732374"/>
                  </a:lnTo>
                  <a:lnTo>
                    <a:pt x="15261371" y="754845"/>
                  </a:lnTo>
                  <a:lnTo>
                    <a:pt x="15221298" y="769164"/>
                  </a:lnTo>
                  <a:lnTo>
                    <a:pt x="15177642" y="774191"/>
                  </a:lnTo>
                  <a:lnTo>
                    <a:pt x="190373" y="774191"/>
                  </a:lnTo>
                  <a:lnTo>
                    <a:pt x="146717" y="769164"/>
                  </a:lnTo>
                  <a:lnTo>
                    <a:pt x="106644" y="754845"/>
                  </a:lnTo>
                  <a:lnTo>
                    <a:pt x="71297" y="732374"/>
                  </a:lnTo>
                  <a:lnTo>
                    <a:pt x="41817" y="702894"/>
                  </a:lnTo>
                  <a:lnTo>
                    <a:pt x="19346" y="667547"/>
                  </a:lnTo>
                  <a:lnTo>
                    <a:pt x="5027" y="627474"/>
                  </a:lnTo>
                  <a:lnTo>
                    <a:pt x="0" y="583818"/>
                  </a:lnTo>
                  <a:lnTo>
                    <a:pt x="0" y="19037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80232" y="5681472"/>
              <a:ext cx="1518285" cy="1280160"/>
            </a:xfrm>
            <a:custGeom>
              <a:avLst/>
              <a:gdLst/>
              <a:ahLst/>
              <a:cxnLst/>
              <a:rect l="l" t="t" r="r" b="b"/>
              <a:pathLst>
                <a:path w="1518285" h="1280159">
                  <a:moveTo>
                    <a:pt x="0" y="1280159"/>
                  </a:moveTo>
                  <a:lnTo>
                    <a:pt x="1496567" y="1280159"/>
                  </a:lnTo>
                </a:path>
                <a:path w="1518285" h="1280159">
                  <a:moveTo>
                    <a:pt x="0" y="0"/>
                  </a:moveTo>
                  <a:lnTo>
                    <a:pt x="1517903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31080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02043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25176" y="4026344"/>
            <a:ext cx="2075814" cy="680085"/>
            <a:chOff x="3825176" y="4026344"/>
            <a:chExt cx="2075814" cy="680085"/>
          </a:xfrm>
        </p:grpSpPr>
        <p:sp>
          <p:nvSpPr>
            <p:cNvPr id="13" name="object 13"/>
            <p:cNvSpPr/>
            <p:nvPr/>
          </p:nvSpPr>
          <p:spPr>
            <a:xfrm>
              <a:off x="3834384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2057400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2057400" y="661416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4384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0" y="661416"/>
                  </a:moveTo>
                  <a:lnTo>
                    <a:pt x="2057400" y="661416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8288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43528" y="4044696"/>
            <a:ext cx="2039620" cy="41465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147955" rIns="0" bIns="0" rtlCol="0">
            <a:spAutoFit/>
          </a:bodyPr>
          <a:lstStyle/>
          <a:p>
            <a:pPr marL="381000">
              <a:lnSpc>
                <a:spcPts val="2100"/>
              </a:lnSpc>
              <a:spcBef>
                <a:spcPts val="116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31201" y="5163121"/>
            <a:ext cx="2161540" cy="2310765"/>
            <a:chOff x="1231201" y="5163121"/>
            <a:chExt cx="2161540" cy="2310765"/>
          </a:xfrm>
        </p:grpSpPr>
        <p:sp>
          <p:nvSpPr>
            <p:cNvPr id="17" name="object 17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55775" y="6733031"/>
            <a:ext cx="211264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3390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19009" y="5181409"/>
            <a:ext cx="2192020" cy="2073275"/>
            <a:chOff x="1219009" y="5181409"/>
            <a:chExt cx="2192020" cy="2073275"/>
          </a:xfrm>
        </p:grpSpPr>
        <p:sp>
          <p:nvSpPr>
            <p:cNvPr id="23" name="object 23"/>
            <p:cNvSpPr/>
            <p:nvPr/>
          </p:nvSpPr>
          <p:spPr>
            <a:xfrm>
              <a:off x="1231392" y="5422391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4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4" h="1819909">
                  <a:moveTo>
                    <a:pt x="0" y="256031"/>
                  </a:moveTo>
                  <a:lnTo>
                    <a:pt x="2154936" y="259079"/>
                  </a:lnTo>
                </a:path>
                <a:path w="2167254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4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4" h="1819909">
                  <a:moveTo>
                    <a:pt x="0" y="1551431"/>
                  </a:moveTo>
                  <a:lnTo>
                    <a:pt x="2154936" y="1554479"/>
                  </a:lnTo>
                </a:path>
                <a:path w="2167254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00784" y="5193791"/>
              <a:ext cx="1228725" cy="969644"/>
            </a:xfrm>
            <a:custGeom>
              <a:avLst/>
              <a:gdLst/>
              <a:ahLst/>
              <a:cxnLst/>
              <a:rect l="l" t="t" r="r" b="b"/>
              <a:pathLst>
                <a:path w="1228725" h="969645">
                  <a:moveTo>
                    <a:pt x="0" y="966215"/>
                  </a:moveTo>
                  <a:lnTo>
                    <a:pt x="188975" y="966215"/>
                  </a:lnTo>
                  <a:lnTo>
                    <a:pt x="188975" y="786383"/>
                  </a:lnTo>
                  <a:lnTo>
                    <a:pt x="0" y="786383"/>
                  </a:lnTo>
                  <a:lnTo>
                    <a:pt x="0" y="966215"/>
                  </a:lnTo>
                  <a:close/>
                </a:path>
                <a:path w="1228725" h="969645">
                  <a:moveTo>
                    <a:pt x="466344" y="966215"/>
                  </a:moveTo>
                  <a:lnTo>
                    <a:pt x="1216152" y="966215"/>
                  </a:lnTo>
                  <a:lnTo>
                    <a:pt x="1216152" y="786383"/>
                  </a:lnTo>
                  <a:lnTo>
                    <a:pt x="466344" y="786383"/>
                  </a:lnTo>
                  <a:lnTo>
                    <a:pt x="466344" y="966215"/>
                  </a:lnTo>
                  <a:close/>
                </a:path>
                <a:path w="1228725" h="969645">
                  <a:moveTo>
                    <a:pt x="737616" y="786383"/>
                  </a:moveTo>
                  <a:lnTo>
                    <a:pt x="740664" y="969263"/>
                  </a:lnTo>
                </a:path>
                <a:path w="1228725" h="969645">
                  <a:moveTo>
                    <a:pt x="975360" y="774191"/>
                  </a:moveTo>
                  <a:lnTo>
                    <a:pt x="978408" y="957072"/>
                  </a:lnTo>
                </a:path>
                <a:path w="1228725" h="969645">
                  <a:moveTo>
                    <a:pt x="15240" y="445007"/>
                  </a:moveTo>
                  <a:lnTo>
                    <a:pt x="201168" y="445007"/>
                  </a:lnTo>
                  <a:lnTo>
                    <a:pt x="201168" y="265175"/>
                  </a:lnTo>
                  <a:lnTo>
                    <a:pt x="15240" y="265175"/>
                  </a:lnTo>
                  <a:lnTo>
                    <a:pt x="15240" y="445007"/>
                  </a:lnTo>
                  <a:close/>
                </a:path>
                <a:path w="1228725" h="969645">
                  <a:moveTo>
                    <a:pt x="481584" y="445007"/>
                  </a:moveTo>
                  <a:lnTo>
                    <a:pt x="1228344" y="445007"/>
                  </a:lnTo>
                  <a:lnTo>
                    <a:pt x="1228344" y="265175"/>
                  </a:lnTo>
                  <a:lnTo>
                    <a:pt x="481584" y="265175"/>
                  </a:lnTo>
                  <a:lnTo>
                    <a:pt x="481584" y="445007"/>
                  </a:lnTo>
                  <a:close/>
                </a:path>
                <a:path w="1228725" h="969645">
                  <a:moveTo>
                    <a:pt x="749808" y="265175"/>
                  </a:moveTo>
                  <a:lnTo>
                    <a:pt x="752856" y="448055"/>
                  </a:lnTo>
                </a:path>
                <a:path w="1228725" h="969645">
                  <a:moveTo>
                    <a:pt x="987552" y="256031"/>
                  </a:moveTo>
                  <a:lnTo>
                    <a:pt x="990600" y="438911"/>
                  </a:lnTo>
                </a:path>
                <a:path w="1228725" h="969645">
                  <a:moveTo>
                    <a:pt x="15240" y="192024"/>
                  </a:moveTo>
                  <a:lnTo>
                    <a:pt x="201168" y="192024"/>
                  </a:lnTo>
                  <a:lnTo>
                    <a:pt x="201168" y="9144"/>
                  </a:lnTo>
                  <a:lnTo>
                    <a:pt x="15240" y="9144"/>
                  </a:lnTo>
                  <a:lnTo>
                    <a:pt x="15240" y="192024"/>
                  </a:lnTo>
                  <a:close/>
                </a:path>
                <a:path w="1228725" h="969645">
                  <a:moveTo>
                    <a:pt x="481584" y="188975"/>
                  </a:moveTo>
                  <a:lnTo>
                    <a:pt x="1228344" y="188975"/>
                  </a:lnTo>
                  <a:lnTo>
                    <a:pt x="1228344" y="12192"/>
                  </a:lnTo>
                  <a:lnTo>
                    <a:pt x="481584" y="12192"/>
                  </a:lnTo>
                  <a:lnTo>
                    <a:pt x="481584" y="188975"/>
                  </a:lnTo>
                  <a:close/>
                </a:path>
                <a:path w="1228725" h="969645">
                  <a:moveTo>
                    <a:pt x="749808" y="9143"/>
                  </a:moveTo>
                  <a:lnTo>
                    <a:pt x="752856" y="195072"/>
                  </a:lnTo>
                </a:path>
                <a:path w="1228725" h="969645">
                  <a:moveTo>
                    <a:pt x="987552" y="0"/>
                  </a:moveTo>
                  <a:lnTo>
                    <a:pt x="990600" y="182879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811782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55775" y="5695188"/>
            <a:ext cx="211264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445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674417" y="2770441"/>
            <a:ext cx="2710180" cy="5087620"/>
            <a:chOff x="8674417" y="2770441"/>
            <a:chExt cx="2710180" cy="5087620"/>
          </a:xfrm>
        </p:grpSpPr>
        <p:sp>
          <p:nvSpPr>
            <p:cNvPr id="28" name="object 28"/>
            <p:cNvSpPr/>
            <p:nvPr/>
          </p:nvSpPr>
          <p:spPr>
            <a:xfrm>
              <a:off x="8702040" y="5681472"/>
              <a:ext cx="1518285" cy="1280160"/>
            </a:xfrm>
            <a:custGeom>
              <a:avLst/>
              <a:gdLst/>
              <a:ahLst/>
              <a:cxnLst/>
              <a:rect l="l" t="t" r="r" b="b"/>
              <a:pathLst>
                <a:path w="1518284" h="1280159">
                  <a:moveTo>
                    <a:pt x="0" y="1280159"/>
                  </a:moveTo>
                  <a:lnTo>
                    <a:pt x="1496567" y="1280159"/>
                  </a:lnTo>
                </a:path>
                <a:path w="1518284" h="1280159">
                  <a:moveTo>
                    <a:pt x="0" y="0"/>
                  </a:moveTo>
                  <a:lnTo>
                    <a:pt x="1517903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152888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8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8" y="1990344"/>
                  </a:lnTo>
                  <a:lnTo>
                    <a:pt x="241096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8" y="1990344"/>
                  </a:lnTo>
                  <a:lnTo>
                    <a:pt x="2410968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342501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56192" y="4035552"/>
            <a:ext cx="2057400" cy="6616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23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553009" y="5163121"/>
            <a:ext cx="2161540" cy="2310765"/>
            <a:chOff x="6553009" y="5163121"/>
            <a:chExt cx="2161540" cy="2310765"/>
          </a:xfrm>
        </p:grpSpPr>
        <p:sp>
          <p:nvSpPr>
            <p:cNvPr id="35" name="object 35"/>
            <p:cNvSpPr/>
            <p:nvPr/>
          </p:nvSpPr>
          <p:spPr>
            <a:xfrm>
              <a:off x="65653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653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653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653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579107" y="6733031"/>
            <a:ext cx="2123440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2120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553200" y="5422391"/>
            <a:ext cx="2167255" cy="1819910"/>
          </a:xfrm>
          <a:custGeom>
            <a:avLst/>
            <a:gdLst/>
            <a:ahLst/>
            <a:cxnLst/>
            <a:rect l="l" t="t" r="r" b="b"/>
            <a:pathLst>
              <a:path w="2167254" h="1819909">
                <a:moveTo>
                  <a:pt x="12192" y="0"/>
                </a:moveTo>
                <a:lnTo>
                  <a:pt x="2167128" y="3048"/>
                </a:lnTo>
              </a:path>
              <a:path w="2167254" h="1819909">
                <a:moveTo>
                  <a:pt x="0" y="256031"/>
                </a:moveTo>
                <a:lnTo>
                  <a:pt x="2154935" y="259079"/>
                </a:lnTo>
              </a:path>
              <a:path w="2167254" h="1819909">
                <a:moveTo>
                  <a:pt x="12192" y="521207"/>
                </a:moveTo>
                <a:lnTo>
                  <a:pt x="2167128" y="524255"/>
                </a:lnTo>
              </a:path>
              <a:path w="2167254" h="1819909">
                <a:moveTo>
                  <a:pt x="12192" y="1295400"/>
                </a:moveTo>
                <a:lnTo>
                  <a:pt x="2167128" y="1298448"/>
                </a:lnTo>
              </a:path>
              <a:path w="2167254" h="1819909">
                <a:moveTo>
                  <a:pt x="0" y="1551431"/>
                </a:moveTo>
                <a:lnTo>
                  <a:pt x="2154935" y="1554479"/>
                </a:lnTo>
              </a:path>
              <a:path w="2167254" h="1819909">
                <a:moveTo>
                  <a:pt x="12192" y="1816607"/>
                </a:moveTo>
                <a:lnTo>
                  <a:pt x="2167128" y="1819655"/>
                </a:lnTo>
              </a:path>
            </a:pathLst>
          </a:custGeom>
          <a:ln w="2438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134225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034783" y="5193791"/>
            <a:ext cx="1216660" cy="448309"/>
          </a:xfrm>
          <a:custGeom>
            <a:avLst/>
            <a:gdLst/>
            <a:ahLst/>
            <a:cxnLst/>
            <a:rect l="l" t="t" r="r" b="b"/>
            <a:pathLst>
              <a:path w="1216659" h="448310">
                <a:moveTo>
                  <a:pt x="0" y="445007"/>
                </a:moveTo>
                <a:lnTo>
                  <a:pt x="188975" y="445007"/>
                </a:lnTo>
                <a:lnTo>
                  <a:pt x="188975" y="265175"/>
                </a:lnTo>
                <a:lnTo>
                  <a:pt x="0" y="265175"/>
                </a:lnTo>
                <a:lnTo>
                  <a:pt x="0" y="445007"/>
                </a:lnTo>
                <a:close/>
              </a:path>
              <a:path w="1216659" h="448310">
                <a:moveTo>
                  <a:pt x="466344" y="445007"/>
                </a:moveTo>
                <a:lnTo>
                  <a:pt x="1216152" y="445007"/>
                </a:lnTo>
                <a:lnTo>
                  <a:pt x="1216152" y="265175"/>
                </a:lnTo>
                <a:lnTo>
                  <a:pt x="466344" y="265175"/>
                </a:lnTo>
                <a:lnTo>
                  <a:pt x="466344" y="445007"/>
                </a:lnTo>
                <a:close/>
              </a:path>
              <a:path w="1216659" h="448310">
                <a:moveTo>
                  <a:pt x="737616" y="265175"/>
                </a:moveTo>
                <a:lnTo>
                  <a:pt x="740664" y="448055"/>
                </a:lnTo>
              </a:path>
              <a:path w="1216659" h="448310">
                <a:moveTo>
                  <a:pt x="975360" y="256031"/>
                </a:moveTo>
                <a:lnTo>
                  <a:pt x="978408" y="438911"/>
                </a:lnTo>
              </a:path>
              <a:path w="1216659" h="448310">
                <a:moveTo>
                  <a:pt x="0" y="192024"/>
                </a:moveTo>
                <a:lnTo>
                  <a:pt x="188975" y="192024"/>
                </a:lnTo>
                <a:lnTo>
                  <a:pt x="188975" y="9144"/>
                </a:lnTo>
                <a:lnTo>
                  <a:pt x="0" y="9144"/>
                </a:lnTo>
                <a:lnTo>
                  <a:pt x="0" y="192024"/>
                </a:lnTo>
                <a:close/>
              </a:path>
              <a:path w="1216659" h="448310">
                <a:moveTo>
                  <a:pt x="466344" y="188975"/>
                </a:moveTo>
                <a:lnTo>
                  <a:pt x="1216152" y="188975"/>
                </a:lnTo>
                <a:lnTo>
                  <a:pt x="1216152" y="12192"/>
                </a:lnTo>
                <a:lnTo>
                  <a:pt x="466344" y="12192"/>
                </a:lnTo>
                <a:lnTo>
                  <a:pt x="466344" y="188975"/>
                </a:lnTo>
                <a:close/>
              </a:path>
              <a:path w="1216659" h="448310">
                <a:moveTo>
                  <a:pt x="737616" y="9143"/>
                </a:moveTo>
                <a:lnTo>
                  <a:pt x="740664" y="195072"/>
                </a:lnTo>
              </a:path>
              <a:path w="1216659" h="448310">
                <a:moveTo>
                  <a:pt x="975360" y="0"/>
                </a:moveTo>
                <a:lnTo>
                  <a:pt x="978408" y="182879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579107" y="5695188"/>
            <a:ext cx="2123440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5715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3856017" y="2770441"/>
            <a:ext cx="2710180" cy="5087620"/>
            <a:chOff x="13856017" y="2770441"/>
            <a:chExt cx="2710180" cy="5087620"/>
          </a:xfrm>
        </p:grpSpPr>
        <p:sp>
          <p:nvSpPr>
            <p:cNvPr id="45" name="object 45"/>
            <p:cNvSpPr/>
            <p:nvPr/>
          </p:nvSpPr>
          <p:spPr>
            <a:xfrm>
              <a:off x="13883640" y="4773168"/>
              <a:ext cx="1518285" cy="3057525"/>
            </a:xfrm>
            <a:custGeom>
              <a:avLst/>
              <a:gdLst/>
              <a:ahLst/>
              <a:cxnLst/>
              <a:rect l="l" t="t" r="r" b="b"/>
              <a:pathLst>
                <a:path w="1518284" h="3057525">
                  <a:moveTo>
                    <a:pt x="0" y="2188463"/>
                  </a:moveTo>
                  <a:lnTo>
                    <a:pt x="1496567" y="2188463"/>
                  </a:lnTo>
                </a:path>
                <a:path w="1518284" h="3057525">
                  <a:moveTo>
                    <a:pt x="0" y="908303"/>
                  </a:moveTo>
                  <a:lnTo>
                    <a:pt x="1517903" y="908303"/>
                  </a:lnTo>
                </a:path>
                <a:path w="1518284" h="3057525">
                  <a:moveTo>
                    <a:pt x="1450848" y="0"/>
                  </a:moveTo>
                  <a:lnTo>
                    <a:pt x="1450848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452498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4328584" y="4026344"/>
            <a:ext cx="2075814" cy="680085"/>
            <a:chOff x="14328584" y="4026344"/>
            <a:chExt cx="2075814" cy="680085"/>
          </a:xfrm>
        </p:grpSpPr>
        <p:sp>
          <p:nvSpPr>
            <p:cNvPr id="50" name="object 50"/>
            <p:cNvSpPr/>
            <p:nvPr/>
          </p:nvSpPr>
          <p:spPr>
            <a:xfrm>
              <a:off x="14337791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2057400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2057400" y="661416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4337791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0" y="661416"/>
                  </a:moveTo>
                  <a:lnTo>
                    <a:pt x="2057400" y="661416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8288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4346936" y="4044696"/>
            <a:ext cx="2039620" cy="41465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147955" rIns="0" bIns="0" rtlCol="0">
            <a:spAutoFit/>
          </a:bodyPr>
          <a:lstStyle/>
          <a:p>
            <a:pPr marL="382270">
              <a:lnSpc>
                <a:spcPts val="2100"/>
              </a:lnSpc>
              <a:spcBef>
                <a:spcPts val="116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1734609" y="5163121"/>
            <a:ext cx="2161540" cy="2310765"/>
            <a:chOff x="11734609" y="5163121"/>
            <a:chExt cx="2161540" cy="2310765"/>
          </a:xfrm>
        </p:grpSpPr>
        <p:sp>
          <p:nvSpPr>
            <p:cNvPr id="54" name="object 54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1746992" y="6733031"/>
            <a:ext cx="213677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66725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1734800" y="5422391"/>
            <a:ext cx="2167255" cy="1819910"/>
          </a:xfrm>
          <a:custGeom>
            <a:avLst/>
            <a:gdLst/>
            <a:ahLst/>
            <a:cxnLst/>
            <a:rect l="l" t="t" r="r" b="b"/>
            <a:pathLst>
              <a:path w="2167255" h="1819909">
                <a:moveTo>
                  <a:pt x="12192" y="0"/>
                </a:moveTo>
                <a:lnTo>
                  <a:pt x="2167128" y="3048"/>
                </a:lnTo>
              </a:path>
              <a:path w="2167255" h="1819909">
                <a:moveTo>
                  <a:pt x="0" y="256031"/>
                </a:moveTo>
                <a:lnTo>
                  <a:pt x="2154936" y="259079"/>
                </a:lnTo>
              </a:path>
              <a:path w="2167255" h="1819909">
                <a:moveTo>
                  <a:pt x="12192" y="521207"/>
                </a:moveTo>
                <a:lnTo>
                  <a:pt x="2167128" y="524255"/>
                </a:lnTo>
              </a:path>
              <a:path w="2167255" h="1819909">
                <a:moveTo>
                  <a:pt x="12192" y="1295400"/>
                </a:moveTo>
                <a:lnTo>
                  <a:pt x="2167128" y="1298448"/>
                </a:lnTo>
              </a:path>
              <a:path w="2167255" h="1819909">
                <a:moveTo>
                  <a:pt x="0" y="1551431"/>
                </a:moveTo>
                <a:lnTo>
                  <a:pt x="2154936" y="1554479"/>
                </a:lnTo>
              </a:path>
              <a:path w="2167255" h="1819909">
                <a:moveTo>
                  <a:pt x="12192" y="1816607"/>
                </a:moveTo>
                <a:lnTo>
                  <a:pt x="2167128" y="1819655"/>
                </a:lnTo>
              </a:path>
            </a:pathLst>
          </a:custGeom>
          <a:ln w="2438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2316459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2204192" y="5193791"/>
            <a:ext cx="1228725" cy="969644"/>
          </a:xfrm>
          <a:custGeom>
            <a:avLst/>
            <a:gdLst/>
            <a:ahLst/>
            <a:cxnLst/>
            <a:rect l="l" t="t" r="r" b="b"/>
            <a:pathLst>
              <a:path w="1228725" h="969645">
                <a:moveTo>
                  <a:pt x="0" y="966215"/>
                </a:moveTo>
                <a:lnTo>
                  <a:pt x="185927" y="966215"/>
                </a:lnTo>
                <a:lnTo>
                  <a:pt x="185927" y="786383"/>
                </a:lnTo>
                <a:lnTo>
                  <a:pt x="0" y="786383"/>
                </a:lnTo>
                <a:lnTo>
                  <a:pt x="0" y="966215"/>
                </a:lnTo>
                <a:close/>
              </a:path>
              <a:path w="1228725" h="969645">
                <a:moveTo>
                  <a:pt x="466343" y="966215"/>
                </a:moveTo>
                <a:lnTo>
                  <a:pt x="1216152" y="966215"/>
                </a:lnTo>
                <a:lnTo>
                  <a:pt x="1216152" y="786383"/>
                </a:lnTo>
                <a:lnTo>
                  <a:pt x="466343" y="786383"/>
                </a:lnTo>
                <a:lnTo>
                  <a:pt x="466343" y="966215"/>
                </a:lnTo>
                <a:close/>
              </a:path>
              <a:path w="1228725" h="969645">
                <a:moveTo>
                  <a:pt x="737615" y="786383"/>
                </a:moveTo>
                <a:lnTo>
                  <a:pt x="740663" y="969263"/>
                </a:lnTo>
              </a:path>
              <a:path w="1228725" h="969645">
                <a:moveTo>
                  <a:pt x="975359" y="774191"/>
                </a:moveTo>
                <a:lnTo>
                  <a:pt x="978407" y="957072"/>
                </a:lnTo>
              </a:path>
              <a:path w="1228725" h="969645">
                <a:moveTo>
                  <a:pt x="12191" y="445007"/>
                </a:moveTo>
                <a:lnTo>
                  <a:pt x="201167" y="445007"/>
                </a:lnTo>
                <a:lnTo>
                  <a:pt x="201167" y="265175"/>
                </a:lnTo>
                <a:lnTo>
                  <a:pt x="12191" y="265175"/>
                </a:lnTo>
                <a:lnTo>
                  <a:pt x="12191" y="445007"/>
                </a:lnTo>
                <a:close/>
              </a:path>
              <a:path w="1228725" h="969645">
                <a:moveTo>
                  <a:pt x="478535" y="445007"/>
                </a:moveTo>
                <a:lnTo>
                  <a:pt x="1228344" y="445007"/>
                </a:lnTo>
                <a:lnTo>
                  <a:pt x="1228344" y="265175"/>
                </a:lnTo>
                <a:lnTo>
                  <a:pt x="478535" y="265175"/>
                </a:lnTo>
                <a:lnTo>
                  <a:pt x="478535" y="445007"/>
                </a:lnTo>
                <a:close/>
              </a:path>
              <a:path w="1228725" h="969645">
                <a:moveTo>
                  <a:pt x="749807" y="265175"/>
                </a:moveTo>
                <a:lnTo>
                  <a:pt x="752855" y="448055"/>
                </a:lnTo>
              </a:path>
              <a:path w="1228725" h="969645">
                <a:moveTo>
                  <a:pt x="987551" y="256031"/>
                </a:moveTo>
                <a:lnTo>
                  <a:pt x="990600" y="438911"/>
                </a:lnTo>
              </a:path>
              <a:path w="1228725" h="969645">
                <a:moveTo>
                  <a:pt x="12191" y="192024"/>
                </a:moveTo>
                <a:lnTo>
                  <a:pt x="201167" y="192024"/>
                </a:lnTo>
                <a:lnTo>
                  <a:pt x="201167" y="9144"/>
                </a:lnTo>
                <a:lnTo>
                  <a:pt x="12191" y="9144"/>
                </a:lnTo>
                <a:lnTo>
                  <a:pt x="12191" y="192024"/>
                </a:lnTo>
                <a:close/>
              </a:path>
              <a:path w="1228725" h="969645">
                <a:moveTo>
                  <a:pt x="478535" y="188975"/>
                </a:moveTo>
                <a:lnTo>
                  <a:pt x="1228344" y="188975"/>
                </a:lnTo>
                <a:lnTo>
                  <a:pt x="1228344" y="12192"/>
                </a:lnTo>
                <a:lnTo>
                  <a:pt x="478535" y="12192"/>
                </a:lnTo>
                <a:lnTo>
                  <a:pt x="478535" y="188975"/>
                </a:lnTo>
                <a:close/>
              </a:path>
              <a:path w="1228725" h="969645">
                <a:moveTo>
                  <a:pt x="749807" y="9143"/>
                </a:moveTo>
                <a:lnTo>
                  <a:pt x="752855" y="195072"/>
                </a:lnTo>
              </a:path>
              <a:path w="1228725" h="969645">
                <a:moveTo>
                  <a:pt x="987551" y="0"/>
                </a:moveTo>
                <a:lnTo>
                  <a:pt x="990600" y="182879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1746992" y="5695188"/>
            <a:ext cx="213677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191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995671" y="4459223"/>
            <a:ext cx="11375390" cy="5240020"/>
            <a:chOff x="4995671" y="4459223"/>
            <a:chExt cx="11375390" cy="5240020"/>
          </a:xfrm>
        </p:grpSpPr>
        <p:sp>
          <p:nvSpPr>
            <p:cNvPr id="64" name="object 64"/>
            <p:cNvSpPr/>
            <p:nvPr/>
          </p:nvSpPr>
          <p:spPr>
            <a:xfrm>
              <a:off x="4995671" y="4808219"/>
              <a:ext cx="4864735" cy="4253865"/>
            </a:xfrm>
            <a:custGeom>
              <a:avLst/>
              <a:gdLst/>
              <a:ahLst/>
              <a:cxnLst/>
              <a:rect l="l" t="t" r="r" b="b"/>
              <a:pathLst>
                <a:path w="4864734" h="4253865">
                  <a:moveTo>
                    <a:pt x="64007" y="0"/>
                  </a:moveTo>
                  <a:lnTo>
                    <a:pt x="0" y="0"/>
                  </a:lnTo>
                  <a:lnTo>
                    <a:pt x="0" y="4253483"/>
                  </a:lnTo>
                  <a:lnTo>
                    <a:pt x="4864608" y="4253483"/>
                  </a:lnTo>
                  <a:lnTo>
                    <a:pt x="4864608" y="4221480"/>
                  </a:lnTo>
                  <a:lnTo>
                    <a:pt x="64007" y="4221480"/>
                  </a:lnTo>
                  <a:lnTo>
                    <a:pt x="32003" y="4189476"/>
                  </a:lnTo>
                  <a:lnTo>
                    <a:pt x="64007" y="4189476"/>
                  </a:lnTo>
                  <a:lnTo>
                    <a:pt x="64007" y="0"/>
                  </a:lnTo>
                  <a:close/>
                </a:path>
                <a:path w="4864734" h="4253865">
                  <a:moveTo>
                    <a:pt x="64007" y="4189476"/>
                  </a:moveTo>
                  <a:lnTo>
                    <a:pt x="32003" y="4189476"/>
                  </a:lnTo>
                  <a:lnTo>
                    <a:pt x="64007" y="4221480"/>
                  </a:lnTo>
                  <a:lnTo>
                    <a:pt x="64007" y="4189476"/>
                  </a:lnTo>
                  <a:close/>
                </a:path>
                <a:path w="4864734" h="4253865">
                  <a:moveTo>
                    <a:pt x="4800600" y="4189476"/>
                  </a:moveTo>
                  <a:lnTo>
                    <a:pt x="64007" y="4189476"/>
                  </a:lnTo>
                  <a:lnTo>
                    <a:pt x="64007" y="4221480"/>
                  </a:lnTo>
                  <a:lnTo>
                    <a:pt x="4800600" y="4221480"/>
                  </a:lnTo>
                  <a:lnTo>
                    <a:pt x="4800600" y="4189476"/>
                  </a:lnTo>
                  <a:close/>
                </a:path>
                <a:path w="4864734" h="4253865">
                  <a:moveTo>
                    <a:pt x="4800600" y="1010284"/>
                  </a:moveTo>
                  <a:lnTo>
                    <a:pt x="4800600" y="4221480"/>
                  </a:lnTo>
                  <a:lnTo>
                    <a:pt x="4832604" y="4189476"/>
                  </a:lnTo>
                  <a:lnTo>
                    <a:pt x="4864608" y="4189476"/>
                  </a:lnTo>
                  <a:lnTo>
                    <a:pt x="4864608" y="1042288"/>
                  </a:lnTo>
                  <a:lnTo>
                    <a:pt x="4832604" y="1042288"/>
                  </a:lnTo>
                  <a:lnTo>
                    <a:pt x="4800600" y="1010284"/>
                  </a:lnTo>
                  <a:close/>
                </a:path>
                <a:path w="4864734" h="4253865">
                  <a:moveTo>
                    <a:pt x="4864608" y="4189476"/>
                  </a:moveTo>
                  <a:lnTo>
                    <a:pt x="4832604" y="4189476"/>
                  </a:lnTo>
                  <a:lnTo>
                    <a:pt x="4800600" y="4221480"/>
                  </a:lnTo>
                  <a:lnTo>
                    <a:pt x="4864608" y="4221480"/>
                  </a:lnTo>
                  <a:lnTo>
                    <a:pt x="4864608" y="4189476"/>
                  </a:lnTo>
                  <a:close/>
                </a:path>
                <a:path w="4864734" h="4253865">
                  <a:moveTo>
                    <a:pt x="3940302" y="914273"/>
                  </a:moveTo>
                  <a:lnTo>
                    <a:pt x="3748278" y="1010284"/>
                  </a:lnTo>
                  <a:lnTo>
                    <a:pt x="3940302" y="1106297"/>
                  </a:lnTo>
                  <a:lnTo>
                    <a:pt x="3940302" y="1042288"/>
                  </a:lnTo>
                  <a:lnTo>
                    <a:pt x="3908298" y="1042288"/>
                  </a:lnTo>
                  <a:lnTo>
                    <a:pt x="3908298" y="978280"/>
                  </a:lnTo>
                  <a:lnTo>
                    <a:pt x="3940302" y="978280"/>
                  </a:lnTo>
                  <a:lnTo>
                    <a:pt x="3940302" y="914273"/>
                  </a:lnTo>
                  <a:close/>
                </a:path>
                <a:path w="4864734" h="4253865">
                  <a:moveTo>
                    <a:pt x="3940302" y="978280"/>
                  </a:moveTo>
                  <a:lnTo>
                    <a:pt x="3908298" y="978280"/>
                  </a:lnTo>
                  <a:lnTo>
                    <a:pt x="3908298" y="1042288"/>
                  </a:lnTo>
                  <a:lnTo>
                    <a:pt x="3940302" y="1042288"/>
                  </a:lnTo>
                  <a:lnTo>
                    <a:pt x="3940302" y="978280"/>
                  </a:lnTo>
                  <a:close/>
                </a:path>
                <a:path w="4864734" h="4253865">
                  <a:moveTo>
                    <a:pt x="4864608" y="978280"/>
                  </a:moveTo>
                  <a:lnTo>
                    <a:pt x="3940302" y="978280"/>
                  </a:lnTo>
                  <a:lnTo>
                    <a:pt x="3940302" y="1042288"/>
                  </a:lnTo>
                  <a:lnTo>
                    <a:pt x="4800600" y="1042288"/>
                  </a:lnTo>
                  <a:lnTo>
                    <a:pt x="4800600" y="1010284"/>
                  </a:lnTo>
                  <a:lnTo>
                    <a:pt x="4864608" y="1010284"/>
                  </a:lnTo>
                  <a:lnTo>
                    <a:pt x="4864608" y="978280"/>
                  </a:lnTo>
                  <a:close/>
                </a:path>
                <a:path w="4864734" h="4253865">
                  <a:moveTo>
                    <a:pt x="4864608" y="1010284"/>
                  </a:moveTo>
                  <a:lnTo>
                    <a:pt x="4800600" y="1010284"/>
                  </a:lnTo>
                  <a:lnTo>
                    <a:pt x="4832604" y="1042288"/>
                  </a:lnTo>
                  <a:lnTo>
                    <a:pt x="4864608" y="1042288"/>
                  </a:lnTo>
                  <a:lnTo>
                    <a:pt x="4864608" y="1010284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76615" y="5983223"/>
              <a:ext cx="253365" cy="165100"/>
            </a:xfrm>
            <a:custGeom>
              <a:avLst/>
              <a:gdLst/>
              <a:ahLst/>
              <a:cxnLst/>
              <a:rect l="l" t="t" r="r" b="b"/>
              <a:pathLst>
                <a:path w="253365" h="165100">
                  <a:moveTo>
                    <a:pt x="252983" y="0"/>
                  </a:moveTo>
                  <a:lnTo>
                    <a:pt x="0" y="0"/>
                  </a:lnTo>
                  <a:lnTo>
                    <a:pt x="0" y="164592"/>
                  </a:lnTo>
                  <a:lnTo>
                    <a:pt x="252983" y="164592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E22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4337791" y="4459223"/>
              <a:ext cx="2033270" cy="228600"/>
            </a:xfrm>
            <a:custGeom>
              <a:avLst/>
              <a:gdLst/>
              <a:ahLst/>
              <a:cxnLst/>
              <a:rect l="l" t="t" r="r" b="b"/>
              <a:pathLst>
                <a:path w="2033269" h="228600">
                  <a:moveTo>
                    <a:pt x="203301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033015" y="228600"/>
                  </a:lnTo>
                  <a:lnTo>
                    <a:pt x="2033015" y="0"/>
                  </a:lnTo>
                  <a:close/>
                </a:path>
              </a:pathLst>
            </a:custGeom>
            <a:solidFill>
              <a:srgbClr val="008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24195" y="4917947"/>
              <a:ext cx="4507865" cy="4780915"/>
            </a:xfrm>
            <a:custGeom>
              <a:avLst/>
              <a:gdLst/>
              <a:ahLst/>
              <a:cxnLst/>
              <a:rect l="l" t="t" r="r" b="b"/>
              <a:pathLst>
                <a:path w="4507865" h="4780915">
                  <a:moveTo>
                    <a:pt x="127974" y="191939"/>
                  </a:moveTo>
                  <a:lnTo>
                    <a:pt x="63966" y="192108"/>
                  </a:lnTo>
                  <a:lnTo>
                    <a:pt x="76029" y="4714132"/>
                  </a:lnTo>
                  <a:lnTo>
                    <a:pt x="76114" y="4746117"/>
                  </a:lnTo>
                  <a:lnTo>
                    <a:pt x="76200" y="4778121"/>
                  </a:lnTo>
                  <a:lnTo>
                    <a:pt x="4498721" y="4780788"/>
                  </a:lnTo>
                  <a:lnTo>
                    <a:pt x="4498799" y="4748657"/>
                  </a:lnTo>
                  <a:lnTo>
                    <a:pt x="4434712" y="4748657"/>
                  </a:lnTo>
                  <a:lnTo>
                    <a:pt x="4434719" y="4746117"/>
                  </a:lnTo>
                  <a:lnTo>
                    <a:pt x="140080" y="4746117"/>
                  </a:lnTo>
                  <a:lnTo>
                    <a:pt x="108096" y="4714132"/>
                  </a:lnTo>
                  <a:lnTo>
                    <a:pt x="139995" y="4714132"/>
                  </a:lnTo>
                  <a:lnTo>
                    <a:pt x="127975" y="192277"/>
                  </a:lnTo>
                  <a:lnTo>
                    <a:pt x="127974" y="191939"/>
                  </a:lnTo>
                  <a:close/>
                </a:path>
                <a:path w="4507865" h="4780915">
                  <a:moveTo>
                    <a:pt x="4507534" y="1179829"/>
                  </a:moveTo>
                  <a:lnTo>
                    <a:pt x="4443476" y="1179829"/>
                  </a:lnTo>
                  <a:lnTo>
                    <a:pt x="4474845" y="1211960"/>
                  </a:lnTo>
                  <a:lnTo>
                    <a:pt x="4443397" y="1211961"/>
                  </a:lnTo>
                  <a:lnTo>
                    <a:pt x="4434797" y="4714132"/>
                  </a:lnTo>
                  <a:lnTo>
                    <a:pt x="4434712" y="4748657"/>
                  </a:lnTo>
                  <a:lnTo>
                    <a:pt x="4466717" y="4716780"/>
                  </a:lnTo>
                  <a:lnTo>
                    <a:pt x="4498877" y="4716780"/>
                  </a:lnTo>
                  <a:lnTo>
                    <a:pt x="4507455" y="1211960"/>
                  </a:lnTo>
                  <a:lnTo>
                    <a:pt x="4474845" y="1211960"/>
                  </a:lnTo>
                  <a:lnTo>
                    <a:pt x="4443398" y="1211393"/>
                  </a:lnTo>
                  <a:lnTo>
                    <a:pt x="4507456" y="1211393"/>
                  </a:lnTo>
                  <a:lnTo>
                    <a:pt x="4507534" y="1179829"/>
                  </a:lnTo>
                  <a:close/>
                </a:path>
                <a:path w="4507865" h="4780915">
                  <a:moveTo>
                    <a:pt x="4498877" y="4716780"/>
                  </a:moveTo>
                  <a:lnTo>
                    <a:pt x="4466717" y="4716780"/>
                  </a:lnTo>
                  <a:lnTo>
                    <a:pt x="4434712" y="4748657"/>
                  </a:lnTo>
                  <a:lnTo>
                    <a:pt x="4498799" y="4748657"/>
                  </a:lnTo>
                  <a:lnTo>
                    <a:pt x="4498877" y="4716780"/>
                  </a:lnTo>
                  <a:close/>
                </a:path>
                <a:path w="4507865" h="4780915">
                  <a:moveTo>
                    <a:pt x="139995" y="4714132"/>
                  </a:moveTo>
                  <a:lnTo>
                    <a:pt x="108096" y="4714132"/>
                  </a:lnTo>
                  <a:lnTo>
                    <a:pt x="140080" y="4746117"/>
                  </a:lnTo>
                  <a:lnTo>
                    <a:pt x="139995" y="4714132"/>
                  </a:lnTo>
                  <a:close/>
                </a:path>
                <a:path w="4507865" h="4780915">
                  <a:moveTo>
                    <a:pt x="139995" y="4714132"/>
                  </a:moveTo>
                  <a:lnTo>
                    <a:pt x="140080" y="4746117"/>
                  </a:lnTo>
                  <a:lnTo>
                    <a:pt x="4434719" y="4746117"/>
                  </a:lnTo>
                  <a:lnTo>
                    <a:pt x="4434791" y="4716780"/>
                  </a:lnTo>
                  <a:lnTo>
                    <a:pt x="4466716" y="4716780"/>
                  </a:lnTo>
                  <a:lnTo>
                    <a:pt x="139995" y="4714132"/>
                  </a:lnTo>
                  <a:close/>
                </a:path>
                <a:path w="4507865" h="4780915">
                  <a:moveTo>
                    <a:pt x="4443476" y="1179829"/>
                  </a:moveTo>
                  <a:lnTo>
                    <a:pt x="4443398" y="1211393"/>
                  </a:lnTo>
                  <a:lnTo>
                    <a:pt x="4474845" y="1211960"/>
                  </a:lnTo>
                  <a:lnTo>
                    <a:pt x="4443476" y="1179829"/>
                  </a:lnTo>
                  <a:close/>
                </a:path>
                <a:path w="4507865" h="4780915">
                  <a:moveTo>
                    <a:pt x="3582415" y="1131951"/>
                  </a:moveTo>
                  <a:lnTo>
                    <a:pt x="3581273" y="1195831"/>
                  </a:lnTo>
                  <a:lnTo>
                    <a:pt x="4443398" y="1211393"/>
                  </a:lnTo>
                  <a:lnTo>
                    <a:pt x="4443476" y="1179829"/>
                  </a:lnTo>
                  <a:lnTo>
                    <a:pt x="4507534" y="1179829"/>
                  </a:lnTo>
                  <a:lnTo>
                    <a:pt x="4507610" y="1148460"/>
                  </a:lnTo>
                  <a:lnTo>
                    <a:pt x="3582415" y="1131951"/>
                  </a:lnTo>
                  <a:close/>
                </a:path>
                <a:path w="4507865" h="4780915">
                  <a:moveTo>
                    <a:pt x="95503" y="0"/>
                  </a:moveTo>
                  <a:lnTo>
                    <a:pt x="252" y="191770"/>
                  </a:lnTo>
                  <a:lnTo>
                    <a:pt x="168" y="191939"/>
                  </a:lnTo>
                  <a:lnTo>
                    <a:pt x="84" y="192108"/>
                  </a:lnTo>
                  <a:lnTo>
                    <a:pt x="0" y="192277"/>
                  </a:lnTo>
                  <a:lnTo>
                    <a:pt x="63966" y="192108"/>
                  </a:lnTo>
                  <a:lnTo>
                    <a:pt x="63880" y="160147"/>
                  </a:lnTo>
                  <a:lnTo>
                    <a:pt x="175979" y="159893"/>
                  </a:lnTo>
                  <a:lnTo>
                    <a:pt x="95503" y="0"/>
                  </a:lnTo>
                  <a:close/>
                </a:path>
                <a:path w="4507865" h="4780915">
                  <a:moveTo>
                    <a:pt x="127888" y="159893"/>
                  </a:moveTo>
                  <a:lnTo>
                    <a:pt x="63880" y="160147"/>
                  </a:lnTo>
                  <a:lnTo>
                    <a:pt x="63966" y="192108"/>
                  </a:lnTo>
                  <a:lnTo>
                    <a:pt x="127974" y="191939"/>
                  </a:lnTo>
                  <a:lnTo>
                    <a:pt x="127888" y="159893"/>
                  </a:lnTo>
                  <a:close/>
                </a:path>
                <a:path w="4507865" h="4780915">
                  <a:moveTo>
                    <a:pt x="175979" y="159893"/>
                  </a:moveTo>
                  <a:lnTo>
                    <a:pt x="127888" y="159893"/>
                  </a:lnTo>
                  <a:lnTo>
                    <a:pt x="127974" y="191939"/>
                  </a:lnTo>
                  <a:lnTo>
                    <a:pt x="192024" y="191770"/>
                  </a:lnTo>
                  <a:lnTo>
                    <a:pt x="175979" y="159893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889203" y="1591436"/>
            <a:ext cx="16345535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35" dirty="0">
                <a:latin typeface="Arial"/>
                <a:cs typeface="Arial"/>
              </a:rPr>
              <a:t>Read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from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main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memory by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100" dirty="0">
                <a:latin typeface="Arial"/>
                <a:cs typeface="Arial"/>
              </a:rPr>
              <a:t>processor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0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spc="70" dirty="0">
                <a:latin typeface="Arial"/>
                <a:cs typeface="Arial"/>
              </a:rPr>
              <a:t>of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blue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line: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line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160" dirty="0">
                <a:latin typeface="Arial"/>
                <a:cs typeface="Arial"/>
              </a:rPr>
              <a:t>is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dirty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(contents</a:t>
            </a:r>
            <a:r>
              <a:rPr sz="3200" b="1" spc="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P2’s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b="1" spc="-10" dirty="0">
                <a:latin typeface="Arial"/>
                <a:cs typeface="Arial"/>
              </a:rPr>
              <a:t>cache)</a:t>
            </a:r>
            <a:endParaRPr sz="3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385442" y="13326262"/>
            <a:ext cx="142494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10" dirty="0">
                <a:latin typeface="Arial"/>
                <a:cs typeface="Arial"/>
              </a:rPr>
              <a:t>memory</a:t>
            </a:r>
            <a:endParaRPr sz="2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021704" y="9090152"/>
            <a:ext cx="31089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1.</a:t>
            </a:r>
            <a:r>
              <a:rPr sz="2000" b="1" spc="-8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C72405"/>
                </a:solidFill>
                <a:latin typeface="Arial"/>
                <a:cs typeface="Arial"/>
              </a:rPr>
              <a:t>Request: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 read</a:t>
            </a:r>
            <a:r>
              <a:rPr sz="2000" b="1" spc="-3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C72405"/>
                </a:solidFill>
                <a:latin typeface="Arial"/>
                <a:cs typeface="Arial"/>
              </a:rPr>
              <a:t>miss</a:t>
            </a:r>
            <a:r>
              <a:rPr sz="2000" b="1" spc="-2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C72405"/>
                </a:solidFill>
                <a:latin typeface="Arial"/>
                <a:cs typeface="Arial"/>
              </a:rPr>
              <a:t>msg</a:t>
            </a:r>
            <a:endParaRPr sz="20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160520" y="4814315"/>
            <a:ext cx="11430000" cy="5975985"/>
          </a:xfrm>
          <a:custGeom>
            <a:avLst/>
            <a:gdLst/>
            <a:ahLst/>
            <a:cxnLst/>
            <a:rect l="l" t="t" r="r" b="b"/>
            <a:pathLst>
              <a:path w="11430000" h="5975984">
                <a:moveTo>
                  <a:pt x="10997184" y="232410"/>
                </a:moveTo>
                <a:lnTo>
                  <a:pt x="10981182" y="200406"/>
                </a:lnTo>
                <a:lnTo>
                  <a:pt x="10901172" y="40386"/>
                </a:lnTo>
                <a:lnTo>
                  <a:pt x="10805160" y="232410"/>
                </a:lnTo>
                <a:lnTo>
                  <a:pt x="10869168" y="232410"/>
                </a:lnTo>
                <a:lnTo>
                  <a:pt x="10869168" y="5390400"/>
                </a:lnTo>
                <a:lnTo>
                  <a:pt x="457200" y="5390400"/>
                </a:lnTo>
                <a:lnTo>
                  <a:pt x="457200" y="0"/>
                </a:lnTo>
                <a:lnTo>
                  <a:pt x="393192" y="0"/>
                </a:lnTo>
                <a:lnTo>
                  <a:pt x="393192" y="5454396"/>
                </a:lnTo>
                <a:lnTo>
                  <a:pt x="10933176" y="5454396"/>
                </a:lnTo>
                <a:lnTo>
                  <a:pt x="10933176" y="5422392"/>
                </a:lnTo>
                <a:lnTo>
                  <a:pt x="10933176" y="5390400"/>
                </a:lnTo>
                <a:lnTo>
                  <a:pt x="10933176" y="232410"/>
                </a:lnTo>
                <a:lnTo>
                  <a:pt x="10997184" y="232410"/>
                </a:lnTo>
                <a:close/>
              </a:path>
              <a:path w="11430000" h="5975984">
                <a:moveTo>
                  <a:pt x="11430000" y="71501"/>
                </a:moveTo>
                <a:lnTo>
                  <a:pt x="11365992" y="71501"/>
                </a:lnTo>
                <a:lnTo>
                  <a:pt x="11365992" y="5911596"/>
                </a:lnTo>
                <a:lnTo>
                  <a:pt x="128016" y="5911596"/>
                </a:lnTo>
                <a:lnTo>
                  <a:pt x="128016" y="219456"/>
                </a:lnTo>
                <a:lnTo>
                  <a:pt x="192024" y="219456"/>
                </a:lnTo>
                <a:lnTo>
                  <a:pt x="176022" y="187452"/>
                </a:lnTo>
                <a:lnTo>
                  <a:pt x="96012" y="27432"/>
                </a:lnTo>
                <a:lnTo>
                  <a:pt x="0" y="219456"/>
                </a:lnTo>
                <a:lnTo>
                  <a:pt x="64008" y="219456"/>
                </a:lnTo>
                <a:lnTo>
                  <a:pt x="64008" y="5975604"/>
                </a:lnTo>
                <a:lnTo>
                  <a:pt x="11430000" y="5975616"/>
                </a:lnTo>
                <a:lnTo>
                  <a:pt x="11430000" y="5943612"/>
                </a:lnTo>
                <a:lnTo>
                  <a:pt x="128016" y="5943600"/>
                </a:lnTo>
                <a:lnTo>
                  <a:pt x="11365992" y="5943600"/>
                </a:lnTo>
                <a:lnTo>
                  <a:pt x="11430000" y="5943612"/>
                </a:lnTo>
                <a:lnTo>
                  <a:pt x="11430000" y="5911596"/>
                </a:lnTo>
                <a:lnTo>
                  <a:pt x="11430000" y="71501"/>
                </a:lnTo>
                <a:close/>
              </a:path>
            </a:pathLst>
          </a:custGeom>
          <a:solidFill>
            <a:srgbClr val="C72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851001" y="9749790"/>
            <a:ext cx="17323435" cy="3603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633085" indent="-281305">
              <a:lnSpc>
                <a:spcPct val="100000"/>
              </a:lnSpc>
              <a:spcBef>
                <a:spcPts val="90"/>
              </a:spcBef>
              <a:buAutoNum type="arabicPeriod" startAt="2"/>
              <a:tabLst>
                <a:tab pos="5633085" algn="l"/>
              </a:tabLst>
            </a:pPr>
            <a:r>
              <a:rPr sz="2000" b="1" spc="-100" dirty="0">
                <a:solidFill>
                  <a:srgbClr val="C72405"/>
                </a:solidFill>
                <a:latin typeface="Arial"/>
                <a:cs typeface="Arial"/>
              </a:rPr>
              <a:t>Response:</a:t>
            </a:r>
            <a:r>
              <a:rPr sz="2000" b="1" spc="-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owner</a:t>
            </a:r>
            <a:r>
              <a:rPr sz="2000" b="1" spc="3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C72405"/>
                </a:solidFill>
                <a:latin typeface="Arial"/>
                <a:cs typeface="Arial"/>
              </a:rPr>
              <a:t>id</a:t>
            </a:r>
            <a:endParaRPr sz="2000">
              <a:latin typeface="Arial"/>
              <a:cs typeface="Arial"/>
            </a:endParaRPr>
          </a:p>
          <a:p>
            <a:pPr marL="8063865" indent="-281305">
              <a:lnSpc>
                <a:spcPct val="100000"/>
              </a:lnSpc>
              <a:spcBef>
                <a:spcPts val="1900"/>
              </a:spcBef>
              <a:buAutoNum type="arabicPeriod" startAt="2"/>
              <a:tabLst>
                <a:tab pos="8063865" algn="l"/>
              </a:tabLst>
            </a:pPr>
            <a:r>
              <a:rPr sz="2000" b="1" spc="-55" dirty="0">
                <a:solidFill>
                  <a:srgbClr val="C72405"/>
                </a:solidFill>
                <a:latin typeface="Arial"/>
                <a:cs typeface="Arial"/>
              </a:rPr>
              <a:t>Request:</a:t>
            </a:r>
            <a:r>
              <a:rPr sz="2000" b="1" spc="-7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C72405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2000">
              <a:latin typeface="Arial"/>
              <a:cs typeface="Arial"/>
            </a:endParaRPr>
          </a:p>
          <a:p>
            <a:pPr marL="546735" indent="-508634">
              <a:lnSpc>
                <a:spcPct val="100000"/>
              </a:lnSpc>
              <a:buAutoNum type="arabicPeriod"/>
              <a:tabLst>
                <a:tab pos="546735" algn="l"/>
              </a:tabLst>
            </a:pPr>
            <a:r>
              <a:rPr sz="2800" b="1" spc="114" dirty="0">
                <a:latin typeface="Arial"/>
                <a:cs typeface="Arial"/>
              </a:rPr>
              <a:t>If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dirty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60" dirty="0">
                <a:latin typeface="Arial"/>
                <a:cs typeface="Arial"/>
              </a:rPr>
              <a:t>bit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145" dirty="0">
                <a:latin typeface="Arial"/>
                <a:cs typeface="Arial"/>
              </a:rPr>
              <a:t>is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ON,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then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data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must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be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75" dirty="0">
                <a:latin typeface="Arial"/>
                <a:cs typeface="Arial"/>
              </a:rPr>
              <a:t>sourced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by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another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75" dirty="0">
                <a:latin typeface="Arial"/>
                <a:cs typeface="Arial"/>
              </a:rPr>
              <a:t>pro</a:t>
            </a:r>
            <a:r>
              <a:rPr sz="2800" b="1" spc="-85" dirty="0">
                <a:latin typeface="Arial"/>
                <a:cs typeface="Arial"/>
              </a:rPr>
              <a:t>ce</a:t>
            </a:r>
            <a:r>
              <a:rPr sz="2800" b="1" spc="-105" dirty="0">
                <a:latin typeface="Arial"/>
                <a:cs typeface="Arial"/>
              </a:rPr>
              <a:t>s</a:t>
            </a:r>
            <a:r>
              <a:rPr sz="2800" b="1" spc="-315" dirty="0">
                <a:latin typeface="Arial"/>
                <a:cs typeface="Arial"/>
              </a:rPr>
              <a:t>s</a:t>
            </a:r>
            <a:r>
              <a:rPr sz="3000" b="1" spc="-1575" baseline="58333" dirty="0">
                <a:solidFill>
                  <a:srgbClr val="C72405"/>
                </a:solidFill>
                <a:latin typeface="Arial"/>
                <a:cs typeface="Arial"/>
              </a:rPr>
              <a:t>4</a:t>
            </a:r>
            <a:r>
              <a:rPr sz="2800" b="1" spc="-825" dirty="0">
                <a:latin typeface="Arial"/>
                <a:cs typeface="Arial"/>
              </a:rPr>
              <a:t>o</a:t>
            </a:r>
            <a:r>
              <a:rPr sz="3000" b="1" spc="-127" baseline="58333" dirty="0">
                <a:solidFill>
                  <a:srgbClr val="C72405"/>
                </a:solidFill>
                <a:latin typeface="Arial"/>
                <a:cs typeface="Arial"/>
              </a:rPr>
              <a:t>.</a:t>
            </a:r>
            <a:r>
              <a:rPr sz="3000" b="1" spc="-517" baseline="58333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800" b="1" spc="-869" dirty="0">
                <a:latin typeface="Arial"/>
                <a:cs typeface="Arial"/>
              </a:rPr>
              <a:t>r</a:t>
            </a:r>
            <a:r>
              <a:rPr sz="3000" b="1" spc="-142" baseline="58333" dirty="0">
                <a:solidFill>
                  <a:srgbClr val="C72405"/>
                </a:solidFill>
                <a:latin typeface="Arial"/>
                <a:cs typeface="Arial"/>
              </a:rPr>
              <a:t>Re</a:t>
            </a:r>
            <a:r>
              <a:rPr sz="3000" b="1" spc="-127" baseline="58333" dirty="0">
                <a:solidFill>
                  <a:srgbClr val="C72405"/>
                </a:solidFill>
                <a:latin typeface="Arial"/>
                <a:cs typeface="Arial"/>
              </a:rPr>
              <a:t>s</a:t>
            </a:r>
            <a:r>
              <a:rPr sz="3000" b="1" spc="-165" baseline="58333" dirty="0">
                <a:solidFill>
                  <a:srgbClr val="C72405"/>
                </a:solidFill>
                <a:latin typeface="Arial"/>
                <a:cs typeface="Arial"/>
              </a:rPr>
              <a:t>p</a:t>
            </a:r>
            <a:r>
              <a:rPr sz="3000" b="1" spc="-142" baseline="58333" dirty="0">
                <a:solidFill>
                  <a:srgbClr val="C72405"/>
                </a:solidFill>
                <a:latin typeface="Arial"/>
                <a:cs typeface="Arial"/>
              </a:rPr>
              <a:t>onse:</a:t>
            </a:r>
            <a:r>
              <a:rPr sz="3000" b="1" spc="15" baseline="58333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000" b="1" spc="-30" baseline="58333" dirty="0">
                <a:solidFill>
                  <a:srgbClr val="C72405"/>
                </a:solidFill>
                <a:latin typeface="Arial"/>
                <a:cs typeface="Arial"/>
              </a:rPr>
              <a:t>data</a:t>
            </a:r>
            <a:endParaRPr sz="3000" baseline="58333">
              <a:latin typeface="Arial"/>
              <a:cs typeface="Arial"/>
            </a:endParaRPr>
          </a:p>
          <a:p>
            <a:pPr marL="546735" indent="-508634">
              <a:lnSpc>
                <a:spcPct val="100000"/>
              </a:lnSpc>
              <a:spcBef>
                <a:spcPts val="384"/>
              </a:spcBef>
              <a:buAutoNum type="arabicPeriod"/>
              <a:tabLst>
                <a:tab pos="546735" algn="l"/>
              </a:tabLst>
            </a:pPr>
            <a:r>
              <a:rPr sz="2800" b="1" dirty="0">
                <a:latin typeface="Arial"/>
                <a:cs typeface="Arial"/>
              </a:rPr>
              <a:t>Home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node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85" dirty="0">
                <a:latin typeface="Arial"/>
                <a:cs typeface="Arial"/>
              </a:rPr>
              <a:t>responds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with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100" dirty="0">
                <a:latin typeface="Arial"/>
                <a:cs typeface="Arial"/>
              </a:rPr>
              <a:t>message</a:t>
            </a:r>
            <a:r>
              <a:rPr sz="2800" b="1" spc="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providing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identity </a:t>
            </a:r>
            <a:r>
              <a:rPr sz="2800" b="1" spc="70" dirty="0">
                <a:latin typeface="Arial"/>
                <a:cs typeface="Arial"/>
              </a:rPr>
              <a:t>of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line</a:t>
            </a:r>
            <a:r>
              <a:rPr sz="2800" b="1" spc="4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owner</a:t>
            </a:r>
            <a:endParaRPr sz="2800">
              <a:latin typeface="Arial"/>
              <a:cs typeface="Arial"/>
            </a:endParaRPr>
          </a:p>
          <a:p>
            <a:pPr marL="546735" indent="-508634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546735" algn="l"/>
              </a:tabLst>
            </a:pPr>
            <a:r>
              <a:rPr sz="2800" b="1" spc="-40" dirty="0">
                <a:latin typeface="Arial"/>
                <a:cs typeface="Arial"/>
              </a:rPr>
              <a:t>Requesting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node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spc="-75" dirty="0">
                <a:latin typeface="Arial"/>
                <a:cs typeface="Arial"/>
              </a:rPr>
              <a:t>requests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data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spc="60" dirty="0">
                <a:latin typeface="Arial"/>
                <a:cs typeface="Arial"/>
              </a:rPr>
              <a:t>from</a:t>
            </a:r>
            <a:r>
              <a:rPr sz="2800" b="1" spc="-70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owner</a:t>
            </a:r>
            <a:endParaRPr sz="2800">
              <a:latin typeface="Arial"/>
              <a:cs typeface="Arial"/>
            </a:endParaRPr>
          </a:p>
          <a:p>
            <a:pPr marL="546735" indent="-508634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546735" algn="l"/>
              </a:tabLst>
            </a:pPr>
            <a:r>
              <a:rPr sz="2800" b="1" dirty="0">
                <a:latin typeface="Arial"/>
                <a:cs typeface="Arial"/>
              </a:rPr>
              <a:t>Owner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spc="-80" dirty="0">
                <a:latin typeface="Arial"/>
                <a:cs typeface="Arial"/>
              </a:rPr>
              <a:t>responds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spc="75" dirty="0">
                <a:latin typeface="Arial"/>
                <a:cs typeface="Arial"/>
              </a:rPr>
              <a:t>to</a:t>
            </a:r>
            <a:r>
              <a:rPr sz="2800" b="1" spc="-7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requesting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node,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90" dirty="0">
                <a:latin typeface="Arial"/>
                <a:cs typeface="Arial"/>
              </a:rPr>
              <a:t>changes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state</a:t>
            </a:r>
            <a:r>
              <a:rPr sz="2800" b="1" spc="-9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in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spc="-95" dirty="0">
                <a:latin typeface="Arial"/>
                <a:cs typeface="Arial"/>
              </a:rPr>
              <a:t>cache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spc="80" dirty="0">
                <a:latin typeface="Arial"/>
                <a:cs typeface="Arial"/>
              </a:rPr>
              <a:t>to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spc="-125" dirty="0">
                <a:latin typeface="Arial"/>
                <a:cs typeface="Arial"/>
              </a:rPr>
              <a:t>SHARED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(read</a:t>
            </a:r>
            <a:r>
              <a:rPr sz="2800" b="1" spc="-7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only)</a:t>
            </a:r>
            <a:endParaRPr sz="2800">
              <a:latin typeface="Arial"/>
              <a:cs typeface="Arial"/>
            </a:endParaRPr>
          </a:p>
          <a:p>
            <a:pPr marL="546735" indent="-508634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546735" algn="l"/>
              </a:tabLst>
            </a:pPr>
            <a:r>
              <a:rPr sz="2800" b="1" dirty="0">
                <a:latin typeface="Arial"/>
                <a:cs typeface="Arial"/>
              </a:rPr>
              <a:t>Owner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spc="-65" dirty="0">
                <a:latin typeface="Arial"/>
                <a:cs typeface="Arial"/>
              </a:rPr>
              <a:t>also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80" dirty="0">
                <a:latin typeface="Arial"/>
                <a:cs typeface="Arial"/>
              </a:rPr>
              <a:t>responds</a:t>
            </a:r>
            <a:r>
              <a:rPr sz="2800" b="1" spc="-70" dirty="0">
                <a:latin typeface="Arial"/>
                <a:cs typeface="Arial"/>
              </a:rPr>
              <a:t> </a:t>
            </a:r>
            <a:r>
              <a:rPr sz="2800" b="1" spc="75" dirty="0">
                <a:latin typeface="Arial"/>
                <a:cs typeface="Arial"/>
              </a:rPr>
              <a:t>to</a:t>
            </a:r>
            <a:r>
              <a:rPr sz="2800" b="1" spc="-7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home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node,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home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spc="-95" dirty="0">
                <a:latin typeface="Arial"/>
                <a:cs typeface="Arial"/>
              </a:rPr>
              <a:t>clears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dirty,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updates</a:t>
            </a:r>
            <a:r>
              <a:rPr sz="2800" b="1" spc="-75" dirty="0">
                <a:latin typeface="Arial"/>
                <a:cs typeface="Arial"/>
              </a:rPr>
              <a:t> presence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bits,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updates</a:t>
            </a:r>
            <a:r>
              <a:rPr sz="3300" b="1" baseline="-18939" dirty="0">
                <a:latin typeface="Arial"/>
                <a:cs typeface="Arial"/>
              </a:rPr>
              <a:t>CMU</a:t>
            </a:r>
            <a:r>
              <a:rPr sz="3300" b="1" spc="-104" baseline="-18939" dirty="0">
                <a:latin typeface="Arial"/>
                <a:cs typeface="Arial"/>
              </a:rPr>
              <a:t> </a:t>
            </a:r>
            <a:r>
              <a:rPr sz="3300" b="1" spc="104" baseline="-18939" dirty="0">
                <a:latin typeface="Arial"/>
                <a:cs typeface="Arial"/>
              </a:rPr>
              <a:t>15-</a:t>
            </a:r>
            <a:r>
              <a:rPr sz="3300" b="1" spc="82" baseline="-18939" dirty="0">
                <a:latin typeface="Arial"/>
                <a:cs typeface="Arial"/>
              </a:rPr>
              <a:t>418/618,</a:t>
            </a:r>
            <a:endParaRPr sz="3300" baseline="-18939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3849623" y="4459223"/>
            <a:ext cx="11920855" cy="4666615"/>
            <a:chOff x="3849623" y="4459223"/>
            <a:chExt cx="11920855" cy="4666615"/>
          </a:xfrm>
        </p:grpSpPr>
        <p:sp>
          <p:nvSpPr>
            <p:cNvPr id="74" name="object 74"/>
            <p:cNvSpPr/>
            <p:nvPr/>
          </p:nvSpPr>
          <p:spPr>
            <a:xfrm>
              <a:off x="3849624" y="4459223"/>
              <a:ext cx="4773295" cy="3008630"/>
            </a:xfrm>
            <a:custGeom>
              <a:avLst/>
              <a:gdLst/>
              <a:ahLst/>
              <a:cxnLst/>
              <a:rect l="l" t="t" r="r" b="b"/>
              <a:pathLst>
                <a:path w="4773295" h="3008629">
                  <a:moveTo>
                    <a:pt x="202996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029968" y="228600"/>
                  </a:lnTo>
                  <a:lnTo>
                    <a:pt x="2029968" y="0"/>
                  </a:lnTo>
                  <a:close/>
                </a:path>
                <a:path w="4773295" h="3008629">
                  <a:moveTo>
                    <a:pt x="4773168" y="2779776"/>
                  </a:moveTo>
                  <a:lnTo>
                    <a:pt x="2743200" y="2779776"/>
                  </a:lnTo>
                  <a:lnTo>
                    <a:pt x="2743200" y="3008376"/>
                  </a:lnTo>
                  <a:lnTo>
                    <a:pt x="4773168" y="3008376"/>
                  </a:lnTo>
                  <a:lnTo>
                    <a:pt x="4773168" y="2779776"/>
                  </a:lnTo>
                  <a:close/>
                </a:path>
              </a:pathLst>
            </a:custGeom>
            <a:solidFill>
              <a:srgbClr val="008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479791" y="5995415"/>
              <a:ext cx="268605" cy="152400"/>
            </a:xfrm>
            <a:custGeom>
              <a:avLst/>
              <a:gdLst/>
              <a:ahLst/>
              <a:cxnLst/>
              <a:rect l="l" t="t" r="r" b="b"/>
              <a:pathLst>
                <a:path w="268604" h="152400">
                  <a:moveTo>
                    <a:pt x="268224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268224" y="152400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E22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022591" y="5967983"/>
              <a:ext cx="1216660" cy="195580"/>
            </a:xfrm>
            <a:custGeom>
              <a:avLst/>
              <a:gdLst/>
              <a:ahLst/>
              <a:cxnLst/>
              <a:rect l="l" t="t" r="r" b="b"/>
              <a:pathLst>
                <a:path w="1216659" h="195579">
                  <a:moveTo>
                    <a:pt x="0" y="192024"/>
                  </a:moveTo>
                  <a:lnTo>
                    <a:pt x="185927" y="192024"/>
                  </a:lnTo>
                  <a:lnTo>
                    <a:pt x="185927" y="12192"/>
                  </a:lnTo>
                  <a:lnTo>
                    <a:pt x="0" y="12192"/>
                  </a:lnTo>
                  <a:lnTo>
                    <a:pt x="0" y="192024"/>
                  </a:lnTo>
                  <a:close/>
                </a:path>
                <a:path w="1216659" h="195579">
                  <a:moveTo>
                    <a:pt x="466343" y="192024"/>
                  </a:moveTo>
                  <a:lnTo>
                    <a:pt x="1216151" y="192024"/>
                  </a:lnTo>
                  <a:lnTo>
                    <a:pt x="1216151" y="12192"/>
                  </a:lnTo>
                  <a:lnTo>
                    <a:pt x="466343" y="12192"/>
                  </a:lnTo>
                  <a:lnTo>
                    <a:pt x="466343" y="192024"/>
                  </a:lnTo>
                  <a:close/>
                </a:path>
                <a:path w="1216659" h="195579">
                  <a:moveTo>
                    <a:pt x="737615" y="12192"/>
                  </a:moveTo>
                  <a:lnTo>
                    <a:pt x="740663" y="195072"/>
                  </a:lnTo>
                </a:path>
                <a:path w="1216659" h="195579">
                  <a:moveTo>
                    <a:pt x="975359" y="0"/>
                  </a:moveTo>
                  <a:lnTo>
                    <a:pt x="978407" y="18288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761476" y="4936235"/>
              <a:ext cx="7009130" cy="4189729"/>
            </a:xfrm>
            <a:custGeom>
              <a:avLst/>
              <a:gdLst/>
              <a:ahLst/>
              <a:cxnLst/>
              <a:rect l="l" t="t" r="r" b="b"/>
              <a:pathLst>
                <a:path w="7009130" h="4189729">
                  <a:moveTo>
                    <a:pt x="1717421" y="1570228"/>
                  </a:moveTo>
                  <a:lnTo>
                    <a:pt x="1717421" y="4189476"/>
                  </a:lnTo>
                  <a:lnTo>
                    <a:pt x="7008876" y="4189476"/>
                  </a:lnTo>
                  <a:lnTo>
                    <a:pt x="7008876" y="4157472"/>
                  </a:lnTo>
                  <a:lnTo>
                    <a:pt x="1781428" y="4157472"/>
                  </a:lnTo>
                  <a:lnTo>
                    <a:pt x="1749425" y="4125468"/>
                  </a:lnTo>
                  <a:lnTo>
                    <a:pt x="1781428" y="4125468"/>
                  </a:lnTo>
                  <a:lnTo>
                    <a:pt x="1781428" y="1602232"/>
                  </a:lnTo>
                  <a:lnTo>
                    <a:pt x="1749425" y="1602232"/>
                  </a:lnTo>
                  <a:lnTo>
                    <a:pt x="1717421" y="1570228"/>
                  </a:lnTo>
                  <a:close/>
                </a:path>
                <a:path w="7009130" h="4189729">
                  <a:moveTo>
                    <a:pt x="1781428" y="4125468"/>
                  </a:moveTo>
                  <a:lnTo>
                    <a:pt x="1749425" y="4125468"/>
                  </a:lnTo>
                  <a:lnTo>
                    <a:pt x="1781428" y="4157472"/>
                  </a:lnTo>
                  <a:lnTo>
                    <a:pt x="1781428" y="4125468"/>
                  </a:lnTo>
                  <a:close/>
                </a:path>
                <a:path w="7009130" h="4189729">
                  <a:moveTo>
                    <a:pt x="6944868" y="4125468"/>
                  </a:moveTo>
                  <a:lnTo>
                    <a:pt x="1781428" y="4125468"/>
                  </a:lnTo>
                  <a:lnTo>
                    <a:pt x="1781428" y="4157472"/>
                  </a:lnTo>
                  <a:lnTo>
                    <a:pt x="6944868" y="4157472"/>
                  </a:lnTo>
                  <a:lnTo>
                    <a:pt x="6944868" y="4125468"/>
                  </a:lnTo>
                  <a:close/>
                </a:path>
                <a:path w="7009130" h="4189729">
                  <a:moveTo>
                    <a:pt x="7008876" y="0"/>
                  </a:moveTo>
                  <a:lnTo>
                    <a:pt x="6944868" y="0"/>
                  </a:lnTo>
                  <a:lnTo>
                    <a:pt x="6944868" y="4157472"/>
                  </a:lnTo>
                  <a:lnTo>
                    <a:pt x="6976872" y="4125468"/>
                  </a:lnTo>
                  <a:lnTo>
                    <a:pt x="7008876" y="4125468"/>
                  </a:lnTo>
                  <a:lnTo>
                    <a:pt x="7008876" y="0"/>
                  </a:lnTo>
                  <a:close/>
                </a:path>
                <a:path w="7009130" h="4189729">
                  <a:moveTo>
                    <a:pt x="7008876" y="4125468"/>
                  </a:moveTo>
                  <a:lnTo>
                    <a:pt x="6976872" y="4125468"/>
                  </a:lnTo>
                  <a:lnTo>
                    <a:pt x="6944868" y="4157472"/>
                  </a:lnTo>
                  <a:lnTo>
                    <a:pt x="7008876" y="4157472"/>
                  </a:lnTo>
                  <a:lnTo>
                    <a:pt x="7008876" y="4125468"/>
                  </a:lnTo>
                  <a:close/>
                </a:path>
                <a:path w="7009130" h="4189729">
                  <a:moveTo>
                    <a:pt x="192024" y="1474216"/>
                  </a:moveTo>
                  <a:lnTo>
                    <a:pt x="0" y="1570228"/>
                  </a:lnTo>
                  <a:lnTo>
                    <a:pt x="192024" y="1666240"/>
                  </a:lnTo>
                  <a:lnTo>
                    <a:pt x="192024" y="1602232"/>
                  </a:lnTo>
                  <a:lnTo>
                    <a:pt x="160020" y="1602232"/>
                  </a:lnTo>
                  <a:lnTo>
                    <a:pt x="160020" y="1538224"/>
                  </a:lnTo>
                  <a:lnTo>
                    <a:pt x="192024" y="1538224"/>
                  </a:lnTo>
                  <a:lnTo>
                    <a:pt x="192024" y="1474216"/>
                  </a:lnTo>
                  <a:close/>
                </a:path>
                <a:path w="7009130" h="4189729">
                  <a:moveTo>
                    <a:pt x="192024" y="1538224"/>
                  </a:moveTo>
                  <a:lnTo>
                    <a:pt x="160020" y="1538224"/>
                  </a:lnTo>
                  <a:lnTo>
                    <a:pt x="160020" y="1602232"/>
                  </a:lnTo>
                  <a:lnTo>
                    <a:pt x="192024" y="1602232"/>
                  </a:lnTo>
                  <a:lnTo>
                    <a:pt x="192024" y="1538224"/>
                  </a:lnTo>
                  <a:close/>
                </a:path>
                <a:path w="7009130" h="4189729">
                  <a:moveTo>
                    <a:pt x="1781428" y="1538224"/>
                  </a:moveTo>
                  <a:lnTo>
                    <a:pt x="192024" y="1538224"/>
                  </a:lnTo>
                  <a:lnTo>
                    <a:pt x="192024" y="1602232"/>
                  </a:lnTo>
                  <a:lnTo>
                    <a:pt x="1717421" y="1602232"/>
                  </a:lnTo>
                  <a:lnTo>
                    <a:pt x="1717421" y="1570228"/>
                  </a:lnTo>
                  <a:lnTo>
                    <a:pt x="1781428" y="1570228"/>
                  </a:lnTo>
                  <a:lnTo>
                    <a:pt x="1781428" y="1538224"/>
                  </a:lnTo>
                  <a:close/>
                </a:path>
                <a:path w="7009130" h="4189729">
                  <a:moveTo>
                    <a:pt x="1781428" y="1570228"/>
                  </a:moveTo>
                  <a:lnTo>
                    <a:pt x="1717421" y="1570228"/>
                  </a:lnTo>
                  <a:lnTo>
                    <a:pt x="1749425" y="1602232"/>
                  </a:lnTo>
                  <a:lnTo>
                    <a:pt x="1781428" y="1602232"/>
                  </a:lnTo>
                  <a:lnTo>
                    <a:pt x="1781428" y="1570228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11033506" y="9190735"/>
            <a:ext cx="362457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5.</a:t>
            </a:r>
            <a:r>
              <a:rPr sz="2000" b="1" spc="7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C72405"/>
                </a:solidFill>
                <a:latin typeface="Arial"/>
                <a:cs typeface="Arial"/>
              </a:rPr>
              <a:t>Response:</a:t>
            </a:r>
            <a:r>
              <a:rPr sz="2000" b="1" spc="11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data+dir</a:t>
            </a:r>
            <a:r>
              <a:rPr sz="2000" b="1" spc="12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72405"/>
                </a:solidFill>
                <a:latin typeface="Arial"/>
                <a:cs typeface="Arial"/>
              </a:rPr>
              <a:t>revision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631938" y="8007222"/>
            <a:ext cx="25755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5" dirty="0">
                <a:latin typeface="Arial"/>
                <a:cs typeface="Arial"/>
              </a:rPr>
              <a:t>Scalable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Interconnect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009" y="2770441"/>
            <a:ext cx="15393035" cy="5831205"/>
            <a:chOff x="1219009" y="2770441"/>
            <a:chExt cx="15393035" cy="5831205"/>
          </a:xfrm>
        </p:grpSpPr>
        <p:sp>
          <p:nvSpPr>
            <p:cNvPr id="3" name="object 3"/>
            <p:cNvSpPr/>
            <p:nvPr/>
          </p:nvSpPr>
          <p:spPr>
            <a:xfrm>
              <a:off x="8702040" y="5681472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4">
                  <a:moveTo>
                    <a:pt x="0" y="0"/>
                  </a:moveTo>
                  <a:lnTo>
                    <a:pt x="1517903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65392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65392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60207" y="5983224"/>
              <a:ext cx="253365" cy="165100"/>
            </a:xfrm>
            <a:custGeom>
              <a:avLst/>
              <a:gdLst/>
              <a:ahLst/>
              <a:cxnLst/>
              <a:rect l="l" t="t" r="r" b="b"/>
              <a:pathLst>
                <a:path w="253365" h="165100">
                  <a:moveTo>
                    <a:pt x="252983" y="0"/>
                  </a:moveTo>
                  <a:lnTo>
                    <a:pt x="0" y="0"/>
                  </a:lnTo>
                  <a:lnTo>
                    <a:pt x="0" y="164592"/>
                  </a:lnTo>
                  <a:lnTo>
                    <a:pt x="252983" y="164592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E22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15177642" y="0"/>
                  </a:moveTo>
                  <a:lnTo>
                    <a:pt x="190373" y="0"/>
                  </a:lnTo>
                  <a:lnTo>
                    <a:pt x="146717" y="5027"/>
                  </a:lnTo>
                  <a:lnTo>
                    <a:pt x="106644" y="19346"/>
                  </a:lnTo>
                  <a:lnTo>
                    <a:pt x="71297" y="41817"/>
                  </a:lnTo>
                  <a:lnTo>
                    <a:pt x="41817" y="71297"/>
                  </a:lnTo>
                  <a:lnTo>
                    <a:pt x="19346" y="106644"/>
                  </a:lnTo>
                  <a:lnTo>
                    <a:pt x="5027" y="146717"/>
                  </a:lnTo>
                  <a:lnTo>
                    <a:pt x="0" y="190373"/>
                  </a:lnTo>
                  <a:lnTo>
                    <a:pt x="0" y="583818"/>
                  </a:lnTo>
                  <a:lnTo>
                    <a:pt x="5027" y="627474"/>
                  </a:lnTo>
                  <a:lnTo>
                    <a:pt x="19346" y="667547"/>
                  </a:lnTo>
                  <a:lnTo>
                    <a:pt x="41817" y="702894"/>
                  </a:lnTo>
                  <a:lnTo>
                    <a:pt x="71297" y="732374"/>
                  </a:lnTo>
                  <a:lnTo>
                    <a:pt x="106644" y="754845"/>
                  </a:lnTo>
                  <a:lnTo>
                    <a:pt x="146717" y="769164"/>
                  </a:lnTo>
                  <a:lnTo>
                    <a:pt x="190373" y="774191"/>
                  </a:lnTo>
                  <a:lnTo>
                    <a:pt x="15177642" y="774191"/>
                  </a:lnTo>
                  <a:lnTo>
                    <a:pt x="15221298" y="769164"/>
                  </a:lnTo>
                  <a:lnTo>
                    <a:pt x="15261371" y="754845"/>
                  </a:lnTo>
                  <a:lnTo>
                    <a:pt x="15296718" y="732374"/>
                  </a:lnTo>
                  <a:lnTo>
                    <a:pt x="15326198" y="702894"/>
                  </a:lnTo>
                  <a:lnTo>
                    <a:pt x="15348669" y="667547"/>
                  </a:lnTo>
                  <a:lnTo>
                    <a:pt x="15362988" y="627474"/>
                  </a:lnTo>
                  <a:lnTo>
                    <a:pt x="15368016" y="583818"/>
                  </a:lnTo>
                  <a:lnTo>
                    <a:pt x="15368016" y="190373"/>
                  </a:lnTo>
                  <a:lnTo>
                    <a:pt x="15362988" y="146717"/>
                  </a:lnTo>
                  <a:lnTo>
                    <a:pt x="15348669" y="106644"/>
                  </a:lnTo>
                  <a:lnTo>
                    <a:pt x="15326198" y="71297"/>
                  </a:lnTo>
                  <a:lnTo>
                    <a:pt x="15296718" y="41817"/>
                  </a:lnTo>
                  <a:lnTo>
                    <a:pt x="15261371" y="19346"/>
                  </a:lnTo>
                  <a:lnTo>
                    <a:pt x="15221298" y="5027"/>
                  </a:lnTo>
                  <a:lnTo>
                    <a:pt x="15177642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0" y="190373"/>
                  </a:moveTo>
                  <a:lnTo>
                    <a:pt x="5027" y="146717"/>
                  </a:lnTo>
                  <a:lnTo>
                    <a:pt x="19346" y="106644"/>
                  </a:lnTo>
                  <a:lnTo>
                    <a:pt x="41817" y="71297"/>
                  </a:lnTo>
                  <a:lnTo>
                    <a:pt x="71297" y="41817"/>
                  </a:lnTo>
                  <a:lnTo>
                    <a:pt x="106644" y="19346"/>
                  </a:lnTo>
                  <a:lnTo>
                    <a:pt x="146717" y="5027"/>
                  </a:lnTo>
                  <a:lnTo>
                    <a:pt x="190373" y="0"/>
                  </a:lnTo>
                  <a:lnTo>
                    <a:pt x="15177642" y="0"/>
                  </a:lnTo>
                  <a:lnTo>
                    <a:pt x="15221298" y="5027"/>
                  </a:lnTo>
                  <a:lnTo>
                    <a:pt x="15261371" y="19346"/>
                  </a:lnTo>
                  <a:lnTo>
                    <a:pt x="15296718" y="41817"/>
                  </a:lnTo>
                  <a:lnTo>
                    <a:pt x="15326198" y="71297"/>
                  </a:lnTo>
                  <a:lnTo>
                    <a:pt x="15348669" y="106644"/>
                  </a:lnTo>
                  <a:lnTo>
                    <a:pt x="15362988" y="146717"/>
                  </a:lnTo>
                  <a:lnTo>
                    <a:pt x="15368016" y="190373"/>
                  </a:lnTo>
                  <a:lnTo>
                    <a:pt x="15368016" y="583818"/>
                  </a:lnTo>
                  <a:lnTo>
                    <a:pt x="15362988" y="627474"/>
                  </a:lnTo>
                  <a:lnTo>
                    <a:pt x="15348669" y="667547"/>
                  </a:lnTo>
                  <a:lnTo>
                    <a:pt x="15326198" y="702894"/>
                  </a:lnTo>
                  <a:lnTo>
                    <a:pt x="15296718" y="732374"/>
                  </a:lnTo>
                  <a:lnTo>
                    <a:pt x="15261371" y="754845"/>
                  </a:lnTo>
                  <a:lnTo>
                    <a:pt x="15221298" y="769164"/>
                  </a:lnTo>
                  <a:lnTo>
                    <a:pt x="15177642" y="774191"/>
                  </a:lnTo>
                  <a:lnTo>
                    <a:pt x="190373" y="774191"/>
                  </a:lnTo>
                  <a:lnTo>
                    <a:pt x="146717" y="769164"/>
                  </a:lnTo>
                  <a:lnTo>
                    <a:pt x="106644" y="754845"/>
                  </a:lnTo>
                  <a:lnTo>
                    <a:pt x="71297" y="732374"/>
                  </a:lnTo>
                  <a:lnTo>
                    <a:pt x="41817" y="702894"/>
                  </a:lnTo>
                  <a:lnTo>
                    <a:pt x="19346" y="667547"/>
                  </a:lnTo>
                  <a:lnTo>
                    <a:pt x="5027" y="627474"/>
                  </a:lnTo>
                  <a:lnTo>
                    <a:pt x="0" y="583818"/>
                  </a:lnTo>
                  <a:lnTo>
                    <a:pt x="0" y="19037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80232" y="5681472"/>
              <a:ext cx="1518285" cy="1280160"/>
            </a:xfrm>
            <a:custGeom>
              <a:avLst/>
              <a:gdLst/>
              <a:ahLst/>
              <a:cxnLst/>
              <a:rect l="l" t="t" r="r" b="b"/>
              <a:pathLst>
                <a:path w="1518285" h="1280159">
                  <a:moveTo>
                    <a:pt x="0" y="1280159"/>
                  </a:moveTo>
                  <a:lnTo>
                    <a:pt x="1496567" y="1280159"/>
                  </a:lnTo>
                </a:path>
                <a:path w="1518285" h="1280159">
                  <a:moveTo>
                    <a:pt x="0" y="0"/>
                  </a:moveTo>
                  <a:lnTo>
                    <a:pt x="1517903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31080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Example</a:t>
            </a:r>
            <a:r>
              <a:rPr spc="-185" dirty="0"/>
              <a:t> </a:t>
            </a:r>
            <a:r>
              <a:rPr dirty="0"/>
              <a:t>3:</a:t>
            </a:r>
            <a:r>
              <a:rPr spc="-195" dirty="0"/>
              <a:t> </a:t>
            </a:r>
            <a:r>
              <a:rPr spc="75" dirty="0"/>
              <a:t>write</a:t>
            </a:r>
            <a:r>
              <a:rPr spc="-180" dirty="0"/>
              <a:t> </a:t>
            </a:r>
            <a:r>
              <a:rPr spc="-330" dirty="0"/>
              <a:t>miss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02043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4384" y="4035552"/>
            <a:ext cx="2057400" cy="6616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23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31201" y="5163121"/>
            <a:ext cx="2161540" cy="2310765"/>
            <a:chOff x="1231201" y="5163121"/>
            <a:chExt cx="2161540" cy="2310765"/>
          </a:xfrm>
        </p:grpSpPr>
        <p:sp>
          <p:nvSpPr>
            <p:cNvPr id="17" name="object 17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55775" y="6733031"/>
            <a:ext cx="211264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3390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19009" y="5181409"/>
            <a:ext cx="2192020" cy="2073275"/>
            <a:chOff x="1219009" y="5181409"/>
            <a:chExt cx="2192020" cy="2073275"/>
          </a:xfrm>
        </p:grpSpPr>
        <p:sp>
          <p:nvSpPr>
            <p:cNvPr id="23" name="object 23"/>
            <p:cNvSpPr/>
            <p:nvPr/>
          </p:nvSpPr>
          <p:spPr>
            <a:xfrm>
              <a:off x="1231392" y="5422391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4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4" h="1819909">
                  <a:moveTo>
                    <a:pt x="0" y="256031"/>
                  </a:moveTo>
                  <a:lnTo>
                    <a:pt x="2154936" y="259079"/>
                  </a:lnTo>
                </a:path>
                <a:path w="2167254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4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4" h="1819909">
                  <a:moveTo>
                    <a:pt x="0" y="1551431"/>
                  </a:moveTo>
                  <a:lnTo>
                    <a:pt x="2154936" y="1554479"/>
                  </a:lnTo>
                </a:path>
                <a:path w="2167254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00784" y="5193791"/>
              <a:ext cx="1228725" cy="969644"/>
            </a:xfrm>
            <a:custGeom>
              <a:avLst/>
              <a:gdLst/>
              <a:ahLst/>
              <a:cxnLst/>
              <a:rect l="l" t="t" r="r" b="b"/>
              <a:pathLst>
                <a:path w="1228725" h="969645">
                  <a:moveTo>
                    <a:pt x="0" y="966215"/>
                  </a:moveTo>
                  <a:lnTo>
                    <a:pt x="188975" y="966215"/>
                  </a:lnTo>
                  <a:lnTo>
                    <a:pt x="188975" y="786383"/>
                  </a:lnTo>
                  <a:lnTo>
                    <a:pt x="0" y="786383"/>
                  </a:lnTo>
                  <a:lnTo>
                    <a:pt x="0" y="966215"/>
                  </a:lnTo>
                  <a:close/>
                </a:path>
                <a:path w="1228725" h="969645">
                  <a:moveTo>
                    <a:pt x="466344" y="966215"/>
                  </a:moveTo>
                  <a:lnTo>
                    <a:pt x="1216152" y="966215"/>
                  </a:lnTo>
                  <a:lnTo>
                    <a:pt x="1216152" y="786383"/>
                  </a:lnTo>
                  <a:lnTo>
                    <a:pt x="466344" y="786383"/>
                  </a:lnTo>
                  <a:lnTo>
                    <a:pt x="466344" y="966215"/>
                  </a:lnTo>
                  <a:close/>
                </a:path>
                <a:path w="1228725" h="969645">
                  <a:moveTo>
                    <a:pt x="737616" y="786383"/>
                  </a:moveTo>
                  <a:lnTo>
                    <a:pt x="740664" y="969263"/>
                  </a:lnTo>
                </a:path>
                <a:path w="1228725" h="969645">
                  <a:moveTo>
                    <a:pt x="975360" y="774191"/>
                  </a:moveTo>
                  <a:lnTo>
                    <a:pt x="978408" y="957072"/>
                  </a:lnTo>
                </a:path>
                <a:path w="1228725" h="969645">
                  <a:moveTo>
                    <a:pt x="15240" y="445007"/>
                  </a:moveTo>
                  <a:lnTo>
                    <a:pt x="201168" y="445007"/>
                  </a:lnTo>
                  <a:lnTo>
                    <a:pt x="201168" y="265175"/>
                  </a:lnTo>
                  <a:lnTo>
                    <a:pt x="15240" y="265175"/>
                  </a:lnTo>
                  <a:lnTo>
                    <a:pt x="15240" y="445007"/>
                  </a:lnTo>
                  <a:close/>
                </a:path>
                <a:path w="1228725" h="969645">
                  <a:moveTo>
                    <a:pt x="481584" y="445007"/>
                  </a:moveTo>
                  <a:lnTo>
                    <a:pt x="1228344" y="445007"/>
                  </a:lnTo>
                  <a:lnTo>
                    <a:pt x="1228344" y="265175"/>
                  </a:lnTo>
                  <a:lnTo>
                    <a:pt x="481584" y="265175"/>
                  </a:lnTo>
                  <a:lnTo>
                    <a:pt x="481584" y="445007"/>
                  </a:lnTo>
                  <a:close/>
                </a:path>
                <a:path w="1228725" h="969645">
                  <a:moveTo>
                    <a:pt x="749808" y="265175"/>
                  </a:moveTo>
                  <a:lnTo>
                    <a:pt x="752856" y="448055"/>
                  </a:lnTo>
                </a:path>
                <a:path w="1228725" h="969645">
                  <a:moveTo>
                    <a:pt x="987552" y="256031"/>
                  </a:moveTo>
                  <a:lnTo>
                    <a:pt x="990600" y="438911"/>
                  </a:lnTo>
                </a:path>
                <a:path w="1228725" h="969645">
                  <a:moveTo>
                    <a:pt x="15240" y="192024"/>
                  </a:moveTo>
                  <a:lnTo>
                    <a:pt x="201168" y="192024"/>
                  </a:lnTo>
                  <a:lnTo>
                    <a:pt x="201168" y="9144"/>
                  </a:lnTo>
                  <a:lnTo>
                    <a:pt x="15240" y="9144"/>
                  </a:lnTo>
                  <a:lnTo>
                    <a:pt x="15240" y="192024"/>
                  </a:lnTo>
                  <a:close/>
                </a:path>
                <a:path w="1228725" h="969645">
                  <a:moveTo>
                    <a:pt x="481584" y="188975"/>
                  </a:moveTo>
                  <a:lnTo>
                    <a:pt x="1228344" y="188975"/>
                  </a:lnTo>
                  <a:lnTo>
                    <a:pt x="1228344" y="12192"/>
                  </a:lnTo>
                  <a:lnTo>
                    <a:pt x="481584" y="12192"/>
                  </a:lnTo>
                  <a:lnTo>
                    <a:pt x="481584" y="188975"/>
                  </a:lnTo>
                  <a:close/>
                </a:path>
                <a:path w="1228725" h="969645">
                  <a:moveTo>
                    <a:pt x="749808" y="9143"/>
                  </a:moveTo>
                  <a:lnTo>
                    <a:pt x="752856" y="195072"/>
                  </a:lnTo>
                </a:path>
                <a:path w="1228725" h="969645">
                  <a:moveTo>
                    <a:pt x="987552" y="0"/>
                  </a:moveTo>
                  <a:lnTo>
                    <a:pt x="990600" y="182879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811782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55775" y="5695188"/>
            <a:ext cx="211264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445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674417" y="2770441"/>
            <a:ext cx="2710180" cy="5087620"/>
            <a:chOff x="8674417" y="2770441"/>
            <a:chExt cx="2710180" cy="5087620"/>
          </a:xfrm>
        </p:grpSpPr>
        <p:sp>
          <p:nvSpPr>
            <p:cNvPr id="28" name="object 28"/>
            <p:cNvSpPr/>
            <p:nvPr/>
          </p:nvSpPr>
          <p:spPr>
            <a:xfrm>
              <a:off x="8702040" y="6961632"/>
              <a:ext cx="1496695" cy="0"/>
            </a:xfrm>
            <a:custGeom>
              <a:avLst/>
              <a:gdLst/>
              <a:ahLst/>
              <a:cxnLst/>
              <a:rect l="l" t="t" r="r" b="b"/>
              <a:pathLst>
                <a:path w="1496695">
                  <a:moveTo>
                    <a:pt x="0" y="0"/>
                  </a:moveTo>
                  <a:lnTo>
                    <a:pt x="1496567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152888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8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8" y="1990344"/>
                  </a:lnTo>
                  <a:lnTo>
                    <a:pt x="241096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8" y="1990344"/>
                  </a:lnTo>
                  <a:lnTo>
                    <a:pt x="2410968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342501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146984" y="4026344"/>
            <a:ext cx="2075814" cy="680085"/>
            <a:chOff x="9146984" y="4026344"/>
            <a:chExt cx="2075814" cy="680085"/>
          </a:xfrm>
        </p:grpSpPr>
        <p:sp>
          <p:nvSpPr>
            <p:cNvPr id="34" name="object 34"/>
            <p:cNvSpPr/>
            <p:nvPr/>
          </p:nvSpPr>
          <p:spPr>
            <a:xfrm>
              <a:off x="9156191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2057400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2057400" y="661416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56191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0" y="661416"/>
                  </a:moveTo>
                  <a:lnTo>
                    <a:pt x="2057400" y="661416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8288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165335" y="4044696"/>
            <a:ext cx="2039620" cy="41465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147955" rIns="0" bIns="0" rtlCol="0">
            <a:spAutoFit/>
          </a:bodyPr>
          <a:lstStyle/>
          <a:p>
            <a:pPr marL="381635">
              <a:lnSpc>
                <a:spcPts val="2100"/>
              </a:lnSpc>
              <a:spcBef>
                <a:spcPts val="116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553009" y="6428041"/>
            <a:ext cx="2161540" cy="1045844"/>
            <a:chOff x="6553009" y="6428041"/>
            <a:chExt cx="2161540" cy="1045844"/>
          </a:xfrm>
        </p:grpSpPr>
        <p:sp>
          <p:nvSpPr>
            <p:cNvPr id="38" name="object 38"/>
            <p:cNvSpPr/>
            <p:nvPr/>
          </p:nvSpPr>
          <p:spPr>
            <a:xfrm>
              <a:off x="6565391" y="6440423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65391" y="6440423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579107" y="6733031"/>
            <a:ext cx="2123440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2120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553200" y="5422391"/>
            <a:ext cx="2167255" cy="1819910"/>
          </a:xfrm>
          <a:custGeom>
            <a:avLst/>
            <a:gdLst/>
            <a:ahLst/>
            <a:cxnLst/>
            <a:rect l="l" t="t" r="r" b="b"/>
            <a:pathLst>
              <a:path w="2167254" h="1819909">
                <a:moveTo>
                  <a:pt x="12192" y="0"/>
                </a:moveTo>
                <a:lnTo>
                  <a:pt x="2167128" y="3048"/>
                </a:lnTo>
              </a:path>
              <a:path w="2167254" h="1819909">
                <a:moveTo>
                  <a:pt x="0" y="256031"/>
                </a:moveTo>
                <a:lnTo>
                  <a:pt x="2154935" y="259079"/>
                </a:lnTo>
              </a:path>
              <a:path w="2167254" h="1819909">
                <a:moveTo>
                  <a:pt x="12192" y="521207"/>
                </a:moveTo>
                <a:lnTo>
                  <a:pt x="2167128" y="524255"/>
                </a:lnTo>
              </a:path>
              <a:path w="2167254" h="1819909">
                <a:moveTo>
                  <a:pt x="12192" y="1295400"/>
                </a:moveTo>
                <a:lnTo>
                  <a:pt x="2167128" y="1298448"/>
                </a:lnTo>
              </a:path>
              <a:path w="2167254" h="1819909">
                <a:moveTo>
                  <a:pt x="0" y="1551431"/>
                </a:moveTo>
                <a:lnTo>
                  <a:pt x="2154935" y="1554479"/>
                </a:lnTo>
              </a:path>
              <a:path w="2167254" h="1819909">
                <a:moveTo>
                  <a:pt x="12192" y="1816607"/>
                </a:moveTo>
                <a:lnTo>
                  <a:pt x="2167128" y="1819655"/>
                </a:lnTo>
              </a:path>
            </a:pathLst>
          </a:custGeom>
          <a:ln w="2438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134225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034783" y="5193791"/>
            <a:ext cx="1216660" cy="448309"/>
          </a:xfrm>
          <a:custGeom>
            <a:avLst/>
            <a:gdLst/>
            <a:ahLst/>
            <a:cxnLst/>
            <a:rect l="l" t="t" r="r" b="b"/>
            <a:pathLst>
              <a:path w="1216659" h="448310">
                <a:moveTo>
                  <a:pt x="0" y="445007"/>
                </a:moveTo>
                <a:lnTo>
                  <a:pt x="188975" y="445007"/>
                </a:lnTo>
                <a:lnTo>
                  <a:pt x="188975" y="265175"/>
                </a:lnTo>
                <a:lnTo>
                  <a:pt x="0" y="265175"/>
                </a:lnTo>
                <a:lnTo>
                  <a:pt x="0" y="445007"/>
                </a:lnTo>
                <a:close/>
              </a:path>
              <a:path w="1216659" h="448310">
                <a:moveTo>
                  <a:pt x="466344" y="445007"/>
                </a:moveTo>
                <a:lnTo>
                  <a:pt x="1216152" y="445007"/>
                </a:lnTo>
                <a:lnTo>
                  <a:pt x="1216152" y="265175"/>
                </a:lnTo>
                <a:lnTo>
                  <a:pt x="466344" y="265175"/>
                </a:lnTo>
                <a:lnTo>
                  <a:pt x="466344" y="445007"/>
                </a:lnTo>
                <a:close/>
              </a:path>
              <a:path w="1216659" h="448310">
                <a:moveTo>
                  <a:pt x="737616" y="265175"/>
                </a:moveTo>
                <a:lnTo>
                  <a:pt x="740664" y="448055"/>
                </a:lnTo>
              </a:path>
              <a:path w="1216659" h="448310">
                <a:moveTo>
                  <a:pt x="975360" y="256031"/>
                </a:moveTo>
                <a:lnTo>
                  <a:pt x="978408" y="438911"/>
                </a:lnTo>
              </a:path>
              <a:path w="1216659" h="448310">
                <a:moveTo>
                  <a:pt x="0" y="192024"/>
                </a:moveTo>
                <a:lnTo>
                  <a:pt x="188975" y="192024"/>
                </a:lnTo>
                <a:lnTo>
                  <a:pt x="188975" y="9144"/>
                </a:lnTo>
                <a:lnTo>
                  <a:pt x="0" y="9144"/>
                </a:lnTo>
                <a:lnTo>
                  <a:pt x="0" y="192024"/>
                </a:lnTo>
                <a:close/>
              </a:path>
              <a:path w="1216659" h="448310">
                <a:moveTo>
                  <a:pt x="466344" y="188975"/>
                </a:moveTo>
                <a:lnTo>
                  <a:pt x="1216152" y="188975"/>
                </a:lnTo>
                <a:lnTo>
                  <a:pt x="1216152" y="12192"/>
                </a:lnTo>
                <a:lnTo>
                  <a:pt x="466344" y="12192"/>
                </a:lnTo>
                <a:lnTo>
                  <a:pt x="466344" y="188975"/>
                </a:lnTo>
                <a:close/>
              </a:path>
              <a:path w="1216659" h="448310">
                <a:moveTo>
                  <a:pt x="737616" y="9143"/>
                </a:moveTo>
                <a:lnTo>
                  <a:pt x="740664" y="195072"/>
                </a:lnTo>
              </a:path>
              <a:path w="1216659" h="448310">
                <a:moveTo>
                  <a:pt x="975360" y="0"/>
                </a:moveTo>
                <a:lnTo>
                  <a:pt x="978408" y="182879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579107" y="5695188"/>
            <a:ext cx="2123440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5715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3856017" y="2770441"/>
            <a:ext cx="2710180" cy="5087620"/>
            <a:chOff x="13856017" y="2770441"/>
            <a:chExt cx="2710180" cy="5087620"/>
          </a:xfrm>
        </p:grpSpPr>
        <p:sp>
          <p:nvSpPr>
            <p:cNvPr id="46" name="object 46"/>
            <p:cNvSpPr/>
            <p:nvPr/>
          </p:nvSpPr>
          <p:spPr>
            <a:xfrm>
              <a:off x="13883640" y="4773168"/>
              <a:ext cx="1518285" cy="3057525"/>
            </a:xfrm>
            <a:custGeom>
              <a:avLst/>
              <a:gdLst/>
              <a:ahLst/>
              <a:cxnLst/>
              <a:rect l="l" t="t" r="r" b="b"/>
              <a:pathLst>
                <a:path w="1518284" h="3057525">
                  <a:moveTo>
                    <a:pt x="0" y="2188463"/>
                  </a:moveTo>
                  <a:lnTo>
                    <a:pt x="1496567" y="2188463"/>
                  </a:lnTo>
                </a:path>
                <a:path w="1518284" h="3057525">
                  <a:moveTo>
                    <a:pt x="0" y="908303"/>
                  </a:moveTo>
                  <a:lnTo>
                    <a:pt x="1517903" y="908303"/>
                  </a:lnTo>
                </a:path>
                <a:path w="1518284" h="3057525">
                  <a:moveTo>
                    <a:pt x="1450848" y="0"/>
                  </a:moveTo>
                  <a:lnTo>
                    <a:pt x="1450848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452498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4328584" y="4026344"/>
            <a:ext cx="2075814" cy="680085"/>
            <a:chOff x="14328584" y="4026344"/>
            <a:chExt cx="2075814" cy="680085"/>
          </a:xfrm>
        </p:grpSpPr>
        <p:sp>
          <p:nvSpPr>
            <p:cNvPr id="51" name="object 51"/>
            <p:cNvSpPr/>
            <p:nvPr/>
          </p:nvSpPr>
          <p:spPr>
            <a:xfrm>
              <a:off x="14337791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2057400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2057400" y="661416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337791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0" y="661416"/>
                  </a:moveTo>
                  <a:lnTo>
                    <a:pt x="2057400" y="661416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8288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4346936" y="4044696"/>
            <a:ext cx="2039620" cy="41465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147955" rIns="0" bIns="0" rtlCol="0">
            <a:spAutoFit/>
          </a:bodyPr>
          <a:lstStyle/>
          <a:p>
            <a:pPr marL="382270">
              <a:lnSpc>
                <a:spcPts val="2100"/>
              </a:lnSpc>
              <a:spcBef>
                <a:spcPts val="116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1734609" y="5163121"/>
            <a:ext cx="2161540" cy="2310765"/>
            <a:chOff x="11734609" y="5163121"/>
            <a:chExt cx="2161540" cy="2310765"/>
          </a:xfrm>
        </p:grpSpPr>
        <p:sp>
          <p:nvSpPr>
            <p:cNvPr id="55" name="object 55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1759183" y="6733031"/>
            <a:ext cx="211264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4659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1722417" y="5181409"/>
            <a:ext cx="2192020" cy="2073275"/>
            <a:chOff x="11722417" y="5181409"/>
            <a:chExt cx="2192020" cy="2073275"/>
          </a:xfrm>
        </p:grpSpPr>
        <p:sp>
          <p:nvSpPr>
            <p:cNvPr id="61" name="object 61"/>
            <p:cNvSpPr/>
            <p:nvPr/>
          </p:nvSpPr>
          <p:spPr>
            <a:xfrm>
              <a:off x="11734800" y="5422391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5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5" h="1819909">
                  <a:moveTo>
                    <a:pt x="0" y="256031"/>
                  </a:moveTo>
                  <a:lnTo>
                    <a:pt x="2154936" y="259079"/>
                  </a:lnTo>
                </a:path>
                <a:path w="2167255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5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5" h="1819909">
                  <a:moveTo>
                    <a:pt x="0" y="1551431"/>
                  </a:moveTo>
                  <a:lnTo>
                    <a:pt x="2154936" y="1554479"/>
                  </a:lnTo>
                </a:path>
                <a:path w="2167255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204192" y="5193791"/>
              <a:ext cx="1228725" cy="969644"/>
            </a:xfrm>
            <a:custGeom>
              <a:avLst/>
              <a:gdLst/>
              <a:ahLst/>
              <a:cxnLst/>
              <a:rect l="l" t="t" r="r" b="b"/>
              <a:pathLst>
                <a:path w="1228725" h="969645">
                  <a:moveTo>
                    <a:pt x="0" y="966215"/>
                  </a:moveTo>
                  <a:lnTo>
                    <a:pt x="185927" y="966215"/>
                  </a:lnTo>
                  <a:lnTo>
                    <a:pt x="185927" y="786383"/>
                  </a:lnTo>
                  <a:lnTo>
                    <a:pt x="0" y="786383"/>
                  </a:lnTo>
                  <a:lnTo>
                    <a:pt x="0" y="966215"/>
                  </a:lnTo>
                  <a:close/>
                </a:path>
                <a:path w="1228725" h="969645">
                  <a:moveTo>
                    <a:pt x="466343" y="966215"/>
                  </a:moveTo>
                  <a:lnTo>
                    <a:pt x="1216152" y="966215"/>
                  </a:lnTo>
                  <a:lnTo>
                    <a:pt x="1216152" y="786383"/>
                  </a:lnTo>
                  <a:lnTo>
                    <a:pt x="466343" y="786383"/>
                  </a:lnTo>
                  <a:lnTo>
                    <a:pt x="466343" y="966215"/>
                  </a:lnTo>
                  <a:close/>
                </a:path>
                <a:path w="1228725" h="969645">
                  <a:moveTo>
                    <a:pt x="737615" y="786383"/>
                  </a:moveTo>
                  <a:lnTo>
                    <a:pt x="740663" y="969263"/>
                  </a:lnTo>
                </a:path>
                <a:path w="1228725" h="969645">
                  <a:moveTo>
                    <a:pt x="975359" y="774191"/>
                  </a:moveTo>
                  <a:lnTo>
                    <a:pt x="978407" y="957072"/>
                  </a:lnTo>
                </a:path>
                <a:path w="1228725" h="969645">
                  <a:moveTo>
                    <a:pt x="12191" y="445007"/>
                  </a:moveTo>
                  <a:lnTo>
                    <a:pt x="201167" y="445007"/>
                  </a:lnTo>
                  <a:lnTo>
                    <a:pt x="201167" y="265175"/>
                  </a:lnTo>
                  <a:lnTo>
                    <a:pt x="12191" y="265175"/>
                  </a:lnTo>
                  <a:lnTo>
                    <a:pt x="12191" y="445007"/>
                  </a:lnTo>
                  <a:close/>
                </a:path>
                <a:path w="1228725" h="969645">
                  <a:moveTo>
                    <a:pt x="478535" y="445007"/>
                  </a:moveTo>
                  <a:lnTo>
                    <a:pt x="1228344" y="445007"/>
                  </a:lnTo>
                  <a:lnTo>
                    <a:pt x="1228344" y="265175"/>
                  </a:lnTo>
                  <a:lnTo>
                    <a:pt x="478535" y="265175"/>
                  </a:lnTo>
                  <a:lnTo>
                    <a:pt x="478535" y="445007"/>
                  </a:lnTo>
                  <a:close/>
                </a:path>
                <a:path w="1228725" h="969645">
                  <a:moveTo>
                    <a:pt x="749807" y="265175"/>
                  </a:moveTo>
                  <a:lnTo>
                    <a:pt x="752855" y="448055"/>
                  </a:lnTo>
                </a:path>
                <a:path w="1228725" h="969645">
                  <a:moveTo>
                    <a:pt x="987551" y="256031"/>
                  </a:moveTo>
                  <a:lnTo>
                    <a:pt x="990600" y="438911"/>
                  </a:lnTo>
                </a:path>
                <a:path w="1228725" h="969645">
                  <a:moveTo>
                    <a:pt x="12191" y="192024"/>
                  </a:moveTo>
                  <a:lnTo>
                    <a:pt x="201167" y="192024"/>
                  </a:lnTo>
                  <a:lnTo>
                    <a:pt x="201167" y="9144"/>
                  </a:lnTo>
                  <a:lnTo>
                    <a:pt x="12191" y="9144"/>
                  </a:lnTo>
                  <a:lnTo>
                    <a:pt x="12191" y="192024"/>
                  </a:lnTo>
                  <a:close/>
                </a:path>
                <a:path w="1228725" h="969645">
                  <a:moveTo>
                    <a:pt x="478535" y="188975"/>
                  </a:moveTo>
                  <a:lnTo>
                    <a:pt x="1228344" y="188975"/>
                  </a:lnTo>
                  <a:lnTo>
                    <a:pt x="1228344" y="12192"/>
                  </a:lnTo>
                  <a:lnTo>
                    <a:pt x="478535" y="12192"/>
                  </a:lnTo>
                  <a:lnTo>
                    <a:pt x="478535" y="188975"/>
                  </a:lnTo>
                  <a:close/>
                </a:path>
                <a:path w="1228725" h="969645">
                  <a:moveTo>
                    <a:pt x="749807" y="9143"/>
                  </a:moveTo>
                  <a:lnTo>
                    <a:pt x="752855" y="195072"/>
                  </a:lnTo>
                </a:path>
                <a:path w="1228725" h="969645">
                  <a:moveTo>
                    <a:pt x="987551" y="0"/>
                  </a:moveTo>
                  <a:lnTo>
                    <a:pt x="990600" y="182879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2316459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1759183" y="5695188"/>
            <a:ext cx="211264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191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995671" y="4459223"/>
            <a:ext cx="11375390" cy="4602480"/>
            <a:chOff x="4995671" y="4459223"/>
            <a:chExt cx="11375390" cy="4602480"/>
          </a:xfrm>
        </p:grpSpPr>
        <p:sp>
          <p:nvSpPr>
            <p:cNvPr id="66" name="object 66"/>
            <p:cNvSpPr/>
            <p:nvPr/>
          </p:nvSpPr>
          <p:spPr>
            <a:xfrm>
              <a:off x="4995671" y="4808219"/>
              <a:ext cx="4864735" cy="4253865"/>
            </a:xfrm>
            <a:custGeom>
              <a:avLst/>
              <a:gdLst/>
              <a:ahLst/>
              <a:cxnLst/>
              <a:rect l="l" t="t" r="r" b="b"/>
              <a:pathLst>
                <a:path w="4864734" h="4253865">
                  <a:moveTo>
                    <a:pt x="64007" y="0"/>
                  </a:moveTo>
                  <a:lnTo>
                    <a:pt x="0" y="0"/>
                  </a:lnTo>
                  <a:lnTo>
                    <a:pt x="0" y="4253483"/>
                  </a:lnTo>
                  <a:lnTo>
                    <a:pt x="4864608" y="4253483"/>
                  </a:lnTo>
                  <a:lnTo>
                    <a:pt x="4864608" y="4221480"/>
                  </a:lnTo>
                  <a:lnTo>
                    <a:pt x="64007" y="4221480"/>
                  </a:lnTo>
                  <a:lnTo>
                    <a:pt x="32003" y="4189476"/>
                  </a:lnTo>
                  <a:lnTo>
                    <a:pt x="64007" y="4189476"/>
                  </a:lnTo>
                  <a:lnTo>
                    <a:pt x="64007" y="0"/>
                  </a:lnTo>
                  <a:close/>
                </a:path>
                <a:path w="4864734" h="4253865">
                  <a:moveTo>
                    <a:pt x="64007" y="4189476"/>
                  </a:moveTo>
                  <a:lnTo>
                    <a:pt x="32003" y="4189476"/>
                  </a:lnTo>
                  <a:lnTo>
                    <a:pt x="64007" y="4221480"/>
                  </a:lnTo>
                  <a:lnTo>
                    <a:pt x="64007" y="4189476"/>
                  </a:lnTo>
                  <a:close/>
                </a:path>
                <a:path w="4864734" h="4253865">
                  <a:moveTo>
                    <a:pt x="4800600" y="4189476"/>
                  </a:moveTo>
                  <a:lnTo>
                    <a:pt x="64007" y="4189476"/>
                  </a:lnTo>
                  <a:lnTo>
                    <a:pt x="64007" y="4221480"/>
                  </a:lnTo>
                  <a:lnTo>
                    <a:pt x="4800600" y="4221480"/>
                  </a:lnTo>
                  <a:lnTo>
                    <a:pt x="4800600" y="4189476"/>
                  </a:lnTo>
                  <a:close/>
                </a:path>
                <a:path w="4864734" h="4253865">
                  <a:moveTo>
                    <a:pt x="4800600" y="1010284"/>
                  </a:moveTo>
                  <a:lnTo>
                    <a:pt x="4800600" y="4221480"/>
                  </a:lnTo>
                  <a:lnTo>
                    <a:pt x="4832604" y="4189476"/>
                  </a:lnTo>
                  <a:lnTo>
                    <a:pt x="4864608" y="4189476"/>
                  </a:lnTo>
                  <a:lnTo>
                    <a:pt x="4864608" y="1042288"/>
                  </a:lnTo>
                  <a:lnTo>
                    <a:pt x="4832604" y="1042288"/>
                  </a:lnTo>
                  <a:lnTo>
                    <a:pt x="4800600" y="1010284"/>
                  </a:lnTo>
                  <a:close/>
                </a:path>
                <a:path w="4864734" h="4253865">
                  <a:moveTo>
                    <a:pt x="4864608" y="4189476"/>
                  </a:moveTo>
                  <a:lnTo>
                    <a:pt x="4832604" y="4189476"/>
                  </a:lnTo>
                  <a:lnTo>
                    <a:pt x="4800600" y="4221480"/>
                  </a:lnTo>
                  <a:lnTo>
                    <a:pt x="4864608" y="4221480"/>
                  </a:lnTo>
                  <a:lnTo>
                    <a:pt x="4864608" y="4189476"/>
                  </a:lnTo>
                  <a:close/>
                </a:path>
                <a:path w="4864734" h="4253865">
                  <a:moveTo>
                    <a:pt x="3940302" y="914273"/>
                  </a:moveTo>
                  <a:lnTo>
                    <a:pt x="3748278" y="1010284"/>
                  </a:lnTo>
                  <a:lnTo>
                    <a:pt x="3940302" y="1106297"/>
                  </a:lnTo>
                  <a:lnTo>
                    <a:pt x="3940302" y="1042288"/>
                  </a:lnTo>
                  <a:lnTo>
                    <a:pt x="3908298" y="1042288"/>
                  </a:lnTo>
                  <a:lnTo>
                    <a:pt x="3908298" y="978280"/>
                  </a:lnTo>
                  <a:lnTo>
                    <a:pt x="3940302" y="978280"/>
                  </a:lnTo>
                  <a:lnTo>
                    <a:pt x="3940302" y="914273"/>
                  </a:lnTo>
                  <a:close/>
                </a:path>
                <a:path w="4864734" h="4253865">
                  <a:moveTo>
                    <a:pt x="3940302" y="978280"/>
                  </a:moveTo>
                  <a:lnTo>
                    <a:pt x="3908298" y="978280"/>
                  </a:lnTo>
                  <a:lnTo>
                    <a:pt x="3908298" y="1042288"/>
                  </a:lnTo>
                  <a:lnTo>
                    <a:pt x="3940302" y="1042288"/>
                  </a:lnTo>
                  <a:lnTo>
                    <a:pt x="3940302" y="978280"/>
                  </a:lnTo>
                  <a:close/>
                </a:path>
                <a:path w="4864734" h="4253865">
                  <a:moveTo>
                    <a:pt x="4864608" y="978280"/>
                  </a:moveTo>
                  <a:lnTo>
                    <a:pt x="3940302" y="978280"/>
                  </a:lnTo>
                  <a:lnTo>
                    <a:pt x="3940302" y="1042288"/>
                  </a:lnTo>
                  <a:lnTo>
                    <a:pt x="4800600" y="1042288"/>
                  </a:lnTo>
                  <a:lnTo>
                    <a:pt x="4800600" y="1010284"/>
                  </a:lnTo>
                  <a:lnTo>
                    <a:pt x="4864608" y="1010284"/>
                  </a:lnTo>
                  <a:lnTo>
                    <a:pt x="4864608" y="978280"/>
                  </a:lnTo>
                  <a:close/>
                </a:path>
                <a:path w="4864734" h="4253865">
                  <a:moveTo>
                    <a:pt x="4864608" y="1010284"/>
                  </a:moveTo>
                  <a:lnTo>
                    <a:pt x="4800600" y="1010284"/>
                  </a:lnTo>
                  <a:lnTo>
                    <a:pt x="4832604" y="1042288"/>
                  </a:lnTo>
                  <a:lnTo>
                    <a:pt x="4864608" y="1042288"/>
                  </a:lnTo>
                  <a:lnTo>
                    <a:pt x="4864608" y="1010284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76615" y="5983223"/>
              <a:ext cx="253365" cy="165100"/>
            </a:xfrm>
            <a:custGeom>
              <a:avLst/>
              <a:gdLst/>
              <a:ahLst/>
              <a:cxnLst/>
              <a:rect l="l" t="t" r="r" b="b"/>
              <a:pathLst>
                <a:path w="253365" h="165100">
                  <a:moveTo>
                    <a:pt x="252983" y="0"/>
                  </a:moveTo>
                  <a:lnTo>
                    <a:pt x="0" y="0"/>
                  </a:lnTo>
                  <a:lnTo>
                    <a:pt x="0" y="164592"/>
                  </a:lnTo>
                  <a:lnTo>
                    <a:pt x="252983" y="164592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E22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592824" y="4459223"/>
              <a:ext cx="9778365" cy="3008630"/>
            </a:xfrm>
            <a:custGeom>
              <a:avLst/>
              <a:gdLst/>
              <a:ahLst/>
              <a:cxnLst/>
              <a:rect l="l" t="t" r="r" b="b"/>
              <a:pathLst>
                <a:path w="9778365" h="3008629">
                  <a:moveTo>
                    <a:pt x="2029968" y="2779776"/>
                  </a:moveTo>
                  <a:lnTo>
                    <a:pt x="0" y="2779776"/>
                  </a:lnTo>
                  <a:lnTo>
                    <a:pt x="0" y="3008376"/>
                  </a:lnTo>
                  <a:lnTo>
                    <a:pt x="2029968" y="3008376"/>
                  </a:lnTo>
                  <a:lnTo>
                    <a:pt x="2029968" y="2779776"/>
                  </a:lnTo>
                  <a:close/>
                </a:path>
                <a:path w="9778365" h="3008629">
                  <a:moveTo>
                    <a:pt x="9777984" y="0"/>
                  </a:moveTo>
                  <a:lnTo>
                    <a:pt x="7744968" y="0"/>
                  </a:lnTo>
                  <a:lnTo>
                    <a:pt x="7744968" y="228600"/>
                  </a:lnTo>
                  <a:lnTo>
                    <a:pt x="9777984" y="228600"/>
                  </a:lnTo>
                  <a:lnTo>
                    <a:pt x="9777984" y="0"/>
                  </a:lnTo>
                  <a:close/>
                </a:path>
              </a:pathLst>
            </a:custGeom>
            <a:solidFill>
              <a:srgbClr val="008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022591" y="5967983"/>
              <a:ext cx="1216660" cy="195580"/>
            </a:xfrm>
            <a:custGeom>
              <a:avLst/>
              <a:gdLst/>
              <a:ahLst/>
              <a:cxnLst/>
              <a:rect l="l" t="t" r="r" b="b"/>
              <a:pathLst>
                <a:path w="1216659" h="195579">
                  <a:moveTo>
                    <a:pt x="0" y="192024"/>
                  </a:moveTo>
                  <a:lnTo>
                    <a:pt x="185927" y="192024"/>
                  </a:lnTo>
                  <a:lnTo>
                    <a:pt x="185927" y="12192"/>
                  </a:lnTo>
                  <a:lnTo>
                    <a:pt x="0" y="12192"/>
                  </a:lnTo>
                  <a:lnTo>
                    <a:pt x="0" y="192024"/>
                  </a:lnTo>
                  <a:close/>
                </a:path>
                <a:path w="1216659" h="195579">
                  <a:moveTo>
                    <a:pt x="466343" y="192024"/>
                  </a:moveTo>
                  <a:lnTo>
                    <a:pt x="1216151" y="192024"/>
                  </a:lnTo>
                  <a:lnTo>
                    <a:pt x="1216151" y="12192"/>
                  </a:lnTo>
                  <a:lnTo>
                    <a:pt x="466343" y="12192"/>
                  </a:lnTo>
                  <a:lnTo>
                    <a:pt x="466343" y="192024"/>
                  </a:lnTo>
                  <a:close/>
                </a:path>
                <a:path w="1216659" h="195579">
                  <a:moveTo>
                    <a:pt x="737615" y="12192"/>
                  </a:moveTo>
                  <a:lnTo>
                    <a:pt x="740663" y="195072"/>
                  </a:lnTo>
                </a:path>
                <a:path w="1216659" h="195579">
                  <a:moveTo>
                    <a:pt x="975359" y="0"/>
                  </a:moveTo>
                  <a:lnTo>
                    <a:pt x="978407" y="18288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195815" y="4459223"/>
              <a:ext cx="2030095" cy="228600"/>
            </a:xfrm>
            <a:custGeom>
              <a:avLst/>
              <a:gdLst/>
              <a:ahLst/>
              <a:cxnLst/>
              <a:rect l="l" t="t" r="r" b="b"/>
              <a:pathLst>
                <a:path w="2030095" h="228600">
                  <a:moveTo>
                    <a:pt x="202996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029968" y="228600"/>
                  </a:lnTo>
                  <a:lnTo>
                    <a:pt x="2029968" y="0"/>
                  </a:lnTo>
                  <a:close/>
                </a:path>
              </a:pathLst>
            </a:custGeom>
            <a:solidFill>
              <a:srgbClr val="008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889203" y="1591436"/>
            <a:ext cx="156425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60" dirty="0">
                <a:latin typeface="Arial"/>
                <a:cs typeface="Arial"/>
              </a:rPr>
              <a:t>Write</a:t>
            </a:r>
            <a:r>
              <a:rPr sz="3200" b="1" spc="-95" dirty="0">
                <a:latin typeface="Arial"/>
                <a:cs typeface="Arial"/>
              </a:rPr>
              <a:t> </a:t>
            </a:r>
            <a:r>
              <a:rPr sz="3200" b="1" spc="90" dirty="0">
                <a:latin typeface="Arial"/>
                <a:cs typeface="Arial"/>
              </a:rPr>
              <a:t>to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memory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by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spc="-100" dirty="0">
                <a:latin typeface="Arial"/>
                <a:cs typeface="Arial"/>
              </a:rPr>
              <a:t>processor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0:</a:t>
            </a:r>
            <a:r>
              <a:rPr sz="3200" b="1" spc="-10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line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160" dirty="0">
                <a:latin typeface="Arial"/>
                <a:cs typeface="Arial"/>
              </a:rPr>
              <a:t>is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35" dirty="0">
                <a:latin typeface="Arial"/>
                <a:cs typeface="Arial"/>
              </a:rPr>
              <a:t>clean,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but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resident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80" dirty="0">
                <a:latin typeface="Arial"/>
                <a:cs typeface="Arial"/>
              </a:rPr>
              <a:t>P1’s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80" dirty="0">
                <a:latin typeface="Arial"/>
                <a:cs typeface="Arial"/>
              </a:rPr>
              <a:t>P2’s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spc="-70" dirty="0">
                <a:latin typeface="Arial"/>
                <a:cs typeface="Arial"/>
              </a:rPr>
              <a:t>caches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5982080" y="9090152"/>
            <a:ext cx="31883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1.</a:t>
            </a:r>
            <a:r>
              <a:rPr sz="2000" b="1" spc="-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C72405"/>
                </a:solidFill>
                <a:latin typeface="Arial"/>
                <a:cs typeface="Arial"/>
              </a:rPr>
              <a:t>Request:</a:t>
            </a:r>
            <a:r>
              <a:rPr sz="2000" b="1" spc="5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write</a:t>
            </a:r>
            <a:r>
              <a:rPr sz="2000" b="1" spc="4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C72405"/>
                </a:solidFill>
                <a:latin typeface="Arial"/>
                <a:cs typeface="Arial"/>
              </a:rPr>
              <a:t>miss</a:t>
            </a:r>
            <a:r>
              <a:rPr sz="2000" b="1" spc="-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C72405"/>
                </a:solidFill>
                <a:latin typeface="Arial"/>
                <a:cs typeface="Arial"/>
              </a:rPr>
              <a:t>msg</a:t>
            </a:r>
            <a:endParaRPr sz="2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631938" y="8007222"/>
            <a:ext cx="25755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5" dirty="0">
                <a:latin typeface="Arial"/>
                <a:cs typeface="Arial"/>
              </a:rPr>
              <a:t>Scalable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Interconnect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009" y="2770441"/>
            <a:ext cx="15393035" cy="5831205"/>
            <a:chOff x="1219009" y="2770441"/>
            <a:chExt cx="15393035" cy="5831205"/>
          </a:xfrm>
        </p:grpSpPr>
        <p:sp>
          <p:nvSpPr>
            <p:cNvPr id="3" name="object 3"/>
            <p:cNvSpPr/>
            <p:nvPr/>
          </p:nvSpPr>
          <p:spPr>
            <a:xfrm>
              <a:off x="8702040" y="5681472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4">
                  <a:moveTo>
                    <a:pt x="0" y="0"/>
                  </a:moveTo>
                  <a:lnTo>
                    <a:pt x="1517903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65392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65392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15177642" y="0"/>
                  </a:moveTo>
                  <a:lnTo>
                    <a:pt x="190373" y="0"/>
                  </a:lnTo>
                  <a:lnTo>
                    <a:pt x="146717" y="5027"/>
                  </a:lnTo>
                  <a:lnTo>
                    <a:pt x="106644" y="19346"/>
                  </a:lnTo>
                  <a:lnTo>
                    <a:pt x="71297" y="41817"/>
                  </a:lnTo>
                  <a:lnTo>
                    <a:pt x="41817" y="71297"/>
                  </a:lnTo>
                  <a:lnTo>
                    <a:pt x="19346" y="106644"/>
                  </a:lnTo>
                  <a:lnTo>
                    <a:pt x="5027" y="146717"/>
                  </a:lnTo>
                  <a:lnTo>
                    <a:pt x="0" y="190373"/>
                  </a:lnTo>
                  <a:lnTo>
                    <a:pt x="0" y="583818"/>
                  </a:lnTo>
                  <a:lnTo>
                    <a:pt x="5027" y="627474"/>
                  </a:lnTo>
                  <a:lnTo>
                    <a:pt x="19346" y="667547"/>
                  </a:lnTo>
                  <a:lnTo>
                    <a:pt x="41817" y="702894"/>
                  </a:lnTo>
                  <a:lnTo>
                    <a:pt x="71297" y="732374"/>
                  </a:lnTo>
                  <a:lnTo>
                    <a:pt x="106644" y="754845"/>
                  </a:lnTo>
                  <a:lnTo>
                    <a:pt x="146717" y="769164"/>
                  </a:lnTo>
                  <a:lnTo>
                    <a:pt x="190373" y="774191"/>
                  </a:lnTo>
                  <a:lnTo>
                    <a:pt x="15177642" y="774191"/>
                  </a:lnTo>
                  <a:lnTo>
                    <a:pt x="15221298" y="769164"/>
                  </a:lnTo>
                  <a:lnTo>
                    <a:pt x="15261371" y="754845"/>
                  </a:lnTo>
                  <a:lnTo>
                    <a:pt x="15296718" y="732374"/>
                  </a:lnTo>
                  <a:lnTo>
                    <a:pt x="15326198" y="702894"/>
                  </a:lnTo>
                  <a:lnTo>
                    <a:pt x="15348669" y="667547"/>
                  </a:lnTo>
                  <a:lnTo>
                    <a:pt x="15362988" y="627474"/>
                  </a:lnTo>
                  <a:lnTo>
                    <a:pt x="15368016" y="583818"/>
                  </a:lnTo>
                  <a:lnTo>
                    <a:pt x="15368016" y="190373"/>
                  </a:lnTo>
                  <a:lnTo>
                    <a:pt x="15362988" y="146717"/>
                  </a:lnTo>
                  <a:lnTo>
                    <a:pt x="15348669" y="106644"/>
                  </a:lnTo>
                  <a:lnTo>
                    <a:pt x="15326198" y="71297"/>
                  </a:lnTo>
                  <a:lnTo>
                    <a:pt x="15296718" y="41817"/>
                  </a:lnTo>
                  <a:lnTo>
                    <a:pt x="15261371" y="19346"/>
                  </a:lnTo>
                  <a:lnTo>
                    <a:pt x="15221298" y="5027"/>
                  </a:lnTo>
                  <a:lnTo>
                    <a:pt x="15177642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0" y="190373"/>
                  </a:moveTo>
                  <a:lnTo>
                    <a:pt x="5027" y="146717"/>
                  </a:lnTo>
                  <a:lnTo>
                    <a:pt x="19346" y="106644"/>
                  </a:lnTo>
                  <a:lnTo>
                    <a:pt x="41817" y="71297"/>
                  </a:lnTo>
                  <a:lnTo>
                    <a:pt x="71297" y="41817"/>
                  </a:lnTo>
                  <a:lnTo>
                    <a:pt x="106644" y="19346"/>
                  </a:lnTo>
                  <a:lnTo>
                    <a:pt x="146717" y="5027"/>
                  </a:lnTo>
                  <a:lnTo>
                    <a:pt x="190373" y="0"/>
                  </a:lnTo>
                  <a:lnTo>
                    <a:pt x="15177642" y="0"/>
                  </a:lnTo>
                  <a:lnTo>
                    <a:pt x="15221298" y="5027"/>
                  </a:lnTo>
                  <a:lnTo>
                    <a:pt x="15261371" y="19346"/>
                  </a:lnTo>
                  <a:lnTo>
                    <a:pt x="15296718" y="41817"/>
                  </a:lnTo>
                  <a:lnTo>
                    <a:pt x="15326198" y="71297"/>
                  </a:lnTo>
                  <a:lnTo>
                    <a:pt x="15348669" y="106644"/>
                  </a:lnTo>
                  <a:lnTo>
                    <a:pt x="15362988" y="146717"/>
                  </a:lnTo>
                  <a:lnTo>
                    <a:pt x="15368016" y="190373"/>
                  </a:lnTo>
                  <a:lnTo>
                    <a:pt x="15368016" y="583818"/>
                  </a:lnTo>
                  <a:lnTo>
                    <a:pt x="15362988" y="627474"/>
                  </a:lnTo>
                  <a:lnTo>
                    <a:pt x="15348669" y="667547"/>
                  </a:lnTo>
                  <a:lnTo>
                    <a:pt x="15326198" y="702894"/>
                  </a:lnTo>
                  <a:lnTo>
                    <a:pt x="15296718" y="732374"/>
                  </a:lnTo>
                  <a:lnTo>
                    <a:pt x="15261371" y="754845"/>
                  </a:lnTo>
                  <a:lnTo>
                    <a:pt x="15221298" y="769164"/>
                  </a:lnTo>
                  <a:lnTo>
                    <a:pt x="15177642" y="774191"/>
                  </a:lnTo>
                  <a:lnTo>
                    <a:pt x="190373" y="774191"/>
                  </a:lnTo>
                  <a:lnTo>
                    <a:pt x="146717" y="769164"/>
                  </a:lnTo>
                  <a:lnTo>
                    <a:pt x="106644" y="754845"/>
                  </a:lnTo>
                  <a:lnTo>
                    <a:pt x="71297" y="732374"/>
                  </a:lnTo>
                  <a:lnTo>
                    <a:pt x="41817" y="702894"/>
                  </a:lnTo>
                  <a:lnTo>
                    <a:pt x="19346" y="667547"/>
                  </a:lnTo>
                  <a:lnTo>
                    <a:pt x="5027" y="627474"/>
                  </a:lnTo>
                  <a:lnTo>
                    <a:pt x="0" y="583818"/>
                  </a:lnTo>
                  <a:lnTo>
                    <a:pt x="0" y="19037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80232" y="5681472"/>
              <a:ext cx="1518285" cy="1280160"/>
            </a:xfrm>
            <a:custGeom>
              <a:avLst/>
              <a:gdLst/>
              <a:ahLst/>
              <a:cxnLst/>
              <a:rect l="l" t="t" r="r" b="b"/>
              <a:pathLst>
                <a:path w="1518285" h="1280159">
                  <a:moveTo>
                    <a:pt x="0" y="1280159"/>
                  </a:moveTo>
                  <a:lnTo>
                    <a:pt x="1496567" y="1280159"/>
                  </a:lnTo>
                </a:path>
                <a:path w="1518285" h="1280159">
                  <a:moveTo>
                    <a:pt x="0" y="0"/>
                  </a:moveTo>
                  <a:lnTo>
                    <a:pt x="1517903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31080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Example</a:t>
            </a:r>
            <a:r>
              <a:rPr spc="-185" dirty="0"/>
              <a:t> </a:t>
            </a:r>
            <a:r>
              <a:rPr dirty="0"/>
              <a:t>3:</a:t>
            </a:r>
            <a:r>
              <a:rPr spc="-195" dirty="0"/>
              <a:t> </a:t>
            </a:r>
            <a:r>
              <a:rPr spc="75" dirty="0"/>
              <a:t>write</a:t>
            </a:r>
            <a:r>
              <a:rPr spc="-180" dirty="0"/>
              <a:t> </a:t>
            </a:r>
            <a:r>
              <a:rPr spc="-330" dirty="0"/>
              <a:t>miss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02043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25176" y="4026344"/>
            <a:ext cx="2075814" cy="680085"/>
            <a:chOff x="3825176" y="4026344"/>
            <a:chExt cx="2075814" cy="680085"/>
          </a:xfrm>
        </p:grpSpPr>
        <p:sp>
          <p:nvSpPr>
            <p:cNvPr id="15" name="object 15"/>
            <p:cNvSpPr/>
            <p:nvPr/>
          </p:nvSpPr>
          <p:spPr>
            <a:xfrm>
              <a:off x="3834384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2057400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2057400" y="661416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4384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0" y="661416"/>
                  </a:moveTo>
                  <a:lnTo>
                    <a:pt x="2057400" y="661416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8288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43528" y="4044696"/>
            <a:ext cx="2039620" cy="41465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147955" rIns="0" bIns="0" rtlCol="0">
            <a:spAutoFit/>
          </a:bodyPr>
          <a:lstStyle/>
          <a:p>
            <a:pPr marL="381000">
              <a:lnSpc>
                <a:spcPts val="2100"/>
              </a:lnSpc>
              <a:spcBef>
                <a:spcPts val="116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31201" y="5163121"/>
            <a:ext cx="2161540" cy="2310765"/>
            <a:chOff x="1231201" y="5163121"/>
            <a:chExt cx="2161540" cy="2310765"/>
          </a:xfrm>
        </p:grpSpPr>
        <p:sp>
          <p:nvSpPr>
            <p:cNvPr id="19" name="object 19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255775" y="6733031"/>
            <a:ext cx="211264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3390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19009" y="5181409"/>
            <a:ext cx="2192020" cy="2073275"/>
            <a:chOff x="1219009" y="5181409"/>
            <a:chExt cx="2192020" cy="2073275"/>
          </a:xfrm>
        </p:grpSpPr>
        <p:sp>
          <p:nvSpPr>
            <p:cNvPr id="25" name="object 25"/>
            <p:cNvSpPr/>
            <p:nvPr/>
          </p:nvSpPr>
          <p:spPr>
            <a:xfrm>
              <a:off x="1231392" y="5422391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4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4" h="1819909">
                  <a:moveTo>
                    <a:pt x="0" y="256031"/>
                  </a:moveTo>
                  <a:lnTo>
                    <a:pt x="2154936" y="259079"/>
                  </a:lnTo>
                </a:path>
                <a:path w="2167254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4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4" h="1819909">
                  <a:moveTo>
                    <a:pt x="0" y="1551431"/>
                  </a:moveTo>
                  <a:lnTo>
                    <a:pt x="2154936" y="1554479"/>
                  </a:lnTo>
                </a:path>
                <a:path w="2167254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00784" y="5193791"/>
              <a:ext cx="1228725" cy="969644"/>
            </a:xfrm>
            <a:custGeom>
              <a:avLst/>
              <a:gdLst/>
              <a:ahLst/>
              <a:cxnLst/>
              <a:rect l="l" t="t" r="r" b="b"/>
              <a:pathLst>
                <a:path w="1228725" h="969645">
                  <a:moveTo>
                    <a:pt x="0" y="966215"/>
                  </a:moveTo>
                  <a:lnTo>
                    <a:pt x="188975" y="966215"/>
                  </a:lnTo>
                  <a:lnTo>
                    <a:pt x="188975" y="786383"/>
                  </a:lnTo>
                  <a:lnTo>
                    <a:pt x="0" y="786383"/>
                  </a:lnTo>
                  <a:lnTo>
                    <a:pt x="0" y="966215"/>
                  </a:lnTo>
                  <a:close/>
                </a:path>
                <a:path w="1228725" h="969645">
                  <a:moveTo>
                    <a:pt x="466344" y="966215"/>
                  </a:moveTo>
                  <a:lnTo>
                    <a:pt x="1216152" y="966215"/>
                  </a:lnTo>
                  <a:lnTo>
                    <a:pt x="1216152" y="786383"/>
                  </a:lnTo>
                  <a:lnTo>
                    <a:pt x="466344" y="786383"/>
                  </a:lnTo>
                  <a:lnTo>
                    <a:pt x="466344" y="966215"/>
                  </a:lnTo>
                  <a:close/>
                </a:path>
                <a:path w="1228725" h="969645">
                  <a:moveTo>
                    <a:pt x="737616" y="786383"/>
                  </a:moveTo>
                  <a:lnTo>
                    <a:pt x="740664" y="969263"/>
                  </a:lnTo>
                </a:path>
                <a:path w="1228725" h="969645">
                  <a:moveTo>
                    <a:pt x="975360" y="774191"/>
                  </a:moveTo>
                  <a:lnTo>
                    <a:pt x="978408" y="957072"/>
                  </a:lnTo>
                </a:path>
                <a:path w="1228725" h="969645">
                  <a:moveTo>
                    <a:pt x="15240" y="445007"/>
                  </a:moveTo>
                  <a:lnTo>
                    <a:pt x="201168" y="445007"/>
                  </a:lnTo>
                  <a:lnTo>
                    <a:pt x="201168" y="265175"/>
                  </a:lnTo>
                  <a:lnTo>
                    <a:pt x="15240" y="265175"/>
                  </a:lnTo>
                  <a:lnTo>
                    <a:pt x="15240" y="445007"/>
                  </a:lnTo>
                  <a:close/>
                </a:path>
                <a:path w="1228725" h="969645">
                  <a:moveTo>
                    <a:pt x="481584" y="445007"/>
                  </a:moveTo>
                  <a:lnTo>
                    <a:pt x="1228344" y="445007"/>
                  </a:lnTo>
                  <a:lnTo>
                    <a:pt x="1228344" y="265175"/>
                  </a:lnTo>
                  <a:lnTo>
                    <a:pt x="481584" y="265175"/>
                  </a:lnTo>
                  <a:lnTo>
                    <a:pt x="481584" y="445007"/>
                  </a:lnTo>
                  <a:close/>
                </a:path>
                <a:path w="1228725" h="969645">
                  <a:moveTo>
                    <a:pt x="749808" y="265175"/>
                  </a:moveTo>
                  <a:lnTo>
                    <a:pt x="752856" y="448055"/>
                  </a:lnTo>
                </a:path>
                <a:path w="1228725" h="969645">
                  <a:moveTo>
                    <a:pt x="987552" y="256031"/>
                  </a:moveTo>
                  <a:lnTo>
                    <a:pt x="990600" y="438911"/>
                  </a:lnTo>
                </a:path>
                <a:path w="1228725" h="969645">
                  <a:moveTo>
                    <a:pt x="15240" y="192024"/>
                  </a:moveTo>
                  <a:lnTo>
                    <a:pt x="201168" y="192024"/>
                  </a:lnTo>
                  <a:lnTo>
                    <a:pt x="201168" y="9144"/>
                  </a:lnTo>
                  <a:lnTo>
                    <a:pt x="15240" y="9144"/>
                  </a:lnTo>
                  <a:lnTo>
                    <a:pt x="15240" y="192024"/>
                  </a:lnTo>
                  <a:close/>
                </a:path>
                <a:path w="1228725" h="969645">
                  <a:moveTo>
                    <a:pt x="481584" y="188975"/>
                  </a:moveTo>
                  <a:lnTo>
                    <a:pt x="1228344" y="188975"/>
                  </a:lnTo>
                  <a:lnTo>
                    <a:pt x="1228344" y="12192"/>
                  </a:lnTo>
                  <a:lnTo>
                    <a:pt x="481584" y="12192"/>
                  </a:lnTo>
                  <a:lnTo>
                    <a:pt x="481584" y="188975"/>
                  </a:lnTo>
                  <a:close/>
                </a:path>
                <a:path w="1228725" h="969645">
                  <a:moveTo>
                    <a:pt x="749808" y="9143"/>
                  </a:moveTo>
                  <a:lnTo>
                    <a:pt x="752856" y="195072"/>
                  </a:lnTo>
                </a:path>
                <a:path w="1228725" h="969645">
                  <a:moveTo>
                    <a:pt x="987552" y="0"/>
                  </a:moveTo>
                  <a:lnTo>
                    <a:pt x="990600" y="182879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811782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55775" y="5695188"/>
            <a:ext cx="211264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445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674417" y="2770441"/>
            <a:ext cx="2710180" cy="5087620"/>
            <a:chOff x="8674417" y="2770441"/>
            <a:chExt cx="2710180" cy="5087620"/>
          </a:xfrm>
        </p:grpSpPr>
        <p:sp>
          <p:nvSpPr>
            <p:cNvPr id="30" name="object 30"/>
            <p:cNvSpPr/>
            <p:nvPr/>
          </p:nvSpPr>
          <p:spPr>
            <a:xfrm>
              <a:off x="8702040" y="6961632"/>
              <a:ext cx="1496695" cy="0"/>
            </a:xfrm>
            <a:custGeom>
              <a:avLst/>
              <a:gdLst/>
              <a:ahLst/>
              <a:cxnLst/>
              <a:rect l="l" t="t" r="r" b="b"/>
              <a:pathLst>
                <a:path w="1496695">
                  <a:moveTo>
                    <a:pt x="0" y="0"/>
                  </a:moveTo>
                  <a:lnTo>
                    <a:pt x="1496567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152888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8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8" y="1990344"/>
                  </a:lnTo>
                  <a:lnTo>
                    <a:pt x="241096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8" y="1990344"/>
                  </a:lnTo>
                  <a:lnTo>
                    <a:pt x="2410968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342501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146984" y="4026344"/>
            <a:ext cx="2075814" cy="680085"/>
            <a:chOff x="9146984" y="4026344"/>
            <a:chExt cx="2075814" cy="680085"/>
          </a:xfrm>
        </p:grpSpPr>
        <p:sp>
          <p:nvSpPr>
            <p:cNvPr id="36" name="object 36"/>
            <p:cNvSpPr/>
            <p:nvPr/>
          </p:nvSpPr>
          <p:spPr>
            <a:xfrm>
              <a:off x="9156191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2057400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2057400" y="661416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156191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0" y="661416"/>
                  </a:moveTo>
                  <a:lnTo>
                    <a:pt x="2057400" y="661416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8288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165335" y="4044696"/>
            <a:ext cx="2039620" cy="41465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147955" rIns="0" bIns="0" rtlCol="0">
            <a:spAutoFit/>
          </a:bodyPr>
          <a:lstStyle/>
          <a:p>
            <a:pPr marL="381635">
              <a:lnSpc>
                <a:spcPts val="2100"/>
              </a:lnSpc>
              <a:spcBef>
                <a:spcPts val="116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553009" y="6428041"/>
            <a:ext cx="2161540" cy="1045844"/>
            <a:chOff x="6553009" y="6428041"/>
            <a:chExt cx="2161540" cy="1045844"/>
          </a:xfrm>
        </p:grpSpPr>
        <p:sp>
          <p:nvSpPr>
            <p:cNvPr id="40" name="object 40"/>
            <p:cNvSpPr/>
            <p:nvPr/>
          </p:nvSpPr>
          <p:spPr>
            <a:xfrm>
              <a:off x="6565391" y="6440423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65391" y="6440423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565392" y="6733031"/>
            <a:ext cx="213677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65455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553200" y="5422391"/>
            <a:ext cx="2167255" cy="1819910"/>
          </a:xfrm>
          <a:custGeom>
            <a:avLst/>
            <a:gdLst/>
            <a:ahLst/>
            <a:cxnLst/>
            <a:rect l="l" t="t" r="r" b="b"/>
            <a:pathLst>
              <a:path w="2167254" h="1819909">
                <a:moveTo>
                  <a:pt x="12192" y="0"/>
                </a:moveTo>
                <a:lnTo>
                  <a:pt x="2167128" y="3048"/>
                </a:lnTo>
              </a:path>
              <a:path w="2167254" h="1819909">
                <a:moveTo>
                  <a:pt x="0" y="256031"/>
                </a:moveTo>
                <a:lnTo>
                  <a:pt x="2154935" y="259079"/>
                </a:lnTo>
              </a:path>
              <a:path w="2167254" h="1819909">
                <a:moveTo>
                  <a:pt x="12192" y="521207"/>
                </a:moveTo>
                <a:lnTo>
                  <a:pt x="2167128" y="524255"/>
                </a:lnTo>
              </a:path>
              <a:path w="2167254" h="1819909">
                <a:moveTo>
                  <a:pt x="12192" y="1295400"/>
                </a:moveTo>
                <a:lnTo>
                  <a:pt x="2167128" y="1298448"/>
                </a:lnTo>
              </a:path>
              <a:path w="2167254" h="1819909">
                <a:moveTo>
                  <a:pt x="0" y="1551431"/>
                </a:moveTo>
                <a:lnTo>
                  <a:pt x="2154935" y="1554479"/>
                </a:lnTo>
              </a:path>
              <a:path w="2167254" h="1819909">
                <a:moveTo>
                  <a:pt x="12192" y="1816607"/>
                </a:moveTo>
                <a:lnTo>
                  <a:pt x="2167128" y="1819655"/>
                </a:lnTo>
              </a:path>
            </a:pathLst>
          </a:custGeom>
          <a:ln w="2438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134225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034783" y="5193791"/>
            <a:ext cx="1216660" cy="448309"/>
          </a:xfrm>
          <a:custGeom>
            <a:avLst/>
            <a:gdLst/>
            <a:ahLst/>
            <a:cxnLst/>
            <a:rect l="l" t="t" r="r" b="b"/>
            <a:pathLst>
              <a:path w="1216659" h="448310">
                <a:moveTo>
                  <a:pt x="0" y="445007"/>
                </a:moveTo>
                <a:lnTo>
                  <a:pt x="188975" y="445007"/>
                </a:lnTo>
                <a:lnTo>
                  <a:pt x="188975" y="265175"/>
                </a:lnTo>
                <a:lnTo>
                  <a:pt x="0" y="265175"/>
                </a:lnTo>
                <a:lnTo>
                  <a:pt x="0" y="445007"/>
                </a:lnTo>
                <a:close/>
              </a:path>
              <a:path w="1216659" h="448310">
                <a:moveTo>
                  <a:pt x="466344" y="445007"/>
                </a:moveTo>
                <a:lnTo>
                  <a:pt x="1216152" y="445007"/>
                </a:lnTo>
                <a:lnTo>
                  <a:pt x="1216152" y="265175"/>
                </a:lnTo>
                <a:lnTo>
                  <a:pt x="466344" y="265175"/>
                </a:lnTo>
                <a:lnTo>
                  <a:pt x="466344" y="445007"/>
                </a:lnTo>
                <a:close/>
              </a:path>
              <a:path w="1216659" h="448310">
                <a:moveTo>
                  <a:pt x="737616" y="265175"/>
                </a:moveTo>
                <a:lnTo>
                  <a:pt x="740664" y="448055"/>
                </a:lnTo>
              </a:path>
              <a:path w="1216659" h="448310">
                <a:moveTo>
                  <a:pt x="975360" y="256031"/>
                </a:moveTo>
                <a:lnTo>
                  <a:pt x="978408" y="438911"/>
                </a:lnTo>
              </a:path>
              <a:path w="1216659" h="448310">
                <a:moveTo>
                  <a:pt x="0" y="192024"/>
                </a:moveTo>
                <a:lnTo>
                  <a:pt x="188975" y="192024"/>
                </a:lnTo>
                <a:lnTo>
                  <a:pt x="188975" y="9144"/>
                </a:lnTo>
                <a:lnTo>
                  <a:pt x="0" y="9144"/>
                </a:lnTo>
                <a:lnTo>
                  <a:pt x="0" y="192024"/>
                </a:lnTo>
                <a:close/>
              </a:path>
              <a:path w="1216659" h="448310">
                <a:moveTo>
                  <a:pt x="466344" y="188975"/>
                </a:moveTo>
                <a:lnTo>
                  <a:pt x="1216152" y="188975"/>
                </a:lnTo>
                <a:lnTo>
                  <a:pt x="1216152" y="12192"/>
                </a:lnTo>
                <a:lnTo>
                  <a:pt x="466344" y="12192"/>
                </a:lnTo>
                <a:lnTo>
                  <a:pt x="466344" y="188975"/>
                </a:lnTo>
                <a:close/>
              </a:path>
              <a:path w="1216659" h="448310">
                <a:moveTo>
                  <a:pt x="737616" y="9143"/>
                </a:moveTo>
                <a:lnTo>
                  <a:pt x="740664" y="195072"/>
                </a:lnTo>
              </a:path>
              <a:path w="1216659" h="448310">
                <a:moveTo>
                  <a:pt x="975360" y="0"/>
                </a:moveTo>
                <a:lnTo>
                  <a:pt x="978408" y="182879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565392" y="5695188"/>
            <a:ext cx="213677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3815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3856017" y="2770441"/>
            <a:ext cx="2710180" cy="5087620"/>
            <a:chOff x="13856017" y="2770441"/>
            <a:chExt cx="2710180" cy="5087620"/>
          </a:xfrm>
        </p:grpSpPr>
        <p:sp>
          <p:nvSpPr>
            <p:cNvPr id="48" name="object 48"/>
            <p:cNvSpPr/>
            <p:nvPr/>
          </p:nvSpPr>
          <p:spPr>
            <a:xfrm>
              <a:off x="13883640" y="4773168"/>
              <a:ext cx="1518285" cy="3057525"/>
            </a:xfrm>
            <a:custGeom>
              <a:avLst/>
              <a:gdLst/>
              <a:ahLst/>
              <a:cxnLst/>
              <a:rect l="l" t="t" r="r" b="b"/>
              <a:pathLst>
                <a:path w="1518284" h="3057525">
                  <a:moveTo>
                    <a:pt x="0" y="2188463"/>
                  </a:moveTo>
                  <a:lnTo>
                    <a:pt x="1496567" y="2188463"/>
                  </a:lnTo>
                </a:path>
                <a:path w="1518284" h="3057525">
                  <a:moveTo>
                    <a:pt x="0" y="908303"/>
                  </a:moveTo>
                  <a:lnTo>
                    <a:pt x="1517903" y="908303"/>
                  </a:lnTo>
                </a:path>
                <a:path w="1518284" h="3057525">
                  <a:moveTo>
                    <a:pt x="1450848" y="0"/>
                  </a:moveTo>
                  <a:lnTo>
                    <a:pt x="1450848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452498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4328584" y="4026344"/>
            <a:ext cx="2075814" cy="680085"/>
            <a:chOff x="14328584" y="4026344"/>
            <a:chExt cx="2075814" cy="680085"/>
          </a:xfrm>
        </p:grpSpPr>
        <p:sp>
          <p:nvSpPr>
            <p:cNvPr id="53" name="object 53"/>
            <p:cNvSpPr/>
            <p:nvPr/>
          </p:nvSpPr>
          <p:spPr>
            <a:xfrm>
              <a:off x="14337791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2057400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2057400" y="661416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337791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0" y="661416"/>
                  </a:moveTo>
                  <a:lnTo>
                    <a:pt x="2057400" y="661416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8288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4346936" y="4044696"/>
            <a:ext cx="2039620" cy="41465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147955" rIns="0" bIns="0" rtlCol="0">
            <a:spAutoFit/>
          </a:bodyPr>
          <a:lstStyle/>
          <a:p>
            <a:pPr marL="382270">
              <a:lnSpc>
                <a:spcPts val="2100"/>
              </a:lnSpc>
              <a:spcBef>
                <a:spcPts val="116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1734609" y="5163121"/>
            <a:ext cx="2161540" cy="2310765"/>
            <a:chOff x="11734609" y="5163121"/>
            <a:chExt cx="2161540" cy="2310765"/>
          </a:xfrm>
        </p:grpSpPr>
        <p:sp>
          <p:nvSpPr>
            <p:cNvPr id="57" name="object 57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1759183" y="6733031"/>
            <a:ext cx="211264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4659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1722417" y="5181409"/>
            <a:ext cx="2192020" cy="2073275"/>
            <a:chOff x="11722417" y="5181409"/>
            <a:chExt cx="2192020" cy="2073275"/>
          </a:xfrm>
        </p:grpSpPr>
        <p:sp>
          <p:nvSpPr>
            <p:cNvPr id="63" name="object 63"/>
            <p:cNvSpPr/>
            <p:nvPr/>
          </p:nvSpPr>
          <p:spPr>
            <a:xfrm>
              <a:off x="11734800" y="5422391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5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5" h="1819909">
                  <a:moveTo>
                    <a:pt x="0" y="256031"/>
                  </a:moveTo>
                  <a:lnTo>
                    <a:pt x="2154936" y="259079"/>
                  </a:lnTo>
                </a:path>
                <a:path w="2167255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5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5" h="1819909">
                  <a:moveTo>
                    <a:pt x="0" y="1551431"/>
                  </a:moveTo>
                  <a:lnTo>
                    <a:pt x="2154936" y="1554479"/>
                  </a:lnTo>
                </a:path>
                <a:path w="2167255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2204192" y="5193791"/>
              <a:ext cx="1228725" cy="969644"/>
            </a:xfrm>
            <a:custGeom>
              <a:avLst/>
              <a:gdLst/>
              <a:ahLst/>
              <a:cxnLst/>
              <a:rect l="l" t="t" r="r" b="b"/>
              <a:pathLst>
                <a:path w="1228725" h="969645">
                  <a:moveTo>
                    <a:pt x="0" y="966215"/>
                  </a:moveTo>
                  <a:lnTo>
                    <a:pt x="185927" y="966215"/>
                  </a:lnTo>
                  <a:lnTo>
                    <a:pt x="185927" y="786383"/>
                  </a:lnTo>
                  <a:lnTo>
                    <a:pt x="0" y="786383"/>
                  </a:lnTo>
                  <a:lnTo>
                    <a:pt x="0" y="966215"/>
                  </a:lnTo>
                  <a:close/>
                </a:path>
                <a:path w="1228725" h="969645">
                  <a:moveTo>
                    <a:pt x="466343" y="966215"/>
                  </a:moveTo>
                  <a:lnTo>
                    <a:pt x="1216152" y="966215"/>
                  </a:lnTo>
                  <a:lnTo>
                    <a:pt x="1216152" y="786383"/>
                  </a:lnTo>
                  <a:lnTo>
                    <a:pt x="466343" y="786383"/>
                  </a:lnTo>
                  <a:lnTo>
                    <a:pt x="466343" y="966215"/>
                  </a:lnTo>
                  <a:close/>
                </a:path>
                <a:path w="1228725" h="969645">
                  <a:moveTo>
                    <a:pt x="737615" y="786383"/>
                  </a:moveTo>
                  <a:lnTo>
                    <a:pt x="740663" y="969263"/>
                  </a:lnTo>
                </a:path>
                <a:path w="1228725" h="969645">
                  <a:moveTo>
                    <a:pt x="975359" y="774191"/>
                  </a:moveTo>
                  <a:lnTo>
                    <a:pt x="978407" y="957072"/>
                  </a:lnTo>
                </a:path>
                <a:path w="1228725" h="969645">
                  <a:moveTo>
                    <a:pt x="12191" y="445007"/>
                  </a:moveTo>
                  <a:lnTo>
                    <a:pt x="201167" y="445007"/>
                  </a:lnTo>
                  <a:lnTo>
                    <a:pt x="201167" y="265175"/>
                  </a:lnTo>
                  <a:lnTo>
                    <a:pt x="12191" y="265175"/>
                  </a:lnTo>
                  <a:lnTo>
                    <a:pt x="12191" y="445007"/>
                  </a:lnTo>
                  <a:close/>
                </a:path>
                <a:path w="1228725" h="969645">
                  <a:moveTo>
                    <a:pt x="478535" y="445007"/>
                  </a:moveTo>
                  <a:lnTo>
                    <a:pt x="1228344" y="445007"/>
                  </a:lnTo>
                  <a:lnTo>
                    <a:pt x="1228344" y="265175"/>
                  </a:lnTo>
                  <a:lnTo>
                    <a:pt x="478535" y="265175"/>
                  </a:lnTo>
                  <a:lnTo>
                    <a:pt x="478535" y="445007"/>
                  </a:lnTo>
                  <a:close/>
                </a:path>
                <a:path w="1228725" h="969645">
                  <a:moveTo>
                    <a:pt x="749807" y="265175"/>
                  </a:moveTo>
                  <a:lnTo>
                    <a:pt x="752855" y="448055"/>
                  </a:lnTo>
                </a:path>
                <a:path w="1228725" h="969645">
                  <a:moveTo>
                    <a:pt x="987551" y="256031"/>
                  </a:moveTo>
                  <a:lnTo>
                    <a:pt x="990600" y="438911"/>
                  </a:lnTo>
                </a:path>
                <a:path w="1228725" h="969645">
                  <a:moveTo>
                    <a:pt x="12191" y="192024"/>
                  </a:moveTo>
                  <a:lnTo>
                    <a:pt x="201167" y="192024"/>
                  </a:lnTo>
                  <a:lnTo>
                    <a:pt x="201167" y="9144"/>
                  </a:lnTo>
                  <a:lnTo>
                    <a:pt x="12191" y="9144"/>
                  </a:lnTo>
                  <a:lnTo>
                    <a:pt x="12191" y="192024"/>
                  </a:lnTo>
                  <a:close/>
                </a:path>
                <a:path w="1228725" h="969645">
                  <a:moveTo>
                    <a:pt x="478535" y="188975"/>
                  </a:moveTo>
                  <a:lnTo>
                    <a:pt x="1228344" y="188975"/>
                  </a:lnTo>
                  <a:lnTo>
                    <a:pt x="1228344" y="12192"/>
                  </a:lnTo>
                  <a:lnTo>
                    <a:pt x="478535" y="12192"/>
                  </a:lnTo>
                  <a:lnTo>
                    <a:pt x="478535" y="188975"/>
                  </a:lnTo>
                  <a:close/>
                </a:path>
                <a:path w="1228725" h="969645">
                  <a:moveTo>
                    <a:pt x="749807" y="9143"/>
                  </a:moveTo>
                  <a:lnTo>
                    <a:pt x="752855" y="195072"/>
                  </a:lnTo>
                </a:path>
                <a:path w="1228725" h="969645">
                  <a:moveTo>
                    <a:pt x="987551" y="0"/>
                  </a:moveTo>
                  <a:lnTo>
                    <a:pt x="990600" y="182879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12316459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1759183" y="5695188"/>
            <a:ext cx="211264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191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4995671" y="4459223"/>
            <a:ext cx="11375390" cy="5240020"/>
            <a:chOff x="4995671" y="4459223"/>
            <a:chExt cx="11375390" cy="5240020"/>
          </a:xfrm>
        </p:grpSpPr>
        <p:sp>
          <p:nvSpPr>
            <p:cNvPr id="68" name="object 68"/>
            <p:cNvSpPr/>
            <p:nvPr/>
          </p:nvSpPr>
          <p:spPr>
            <a:xfrm>
              <a:off x="4995671" y="4808219"/>
              <a:ext cx="4864735" cy="4253865"/>
            </a:xfrm>
            <a:custGeom>
              <a:avLst/>
              <a:gdLst/>
              <a:ahLst/>
              <a:cxnLst/>
              <a:rect l="l" t="t" r="r" b="b"/>
              <a:pathLst>
                <a:path w="4864734" h="4253865">
                  <a:moveTo>
                    <a:pt x="64007" y="0"/>
                  </a:moveTo>
                  <a:lnTo>
                    <a:pt x="0" y="0"/>
                  </a:lnTo>
                  <a:lnTo>
                    <a:pt x="0" y="4253483"/>
                  </a:lnTo>
                  <a:lnTo>
                    <a:pt x="4864608" y="4253483"/>
                  </a:lnTo>
                  <a:lnTo>
                    <a:pt x="4864608" y="4221480"/>
                  </a:lnTo>
                  <a:lnTo>
                    <a:pt x="64007" y="4221480"/>
                  </a:lnTo>
                  <a:lnTo>
                    <a:pt x="32003" y="4189476"/>
                  </a:lnTo>
                  <a:lnTo>
                    <a:pt x="64007" y="4189476"/>
                  </a:lnTo>
                  <a:lnTo>
                    <a:pt x="64007" y="0"/>
                  </a:lnTo>
                  <a:close/>
                </a:path>
                <a:path w="4864734" h="4253865">
                  <a:moveTo>
                    <a:pt x="64007" y="4189476"/>
                  </a:moveTo>
                  <a:lnTo>
                    <a:pt x="32003" y="4189476"/>
                  </a:lnTo>
                  <a:lnTo>
                    <a:pt x="64007" y="4221480"/>
                  </a:lnTo>
                  <a:lnTo>
                    <a:pt x="64007" y="4189476"/>
                  </a:lnTo>
                  <a:close/>
                </a:path>
                <a:path w="4864734" h="4253865">
                  <a:moveTo>
                    <a:pt x="4800600" y="4189476"/>
                  </a:moveTo>
                  <a:lnTo>
                    <a:pt x="64007" y="4189476"/>
                  </a:lnTo>
                  <a:lnTo>
                    <a:pt x="64007" y="4221480"/>
                  </a:lnTo>
                  <a:lnTo>
                    <a:pt x="4800600" y="4221480"/>
                  </a:lnTo>
                  <a:lnTo>
                    <a:pt x="4800600" y="4189476"/>
                  </a:lnTo>
                  <a:close/>
                </a:path>
                <a:path w="4864734" h="4253865">
                  <a:moveTo>
                    <a:pt x="4800600" y="1010284"/>
                  </a:moveTo>
                  <a:lnTo>
                    <a:pt x="4800600" y="4221480"/>
                  </a:lnTo>
                  <a:lnTo>
                    <a:pt x="4832604" y="4189476"/>
                  </a:lnTo>
                  <a:lnTo>
                    <a:pt x="4864608" y="4189476"/>
                  </a:lnTo>
                  <a:lnTo>
                    <a:pt x="4864608" y="1042288"/>
                  </a:lnTo>
                  <a:lnTo>
                    <a:pt x="4832604" y="1042288"/>
                  </a:lnTo>
                  <a:lnTo>
                    <a:pt x="4800600" y="1010284"/>
                  </a:lnTo>
                  <a:close/>
                </a:path>
                <a:path w="4864734" h="4253865">
                  <a:moveTo>
                    <a:pt x="4864608" y="4189476"/>
                  </a:moveTo>
                  <a:lnTo>
                    <a:pt x="4832604" y="4189476"/>
                  </a:lnTo>
                  <a:lnTo>
                    <a:pt x="4800600" y="4221480"/>
                  </a:lnTo>
                  <a:lnTo>
                    <a:pt x="4864608" y="4221480"/>
                  </a:lnTo>
                  <a:lnTo>
                    <a:pt x="4864608" y="4189476"/>
                  </a:lnTo>
                  <a:close/>
                </a:path>
                <a:path w="4864734" h="4253865">
                  <a:moveTo>
                    <a:pt x="3940302" y="914273"/>
                  </a:moveTo>
                  <a:lnTo>
                    <a:pt x="3748278" y="1010284"/>
                  </a:lnTo>
                  <a:lnTo>
                    <a:pt x="3940302" y="1106297"/>
                  </a:lnTo>
                  <a:lnTo>
                    <a:pt x="3940302" y="1042288"/>
                  </a:lnTo>
                  <a:lnTo>
                    <a:pt x="3908298" y="1042288"/>
                  </a:lnTo>
                  <a:lnTo>
                    <a:pt x="3908298" y="978280"/>
                  </a:lnTo>
                  <a:lnTo>
                    <a:pt x="3940302" y="978280"/>
                  </a:lnTo>
                  <a:lnTo>
                    <a:pt x="3940302" y="914273"/>
                  </a:lnTo>
                  <a:close/>
                </a:path>
                <a:path w="4864734" h="4253865">
                  <a:moveTo>
                    <a:pt x="3940302" y="978280"/>
                  </a:moveTo>
                  <a:lnTo>
                    <a:pt x="3908298" y="978280"/>
                  </a:lnTo>
                  <a:lnTo>
                    <a:pt x="3908298" y="1042288"/>
                  </a:lnTo>
                  <a:lnTo>
                    <a:pt x="3940302" y="1042288"/>
                  </a:lnTo>
                  <a:lnTo>
                    <a:pt x="3940302" y="978280"/>
                  </a:lnTo>
                  <a:close/>
                </a:path>
                <a:path w="4864734" h="4253865">
                  <a:moveTo>
                    <a:pt x="4864608" y="978280"/>
                  </a:moveTo>
                  <a:lnTo>
                    <a:pt x="3940302" y="978280"/>
                  </a:lnTo>
                  <a:lnTo>
                    <a:pt x="3940302" y="1042288"/>
                  </a:lnTo>
                  <a:lnTo>
                    <a:pt x="4800600" y="1042288"/>
                  </a:lnTo>
                  <a:lnTo>
                    <a:pt x="4800600" y="1010284"/>
                  </a:lnTo>
                  <a:lnTo>
                    <a:pt x="4864608" y="1010284"/>
                  </a:lnTo>
                  <a:lnTo>
                    <a:pt x="4864608" y="978280"/>
                  </a:lnTo>
                  <a:close/>
                </a:path>
                <a:path w="4864734" h="4253865">
                  <a:moveTo>
                    <a:pt x="4864608" y="1010284"/>
                  </a:moveTo>
                  <a:lnTo>
                    <a:pt x="4800600" y="1010284"/>
                  </a:lnTo>
                  <a:lnTo>
                    <a:pt x="4832604" y="1042288"/>
                  </a:lnTo>
                  <a:lnTo>
                    <a:pt x="4864608" y="1042288"/>
                  </a:lnTo>
                  <a:lnTo>
                    <a:pt x="4864608" y="1010284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4337791" y="4459223"/>
              <a:ext cx="2033270" cy="228600"/>
            </a:xfrm>
            <a:custGeom>
              <a:avLst/>
              <a:gdLst/>
              <a:ahLst/>
              <a:cxnLst/>
              <a:rect l="l" t="t" r="r" b="b"/>
              <a:pathLst>
                <a:path w="2033269" h="228600">
                  <a:moveTo>
                    <a:pt x="203301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033015" y="228600"/>
                  </a:lnTo>
                  <a:lnTo>
                    <a:pt x="2033015" y="0"/>
                  </a:lnTo>
                  <a:close/>
                </a:path>
              </a:pathLst>
            </a:custGeom>
            <a:solidFill>
              <a:srgbClr val="008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79791" y="5995415"/>
              <a:ext cx="268605" cy="152400"/>
            </a:xfrm>
            <a:custGeom>
              <a:avLst/>
              <a:gdLst/>
              <a:ahLst/>
              <a:cxnLst/>
              <a:rect l="l" t="t" r="r" b="b"/>
              <a:pathLst>
                <a:path w="268604" h="152400">
                  <a:moveTo>
                    <a:pt x="268224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268224" y="152400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E22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022591" y="5967983"/>
              <a:ext cx="1216660" cy="195580"/>
            </a:xfrm>
            <a:custGeom>
              <a:avLst/>
              <a:gdLst/>
              <a:ahLst/>
              <a:cxnLst/>
              <a:rect l="l" t="t" r="r" b="b"/>
              <a:pathLst>
                <a:path w="1216659" h="195579">
                  <a:moveTo>
                    <a:pt x="0" y="192024"/>
                  </a:moveTo>
                  <a:lnTo>
                    <a:pt x="185927" y="192024"/>
                  </a:lnTo>
                  <a:lnTo>
                    <a:pt x="185927" y="12192"/>
                  </a:lnTo>
                  <a:lnTo>
                    <a:pt x="0" y="12192"/>
                  </a:lnTo>
                  <a:lnTo>
                    <a:pt x="0" y="192024"/>
                  </a:lnTo>
                  <a:close/>
                </a:path>
                <a:path w="1216659" h="195579">
                  <a:moveTo>
                    <a:pt x="466343" y="192024"/>
                  </a:moveTo>
                  <a:lnTo>
                    <a:pt x="1216151" y="192024"/>
                  </a:lnTo>
                  <a:lnTo>
                    <a:pt x="1216151" y="12192"/>
                  </a:lnTo>
                  <a:lnTo>
                    <a:pt x="466343" y="12192"/>
                  </a:lnTo>
                  <a:lnTo>
                    <a:pt x="466343" y="192024"/>
                  </a:lnTo>
                  <a:close/>
                </a:path>
                <a:path w="1216659" h="195579">
                  <a:moveTo>
                    <a:pt x="737615" y="12192"/>
                  </a:moveTo>
                  <a:lnTo>
                    <a:pt x="740663" y="195072"/>
                  </a:lnTo>
                </a:path>
                <a:path w="1216659" h="195579">
                  <a:moveTo>
                    <a:pt x="975359" y="0"/>
                  </a:moveTo>
                  <a:lnTo>
                    <a:pt x="978407" y="18288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195815" y="4459223"/>
              <a:ext cx="2030095" cy="228600"/>
            </a:xfrm>
            <a:custGeom>
              <a:avLst/>
              <a:gdLst/>
              <a:ahLst/>
              <a:cxnLst/>
              <a:rect l="l" t="t" r="r" b="b"/>
              <a:pathLst>
                <a:path w="2030095" h="228600">
                  <a:moveTo>
                    <a:pt x="202996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029968" y="228600"/>
                  </a:lnTo>
                  <a:lnTo>
                    <a:pt x="2029968" y="0"/>
                  </a:lnTo>
                  <a:close/>
                </a:path>
              </a:pathLst>
            </a:custGeom>
            <a:solidFill>
              <a:srgbClr val="008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124195" y="4917947"/>
              <a:ext cx="4507865" cy="4780915"/>
            </a:xfrm>
            <a:custGeom>
              <a:avLst/>
              <a:gdLst/>
              <a:ahLst/>
              <a:cxnLst/>
              <a:rect l="l" t="t" r="r" b="b"/>
              <a:pathLst>
                <a:path w="4507865" h="4780915">
                  <a:moveTo>
                    <a:pt x="127974" y="191939"/>
                  </a:moveTo>
                  <a:lnTo>
                    <a:pt x="63966" y="192108"/>
                  </a:lnTo>
                  <a:lnTo>
                    <a:pt x="76029" y="4714132"/>
                  </a:lnTo>
                  <a:lnTo>
                    <a:pt x="76114" y="4746117"/>
                  </a:lnTo>
                  <a:lnTo>
                    <a:pt x="76200" y="4778121"/>
                  </a:lnTo>
                  <a:lnTo>
                    <a:pt x="4498721" y="4780788"/>
                  </a:lnTo>
                  <a:lnTo>
                    <a:pt x="4498799" y="4748657"/>
                  </a:lnTo>
                  <a:lnTo>
                    <a:pt x="4434712" y="4748657"/>
                  </a:lnTo>
                  <a:lnTo>
                    <a:pt x="4434719" y="4746117"/>
                  </a:lnTo>
                  <a:lnTo>
                    <a:pt x="140080" y="4746117"/>
                  </a:lnTo>
                  <a:lnTo>
                    <a:pt x="108096" y="4714132"/>
                  </a:lnTo>
                  <a:lnTo>
                    <a:pt x="139995" y="4714132"/>
                  </a:lnTo>
                  <a:lnTo>
                    <a:pt x="127975" y="192277"/>
                  </a:lnTo>
                  <a:lnTo>
                    <a:pt x="127974" y="191939"/>
                  </a:lnTo>
                  <a:close/>
                </a:path>
                <a:path w="4507865" h="4780915">
                  <a:moveTo>
                    <a:pt x="4507534" y="1179829"/>
                  </a:moveTo>
                  <a:lnTo>
                    <a:pt x="4443476" y="1179829"/>
                  </a:lnTo>
                  <a:lnTo>
                    <a:pt x="4474845" y="1211960"/>
                  </a:lnTo>
                  <a:lnTo>
                    <a:pt x="4443397" y="1211961"/>
                  </a:lnTo>
                  <a:lnTo>
                    <a:pt x="4434797" y="4714132"/>
                  </a:lnTo>
                  <a:lnTo>
                    <a:pt x="4434712" y="4748657"/>
                  </a:lnTo>
                  <a:lnTo>
                    <a:pt x="4466717" y="4716780"/>
                  </a:lnTo>
                  <a:lnTo>
                    <a:pt x="4498877" y="4716780"/>
                  </a:lnTo>
                  <a:lnTo>
                    <a:pt x="4507455" y="1211960"/>
                  </a:lnTo>
                  <a:lnTo>
                    <a:pt x="4474845" y="1211960"/>
                  </a:lnTo>
                  <a:lnTo>
                    <a:pt x="4443398" y="1211393"/>
                  </a:lnTo>
                  <a:lnTo>
                    <a:pt x="4507456" y="1211393"/>
                  </a:lnTo>
                  <a:lnTo>
                    <a:pt x="4507534" y="1179829"/>
                  </a:lnTo>
                  <a:close/>
                </a:path>
                <a:path w="4507865" h="4780915">
                  <a:moveTo>
                    <a:pt x="4498877" y="4716780"/>
                  </a:moveTo>
                  <a:lnTo>
                    <a:pt x="4466717" y="4716780"/>
                  </a:lnTo>
                  <a:lnTo>
                    <a:pt x="4434712" y="4748657"/>
                  </a:lnTo>
                  <a:lnTo>
                    <a:pt x="4498799" y="4748657"/>
                  </a:lnTo>
                  <a:lnTo>
                    <a:pt x="4498877" y="4716780"/>
                  </a:lnTo>
                  <a:close/>
                </a:path>
                <a:path w="4507865" h="4780915">
                  <a:moveTo>
                    <a:pt x="139995" y="4714132"/>
                  </a:moveTo>
                  <a:lnTo>
                    <a:pt x="108096" y="4714132"/>
                  </a:lnTo>
                  <a:lnTo>
                    <a:pt x="140080" y="4746117"/>
                  </a:lnTo>
                  <a:lnTo>
                    <a:pt x="139995" y="4714132"/>
                  </a:lnTo>
                  <a:close/>
                </a:path>
                <a:path w="4507865" h="4780915">
                  <a:moveTo>
                    <a:pt x="139995" y="4714132"/>
                  </a:moveTo>
                  <a:lnTo>
                    <a:pt x="140080" y="4746117"/>
                  </a:lnTo>
                  <a:lnTo>
                    <a:pt x="4434719" y="4746117"/>
                  </a:lnTo>
                  <a:lnTo>
                    <a:pt x="4434791" y="4716780"/>
                  </a:lnTo>
                  <a:lnTo>
                    <a:pt x="4466716" y="4716780"/>
                  </a:lnTo>
                  <a:lnTo>
                    <a:pt x="139995" y="4714132"/>
                  </a:lnTo>
                  <a:close/>
                </a:path>
                <a:path w="4507865" h="4780915">
                  <a:moveTo>
                    <a:pt x="4443476" y="1179829"/>
                  </a:moveTo>
                  <a:lnTo>
                    <a:pt x="4443398" y="1211393"/>
                  </a:lnTo>
                  <a:lnTo>
                    <a:pt x="4474845" y="1211960"/>
                  </a:lnTo>
                  <a:lnTo>
                    <a:pt x="4443476" y="1179829"/>
                  </a:lnTo>
                  <a:close/>
                </a:path>
                <a:path w="4507865" h="4780915">
                  <a:moveTo>
                    <a:pt x="3582415" y="1131951"/>
                  </a:moveTo>
                  <a:lnTo>
                    <a:pt x="3581273" y="1195831"/>
                  </a:lnTo>
                  <a:lnTo>
                    <a:pt x="4443398" y="1211393"/>
                  </a:lnTo>
                  <a:lnTo>
                    <a:pt x="4443476" y="1179829"/>
                  </a:lnTo>
                  <a:lnTo>
                    <a:pt x="4507534" y="1179829"/>
                  </a:lnTo>
                  <a:lnTo>
                    <a:pt x="4507610" y="1148460"/>
                  </a:lnTo>
                  <a:lnTo>
                    <a:pt x="3582415" y="1131951"/>
                  </a:lnTo>
                  <a:close/>
                </a:path>
                <a:path w="4507865" h="4780915">
                  <a:moveTo>
                    <a:pt x="95503" y="0"/>
                  </a:moveTo>
                  <a:lnTo>
                    <a:pt x="252" y="191770"/>
                  </a:lnTo>
                  <a:lnTo>
                    <a:pt x="168" y="191939"/>
                  </a:lnTo>
                  <a:lnTo>
                    <a:pt x="84" y="192108"/>
                  </a:lnTo>
                  <a:lnTo>
                    <a:pt x="0" y="192277"/>
                  </a:lnTo>
                  <a:lnTo>
                    <a:pt x="63966" y="192108"/>
                  </a:lnTo>
                  <a:lnTo>
                    <a:pt x="63880" y="160147"/>
                  </a:lnTo>
                  <a:lnTo>
                    <a:pt x="175979" y="159893"/>
                  </a:lnTo>
                  <a:lnTo>
                    <a:pt x="95503" y="0"/>
                  </a:lnTo>
                  <a:close/>
                </a:path>
                <a:path w="4507865" h="4780915">
                  <a:moveTo>
                    <a:pt x="127888" y="159893"/>
                  </a:moveTo>
                  <a:lnTo>
                    <a:pt x="63880" y="160147"/>
                  </a:lnTo>
                  <a:lnTo>
                    <a:pt x="63966" y="192108"/>
                  </a:lnTo>
                  <a:lnTo>
                    <a:pt x="127974" y="191939"/>
                  </a:lnTo>
                  <a:lnTo>
                    <a:pt x="127888" y="159893"/>
                  </a:lnTo>
                  <a:close/>
                </a:path>
                <a:path w="4507865" h="4780915">
                  <a:moveTo>
                    <a:pt x="175979" y="159893"/>
                  </a:moveTo>
                  <a:lnTo>
                    <a:pt x="127888" y="159893"/>
                  </a:lnTo>
                  <a:lnTo>
                    <a:pt x="127974" y="191939"/>
                  </a:lnTo>
                  <a:lnTo>
                    <a:pt x="192024" y="191770"/>
                  </a:lnTo>
                  <a:lnTo>
                    <a:pt x="175979" y="159893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889203" y="1591436"/>
            <a:ext cx="156425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60" dirty="0">
                <a:latin typeface="Arial"/>
                <a:cs typeface="Arial"/>
              </a:rPr>
              <a:t>Write</a:t>
            </a:r>
            <a:r>
              <a:rPr sz="3200" b="1" spc="-95" dirty="0">
                <a:latin typeface="Arial"/>
                <a:cs typeface="Arial"/>
              </a:rPr>
              <a:t> </a:t>
            </a:r>
            <a:r>
              <a:rPr sz="3200" b="1" spc="90" dirty="0">
                <a:latin typeface="Arial"/>
                <a:cs typeface="Arial"/>
              </a:rPr>
              <a:t>to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memory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by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spc="-100" dirty="0">
                <a:latin typeface="Arial"/>
                <a:cs typeface="Arial"/>
              </a:rPr>
              <a:t>processor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0:</a:t>
            </a:r>
            <a:r>
              <a:rPr sz="3200" b="1" spc="-10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line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160" dirty="0">
                <a:latin typeface="Arial"/>
                <a:cs typeface="Arial"/>
              </a:rPr>
              <a:t>is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35" dirty="0">
                <a:latin typeface="Arial"/>
                <a:cs typeface="Arial"/>
              </a:rPr>
              <a:t>clean,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but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resident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80" dirty="0">
                <a:latin typeface="Arial"/>
                <a:cs typeface="Arial"/>
              </a:rPr>
              <a:t>P1’s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80" dirty="0">
                <a:latin typeface="Arial"/>
                <a:cs typeface="Arial"/>
              </a:rPr>
              <a:t>P2’s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spc="-70" dirty="0">
                <a:latin typeface="Arial"/>
                <a:cs typeface="Arial"/>
              </a:rPr>
              <a:t>caches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761101" y="9090152"/>
            <a:ext cx="3572510" cy="9886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4350" indent="-28130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514350" algn="l"/>
              </a:tabLst>
            </a:pPr>
            <a:r>
              <a:rPr sz="2000" b="1" spc="-55" dirty="0">
                <a:solidFill>
                  <a:srgbClr val="C72405"/>
                </a:solidFill>
                <a:latin typeface="Arial"/>
                <a:cs typeface="Arial"/>
              </a:rPr>
              <a:t>Request:</a:t>
            </a:r>
            <a:r>
              <a:rPr sz="2000" b="1" spc="5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write</a:t>
            </a:r>
            <a:r>
              <a:rPr sz="2000" b="1" spc="4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C72405"/>
                </a:solidFill>
                <a:latin typeface="Arial"/>
                <a:cs typeface="Arial"/>
              </a:rPr>
              <a:t>miss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C72405"/>
                </a:solidFill>
                <a:latin typeface="Arial"/>
                <a:cs typeface="Arial"/>
              </a:rPr>
              <a:t>msg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5"/>
              </a:spcBef>
              <a:buClr>
                <a:srgbClr val="C72405"/>
              </a:buClr>
              <a:buFont typeface="Arial"/>
              <a:buAutoNum type="arabicPeriod"/>
            </a:pPr>
            <a:endParaRPr sz="2000">
              <a:latin typeface="Arial"/>
              <a:cs typeface="Arial"/>
            </a:endParaRPr>
          </a:p>
          <a:p>
            <a:pPr marL="294005" indent="-281305">
              <a:lnSpc>
                <a:spcPct val="100000"/>
              </a:lnSpc>
              <a:buAutoNum type="arabicPeriod"/>
              <a:tabLst>
                <a:tab pos="294005" algn="l"/>
              </a:tabLst>
            </a:pPr>
            <a:r>
              <a:rPr sz="2000" b="1" spc="-100" dirty="0">
                <a:solidFill>
                  <a:srgbClr val="C72405"/>
                </a:solidFill>
                <a:latin typeface="Arial"/>
                <a:cs typeface="Arial"/>
              </a:rPr>
              <a:t>Response:</a:t>
            </a:r>
            <a:r>
              <a:rPr sz="2000" b="1" spc="-3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C72405"/>
                </a:solidFill>
                <a:latin typeface="Arial"/>
                <a:cs typeface="Arial"/>
              </a:rPr>
              <a:t>sharer</a:t>
            </a:r>
            <a:r>
              <a:rPr sz="2000" b="1" spc="-1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65" dirty="0">
                <a:solidFill>
                  <a:srgbClr val="C72405"/>
                </a:solidFill>
                <a:latin typeface="Arial"/>
                <a:cs typeface="Arial"/>
              </a:rPr>
              <a:t>ids</a:t>
            </a:r>
            <a:r>
              <a:rPr sz="2000" b="1" spc="-5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240" dirty="0">
                <a:solidFill>
                  <a:srgbClr val="C72405"/>
                </a:solidFill>
                <a:latin typeface="Arial"/>
                <a:cs typeface="Arial"/>
              </a:rPr>
              <a:t>+</a:t>
            </a:r>
            <a:r>
              <a:rPr sz="2000" b="1" spc="-3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C72405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3834384" y="4459223"/>
            <a:ext cx="3368040" cy="1689100"/>
            <a:chOff x="3834384" y="4459223"/>
            <a:chExt cx="3368040" cy="1689100"/>
          </a:xfrm>
        </p:grpSpPr>
        <p:sp>
          <p:nvSpPr>
            <p:cNvPr id="77" name="object 77"/>
            <p:cNvSpPr/>
            <p:nvPr/>
          </p:nvSpPr>
          <p:spPr>
            <a:xfrm>
              <a:off x="3834384" y="4459223"/>
              <a:ext cx="2033270" cy="228600"/>
            </a:xfrm>
            <a:custGeom>
              <a:avLst/>
              <a:gdLst/>
              <a:ahLst/>
              <a:cxnLst/>
              <a:rect l="l" t="t" r="r" b="b"/>
              <a:pathLst>
                <a:path w="2033270" h="228600">
                  <a:moveTo>
                    <a:pt x="203301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033015" y="228600"/>
                  </a:lnTo>
                  <a:lnTo>
                    <a:pt x="2033015" y="0"/>
                  </a:lnTo>
                  <a:close/>
                </a:path>
              </a:pathLst>
            </a:custGeom>
            <a:solidFill>
              <a:srgbClr val="008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022592" y="5995415"/>
              <a:ext cx="180340" cy="152400"/>
            </a:xfrm>
            <a:custGeom>
              <a:avLst/>
              <a:gdLst/>
              <a:ahLst/>
              <a:cxnLst/>
              <a:rect l="l" t="t" r="r" b="b"/>
              <a:pathLst>
                <a:path w="180340" h="152400">
                  <a:moveTo>
                    <a:pt x="179831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79831" y="152400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E22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7631938" y="8007222"/>
            <a:ext cx="25755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5" dirty="0">
                <a:latin typeface="Arial"/>
                <a:cs typeface="Arial"/>
              </a:rPr>
              <a:t>Scalable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Interconnect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Example</a:t>
            </a:r>
            <a:r>
              <a:rPr spc="-185" dirty="0"/>
              <a:t> </a:t>
            </a:r>
            <a:r>
              <a:rPr dirty="0"/>
              <a:t>3:</a:t>
            </a:r>
            <a:r>
              <a:rPr spc="-195" dirty="0"/>
              <a:t> </a:t>
            </a:r>
            <a:r>
              <a:rPr spc="75" dirty="0"/>
              <a:t>write</a:t>
            </a:r>
            <a:r>
              <a:rPr spc="-180" dirty="0"/>
              <a:t> </a:t>
            </a:r>
            <a:r>
              <a:rPr spc="-330" dirty="0"/>
              <a:t>miss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19009" y="2770441"/>
            <a:ext cx="15393035" cy="5831205"/>
            <a:chOff x="1219009" y="2770441"/>
            <a:chExt cx="15393035" cy="5831205"/>
          </a:xfrm>
        </p:grpSpPr>
        <p:sp>
          <p:nvSpPr>
            <p:cNvPr id="4" name="object 4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15177642" y="0"/>
                  </a:moveTo>
                  <a:lnTo>
                    <a:pt x="190373" y="0"/>
                  </a:lnTo>
                  <a:lnTo>
                    <a:pt x="146717" y="5027"/>
                  </a:lnTo>
                  <a:lnTo>
                    <a:pt x="106644" y="19346"/>
                  </a:lnTo>
                  <a:lnTo>
                    <a:pt x="71297" y="41817"/>
                  </a:lnTo>
                  <a:lnTo>
                    <a:pt x="41817" y="71297"/>
                  </a:lnTo>
                  <a:lnTo>
                    <a:pt x="19346" y="106644"/>
                  </a:lnTo>
                  <a:lnTo>
                    <a:pt x="5027" y="146717"/>
                  </a:lnTo>
                  <a:lnTo>
                    <a:pt x="0" y="190373"/>
                  </a:lnTo>
                  <a:lnTo>
                    <a:pt x="0" y="583818"/>
                  </a:lnTo>
                  <a:lnTo>
                    <a:pt x="5027" y="627474"/>
                  </a:lnTo>
                  <a:lnTo>
                    <a:pt x="19346" y="667547"/>
                  </a:lnTo>
                  <a:lnTo>
                    <a:pt x="41817" y="702894"/>
                  </a:lnTo>
                  <a:lnTo>
                    <a:pt x="71297" y="732374"/>
                  </a:lnTo>
                  <a:lnTo>
                    <a:pt x="106644" y="754845"/>
                  </a:lnTo>
                  <a:lnTo>
                    <a:pt x="146717" y="769164"/>
                  </a:lnTo>
                  <a:lnTo>
                    <a:pt x="190373" y="774191"/>
                  </a:lnTo>
                  <a:lnTo>
                    <a:pt x="15177642" y="774191"/>
                  </a:lnTo>
                  <a:lnTo>
                    <a:pt x="15221298" y="769164"/>
                  </a:lnTo>
                  <a:lnTo>
                    <a:pt x="15261371" y="754845"/>
                  </a:lnTo>
                  <a:lnTo>
                    <a:pt x="15296718" y="732374"/>
                  </a:lnTo>
                  <a:lnTo>
                    <a:pt x="15326198" y="702894"/>
                  </a:lnTo>
                  <a:lnTo>
                    <a:pt x="15348669" y="667547"/>
                  </a:lnTo>
                  <a:lnTo>
                    <a:pt x="15362988" y="627474"/>
                  </a:lnTo>
                  <a:lnTo>
                    <a:pt x="15368016" y="583818"/>
                  </a:lnTo>
                  <a:lnTo>
                    <a:pt x="15368016" y="190373"/>
                  </a:lnTo>
                  <a:lnTo>
                    <a:pt x="15362988" y="146717"/>
                  </a:lnTo>
                  <a:lnTo>
                    <a:pt x="15348669" y="106644"/>
                  </a:lnTo>
                  <a:lnTo>
                    <a:pt x="15326198" y="71297"/>
                  </a:lnTo>
                  <a:lnTo>
                    <a:pt x="15296718" y="41817"/>
                  </a:lnTo>
                  <a:lnTo>
                    <a:pt x="15261371" y="19346"/>
                  </a:lnTo>
                  <a:lnTo>
                    <a:pt x="15221298" y="5027"/>
                  </a:lnTo>
                  <a:lnTo>
                    <a:pt x="15177642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0" y="190373"/>
                  </a:moveTo>
                  <a:lnTo>
                    <a:pt x="5027" y="146717"/>
                  </a:lnTo>
                  <a:lnTo>
                    <a:pt x="19346" y="106644"/>
                  </a:lnTo>
                  <a:lnTo>
                    <a:pt x="41817" y="71297"/>
                  </a:lnTo>
                  <a:lnTo>
                    <a:pt x="71297" y="41817"/>
                  </a:lnTo>
                  <a:lnTo>
                    <a:pt x="106644" y="19346"/>
                  </a:lnTo>
                  <a:lnTo>
                    <a:pt x="146717" y="5027"/>
                  </a:lnTo>
                  <a:lnTo>
                    <a:pt x="190373" y="0"/>
                  </a:lnTo>
                  <a:lnTo>
                    <a:pt x="15177642" y="0"/>
                  </a:lnTo>
                  <a:lnTo>
                    <a:pt x="15221298" y="5027"/>
                  </a:lnTo>
                  <a:lnTo>
                    <a:pt x="15261371" y="19346"/>
                  </a:lnTo>
                  <a:lnTo>
                    <a:pt x="15296718" y="41817"/>
                  </a:lnTo>
                  <a:lnTo>
                    <a:pt x="15326198" y="71297"/>
                  </a:lnTo>
                  <a:lnTo>
                    <a:pt x="15348669" y="106644"/>
                  </a:lnTo>
                  <a:lnTo>
                    <a:pt x="15362988" y="146717"/>
                  </a:lnTo>
                  <a:lnTo>
                    <a:pt x="15368016" y="190373"/>
                  </a:lnTo>
                  <a:lnTo>
                    <a:pt x="15368016" y="583818"/>
                  </a:lnTo>
                  <a:lnTo>
                    <a:pt x="15362988" y="627474"/>
                  </a:lnTo>
                  <a:lnTo>
                    <a:pt x="15348669" y="667547"/>
                  </a:lnTo>
                  <a:lnTo>
                    <a:pt x="15326198" y="702894"/>
                  </a:lnTo>
                  <a:lnTo>
                    <a:pt x="15296718" y="732374"/>
                  </a:lnTo>
                  <a:lnTo>
                    <a:pt x="15261371" y="754845"/>
                  </a:lnTo>
                  <a:lnTo>
                    <a:pt x="15221298" y="769164"/>
                  </a:lnTo>
                  <a:lnTo>
                    <a:pt x="15177642" y="774191"/>
                  </a:lnTo>
                  <a:lnTo>
                    <a:pt x="190373" y="774191"/>
                  </a:lnTo>
                  <a:lnTo>
                    <a:pt x="146717" y="769164"/>
                  </a:lnTo>
                  <a:lnTo>
                    <a:pt x="106644" y="754845"/>
                  </a:lnTo>
                  <a:lnTo>
                    <a:pt x="71297" y="732374"/>
                  </a:lnTo>
                  <a:lnTo>
                    <a:pt x="41817" y="702894"/>
                  </a:lnTo>
                  <a:lnTo>
                    <a:pt x="19346" y="667547"/>
                  </a:lnTo>
                  <a:lnTo>
                    <a:pt x="5027" y="627474"/>
                  </a:lnTo>
                  <a:lnTo>
                    <a:pt x="0" y="583818"/>
                  </a:lnTo>
                  <a:lnTo>
                    <a:pt x="0" y="19037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80232" y="5681472"/>
              <a:ext cx="1518285" cy="1280160"/>
            </a:xfrm>
            <a:custGeom>
              <a:avLst/>
              <a:gdLst/>
              <a:ahLst/>
              <a:cxnLst/>
              <a:rect l="l" t="t" r="r" b="b"/>
              <a:pathLst>
                <a:path w="1518285" h="1280159">
                  <a:moveTo>
                    <a:pt x="0" y="1280159"/>
                  </a:moveTo>
                  <a:lnTo>
                    <a:pt x="1496567" y="1280159"/>
                  </a:lnTo>
                </a:path>
                <a:path w="1518285" h="1280159">
                  <a:moveTo>
                    <a:pt x="0" y="0"/>
                  </a:moveTo>
                  <a:lnTo>
                    <a:pt x="1517903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31080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2043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5176" y="4026344"/>
            <a:ext cx="2075814" cy="680085"/>
            <a:chOff x="3825176" y="4026344"/>
            <a:chExt cx="2075814" cy="680085"/>
          </a:xfrm>
        </p:grpSpPr>
        <p:sp>
          <p:nvSpPr>
            <p:cNvPr id="12" name="object 12"/>
            <p:cNvSpPr/>
            <p:nvPr/>
          </p:nvSpPr>
          <p:spPr>
            <a:xfrm>
              <a:off x="3834384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2057400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2057400" y="661416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34384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0" y="661416"/>
                  </a:moveTo>
                  <a:lnTo>
                    <a:pt x="2057400" y="661416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8288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43528" y="4044696"/>
            <a:ext cx="2039620" cy="41465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147955" rIns="0" bIns="0" rtlCol="0">
            <a:spAutoFit/>
          </a:bodyPr>
          <a:lstStyle/>
          <a:p>
            <a:pPr marL="381000">
              <a:lnSpc>
                <a:spcPts val="2100"/>
              </a:lnSpc>
              <a:spcBef>
                <a:spcPts val="116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31201" y="5163121"/>
            <a:ext cx="2161540" cy="2310765"/>
            <a:chOff x="1231201" y="5163121"/>
            <a:chExt cx="2161540" cy="2310765"/>
          </a:xfrm>
        </p:grpSpPr>
        <p:sp>
          <p:nvSpPr>
            <p:cNvPr id="16" name="object 16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55775" y="6733031"/>
            <a:ext cx="211264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3390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19009" y="5181409"/>
            <a:ext cx="2192020" cy="2073275"/>
            <a:chOff x="1219009" y="5181409"/>
            <a:chExt cx="2192020" cy="2073275"/>
          </a:xfrm>
        </p:grpSpPr>
        <p:sp>
          <p:nvSpPr>
            <p:cNvPr id="22" name="object 22"/>
            <p:cNvSpPr/>
            <p:nvPr/>
          </p:nvSpPr>
          <p:spPr>
            <a:xfrm>
              <a:off x="1231392" y="5422391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4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4" h="1819909">
                  <a:moveTo>
                    <a:pt x="0" y="256031"/>
                  </a:moveTo>
                  <a:lnTo>
                    <a:pt x="2154936" y="259079"/>
                  </a:lnTo>
                </a:path>
                <a:path w="2167254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4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4" h="1819909">
                  <a:moveTo>
                    <a:pt x="0" y="1551431"/>
                  </a:moveTo>
                  <a:lnTo>
                    <a:pt x="2154936" y="1554479"/>
                  </a:lnTo>
                </a:path>
                <a:path w="2167254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00784" y="5193791"/>
              <a:ext cx="1228725" cy="969644"/>
            </a:xfrm>
            <a:custGeom>
              <a:avLst/>
              <a:gdLst/>
              <a:ahLst/>
              <a:cxnLst/>
              <a:rect l="l" t="t" r="r" b="b"/>
              <a:pathLst>
                <a:path w="1228725" h="969645">
                  <a:moveTo>
                    <a:pt x="0" y="966215"/>
                  </a:moveTo>
                  <a:lnTo>
                    <a:pt x="188975" y="966215"/>
                  </a:lnTo>
                  <a:lnTo>
                    <a:pt x="188975" y="786383"/>
                  </a:lnTo>
                  <a:lnTo>
                    <a:pt x="0" y="786383"/>
                  </a:lnTo>
                  <a:lnTo>
                    <a:pt x="0" y="966215"/>
                  </a:lnTo>
                  <a:close/>
                </a:path>
                <a:path w="1228725" h="969645">
                  <a:moveTo>
                    <a:pt x="466344" y="966215"/>
                  </a:moveTo>
                  <a:lnTo>
                    <a:pt x="1216152" y="966215"/>
                  </a:lnTo>
                  <a:lnTo>
                    <a:pt x="1216152" y="786383"/>
                  </a:lnTo>
                  <a:lnTo>
                    <a:pt x="466344" y="786383"/>
                  </a:lnTo>
                  <a:lnTo>
                    <a:pt x="466344" y="966215"/>
                  </a:lnTo>
                  <a:close/>
                </a:path>
                <a:path w="1228725" h="969645">
                  <a:moveTo>
                    <a:pt x="737616" y="786383"/>
                  </a:moveTo>
                  <a:lnTo>
                    <a:pt x="740664" y="969263"/>
                  </a:lnTo>
                </a:path>
                <a:path w="1228725" h="969645">
                  <a:moveTo>
                    <a:pt x="975360" y="774191"/>
                  </a:moveTo>
                  <a:lnTo>
                    <a:pt x="978408" y="957072"/>
                  </a:lnTo>
                </a:path>
                <a:path w="1228725" h="969645">
                  <a:moveTo>
                    <a:pt x="15240" y="445007"/>
                  </a:moveTo>
                  <a:lnTo>
                    <a:pt x="201168" y="445007"/>
                  </a:lnTo>
                  <a:lnTo>
                    <a:pt x="201168" y="265175"/>
                  </a:lnTo>
                  <a:lnTo>
                    <a:pt x="15240" y="265175"/>
                  </a:lnTo>
                  <a:lnTo>
                    <a:pt x="15240" y="445007"/>
                  </a:lnTo>
                  <a:close/>
                </a:path>
                <a:path w="1228725" h="969645">
                  <a:moveTo>
                    <a:pt x="481584" y="445007"/>
                  </a:moveTo>
                  <a:lnTo>
                    <a:pt x="1228344" y="445007"/>
                  </a:lnTo>
                  <a:lnTo>
                    <a:pt x="1228344" y="265175"/>
                  </a:lnTo>
                  <a:lnTo>
                    <a:pt x="481584" y="265175"/>
                  </a:lnTo>
                  <a:lnTo>
                    <a:pt x="481584" y="445007"/>
                  </a:lnTo>
                  <a:close/>
                </a:path>
                <a:path w="1228725" h="969645">
                  <a:moveTo>
                    <a:pt x="749808" y="265175"/>
                  </a:moveTo>
                  <a:lnTo>
                    <a:pt x="752856" y="448055"/>
                  </a:lnTo>
                </a:path>
                <a:path w="1228725" h="969645">
                  <a:moveTo>
                    <a:pt x="987552" y="256031"/>
                  </a:moveTo>
                  <a:lnTo>
                    <a:pt x="990600" y="438911"/>
                  </a:lnTo>
                </a:path>
                <a:path w="1228725" h="969645">
                  <a:moveTo>
                    <a:pt x="15240" y="192024"/>
                  </a:moveTo>
                  <a:lnTo>
                    <a:pt x="201168" y="192024"/>
                  </a:lnTo>
                  <a:lnTo>
                    <a:pt x="201168" y="9144"/>
                  </a:lnTo>
                  <a:lnTo>
                    <a:pt x="15240" y="9144"/>
                  </a:lnTo>
                  <a:lnTo>
                    <a:pt x="15240" y="192024"/>
                  </a:lnTo>
                  <a:close/>
                </a:path>
                <a:path w="1228725" h="969645">
                  <a:moveTo>
                    <a:pt x="481584" y="188975"/>
                  </a:moveTo>
                  <a:lnTo>
                    <a:pt x="1228344" y="188975"/>
                  </a:lnTo>
                  <a:lnTo>
                    <a:pt x="1228344" y="12192"/>
                  </a:lnTo>
                  <a:lnTo>
                    <a:pt x="481584" y="12192"/>
                  </a:lnTo>
                  <a:lnTo>
                    <a:pt x="481584" y="188975"/>
                  </a:lnTo>
                  <a:close/>
                </a:path>
                <a:path w="1228725" h="969645">
                  <a:moveTo>
                    <a:pt x="749808" y="9143"/>
                  </a:moveTo>
                  <a:lnTo>
                    <a:pt x="752856" y="195072"/>
                  </a:lnTo>
                </a:path>
                <a:path w="1228725" h="969645">
                  <a:moveTo>
                    <a:pt x="987552" y="0"/>
                  </a:moveTo>
                  <a:lnTo>
                    <a:pt x="990600" y="182879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811782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55775" y="5695188"/>
            <a:ext cx="211264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445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674417" y="2770441"/>
            <a:ext cx="2710180" cy="5087620"/>
            <a:chOff x="8674417" y="2770441"/>
            <a:chExt cx="2710180" cy="5087620"/>
          </a:xfrm>
        </p:grpSpPr>
        <p:sp>
          <p:nvSpPr>
            <p:cNvPr id="27" name="object 27"/>
            <p:cNvSpPr/>
            <p:nvPr/>
          </p:nvSpPr>
          <p:spPr>
            <a:xfrm>
              <a:off x="8702040" y="5681472"/>
              <a:ext cx="1518285" cy="1280160"/>
            </a:xfrm>
            <a:custGeom>
              <a:avLst/>
              <a:gdLst/>
              <a:ahLst/>
              <a:cxnLst/>
              <a:rect l="l" t="t" r="r" b="b"/>
              <a:pathLst>
                <a:path w="1518284" h="1280159">
                  <a:moveTo>
                    <a:pt x="0" y="1280159"/>
                  </a:moveTo>
                  <a:lnTo>
                    <a:pt x="1496567" y="1280159"/>
                  </a:lnTo>
                </a:path>
                <a:path w="1518284" h="1280159">
                  <a:moveTo>
                    <a:pt x="0" y="0"/>
                  </a:moveTo>
                  <a:lnTo>
                    <a:pt x="1517903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152888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8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8" y="1990344"/>
                  </a:lnTo>
                  <a:lnTo>
                    <a:pt x="241096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8" y="1990344"/>
                  </a:lnTo>
                  <a:lnTo>
                    <a:pt x="2410968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342501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56192" y="4035552"/>
            <a:ext cx="2057400" cy="6616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23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553009" y="5163121"/>
            <a:ext cx="2161540" cy="2310765"/>
            <a:chOff x="6553009" y="5163121"/>
            <a:chExt cx="2161540" cy="2310765"/>
          </a:xfrm>
        </p:grpSpPr>
        <p:sp>
          <p:nvSpPr>
            <p:cNvPr id="34" name="object 34"/>
            <p:cNvSpPr/>
            <p:nvPr/>
          </p:nvSpPr>
          <p:spPr>
            <a:xfrm>
              <a:off x="65653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653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653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653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565392" y="6733031"/>
            <a:ext cx="213677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65455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553200" y="5422391"/>
            <a:ext cx="2167255" cy="1819910"/>
          </a:xfrm>
          <a:custGeom>
            <a:avLst/>
            <a:gdLst/>
            <a:ahLst/>
            <a:cxnLst/>
            <a:rect l="l" t="t" r="r" b="b"/>
            <a:pathLst>
              <a:path w="2167254" h="1819909">
                <a:moveTo>
                  <a:pt x="12192" y="0"/>
                </a:moveTo>
                <a:lnTo>
                  <a:pt x="2167128" y="3048"/>
                </a:lnTo>
              </a:path>
              <a:path w="2167254" h="1819909">
                <a:moveTo>
                  <a:pt x="0" y="256031"/>
                </a:moveTo>
                <a:lnTo>
                  <a:pt x="2154935" y="259079"/>
                </a:lnTo>
              </a:path>
              <a:path w="2167254" h="1819909">
                <a:moveTo>
                  <a:pt x="12192" y="521207"/>
                </a:moveTo>
                <a:lnTo>
                  <a:pt x="2167128" y="524255"/>
                </a:lnTo>
              </a:path>
              <a:path w="2167254" h="1819909">
                <a:moveTo>
                  <a:pt x="12192" y="1295400"/>
                </a:moveTo>
                <a:lnTo>
                  <a:pt x="2167128" y="1298448"/>
                </a:lnTo>
              </a:path>
              <a:path w="2167254" h="1819909">
                <a:moveTo>
                  <a:pt x="0" y="1551431"/>
                </a:moveTo>
                <a:lnTo>
                  <a:pt x="2154935" y="1554479"/>
                </a:lnTo>
              </a:path>
              <a:path w="2167254" h="1819909">
                <a:moveTo>
                  <a:pt x="12192" y="1816607"/>
                </a:moveTo>
                <a:lnTo>
                  <a:pt x="2167128" y="1819655"/>
                </a:lnTo>
              </a:path>
            </a:pathLst>
          </a:custGeom>
          <a:ln w="2438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134225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034783" y="5193791"/>
            <a:ext cx="1216660" cy="448309"/>
          </a:xfrm>
          <a:custGeom>
            <a:avLst/>
            <a:gdLst/>
            <a:ahLst/>
            <a:cxnLst/>
            <a:rect l="l" t="t" r="r" b="b"/>
            <a:pathLst>
              <a:path w="1216659" h="448310">
                <a:moveTo>
                  <a:pt x="0" y="445007"/>
                </a:moveTo>
                <a:lnTo>
                  <a:pt x="188975" y="445007"/>
                </a:lnTo>
                <a:lnTo>
                  <a:pt x="188975" y="265175"/>
                </a:lnTo>
                <a:lnTo>
                  <a:pt x="0" y="265175"/>
                </a:lnTo>
                <a:lnTo>
                  <a:pt x="0" y="445007"/>
                </a:lnTo>
                <a:close/>
              </a:path>
              <a:path w="1216659" h="448310">
                <a:moveTo>
                  <a:pt x="466344" y="445007"/>
                </a:moveTo>
                <a:lnTo>
                  <a:pt x="1216152" y="445007"/>
                </a:lnTo>
                <a:lnTo>
                  <a:pt x="1216152" y="265175"/>
                </a:lnTo>
                <a:lnTo>
                  <a:pt x="466344" y="265175"/>
                </a:lnTo>
                <a:lnTo>
                  <a:pt x="466344" y="445007"/>
                </a:lnTo>
                <a:close/>
              </a:path>
              <a:path w="1216659" h="448310">
                <a:moveTo>
                  <a:pt x="737616" y="265175"/>
                </a:moveTo>
                <a:lnTo>
                  <a:pt x="740664" y="448055"/>
                </a:lnTo>
              </a:path>
              <a:path w="1216659" h="448310">
                <a:moveTo>
                  <a:pt x="975360" y="256031"/>
                </a:moveTo>
                <a:lnTo>
                  <a:pt x="978408" y="438911"/>
                </a:lnTo>
              </a:path>
              <a:path w="1216659" h="448310">
                <a:moveTo>
                  <a:pt x="0" y="192024"/>
                </a:moveTo>
                <a:lnTo>
                  <a:pt x="188975" y="192024"/>
                </a:lnTo>
                <a:lnTo>
                  <a:pt x="188975" y="9144"/>
                </a:lnTo>
                <a:lnTo>
                  <a:pt x="0" y="9144"/>
                </a:lnTo>
                <a:lnTo>
                  <a:pt x="0" y="192024"/>
                </a:lnTo>
                <a:close/>
              </a:path>
              <a:path w="1216659" h="448310">
                <a:moveTo>
                  <a:pt x="466344" y="188975"/>
                </a:moveTo>
                <a:lnTo>
                  <a:pt x="1216152" y="188975"/>
                </a:lnTo>
                <a:lnTo>
                  <a:pt x="1216152" y="12192"/>
                </a:lnTo>
                <a:lnTo>
                  <a:pt x="466344" y="12192"/>
                </a:lnTo>
                <a:lnTo>
                  <a:pt x="466344" y="188975"/>
                </a:lnTo>
                <a:close/>
              </a:path>
              <a:path w="1216659" h="448310">
                <a:moveTo>
                  <a:pt x="737616" y="9143"/>
                </a:moveTo>
                <a:lnTo>
                  <a:pt x="740664" y="195072"/>
                </a:lnTo>
              </a:path>
              <a:path w="1216659" h="448310">
                <a:moveTo>
                  <a:pt x="975360" y="0"/>
                </a:moveTo>
                <a:lnTo>
                  <a:pt x="978408" y="182879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565392" y="5695188"/>
            <a:ext cx="213677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3815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3856017" y="2770441"/>
            <a:ext cx="2710180" cy="5087620"/>
            <a:chOff x="13856017" y="2770441"/>
            <a:chExt cx="2710180" cy="5087620"/>
          </a:xfrm>
        </p:grpSpPr>
        <p:sp>
          <p:nvSpPr>
            <p:cNvPr id="44" name="object 44"/>
            <p:cNvSpPr/>
            <p:nvPr/>
          </p:nvSpPr>
          <p:spPr>
            <a:xfrm>
              <a:off x="13883640" y="4773168"/>
              <a:ext cx="1518285" cy="3057525"/>
            </a:xfrm>
            <a:custGeom>
              <a:avLst/>
              <a:gdLst/>
              <a:ahLst/>
              <a:cxnLst/>
              <a:rect l="l" t="t" r="r" b="b"/>
              <a:pathLst>
                <a:path w="1518284" h="3057525">
                  <a:moveTo>
                    <a:pt x="0" y="2188463"/>
                  </a:moveTo>
                  <a:lnTo>
                    <a:pt x="1496567" y="2188463"/>
                  </a:lnTo>
                </a:path>
                <a:path w="1518284" h="3057525">
                  <a:moveTo>
                    <a:pt x="0" y="908303"/>
                  </a:moveTo>
                  <a:lnTo>
                    <a:pt x="1517903" y="908303"/>
                  </a:lnTo>
                </a:path>
                <a:path w="1518284" h="3057525">
                  <a:moveTo>
                    <a:pt x="1450848" y="0"/>
                  </a:moveTo>
                  <a:lnTo>
                    <a:pt x="1450848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452498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4337791" y="4035552"/>
            <a:ext cx="2057400" cy="6616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391795">
              <a:lnSpc>
                <a:spcPct val="100000"/>
              </a:lnSpc>
              <a:spcBef>
                <a:spcPts val="123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1734609" y="5163121"/>
            <a:ext cx="2161540" cy="2310765"/>
            <a:chOff x="11734609" y="5163121"/>
            <a:chExt cx="2161540" cy="2310765"/>
          </a:xfrm>
        </p:grpSpPr>
        <p:sp>
          <p:nvSpPr>
            <p:cNvPr id="50" name="object 50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1746992" y="6733031"/>
            <a:ext cx="213677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66725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1734800" y="5422391"/>
            <a:ext cx="2167255" cy="1819910"/>
          </a:xfrm>
          <a:custGeom>
            <a:avLst/>
            <a:gdLst/>
            <a:ahLst/>
            <a:cxnLst/>
            <a:rect l="l" t="t" r="r" b="b"/>
            <a:pathLst>
              <a:path w="2167255" h="1819909">
                <a:moveTo>
                  <a:pt x="12192" y="0"/>
                </a:moveTo>
                <a:lnTo>
                  <a:pt x="2167128" y="3048"/>
                </a:lnTo>
              </a:path>
              <a:path w="2167255" h="1819909">
                <a:moveTo>
                  <a:pt x="0" y="256031"/>
                </a:moveTo>
                <a:lnTo>
                  <a:pt x="2154936" y="259079"/>
                </a:lnTo>
              </a:path>
              <a:path w="2167255" h="1819909">
                <a:moveTo>
                  <a:pt x="12192" y="521207"/>
                </a:moveTo>
                <a:lnTo>
                  <a:pt x="2167128" y="524255"/>
                </a:lnTo>
              </a:path>
              <a:path w="2167255" h="1819909">
                <a:moveTo>
                  <a:pt x="12192" y="1295400"/>
                </a:moveTo>
                <a:lnTo>
                  <a:pt x="2167128" y="1298448"/>
                </a:lnTo>
              </a:path>
              <a:path w="2167255" h="1819909">
                <a:moveTo>
                  <a:pt x="0" y="1551431"/>
                </a:moveTo>
                <a:lnTo>
                  <a:pt x="2154936" y="1554479"/>
                </a:lnTo>
              </a:path>
              <a:path w="2167255" h="1819909">
                <a:moveTo>
                  <a:pt x="12192" y="1816607"/>
                </a:moveTo>
                <a:lnTo>
                  <a:pt x="2167128" y="1819655"/>
                </a:lnTo>
              </a:path>
            </a:pathLst>
          </a:custGeom>
          <a:ln w="2438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2316459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2204192" y="5193791"/>
            <a:ext cx="1228725" cy="969644"/>
          </a:xfrm>
          <a:custGeom>
            <a:avLst/>
            <a:gdLst/>
            <a:ahLst/>
            <a:cxnLst/>
            <a:rect l="l" t="t" r="r" b="b"/>
            <a:pathLst>
              <a:path w="1228725" h="969645">
                <a:moveTo>
                  <a:pt x="0" y="966215"/>
                </a:moveTo>
                <a:lnTo>
                  <a:pt x="185927" y="966215"/>
                </a:lnTo>
                <a:lnTo>
                  <a:pt x="185927" y="786383"/>
                </a:lnTo>
                <a:lnTo>
                  <a:pt x="0" y="786383"/>
                </a:lnTo>
                <a:lnTo>
                  <a:pt x="0" y="966215"/>
                </a:lnTo>
                <a:close/>
              </a:path>
              <a:path w="1228725" h="969645">
                <a:moveTo>
                  <a:pt x="466343" y="966215"/>
                </a:moveTo>
                <a:lnTo>
                  <a:pt x="1216152" y="966215"/>
                </a:lnTo>
                <a:lnTo>
                  <a:pt x="1216152" y="786383"/>
                </a:lnTo>
                <a:lnTo>
                  <a:pt x="466343" y="786383"/>
                </a:lnTo>
                <a:lnTo>
                  <a:pt x="466343" y="966215"/>
                </a:lnTo>
                <a:close/>
              </a:path>
              <a:path w="1228725" h="969645">
                <a:moveTo>
                  <a:pt x="737615" y="786383"/>
                </a:moveTo>
                <a:lnTo>
                  <a:pt x="740663" y="969263"/>
                </a:lnTo>
              </a:path>
              <a:path w="1228725" h="969645">
                <a:moveTo>
                  <a:pt x="975359" y="774191"/>
                </a:moveTo>
                <a:lnTo>
                  <a:pt x="978407" y="957072"/>
                </a:lnTo>
              </a:path>
              <a:path w="1228725" h="969645">
                <a:moveTo>
                  <a:pt x="12191" y="445007"/>
                </a:moveTo>
                <a:lnTo>
                  <a:pt x="201167" y="445007"/>
                </a:lnTo>
                <a:lnTo>
                  <a:pt x="201167" y="265175"/>
                </a:lnTo>
                <a:lnTo>
                  <a:pt x="12191" y="265175"/>
                </a:lnTo>
                <a:lnTo>
                  <a:pt x="12191" y="445007"/>
                </a:lnTo>
                <a:close/>
              </a:path>
              <a:path w="1228725" h="969645">
                <a:moveTo>
                  <a:pt x="478535" y="445007"/>
                </a:moveTo>
                <a:lnTo>
                  <a:pt x="1228344" y="445007"/>
                </a:lnTo>
                <a:lnTo>
                  <a:pt x="1228344" y="265175"/>
                </a:lnTo>
                <a:lnTo>
                  <a:pt x="478535" y="265175"/>
                </a:lnTo>
                <a:lnTo>
                  <a:pt x="478535" y="445007"/>
                </a:lnTo>
                <a:close/>
              </a:path>
              <a:path w="1228725" h="969645">
                <a:moveTo>
                  <a:pt x="749807" y="265175"/>
                </a:moveTo>
                <a:lnTo>
                  <a:pt x="752855" y="448055"/>
                </a:lnTo>
              </a:path>
              <a:path w="1228725" h="969645">
                <a:moveTo>
                  <a:pt x="987551" y="256031"/>
                </a:moveTo>
                <a:lnTo>
                  <a:pt x="990600" y="438911"/>
                </a:lnTo>
              </a:path>
              <a:path w="1228725" h="969645">
                <a:moveTo>
                  <a:pt x="12191" y="192024"/>
                </a:moveTo>
                <a:lnTo>
                  <a:pt x="201167" y="192024"/>
                </a:lnTo>
                <a:lnTo>
                  <a:pt x="201167" y="9144"/>
                </a:lnTo>
                <a:lnTo>
                  <a:pt x="12191" y="9144"/>
                </a:lnTo>
                <a:lnTo>
                  <a:pt x="12191" y="192024"/>
                </a:lnTo>
                <a:close/>
              </a:path>
              <a:path w="1228725" h="969645">
                <a:moveTo>
                  <a:pt x="478535" y="188975"/>
                </a:moveTo>
                <a:lnTo>
                  <a:pt x="1228344" y="188975"/>
                </a:lnTo>
                <a:lnTo>
                  <a:pt x="1228344" y="12192"/>
                </a:lnTo>
                <a:lnTo>
                  <a:pt x="478535" y="12192"/>
                </a:lnTo>
                <a:lnTo>
                  <a:pt x="478535" y="188975"/>
                </a:lnTo>
                <a:close/>
              </a:path>
              <a:path w="1228725" h="969645">
                <a:moveTo>
                  <a:pt x="749807" y="9143"/>
                </a:moveTo>
                <a:lnTo>
                  <a:pt x="752855" y="195072"/>
                </a:lnTo>
              </a:path>
              <a:path w="1228725" h="969645">
                <a:moveTo>
                  <a:pt x="987551" y="0"/>
                </a:moveTo>
                <a:lnTo>
                  <a:pt x="990600" y="182879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1746992" y="5695188"/>
            <a:ext cx="213677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191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553711" y="4808220"/>
            <a:ext cx="10604500" cy="5461000"/>
            <a:chOff x="4553711" y="4808220"/>
            <a:chExt cx="10604500" cy="5461000"/>
          </a:xfrm>
        </p:grpSpPr>
        <p:sp>
          <p:nvSpPr>
            <p:cNvPr id="60" name="object 60"/>
            <p:cNvSpPr/>
            <p:nvPr/>
          </p:nvSpPr>
          <p:spPr>
            <a:xfrm>
              <a:off x="4553712" y="4808219"/>
              <a:ext cx="10604500" cy="5461000"/>
            </a:xfrm>
            <a:custGeom>
              <a:avLst/>
              <a:gdLst/>
              <a:ahLst/>
              <a:cxnLst/>
              <a:rect l="l" t="t" r="r" b="b"/>
              <a:pathLst>
                <a:path w="10604500" h="5461000">
                  <a:moveTo>
                    <a:pt x="5078095" y="1258189"/>
                  </a:moveTo>
                  <a:lnTo>
                    <a:pt x="4152900" y="1241679"/>
                  </a:lnTo>
                  <a:lnTo>
                    <a:pt x="4151757" y="1305560"/>
                  </a:lnTo>
                  <a:lnTo>
                    <a:pt x="5013871" y="1321130"/>
                  </a:lnTo>
                  <a:lnTo>
                    <a:pt x="5044783" y="1321130"/>
                  </a:lnTo>
                  <a:lnTo>
                    <a:pt x="5077930" y="1321130"/>
                  </a:lnTo>
                  <a:lnTo>
                    <a:pt x="5078006" y="1289558"/>
                  </a:lnTo>
                  <a:lnTo>
                    <a:pt x="5078095" y="1258189"/>
                  </a:lnTo>
                  <a:close/>
                </a:path>
                <a:path w="10604500" h="5461000">
                  <a:moveTo>
                    <a:pt x="5306568" y="978281"/>
                  </a:moveTo>
                  <a:lnTo>
                    <a:pt x="4382262" y="978281"/>
                  </a:lnTo>
                  <a:lnTo>
                    <a:pt x="4382262" y="914273"/>
                  </a:lnTo>
                  <a:lnTo>
                    <a:pt x="4190238" y="1010285"/>
                  </a:lnTo>
                  <a:lnTo>
                    <a:pt x="4382262" y="1106297"/>
                  </a:lnTo>
                  <a:lnTo>
                    <a:pt x="4382262" y="1042289"/>
                  </a:lnTo>
                  <a:lnTo>
                    <a:pt x="5242560" y="1042289"/>
                  </a:lnTo>
                  <a:lnTo>
                    <a:pt x="5242560" y="4189476"/>
                  </a:lnTo>
                  <a:lnTo>
                    <a:pt x="5070907" y="4189476"/>
                  </a:lnTo>
                  <a:lnTo>
                    <a:pt x="5077930" y="1321689"/>
                  </a:lnTo>
                  <a:lnTo>
                    <a:pt x="5045329" y="1321689"/>
                  </a:lnTo>
                  <a:lnTo>
                    <a:pt x="5013871" y="1321701"/>
                  </a:lnTo>
                  <a:lnTo>
                    <a:pt x="5006822" y="4189476"/>
                  </a:lnTo>
                  <a:lnTo>
                    <a:pt x="5006670" y="4189476"/>
                  </a:lnTo>
                  <a:lnTo>
                    <a:pt x="5006670" y="4253484"/>
                  </a:lnTo>
                  <a:lnTo>
                    <a:pt x="5005273" y="4823866"/>
                  </a:lnTo>
                  <a:lnTo>
                    <a:pt x="5005260" y="4826495"/>
                  </a:lnTo>
                  <a:lnTo>
                    <a:pt x="710476" y="4823866"/>
                  </a:lnTo>
                  <a:lnTo>
                    <a:pt x="708952" y="4253484"/>
                  </a:lnTo>
                  <a:lnTo>
                    <a:pt x="5006670" y="4253484"/>
                  </a:lnTo>
                  <a:lnTo>
                    <a:pt x="5006670" y="4189476"/>
                  </a:lnTo>
                  <a:lnTo>
                    <a:pt x="708787" y="4189476"/>
                  </a:lnTo>
                  <a:lnTo>
                    <a:pt x="698449" y="302006"/>
                  </a:lnTo>
                  <a:lnTo>
                    <a:pt x="698449" y="301675"/>
                  </a:lnTo>
                  <a:lnTo>
                    <a:pt x="762508" y="301498"/>
                  </a:lnTo>
                  <a:lnTo>
                    <a:pt x="746455" y="269621"/>
                  </a:lnTo>
                  <a:lnTo>
                    <a:pt x="665988" y="109728"/>
                  </a:lnTo>
                  <a:lnTo>
                    <a:pt x="570725" y="301498"/>
                  </a:lnTo>
                  <a:lnTo>
                    <a:pt x="570649" y="301675"/>
                  </a:lnTo>
                  <a:lnTo>
                    <a:pt x="570560" y="301840"/>
                  </a:lnTo>
                  <a:lnTo>
                    <a:pt x="570484" y="302006"/>
                  </a:lnTo>
                  <a:lnTo>
                    <a:pt x="634441" y="301840"/>
                  </a:lnTo>
                  <a:lnTo>
                    <a:pt x="644804" y="4189476"/>
                  </a:lnTo>
                  <a:lnTo>
                    <a:pt x="505968" y="4189476"/>
                  </a:lnTo>
                  <a:lnTo>
                    <a:pt x="505968" y="0"/>
                  </a:lnTo>
                  <a:lnTo>
                    <a:pt x="441960" y="0"/>
                  </a:lnTo>
                  <a:lnTo>
                    <a:pt x="441960" y="4253484"/>
                  </a:lnTo>
                  <a:lnTo>
                    <a:pt x="644982" y="4253484"/>
                  </a:lnTo>
                  <a:lnTo>
                    <a:pt x="646506" y="4823866"/>
                  </a:lnTo>
                  <a:lnTo>
                    <a:pt x="646595" y="4855845"/>
                  </a:lnTo>
                  <a:lnTo>
                    <a:pt x="646684" y="4887849"/>
                  </a:lnTo>
                  <a:lnTo>
                    <a:pt x="5069205" y="4890516"/>
                  </a:lnTo>
                  <a:lnTo>
                    <a:pt x="5069281" y="4858385"/>
                  </a:lnTo>
                  <a:lnTo>
                    <a:pt x="5069357" y="4826508"/>
                  </a:lnTo>
                  <a:lnTo>
                    <a:pt x="5070754" y="4253484"/>
                  </a:lnTo>
                  <a:lnTo>
                    <a:pt x="5306568" y="4253484"/>
                  </a:lnTo>
                  <a:lnTo>
                    <a:pt x="5306568" y="4221480"/>
                  </a:lnTo>
                  <a:lnTo>
                    <a:pt x="5306568" y="4189476"/>
                  </a:lnTo>
                  <a:lnTo>
                    <a:pt x="5306568" y="1042289"/>
                  </a:lnTo>
                  <a:lnTo>
                    <a:pt x="5306568" y="1010285"/>
                  </a:lnTo>
                  <a:lnTo>
                    <a:pt x="5306568" y="978281"/>
                  </a:lnTo>
                  <a:close/>
                </a:path>
                <a:path w="10604500" h="5461000">
                  <a:moveTo>
                    <a:pt x="10603992" y="238506"/>
                  </a:moveTo>
                  <a:lnTo>
                    <a:pt x="10587990" y="206502"/>
                  </a:lnTo>
                  <a:lnTo>
                    <a:pt x="10507980" y="46482"/>
                  </a:lnTo>
                  <a:lnTo>
                    <a:pt x="10411968" y="238506"/>
                  </a:lnTo>
                  <a:lnTo>
                    <a:pt x="10475976" y="238506"/>
                  </a:lnTo>
                  <a:lnTo>
                    <a:pt x="10475976" y="5396496"/>
                  </a:lnTo>
                  <a:lnTo>
                    <a:pt x="64008" y="5396496"/>
                  </a:lnTo>
                  <a:lnTo>
                    <a:pt x="64008" y="6096"/>
                  </a:lnTo>
                  <a:lnTo>
                    <a:pt x="0" y="6096"/>
                  </a:lnTo>
                  <a:lnTo>
                    <a:pt x="0" y="5460492"/>
                  </a:lnTo>
                  <a:lnTo>
                    <a:pt x="10539984" y="5460492"/>
                  </a:lnTo>
                  <a:lnTo>
                    <a:pt x="10539984" y="5428488"/>
                  </a:lnTo>
                  <a:lnTo>
                    <a:pt x="10539984" y="5396496"/>
                  </a:lnTo>
                  <a:lnTo>
                    <a:pt x="10539984" y="238506"/>
                  </a:lnTo>
                  <a:lnTo>
                    <a:pt x="10603992" y="238506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479791" y="5995416"/>
              <a:ext cx="268605" cy="152400"/>
            </a:xfrm>
            <a:custGeom>
              <a:avLst/>
              <a:gdLst/>
              <a:ahLst/>
              <a:cxnLst/>
              <a:rect l="l" t="t" r="r" b="b"/>
              <a:pathLst>
                <a:path w="268604" h="152400">
                  <a:moveTo>
                    <a:pt x="268224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268224" y="152400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E22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022591" y="5967984"/>
              <a:ext cx="1216660" cy="195580"/>
            </a:xfrm>
            <a:custGeom>
              <a:avLst/>
              <a:gdLst/>
              <a:ahLst/>
              <a:cxnLst/>
              <a:rect l="l" t="t" r="r" b="b"/>
              <a:pathLst>
                <a:path w="1216659" h="195579">
                  <a:moveTo>
                    <a:pt x="0" y="192024"/>
                  </a:moveTo>
                  <a:lnTo>
                    <a:pt x="185927" y="192024"/>
                  </a:lnTo>
                  <a:lnTo>
                    <a:pt x="185927" y="12192"/>
                  </a:lnTo>
                  <a:lnTo>
                    <a:pt x="0" y="12192"/>
                  </a:lnTo>
                  <a:lnTo>
                    <a:pt x="0" y="192024"/>
                  </a:lnTo>
                  <a:close/>
                </a:path>
                <a:path w="1216659" h="195579">
                  <a:moveTo>
                    <a:pt x="466343" y="192024"/>
                  </a:moveTo>
                  <a:lnTo>
                    <a:pt x="1216151" y="192024"/>
                  </a:lnTo>
                  <a:lnTo>
                    <a:pt x="1216151" y="12192"/>
                  </a:lnTo>
                  <a:lnTo>
                    <a:pt x="466343" y="12192"/>
                  </a:lnTo>
                  <a:lnTo>
                    <a:pt x="466343" y="192024"/>
                  </a:lnTo>
                  <a:close/>
                </a:path>
                <a:path w="1216659" h="195579">
                  <a:moveTo>
                    <a:pt x="737615" y="12192"/>
                  </a:moveTo>
                  <a:lnTo>
                    <a:pt x="740663" y="195072"/>
                  </a:lnTo>
                </a:path>
                <a:path w="1216659" h="195579">
                  <a:moveTo>
                    <a:pt x="975359" y="0"/>
                  </a:moveTo>
                  <a:lnTo>
                    <a:pt x="978407" y="18288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524616" y="4841748"/>
              <a:ext cx="192405" cy="5386070"/>
            </a:xfrm>
            <a:custGeom>
              <a:avLst/>
              <a:gdLst/>
              <a:ahLst/>
              <a:cxnLst/>
              <a:rect l="l" t="t" r="r" b="b"/>
              <a:pathLst>
                <a:path w="192404" h="5386070">
                  <a:moveTo>
                    <a:pt x="128015" y="160020"/>
                  </a:moveTo>
                  <a:lnTo>
                    <a:pt x="64007" y="160020"/>
                  </a:lnTo>
                  <a:lnTo>
                    <a:pt x="61086" y="5385816"/>
                  </a:lnTo>
                  <a:lnTo>
                    <a:pt x="125094" y="5385816"/>
                  </a:lnTo>
                  <a:lnTo>
                    <a:pt x="127998" y="192024"/>
                  </a:lnTo>
                  <a:lnTo>
                    <a:pt x="128015" y="160020"/>
                  </a:lnTo>
                  <a:close/>
                </a:path>
                <a:path w="192404" h="5386070">
                  <a:moveTo>
                    <a:pt x="96138" y="0"/>
                  </a:moveTo>
                  <a:lnTo>
                    <a:pt x="0" y="192024"/>
                  </a:lnTo>
                  <a:lnTo>
                    <a:pt x="63990" y="192024"/>
                  </a:lnTo>
                  <a:lnTo>
                    <a:pt x="64007" y="160020"/>
                  </a:lnTo>
                  <a:lnTo>
                    <a:pt x="176043" y="160020"/>
                  </a:lnTo>
                  <a:lnTo>
                    <a:pt x="96138" y="0"/>
                  </a:lnTo>
                  <a:close/>
                </a:path>
                <a:path w="192404" h="5386070">
                  <a:moveTo>
                    <a:pt x="176043" y="160020"/>
                  </a:moveTo>
                  <a:lnTo>
                    <a:pt x="128015" y="160020"/>
                  </a:lnTo>
                  <a:lnTo>
                    <a:pt x="127998" y="192024"/>
                  </a:lnTo>
                  <a:lnTo>
                    <a:pt x="192024" y="192024"/>
                  </a:lnTo>
                  <a:lnTo>
                    <a:pt x="176043" y="160020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889203" y="1591436"/>
            <a:ext cx="156425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60" dirty="0">
                <a:latin typeface="Arial"/>
                <a:cs typeface="Arial"/>
              </a:rPr>
              <a:t>Write</a:t>
            </a:r>
            <a:r>
              <a:rPr sz="3200" b="1" spc="-95" dirty="0">
                <a:latin typeface="Arial"/>
                <a:cs typeface="Arial"/>
              </a:rPr>
              <a:t> </a:t>
            </a:r>
            <a:r>
              <a:rPr sz="3200" b="1" spc="90" dirty="0">
                <a:latin typeface="Arial"/>
                <a:cs typeface="Arial"/>
              </a:rPr>
              <a:t>to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memory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by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spc="-100" dirty="0">
                <a:latin typeface="Arial"/>
                <a:cs typeface="Arial"/>
              </a:rPr>
              <a:t>processor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0:</a:t>
            </a:r>
            <a:r>
              <a:rPr sz="3200" b="1" spc="-10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line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160" dirty="0">
                <a:latin typeface="Arial"/>
                <a:cs typeface="Arial"/>
              </a:rPr>
              <a:t>is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35" dirty="0">
                <a:latin typeface="Arial"/>
                <a:cs typeface="Arial"/>
              </a:rPr>
              <a:t>clean,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but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resident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80" dirty="0">
                <a:latin typeface="Arial"/>
                <a:cs typeface="Arial"/>
              </a:rPr>
              <a:t>P1’s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80" dirty="0">
                <a:latin typeface="Arial"/>
                <a:cs typeface="Arial"/>
              </a:rPr>
              <a:t>P2’s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spc="-70" dirty="0">
                <a:latin typeface="Arial"/>
                <a:cs typeface="Arial"/>
              </a:rPr>
              <a:t>caches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761101" y="9090152"/>
            <a:ext cx="6503670" cy="15474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4350" indent="-28130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514350" algn="l"/>
              </a:tabLst>
            </a:pPr>
            <a:r>
              <a:rPr sz="2000" b="1" spc="-55" dirty="0">
                <a:solidFill>
                  <a:srgbClr val="C72405"/>
                </a:solidFill>
                <a:latin typeface="Arial"/>
                <a:cs typeface="Arial"/>
              </a:rPr>
              <a:t>Request:</a:t>
            </a:r>
            <a:r>
              <a:rPr sz="2000" b="1" spc="5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write</a:t>
            </a:r>
            <a:r>
              <a:rPr sz="2000" b="1" spc="4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C72405"/>
                </a:solidFill>
                <a:latin typeface="Arial"/>
                <a:cs typeface="Arial"/>
              </a:rPr>
              <a:t>miss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C72405"/>
                </a:solidFill>
                <a:latin typeface="Arial"/>
                <a:cs typeface="Arial"/>
              </a:rPr>
              <a:t>msg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5"/>
              </a:spcBef>
              <a:buClr>
                <a:srgbClr val="C72405"/>
              </a:buClr>
              <a:buFont typeface="Arial"/>
              <a:buAutoNum type="arabicPeriod"/>
            </a:pPr>
            <a:endParaRPr sz="2000">
              <a:latin typeface="Arial"/>
              <a:cs typeface="Arial"/>
            </a:endParaRPr>
          </a:p>
          <a:p>
            <a:pPr marL="294005" indent="-281305">
              <a:lnSpc>
                <a:spcPct val="100000"/>
              </a:lnSpc>
              <a:buAutoNum type="arabicPeriod"/>
              <a:tabLst>
                <a:tab pos="294005" algn="l"/>
              </a:tabLst>
            </a:pPr>
            <a:r>
              <a:rPr sz="2000" b="1" spc="-100" dirty="0">
                <a:solidFill>
                  <a:srgbClr val="C72405"/>
                </a:solidFill>
                <a:latin typeface="Arial"/>
                <a:cs typeface="Arial"/>
              </a:rPr>
              <a:t>Response:</a:t>
            </a:r>
            <a:r>
              <a:rPr sz="2000" b="1" spc="-3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C72405"/>
                </a:solidFill>
                <a:latin typeface="Arial"/>
                <a:cs typeface="Arial"/>
              </a:rPr>
              <a:t>sharer</a:t>
            </a:r>
            <a:r>
              <a:rPr sz="2000" b="1" spc="-1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65" dirty="0">
                <a:solidFill>
                  <a:srgbClr val="C72405"/>
                </a:solidFill>
                <a:latin typeface="Arial"/>
                <a:cs typeface="Arial"/>
              </a:rPr>
              <a:t>ids</a:t>
            </a:r>
            <a:r>
              <a:rPr sz="2000" b="1" spc="-5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240" dirty="0">
                <a:solidFill>
                  <a:srgbClr val="C72405"/>
                </a:solidFill>
                <a:latin typeface="Arial"/>
                <a:cs typeface="Arial"/>
              </a:rPr>
              <a:t>+</a:t>
            </a:r>
            <a:r>
              <a:rPr sz="2000" b="1" spc="-3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C72405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3130550" indent="-281305">
              <a:lnSpc>
                <a:spcPct val="100000"/>
              </a:lnSpc>
              <a:spcBef>
                <a:spcPts val="2000"/>
              </a:spcBef>
              <a:buAutoNum type="arabicPeriod"/>
              <a:tabLst>
                <a:tab pos="3130550" algn="l"/>
              </a:tabLst>
            </a:pPr>
            <a:r>
              <a:rPr sz="2000" b="1" spc="-55" dirty="0">
                <a:solidFill>
                  <a:srgbClr val="C72405"/>
                </a:solidFill>
                <a:latin typeface="Arial"/>
                <a:cs typeface="Arial"/>
              </a:rPr>
              <a:t>Request:</a:t>
            </a:r>
            <a:r>
              <a:rPr sz="2000" b="1" spc="1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invalidate</a:t>
            </a:r>
            <a:r>
              <a:rPr sz="2000" b="1" spc="-3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(2</a:t>
            </a:r>
            <a:r>
              <a:rPr sz="2000" b="1" spc="-2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C72405"/>
                </a:solidFill>
                <a:latin typeface="Arial"/>
                <a:cs typeface="Arial"/>
              </a:rPr>
              <a:t>msgs)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3834384" y="4459223"/>
            <a:ext cx="3368040" cy="1689100"/>
            <a:chOff x="3834384" y="4459223"/>
            <a:chExt cx="3368040" cy="1689100"/>
          </a:xfrm>
        </p:grpSpPr>
        <p:sp>
          <p:nvSpPr>
            <p:cNvPr id="67" name="object 67"/>
            <p:cNvSpPr/>
            <p:nvPr/>
          </p:nvSpPr>
          <p:spPr>
            <a:xfrm>
              <a:off x="3834384" y="4459223"/>
              <a:ext cx="2033270" cy="228600"/>
            </a:xfrm>
            <a:custGeom>
              <a:avLst/>
              <a:gdLst/>
              <a:ahLst/>
              <a:cxnLst/>
              <a:rect l="l" t="t" r="r" b="b"/>
              <a:pathLst>
                <a:path w="2033270" h="228600">
                  <a:moveTo>
                    <a:pt x="203301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033015" y="228600"/>
                  </a:lnTo>
                  <a:lnTo>
                    <a:pt x="2033015" y="0"/>
                  </a:lnTo>
                  <a:close/>
                </a:path>
              </a:pathLst>
            </a:custGeom>
            <a:solidFill>
              <a:srgbClr val="008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022592" y="5995415"/>
              <a:ext cx="180340" cy="152400"/>
            </a:xfrm>
            <a:custGeom>
              <a:avLst/>
              <a:gdLst/>
              <a:ahLst/>
              <a:cxnLst/>
              <a:rect l="l" t="t" r="r" b="b"/>
              <a:pathLst>
                <a:path w="180340" h="152400">
                  <a:moveTo>
                    <a:pt x="179831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79831" y="152400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E22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7631938" y="8007222"/>
            <a:ext cx="25755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5" dirty="0">
                <a:latin typeface="Arial"/>
                <a:cs typeface="Arial"/>
              </a:rPr>
              <a:t>Scalable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Interconnect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Example</a:t>
            </a:r>
            <a:r>
              <a:rPr spc="-185" dirty="0"/>
              <a:t> </a:t>
            </a:r>
            <a:r>
              <a:rPr dirty="0"/>
              <a:t>3:</a:t>
            </a:r>
            <a:r>
              <a:rPr spc="-185" dirty="0"/>
              <a:t> </a:t>
            </a:r>
            <a:r>
              <a:rPr spc="75" dirty="0"/>
              <a:t>write</a:t>
            </a:r>
            <a:r>
              <a:rPr spc="-180" dirty="0"/>
              <a:t> </a:t>
            </a:r>
            <a:r>
              <a:rPr spc="-330" dirty="0"/>
              <a:t>miss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19009" y="7802689"/>
            <a:ext cx="15393035" cy="799465"/>
            <a:chOff x="1219009" y="7802689"/>
            <a:chExt cx="15393035" cy="799465"/>
          </a:xfrm>
        </p:grpSpPr>
        <p:sp>
          <p:nvSpPr>
            <p:cNvPr id="4" name="object 4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15177642" y="0"/>
                  </a:moveTo>
                  <a:lnTo>
                    <a:pt x="190373" y="0"/>
                  </a:lnTo>
                  <a:lnTo>
                    <a:pt x="146717" y="5027"/>
                  </a:lnTo>
                  <a:lnTo>
                    <a:pt x="106644" y="19346"/>
                  </a:lnTo>
                  <a:lnTo>
                    <a:pt x="71297" y="41817"/>
                  </a:lnTo>
                  <a:lnTo>
                    <a:pt x="41817" y="71297"/>
                  </a:lnTo>
                  <a:lnTo>
                    <a:pt x="19346" y="106644"/>
                  </a:lnTo>
                  <a:lnTo>
                    <a:pt x="5027" y="146717"/>
                  </a:lnTo>
                  <a:lnTo>
                    <a:pt x="0" y="190373"/>
                  </a:lnTo>
                  <a:lnTo>
                    <a:pt x="0" y="583818"/>
                  </a:lnTo>
                  <a:lnTo>
                    <a:pt x="5027" y="627474"/>
                  </a:lnTo>
                  <a:lnTo>
                    <a:pt x="19346" y="667547"/>
                  </a:lnTo>
                  <a:lnTo>
                    <a:pt x="41817" y="702894"/>
                  </a:lnTo>
                  <a:lnTo>
                    <a:pt x="71297" y="732374"/>
                  </a:lnTo>
                  <a:lnTo>
                    <a:pt x="106644" y="754845"/>
                  </a:lnTo>
                  <a:lnTo>
                    <a:pt x="146717" y="769164"/>
                  </a:lnTo>
                  <a:lnTo>
                    <a:pt x="190373" y="774191"/>
                  </a:lnTo>
                  <a:lnTo>
                    <a:pt x="15177642" y="774191"/>
                  </a:lnTo>
                  <a:lnTo>
                    <a:pt x="15221298" y="769164"/>
                  </a:lnTo>
                  <a:lnTo>
                    <a:pt x="15261371" y="754845"/>
                  </a:lnTo>
                  <a:lnTo>
                    <a:pt x="15296718" y="732374"/>
                  </a:lnTo>
                  <a:lnTo>
                    <a:pt x="15326198" y="702894"/>
                  </a:lnTo>
                  <a:lnTo>
                    <a:pt x="15348669" y="667547"/>
                  </a:lnTo>
                  <a:lnTo>
                    <a:pt x="15362988" y="627474"/>
                  </a:lnTo>
                  <a:lnTo>
                    <a:pt x="15368016" y="583818"/>
                  </a:lnTo>
                  <a:lnTo>
                    <a:pt x="15368016" y="190373"/>
                  </a:lnTo>
                  <a:lnTo>
                    <a:pt x="15362988" y="146717"/>
                  </a:lnTo>
                  <a:lnTo>
                    <a:pt x="15348669" y="106644"/>
                  </a:lnTo>
                  <a:lnTo>
                    <a:pt x="15326198" y="71297"/>
                  </a:lnTo>
                  <a:lnTo>
                    <a:pt x="15296718" y="41817"/>
                  </a:lnTo>
                  <a:lnTo>
                    <a:pt x="15261371" y="19346"/>
                  </a:lnTo>
                  <a:lnTo>
                    <a:pt x="15221298" y="5027"/>
                  </a:lnTo>
                  <a:lnTo>
                    <a:pt x="15177642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0" y="190373"/>
                  </a:moveTo>
                  <a:lnTo>
                    <a:pt x="5027" y="146717"/>
                  </a:lnTo>
                  <a:lnTo>
                    <a:pt x="19346" y="106644"/>
                  </a:lnTo>
                  <a:lnTo>
                    <a:pt x="41817" y="71297"/>
                  </a:lnTo>
                  <a:lnTo>
                    <a:pt x="71297" y="41817"/>
                  </a:lnTo>
                  <a:lnTo>
                    <a:pt x="106644" y="19346"/>
                  </a:lnTo>
                  <a:lnTo>
                    <a:pt x="146717" y="5027"/>
                  </a:lnTo>
                  <a:lnTo>
                    <a:pt x="190373" y="0"/>
                  </a:lnTo>
                  <a:lnTo>
                    <a:pt x="15177642" y="0"/>
                  </a:lnTo>
                  <a:lnTo>
                    <a:pt x="15221298" y="5027"/>
                  </a:lnTo>
                  <a:lnTo>
                    <a:pt x="15261371" y="19346"/>
                  </a:lnTo>
                  <a:lnTo>
                    <a:pt x="15296718" y="41817"/>
                  </a:lnTo>
                  <a:lnTo>
                    <a:pt x="15326198" y="71297"/>
                  </a:lnTo>
                  <a:lnTo>
                    <a:pt x="15348669" y="106644"/>
                  </a:lnTo>
                  <a:lnTo>
                    <a:pt x="15362988" y="146717"/>
                  </a:lnTo>
                  <a:lnTo>
                    <a:pt x="15368016" y="190373"/>
                  </a:lnTo>
                  <a:lnTo>
                    <a:pt x="15368016" y="583818"/>
                  </a:lnTo>
                  <a:lnTo>
                    <a:pt x="15362988" y="627474"/>
                  </a:lnTo>
                  <a:lnTo>
                    <a:pt x="15348669" y="667547"/>
                  </a:lnTo>
                  <a:lnTo>
                    <a:pt x="15326198" y="702894"/>
                  </a:lnTo>
                  <a:lnTo>
                    <a:pt x="15296718" y="732374"/>
                  </a:lnTo>
                  <a:lnTo>
                    <a:pt x="15261371" y="754845"/>
                  </a:lnTo>
                  <a:lnTo>
                    <a:pt x="15221298" y="769164"/>
                  </a:lnTo>
                  <a:lnTo>
                    <a:pt x="15177642" y="774191"/>
                  </a:lnTo>
                  <a:lnTo>
                    <a:pt x="190373" y="774191"/>
                  </a:lnTo>
                  <a:lnTo>
                    <a:pt x="146717" y="769164"/>
                  </a:lnTo>
                  <a:lnTo>
                    <a:pt x="106644" y="754845"/>
                  </a:lnTo>
                  <a:lnTo>
                    <a:pt x="71297" y="732374"/>
                  </a:lnTo>
                  <a:lnTo>
                    <a:pt x="41817" y="702894"/>
                  </a:lnTo>
                  <a:lnTo>
                    <a:pt x="19346" y="667547"/>
                  </a:lnTo>
                  <a:lnTo>
                    <a:pt x="5027" y="627474"/>
                  </a:lnTo>
                  <a:lnTo>
                    <a:pt x="0" y="583818"/>
                  </a:lnTo>
                  <a:lnTo>
                    <a:pt x="0" y="19037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31938" y="8007222"/>
            <a:ext cx="25755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5" dirty="0">
                <a:latin typeface="Arial"/>
                <a:cs typeface="Arial"/>
              </a:rPr>
              <a:t>Scalable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Interconnect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52609" y="2770441"/>
            <a:ext cx="2710180" cy="5087620"/>
            <a:chOff x="3352609" y="2770441"/>
            <a:chExt cx="2710180" cy="5087620"/>
          </a:xfrm>
        </p:grpSpPr>
        <p:sp>
          <p:nvSpPr>
            <p:cNvPr id="8" name="object 8"/>
            <p:cNvSpPr/>
            <p:nvPr/>
          </p:nvSpPr>
          <p:spPr>
            <a:xfrm>
              <a:off x="3380231" y="5681472"/>
              <a:ext cx="1518285" cy="1280160"/>
            </a:xfrm>
            <a:custGeom>
              <a:avLst/>
              <a:gdLst/>
              <a:ahLst/>
              <a:cxnLst/>
              <a:rect l="l" t="t" r="r" b="b"/>
              <a:pathLst>
                <a:path w="1518285" h="1280159">
                  <a:moveTo>
                    <a:pt x="0" y="1280159"/>
                  </a:moveTo>
                  <a:lnTo>
                    <a:pt x="1496567" y="1280159"/>
                  </a:lnTo>
                </a:path>
                <a:path w="1518285" h="1280159">
                  <a:moveTo>
                    <a:pt x="0" y="0"/>
                  </a:moveTo>
                  <a:lnTo>
                    <a:pt x="1517903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31079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2043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25176" y="4026344"/>
            <a:ext cx="2075814" cy="680085"/>
            <a:chOff x="3825176" y="4026344"/>
            <a:chExt cx="2075814" cy="680085"/>
          </a:xfrm>
        </p:grpSpPr>
        <p:sp>
          <p:nvSpPr>
            <p:cNvPr id="14" name="object 14"/>
            <p:cNvSpPr/>
            <p:nvPr/>
          </p:nvSpPr>
          <p:spPr>
            <a:xfrm>
              <a:off x="3834384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2057400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2057400" y="661416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34384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0" y="661416"/>
                  </a:moveTo>
                  <a:lnTo>
                    <a:pt x="2057400" y="661416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8288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843528" y="4044696"/>
            <a:ext cx="2039620" cy="41465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147955" rIns="0" bIns="0" rtlCol="0">
            <a:spAutoFit/>
          </a:bodyPr>
          <a:lstStyle/>
          <a:p>
            <a:pPr marL="381000">
              <a:lnSpc>
                <a:spcPts val="2100"/>
              </a:lnSpc>
              <a:spcBef>
                <a:spcPts val="116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31201" y="5163121"/>
            <a:ext cx="2161540" cy="2310765"/>
            <a:chOff x="1231201" y="5163121"/>
            <a:chExt cx="2161540" cy="2310765"/>
          </a:xfrm>
        </p:grpSpPr>
        <p:sp>
          <p:nvSpPr>
            <p:cNvPr id="18" name="object 18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255775" y="6733031"/>
            <a:ext cx="211264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3390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219009" y="5181409"/>
            <a:ext cx="2192020" cy="2073275"/>
            <a:chOff x="1219009" y="5181409"/>
            <a:chExt cx="2192020" cy="2073275"/>
          </a:xfrm>
        </p:grpSpPr>
        <p:sp>
          <p:nvSpPr>
            <p:cNvPr id="24" name="object 24"/>
            <p:cNvSpPr/>
            <p:nvPr/>
          </p:nvSpPr>
          <p:spPr>
            <a:xfrm>
              <a:off x="1231392" y="5422391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4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4" h="1819909">
                  <a:moveTo>
                    <a:pt x="0" y="256031"/>
                  </a:moveTo>
                  <a:lnTo>
                    <a:pt x="2154936" y="259079"/>
                  </a:lnTo>
                </a:path>
                <a:path w="2167254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4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4" h="1819909">
                  <a:moveTo>
                    <a:pt x="0" y="1551431"/>
                  </a:moveTo>
                  <a:lnTo>
                    <a:pt x="2154936" y="1554479"/>
                  </a:lnTo>
                </a:path>
                <a:path w="2167254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00784" y="5193791"/>
              <a:ext cx="1228725" cy="969644"/>
            </a:xfrm>
            <a:custGeom>
              <a:avLst/>
              <a:gdLst/>
              <a:ahLst/>
              <a:cxnLst/>
              <a:rect l="l" t="t" r="r" b="b"/>
              <a:pathLst>
                <a:path w="1228725" h="969645">
                  <a:moveTo>
                    <a:pt x="0" y="966215"/>
                  </a:moveTo>
                  <a:lnTo>
                    <a:pt x="188975" y="966215"/>
                  </a:lnTo>
                  <a:lnTo>
                    <a:pt x="188975" y="786383"/>
                  </a:lnTo>
                  <a:lnTo>
                    <a:pt x="0" y="786383"/>
                  </a:lnTo>
                  <a:lnTo>
                    <a:pt x="0" y="966215"/>
                  </a:lnTo>
                  <a:close/>
                </a:path>
                <a:path w="1228725" h="969645">
                  <a:moveTo>
                    <a:pt x="466344" y="966215"/>
                  </a:moveTo>
                  <a:lnTo>
                    <a:pt x="1216152" y="966215"/>
                  </a:lnTo>
                  <a:lnTo>
                    <a:pt x="1216152" y="786383"/>
                  </a:lnTo>
                  <a:lnTo>
                    <a:pt x="466344" y="786383"/>
                  </a:lnTo>
                  <a:lnTo>
                    <a:pt x="466344" y="966215"/>
                  </a:lnTo>
                  <a:close/>
                </a:path>
                <a:path w="1228725" h="969645">
                  <a:moveTo>
                    <a:pt x="737616" y="786383"/>
                  </a:moveTo>
                  <a:lnTo>
                    <a:pt x="740664" y="969263"/>
                  </a:lnTo>
                </a:path>
                <a:path w="1228725" h="969645">
                  <a:moveTo>
                    <a:pt x="975360" y="774191"/>
                  </a:moveTo>
                  <a:lnTo>
                    <a:pt x="978408" y="957072"/>
                  </a:lnTo>
                </a:path>
                <a:path w="1228725" h="969645">
                  <a:moveTo>
                    <a:pt x="15240" y="445007"/>
                  </a:moveTo>
                  <a:lnTo>
                    <a:pt x="201168" y="445007"/>
                  </a:lnTo>
                  <a:lnTo>
                    <a:pt x="201168" y="265175"/>
                  </a:lnTo>
                  <a:lnTo>
                    <a:pt x="15240" y="265175"/>
                  </a:lnTo>
                  <a:lnTo>
                    <a:pt x="15240" y="445007"/>
                  </a:lnTo>
                  <a:close/>
                </a:path>
                <a:path w="1228725" h="969645">
                  <a:moveTo>
                    <a:pt x="481584" y="445007"/>
                  </a:moveTo>
                  <a:lnTo>
                    <a:pt x="1228344" y="445007"/>
                  </a:lnTo>
                  <a:lnTo>
                    <a:pt x="1228344" y="265175"/>
                  </a:lnTo>
                  <a:lnTo>
                    <a:pt x="481584" y="265175"/>
                  </a:lnTo>
                  <a:lnTo>
                    <a:pt x="481584" y="445007"/>
                  </a:lnTo>
                  <a:close/>
                </a:path>
                <a:path w="1228725" h="969645">
                  <a:moveTo>
                    <a:pt x="749808" y="265175"/>
                  </a:moveTo>
                  <a:lnTo>
                    <a:pt x="752856" y="448055"/>
                  </a:lnTo>
                </a:path>
                <a:path w="1228725" h="969645">
                  <a:moveTo>
                    <a:pt x="987552" y="256031"/>
                  </a:moveTo>
                  <a:lnTo>
                    <a:pt x="990600" y="438911"/>
                  </a:lnTo>
                </a:path>
                <a:path w="1228725" h="969645">
                  <a:moveTo>
                    <a:pt x="15240" y="192024"/>
                  </a:moveTo>
                  <a:lnTo>
                    <a:pt x="201168" y="192024"/>
                  </a:lnTo>
                  <a:lnTo>
                    <a:pt x="201168" y="9144"/>
                  </a:lnTo>
                  <a:lnTo>
                    <a:pt x="15240" y="9144"/>
                  </a:lnTo>
                  <a:lnTo>
                    <a:pt x="15240" y="192024"/>
                  </a:lnTo>
                  <a:close/>
                </a:path>
                <a:path w="1228725" h="969645">
                  <a:moveTo>
                    <a:pt x="481584" y="188975"/>
                  </a:moveTo>
                  <a:lnTo>
                    <a:pt x="1228344" y="188975"/>
                  </a:lnTo>
                  <a:lnTo>
                    <a:pt x="1228344" y="12192"/>
                  </a:lnTo>
                  <a:lnTo>
                    <a:pt x="481584" y="12192"/>
                  </a:lnTo>
                  <a:lnTo>
                    <a:pt x="481584" y="188975"/>
                  </a:lnTo>
                  <a:close/>
                </a:path>
                <a:path w="1228725" h="969645">
                  <a:moveTo>
                    <a:pt x="749808" y="9143"/>
                  </a:moveTo>
                  <a:lnTo>
                    <a:pt x="752856" y="195072"/>
                  </a:lnTo>
                </a:path>
                <a:path w="1228725" h="969645">
                  <a:moveTo>
                    <a:pt x="987552" y="0"/>
                  </a:moveTo>
                  <a:lnTo>
                    <a:pt x="990600" y="182879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811782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5775" y="5695188"/>
            <a:ext cx="211264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445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674417" y="2770441"/>
            <a:ext cx="2710180" cy="5087620"/>
            <a:chOff x="8674417" y="2770441"/>
            <a:chExt cx="2710180" cy="5087620"/>
          </a:xfrm>
        </p:grpSpPr>
        <p:sp>
          <p:nvSpPr>
            <p:cNvPr id="29" name="object 29"/>
            <p:cNvSpPr/>
            <p:nvPr/>
          </p:nvSpPr>
          <p:spPr>
            <a:xfrm>
              <a:off x="8702040" y="5681472"/>
              <a:ext cx="1518285" cy="1280160"/>
            </a:xfrm>
            <a:custGeom>
              <a:avLst/>
              <a:gdLst/>
              <a:ahLst/>
              <a:cxnLst/>
              <a:rect l="l" t="t" r="r" b="b"/>
              <a:pathLst>
                <a:path w="1518284" h="1280159">
                  <a:moveTo>
                    <a:pt x="0" y="1280159"/>
                  </a:moveTo>
                  <a:lnTo>
                    <a:pt x="1496567" y="1280159"/>
                  </a:lnTo>
                </a:path>
                <a:path w="1518284" h="1280159">
                  <a:moveTo>
                    <a:pt x="0" y="0"/>
                  </a:moveTo>
                  <a:lnTo>
                    <a:pt x="1517903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152888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8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8" y="1990344"/>
                  </a:lnTo>
                  <a:lnTo>
                    <a:pt x="241096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8" y="1990344"/>
                  </a:lnTo>
                  <a:lnTo>
                    <a:pt x="2410968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342501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156192" y="4035552"/>
            <a:ext cx="2057400" cy="6616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23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553009" y="5163121"/>
            <a:ext cx="2161540" cy="2310765"/>
            <a:chOff x="6553009" y="5163121"/>
            <a:chExt cx="2161540" cy="2310765"/>
          </a:xfrm>
        </p:grpSpPr>
        <p:sp>
          <p:nvSpPr>
            <p:cNvPr id="36" name="object 36"/>
            <p:cNvSpPr/>
            <p:nvPr/>
          </p:nvSpPr>
          <p:spPr>
            <a:xfrm>
              <a:off x="65653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653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653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653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565392" y="6733031"/>
            <a:ext cx="213677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65455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553200" y="5422391"/>
            <a:ext cx="2167255" cy="1819910"/>
          </a:xfrm>
          <a:custGeom>
            <a:avLst/>
            <a:gdLst/>
            <a:ahLst/>
            <a:cxnLst/>
            <a:rect l="l" t="t" r="r" b="b"/>
            <a:pathLst>
              <a:path w="2167254" h="1819909">
                <a:moveTo>
                  <a:pt x="12192" y="0"/>
                </a:moveTo>
                <a:lnTo>
                  <a:pt x="2167128" y="3048"/>
                </a:lnTo>
              </a:path>
              <a:path w="2167254" h="1819909">
                <a:moveTo>
                  <a:pt x="0" y="256031"/>
                </a:moveTo>
                <a:lnTo>
                  <a:pt x="2154935" y="259079"/>
                </a:lnTo>
              </a:path>
              <a:path w="2167254" h="1819909">
                <a:moveTo>
                  <a:pt x="12192" y="521207"/>
                </a:moveTo>
                <a:lnTo>
                  <a:pt x="2167128" y="524255"/>
                </a:lnTo>
              </a:path>
              <a:path w="2167254" h="1819909">
                <a:moveTo>
                  <a:pt x="12192" y="1295400"/>
                </a:moveTo>
                <a:lnTo>
                  <a:pt x="2167128" y="1298448"/>
                </a:lnTo>
              </a:path>
              <a:path w="2167254" h="1819909">
                <a:moveTo>
                  <a:pt x="0" y="1551431"/>
                </a:moveTo>
                <a:lnTo>
                  <a:pt x="2154935" y="1554479"/>
                </a:lnTo>
              </a:path>
              <a:path w="2167254" h="1819909">
                <a:moveTo>
                  <a:pt x="12192" y="1816607"/>
                </a:moveTo>
                <a:lnTo>
                  <a:pt x="2167128" y="1819655"/>
                </a:lnTo>
              </a:path>
            </a:pathLst>
          </a:custGeom>
          <a:ln w="2438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134225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034783" y="5193791"/>
            <a:ext cx="1216660" cy="448309"/>
          </a:xfrm>
          <a:custGeom>
            <a:avLst/>
            <a:gdLst/>
            <a:ahLst/>
            <a:cxnLst/>
            <a:rect l="l" t="t" r="r" b="b"/>
            <a:pathLst>
              <a:path w="1216659" h="448310">
                <a:moveTo>
                  <a:pt x="0" y="445007"/>
                </a:moveTo>
                <a:lnTo>
                  <a:pt x="188975" y="445007"/>
                </a:lnTo>
                <a:lnTo>
                  <a:pt x="188975" y="265175"/>
                </a:lnTo>
                <a:lnTo>
                  <a:pt x="0" y="265175"/>
                </a:lnTo>
                <a:lnTo>
                  <a:pt x="0" y="445007"/>
                </a:lnTo>
                <a:close/>
              </a:path>
              <a:path w="1216659" h="448310">
                <a:moveTo>
                  <a:pt x="466344" y="445007"/>
                </a:moveTo>
                <a:lnTo>
                  <a:pt x="1216152" y="445007"/>
                </a:lnTo>
                <a:lnTo>
                  <a:pt x="1216152" y="265175"/>
                </a:lnTo>
                <a:lnTo>
                  <a:pt x="466344" y="265175"/>
                </a:lnTo>
                <a:lnTo>
                  <a:pt x="466344" y="445007"/>
                </a:lnTo>
                <a:close/>
              </a:path>
              <a:path w="1216659" h="448310">
                <a:moveTo>
                  <a:pt x="737616" y="265175"/>
                </a:moveTo>
                <a:lnTo>
                  <a:pt x="740664" y="448055"/>
                </a:lnTo>
              </a:path>
              <a:path w="1216659" h="448310">
                <a:moveTo>
                  <a:pt x="975360" y="256031"/>
                </a:moveTo>
                <a:lnTo>
                  <a:pt x="978408" y="438911"/>
                </a:lnTo>
              </a:path>
              <a:path w="1216659" h="448310">
                <a:moveTo>
                  <a:pt x="0" y="192024"/>
                </a:moveTo>
                <a:lnTo>
                  <a:pt x="188975" y="192024"/>
                </a:lnTo>
                <a:lnTo>
                  <a:pt x="188975" y="9144"/>
                </a:lnTo>
                <a:lnTo>
                  <a:pt x="0" y="9144"/>
                </a:lnTo>
                <a:lnTo>
                  <a:pt x="0" y="192024"/>
                </a:lnTo>
                <a:close/>
              </a:path>
              <a:path w="1216659" h="448310">
                <a:moveTo>
                  <a:pt x="466344" y="188975"/>
                </a:moveTo>
                <a:lnTo>
                  <a:pt x="1216152" y="188975"/>
                </a:lnTo>
                <a:lnTo>
                  <a:pt x="1216152" y="12192"/>
                </a:lnTo>
                <a:lnTo>
                  <a:pt x="466344" y="12192"/>
                </a:lnTo>
                <a:lnTo>
                  <a:pt x="466344" y="188975"/>
                </a:lnTo>
                <a:close/>
              </a:path>
              <a:path w="1216659" h="448310">
                <a:moveTo>
                  <a:pt x="737616" y="9143"/>
                </a:moveTo>
                <a:lnTo>
                  <a:pt x="740664" y="195072"/>
                </a:lnTo>
              </a:path>
              <a:path w="1216659" h="448310">
                <a:moveTo>
                  <a:pt x="975360" y="0"/>
                </a:moveTo>
                <a:lnTo>
                  <a:pt x="978408" y="182879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565392" y="5695188"/>
            <a:ext cx="213677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3815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3856017" y="2770441"/>
            <a:ext cx="2710180" cy="5087620"/>
            <a:chOff x="13856017" y="2770441"/>
            <a:chExt cx="2710180" cy="5087620"/>
          </a:xfrm>
        </p:grpSpPr>
        <p:sp>
          <p:nvSpPr>
            <p:cNvPr id="46" name="object 46"/>
            <p:cNvSpPr/>
            <p:nvPr/>
          </p:nvSpPr>
          <p:spPr>
            <a:xfrm>
              <a:off x="13883640" y="4773168"/>
              <a:ext cx="1518285" cy="3057525"/>
            </a:xfrm>
            <a:custGeom>
              <a:avLst/>
              <a:gdLst/>
              <a:ahLst/>
              <a:cxnLst/>
              <a:rect l="l" t="t" r="r" b="b"/>
              <a:pathLst>
                <a:path w="1518284" h="3057525">
                  <a:moveTo>
                    <a:pt x="0" y="2188463"/>
                  </a:moveTo>
                  <a:lnTo>
                    <a:pt x="1496567" y="2188463"/>
                  </a:lnTo>
                </a:path>
                <a:path w="1518284" h="3057525">
                  <a:moveTo>
                    <a:pt x="0" y="908303"/>
                  </a:moveTo>
                  <a:lnTo>
                    <a:pt x="1517903" y="908303"/>
                  </a:lnTo>
                </a:path>
                <a:path w="1518284" h="3057525">
                  <a:moveTo>
                    <a:pt x="1450848" y="0"/>
                  </a:moveTo>
                  <a:lnTo>
                    <a:pt x="1450848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452498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337791" y="4035552"/>
            <a:ext cx="2057400" cy="6616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391795">
              <a:lnSpc>
                <a:spcPct val="100000"/>
              </a:lnSpc>
              <a:spcBef>
                <a:spcPts val="123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1734609" y="5163121"/>
            <a:ext cx="2161540" cy="2310765"/>
            <a:chOff x="11734609" y="5163121"/>
            <a:chExt cx="2161540" cy="2310765"/>
          </a:xfrm>
        </p:grpSpPr>
        <p:sp>
          <p:nvSpPr>
            <p:cNvPr id="52" name="object 52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1746992" y="6733031"/>
            <a:ext cx="213677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66725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734800" y="5422391"/>
            <a:ext cx="2167255" cy="1819910"/>
          </a:xfrm>
          <a:custGeom>
            <a:avLst/>
            <a:gdLst/>
            <a:ahLst/>
            <a:cxnLst/>
            <a:rect l="l" t="t" r="r" b="b"/>
            <a:pathLst>
              <a:path w="2167255" h="1819909">
                <a:moveTo>
                  <a:pt x="12192" y="0"/>
                </a:moveTo>
                <a:lnTo>
                  <a:pt x="2167128" y="3048"/>
                </a:lnTo>
              </a:path>
              <a:path w="2167255" h="1819909">
                <a:moveTo>
                  <a:pt x="0" y="256031"/>
                </a:moveTo>
                <a:lnTo>
                  <a:pt x="2154936" y="259079"/>
                </a:lnTo>
              </a:path>
              <a:path w="2167255" h="1819909">
                <a:moveTo>
                  <a:pt x="12192" y="521207"/>
                </a:moveTo>
                <a:lnTo>
                  <a:pt x="2167128" y="524255"/>
                </a:lnTo>
              </a:path>
              <a:path w="2167255" h="1819909">
                <a:moveTo>
                  <a:pt x="12192" y="1295400"/>
                </a:moveTo>
                <a:lnTo>
                  <a:pt x="2167128" y="1298448"/>
                </a:lnTo>
              </a:path>
              <a:path w="2167255" h="1819909">
                <a:moveTo>
                  <a:pt x="0" y="1551431"/>
                </a:moveTo>
                <a:lnTo>
                  <a:pt x="2154936" y="1554479"/>
                </a:lnTo>
              </a:path>
              <a:path w="2167255" h="1819909">
                <a:moveTo>
                  <a:pt x="12192" y="1816607"/>
                </a:moveTo>
                <a:lnTo>
                  <a:pt x="2167128" y="1819655"/>
                </a:lnTo>
              </a:path>
            </a:pathLst>
          </a:custGeom>
          <a:ln w="2438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2316459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2204192" y="5193791"/>
            <a:ext cx="1228725" cy="969644"/>
          </a:xfrm>
          <a:custGeom>
            <a:avLst/>
            <a:gdLst/>
            <a:ahLst/>
            <a:cxnLst/>
            <a:rect l="l" t="t" r="r" b="b"/>
            <a:pathLst>
              <a:path w="1228725" h="969645">
                <a:moveTo>
                  <a:pt x="0" y="966215"/>
                </a:moveTo>
                <a:lnTo>
                  <a:pt x="185927" y="966215"/>
                </a:lnTo>
                <a:lnTo>
                  <a:pt x="185927" y="786383"/>
                </a:lnTo>
                <a:lnTo>
                  <a:pt x="0" y="786383"/>
                </a:lnTo>
                <a:lnTo>
                  <a:pt x="0" y="966215"/>
                </a:lnTo>
                <a:close/>
              </a:path>
              <a:path w="1228725" h="969645">
                <a:moveTo>
                  <a:pt x="466343" y="966215"/>
                </a:moveTo>
                <a:lnTo>
                  <a:pt x="1216152" y="966215"/>
                </a:lnTo>
                <a:lnTo>
                  <a:pt x="1216152" y="786383"/>
                </a:lnTo>
                <a:lnTo>
                  <a:pt x="466343" y="786383"/>
                </a:lnTo>
                <a:lnTo>
                  <a:pt x="466343" y="966215"/>
                </a:lnTo>
                <a:close/>
              </a:path>
              <a:path w="1228725" h="969645">
                <a:moveTo>
                  <a:pt x="737615" y="786383"/>
                </a:moveTo>
                <a:lnTo>
                  <a:pt x="740663" y="969263"/>
                </a:lnTo>
              </a:path>
              <a:path w="1228725" h="969645">
                <a:moveTo>
                  <a:pt x="975359" y="774191"/>
                </a:moveTo>
                <a:lnTo>
                  <a:pt x="978407" y="957072"/>
                </a:lnTo>
              </a:path>
              <a:path w="1228725" h="969645">
                <a:moveTo>
                  <a:pt x="12191" y="445007"/>
                </a:moveTo>
                <a:lnTo>
                  <a:pt x="201167" y="445007"/>
                </a:lnTo>
                <a:lnTo>
                  <a:pt x="201167" y="265175"/>
                </a:lnTo>
                <a:lnTo>
                  <a:pt x="12191" y="265175"/>
                </a:lnTo>
                <a:lnTo>
                  <a:pt x="12191" y="445007"/>
                </a:lnTo>
                <a:close/>
              </a:path>
              <a:path w="1228725" h="969645">
                <a:moveTo>
                  <a:pt x="478535" y="445007"/>
                </a:moveTo>
                <a:lnTo>
                  <a:pt x="1228344" y="445007"/>
                </a:lnTo>
                <a:lnTo>
                  <a:pt x="1228344" y="265175"/>
                </a:lnTo>
                <a:lnTo>
                  <a:pt x="478535" y="265175"/>
                </a:lnTo>
                <a:lnTo>
                  <a:pt x="478535" y="445007"/>
                </a:lnTo>
                <a:close/>
              </a:path>
              <a:path w="1228725" h="969645">
                <a:moveTo>
                  <a:pt x="749807" y="265175"/>
                </a:moveTo>
                <a:lnTo>
                  <a:pt x="752855" y="448055"/>
                </a:lnTo>
              </a:path>
              <a:path w="1228725" h="969645">
                <a:moveTo>
                  <a:pt x="987551" y="256031"/>
                </a:moveTo>
                <a:lnTo>
                  <a:pt x="990600" y="438911"/>
                </a:lnTo>
              </a:path>
              <a:path w="1228725" h="969645">
                <a:moveTo>
                  <a:pt x="12191" y="192024"/>
                </a:moveTo>
                <a:lnTo>
                  <a:pt x="201167" y="192024"/>
                </a:lnTo>
                <a:lnTo>
                  <a:pt x="201167" y="9144"/>
                </a:lnTo>
                <a:lnTo>
                  <a:pt x="12191" y="9144"/>
                </a:lnTo>
                <a:lnTo>
                  <a:pt x="12191" y="192024"/>
                </a:lnTo>
                <a:close/>
              </a:path>
              <a:path w="1228725" h="969645">
                <a:moveTo>
                  <a:pt x="478535" y="188975"/>
                </a:moveTo>
                <a:lnTo>
                  <a:pt x="1228344" y="188975"/>
                </a:lnTo>
                <a:lnTo>
                  <a:pt x="1228344" y="12192"/>
                </a:lnTo>
                <a:lnTo>
                  <a:pt x="478535" y="12192"/>
                </a:lnTo>
                <a:lnTo>
                  <a:pt x="478535" y="188975"/>
                </a:lnTo>
                <a:close/>
              </a:path>
              <a:path w="1228725" h="969645">
                <a:moveTo>
                  <a:pt x="749807" y="9143"/>
                </a:moveTo>
                <a:lnTo>
                  <a:pt x="752855" y="195072"/>
                </a:lnTo>
              </a:path>
              <a:path w="1228725" h="969645">
                <a:moveTo>
                  <a:pt x="987551" y="0"/>
                </a:moveTo>
                <a:lnTo>
                  <a:pt x="990600" y="182879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1746992" y="5695188"/>
            <a:ext cx="213677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191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3843528" y="4808220"/>
            <a:ext cx="11747500" cy="6807834"/>
            <a:chOff x="3843528" y="4808220"/>
            <a:chExt cx="11747500" cy="6807834"/>
          </a:xfrm>
        </p:grpSpPr>
        <p:sp>
          <p:nvSpPr>
            <p:cNvPr id="62" name="object 62"/>
            <p:cNvSpPr/>
            <p:nvPr/>
          </p:nvSpPr>
          <p:spPr>
            <a:xfrm>
              <a:off x="4553712" y="4808219"/>
              <a:ext cx="10604500" cy="5461000"/>
            </a:xfrm>
            <a:custGeom>
              <a:avLst/>
              <a:gdLst/>
              <a:ahLst/>
              <a:cxnLst/>
              <a:rect l="l" t="t" r="r" b="b"/>
              <a:pathLst>
                <a:path w="10604500" h="5461000">
                  <a:moveTo>
                    <a:pt x="5078095" y="1258189"/>
                  </a:moveTo>
                  <a:lnTo>
                    <a:pt x="4153027" y="1241552"/>
                  </a:lnTo>
                  <a:lnTo>
                    <a:pt x="4151884" y="1305560"/>
                  </a:lnTo>
                  <a:lnTo>
                    <a:pt x="5013871" y="1321003"/>
                  </a:lnTo>
                  <a:lnTo>
                    <a:pt x="5044770" y="1321003"/>
                  </a:lnTo>
                  <a:lnTo>
                    <a:pt x="5077930" y="1321003"/>
                  </a:lnTo>
                  <a:lnTo>
                    <a:pt x="5078006" y="1289558"/>
                  </a:lnTo>
                  <a:lnTo>
                    <a:pt x="5078095" y="1258189"/>
                  </a:lnTo>
                  <a:close/>
                </a:path>
                <a:path w="10604500" h="5461000">
                  <a:moveTo>
                    <a:pt x="5306568" y="978281"/>
                  </a:moveTo>
                  <a:lnTo>
                    <a:pt x="4382262" y="978281"/>
                  </a:lnTo>
                  <a:lnTo>
                    <a:pt x="4382262" y="914273"/>
                  </a:lnTo>
                  <a:lnTo>
                    <a:pt x="4190238" y="1010285"/>
                  </a:lnTo>
                  <a:lnTo>
                    <a:pt x="4382262" y="1106297"/>
                  </a:lnTo>
                  <a:lnTo>
                    <a:pt x="4382262" y="1042289"/>
                  </a:lnTo>
                  <a:lnTo>
                    <a:pt x="5242560" y="1042289"/>
                  </a:lnTo>
                  <a:lnTo>
                    <a:pt x="5242560" y="4189476"/>
                  </a:lnTo>
                  <a:lnTo>
                    <a:pt x="5070805" y="4189476"/>
                  </a:lnTo>
                  <a:lnTo>
                    <a:pt x="5077930" y="1321562"/>
                  </a:lnTo>
                  <a:lnTo>
                    <a:pt x="5045329" y="1321562"/>
                  </a:lnTo>
                  <a:lnTo>
                    <a:pt x="5013871" y="1321562"/>
                  </a:lnTo>
                  <a:lnTo>
                    <a:pt x="5006822" y="4189476"/>
                  </a:lnTo>
                  <a:lnTo>
                    <a:pt x="5006670" y="4189476"/>
                  </a:lnTo>
                  <a:lnTo>
                    <a:pt x="5006670" y="4253484"/>
                  </a:lnTo>
                  <a:lnTo>
                    <a:pt x="5005273" y="4823866"/>
                  </a:lnTo>
                  <a:lnTo>
                    <a:pt x="5005260" y="4826495"/>
                  </a:lnTo>
                  <a:lnTo>
                    <a:pt x="762292" y="4823866"/>
                  </a:lnTo>
                  <a:lnTo>
                    <a:pt x="760793" y="4253484"/>
                  </a:lnTo>
                  <a:lnTo>
                    <a:pt x="5006670" y="4253484"/>
                  </a:lnTo>
                  <a:lnTo>
                    <a:pt x="5006670" y="4189476"/>
                  </a:lnTo>
                  <a:lnTo>
                    <a:pt x="760628" y="4189476"/>
                  </a:lnTo>
                  <a:lnTo>
                    <a:pt x="750265" y="225806"/>
                  </a:lnTo>
                  <a:lnTo>
                    <a:pt x="750265" y="225475"/>
                  </a:lnTo>
                  <a:lnTo>
                    <a:pt x="814324" y="225298"/>
                  </a:lnTo>
                  <a:lnTo>
                    <a:pt x="798271" y="193421"/>
                  </a:lnTo>
                  <a:lnTo>
                    <a:pt x="717804" y="33528"/>
                  </a:lnTo>
                  <a:lnTo>
                    <a:pt x="622541" y="225298"/>
                  </a:lnTo>
                  <a:lnTo>
                    <a:pt x="622465" y="225475"/>
                  </a:lnTo>
                  <a:lnTo>
                    <a:pt x="622376" y="225640"/>
                  </a:lnTo>
                  <a:lnTo>
                    <a:pt x="622300" y="225806"/>
                  </a:lnTo>
                  <a:lnTo>
                    <a:pt x="686257" y="225640"/>
                  </a:lnTo>
                  <a:lnTo>
                    <a:pt x="696645" y="4189476"/>
                  </a:lnTo>
                  <a:lnTo>
                    <a:pt x="505968" y="4189476"/>
                  </a:lnTo>
                  <a:lnTo>
                    <a:pt x="505968" y="0"/>
                  </a:lnTo>
                  <a:lnTo>
                    <a:pt x="441960" y="0"/>
                  </a:lnTo>
                  <a:lnTo>
                    <a:pt x="441960" y="4253484"/>
                  </a:lnTo>
                  <a:lnTo>
                    <a:pt x="696823" y="4253484"/>
                  </a:lnTo>
                  <a:lnTo>
                    <a:pt x="698322" y="4823866"/>
                  </a:lnTo>
                  <a:lnTo>
                    <a:pt x="698411" y="4855718"/>
                  </a:lnTo>
                  <a:lnTo>
                    <a:pt x="698500" y="4887849"/>
                  </a:lnTo>
                  <a:lnTo>
                    <a:pt x="5069078" y="4890516"/>
                  </a:lnTo>
                  <a:lnTo>
                    <a:pt x="5069154" y="4858385"/>
                  </a:lnTo>
                  <a:lnTo>
                    <a:pt x="5069230" y="4826508"/>
                  </a:lnTo>
                  <a:lnTo>
                    <a:pt x="5070640" y="4253484"/>
                  </a:lnTo>
                  <a:lnTo>
                    <a:pt x="5306568" y="4253484"/>
                  </a:lnTo>
                  <a:lnTo>
                    <a:pt x="5306568" y="4221480"/>
                  </a:lnTo>
                  <a:lnTo>
                    <a:pt x="5306568" y="4189476"/>
                  </a:lnTo>
                  <a:lnTo>
                    <a:pt x="5306568" y="1042289"/>
                  </a:lnTo>
                  <a:lnTo>
                    <a:pt x="5306568" y="1010285"/>
                  </a:lnTo>
                  <a:lnTo>
                    <a:pt x="5306568" y="978281"/>
                  </a:lnTo>
                  <a:close/>
                </a:path>
                <a:path w="10604500" h="5461000">
                  <a:moveTo>
                    <a:pt x="10603992" y="238506"/>
                  </a:moveTo>
                  <a:lnTo>
                    <a:pt x="10587990" y="206502"/>
                  </a:lnTo>
                  <a:lnTo>
                    <a:pt x="10507980" y="46482"/>
                  </a:lnTo>
                  <a:lnTo>
                    <a:pt x="10411968" y="238506"/>
                  </a:lnTo>
                  <a:lnTo>
                    <a:pt x="10475976" y="238506"/>
                  </a:lnTo>
                  <a:lnTo>
                    <a:pt x="10475976" y="5396496"/>
                  </a:lnTo>
                  <a:lnTo>
                    <a:pt x="64008" y="5396496"/>
                  </a:lnTo>
                  <a:lnTo>
                    <a:pt x="64008" y="6096"/>
                  </a:lnTo>
                  <a:lnTo>
                    <a:pt x="0" y="6096"/>
                  </a:lnTo>
                  <a:lnTo>
                    <a:pt x="0" y="5460492"/>
                  </a:lnTo>
                  <a:lnTo>
                    <a:pt x="10539984" y="5460492"/>
                  </a:lnTo>
                  <a:lnTo>
                    <a:pt x="10539984" y="5428488"/>
                  </a:lnTo>
                  <a:lnTo>
                    <a:pt x="10539984" y="5396496"/>
                  </a:lnTo>
                  <a:lnTo>
                    <a:pt x="10539984" y="238506"/>
                  </a:lnTo>
                  <a:lnTo>
                    <a:pt x="10603992" y="238506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479792" y="5995416"/>
              <a:ext cx="268605" cy="152400"/>
            </a:xfrm>
            <a:custGeom>
              <a:avLst/>
              <a:gdLst/>
              <a:ahLst/>
              <a:cxnLst/>
              <a:rect l="l" t="t" r="r" b="b"/>
              <a:pathLst>
                <a:path w="268604" h="152400">
                  <a:moveTo>
                    <a:pt x="268224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268224" y="152400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E22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022592" y="5967984"/>
              <a:ext cx="1216660" cy="195580"/>
            </a:xfrm>
            <a:custGeom>
              <a:avLst/>
              <a:gdLst/>
              <a:ahLst/>
              <a:cxnLst/>
              <a:rect l="l" t="t" r="r" b="b"/>
              <a:pathLst>
                <a:path w="1216659" h="195579">
                  <a:moveTo>
                    <a:pt x="0" y="192024"/>
                  </a:moveTo>
                  <a:lnTo>
                    <a:pt x="185927" y="192024"/>
                  </a:lnTo>
                  <a:lnTo>
                    <a:pt x="185927" y="12192"/>
                  </a:lnTo>
                  <a:lnTo>
                    <a:pt x="0" y="12192"/>
                  </a:lnTo>
                  <a:lnTo>
                    <a:pt x="0" y="192024"/>
                  </a:lnTo>
                  <a:close/>
                </a:path>
                <a:path w="1216659" h="195579">
                  <a:moveTo>
                    <a:pt x="466343" y="192024"/>
                  </a:moveTo>
                  <a:lnTo>
                    <a:pt x="1216151" y="192024"/>
                  </a:lnTo>
                  <a:lnTo>
                    <a:pt x="1216151" y="12192"/>
                  </a:lnTo>
                  <a:lnTo>
                    <a:pt x="466343" y="12192"/>
                  </a:lnTo>
                  <a:lnTo>
                    <a:pt x="466343" y="192024"/>
                  </a:lnTo>
                  <a:close/>
                </a:path>
                <a:path w="1216659" h="195579">
                  <a:moveTo>
                    <a:pt x="737615" y="12192"/>
                  </a:moveTo>
                  <a:lnTo>
                    <a:pt x="740663" y="195072"/>
                  </a:lnTo>
                </a:path>
                <a:path w="1216659" h="195579">
                  <a:moveTo>
                    <a:pt x="975359" y="0"/>
                  </a:moveTo>
                  <a:lnTo>
                    <a:pt x="978407" y="18288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843528" y="4841747"/>
              <a:ext cx="11747500" cy="6774180"/>
            </a:xfrm>
            <a:custGeom>
              <a:avLst/>
              <a:gdLst/>
              <a:ahLst/>
              <a:cxnLst/>
              <a:rect l="l" t="t" r="r" b="b"/>
              <a:pathLst>
                <a:path w="11747500" h="6774180">
                  <a:moveTo>
                    <a:pt x="6873113" y="192024"/>
                  </a:moveTo>
                  <a:lnTo>
                    <a:pt x="6857124" y="160020"/>
                  </a:lnTo>
                  <a:lnTo>
                    <a:pt x="6777228" y="0"/>
                  </a:lnTo>
                  <a:lnTo>
                    <a:pt x="6681089" y="192024"/>
                  </a:lnTo>
                  <a:lnTo>
                    <a:pt x="6745071" y="192024"/>
                  </a:lnTo>
                  <a:lnTo>
                    <a:pt x="6742176" y="5385816"/>
                  </a:lnTo>
                  <a:lnTo>
                    <a:pt x="6806184" y="5385816"/>
                  </a:lnTo>
                  <a:lnTo>
                    <a:pt x="6809079" y="192024"/>
                  </a:lnTo>
                  <a:lnTo>
                    <a:pt x="6873113" y="192024"/>
                  </a:lnTo>
                  <a:close/>
                </a:path>
                <a:path w="11747500" h="6774180">
                  <a:moveTo>
                    <a:pt x="11746992" y="50292"/>
                  </a:moveTo>
                  <a:lnTo>
                    <a:pt x="11682984" y="50292"/>
                  </a:lnTo>
                  <a:lnTo>
                    <a:pt x="11682984" y="6710185"/>
                  </a:lnTo>
                  <a:lnTo>
                    <a:pt x="445008" y="6710185"/>
                  </a:lnTo>
                  <a:lnTo>
                    <a:pt x="445008" y="6633985"/>
                  </a:lnTo>
                  <a:lnTo>
                    <a:pt x="7174992" y="6633985"/>
                  </a:lnTo>
                  <a:lnTo>
                    <a:pt x="7174992" y="6601981"/>
                  </a:lnTo>
                  <a:lnTo>
                    <a:pt x="445008" y="6601981"/>
                  </a:lnTo>
                  <a:lnTo>
                    <a:pt x="7110984" y="6601968"/>
                  </a:lnTo>
                  <a:lnTo>
                    <a:pt x="7174992" y="6601981"/>
                  </a:lnTo>
                  <a:lnTo>
                    <a:pt x="7174992" y="6569977"/>
                  </a:lnTo>
                  <a:lnTo>
                    <a:pt x="7174992" y="174752"/>
                  </a:lnTo>
                  <a:lnTo>
                    <a:pt x="7110984" y="174752"/>
                  </a:lnTo>
                  <a:lnTo>
                    <a:pt x="7110984" y="6569977"/>
                  </a:lnTo>
                  <a:lnTo>
                    <a:pt x="445008" y="6569977"/>
                  </a:lnTo>
                  <a:lnTo>
                    <a:pt x="445008" y="192024"/>
                  </a:lnTo>
                  <a:lnTo>
                    <a:pt x="509016" y="192024"/>
                  </a:lnTo>
                  <a:lnTo>
                    <a:pt x="493014" y="160020"/>
                  </a:lnTo>
                  <a:lnTo>
                    <a:pt x="413004" y="0"/>
                  </a:lnTo>
                  <a:lnTo>
                    <a:pt x="316992" y="192024"/>
                  </a:lnTo>
                  <a:lnTo>
                    <a:pt x="381000" y="192024"/>
                  </a:lnTo>
                  <a:lnTo>
                    <a:pt x="381000" y="6569977"/>
                  </a:lnTo>
                  <a:lnTo>
                    <a:pt x="381000" y="6601968"/>
                  </a:lnTo>
                  <a:lnTo>
                    <a:pt x="128016" y="6601968"/>
                  </a:lnTo>
                  <a:lnTo>
                    <a:pt x="381000" y="6601968"/>
                  </a:lnTo>
                  <a:lnTo>
                    <a:pt x="381000" y="6569977"/>
                  </a:lnTo>
                  <a:lnTo>
                    <a:pt x="128016" y="6569977"/>
                  </a:lnTo>
                  <a:lnTo>
                    <a:pt x="128016" y="204216"/>
                  </a:lnTo>
                  <a:lnTo>
                    <a:pt x="192024" y="204216"/>
                  </a:lnTo>
                  <a:lnTo>
                    <a:pt x="176009" y="172212"/>
                  </a:lnTo>
                  <a:lnTo>
                    <a:pt x="96012" y="12192"/>
                  </a:lnTo>
                  <a:lnTo>
                    <a:pt x="0" y="204216"/>
                  </a:lnTo>
                  <a:lnTo>
                    <a:pt x="64008" y="204216"/>
                  </a:lnTo>
                  <a:lnTo>
                    <a:pt x="64008" y="6633972"/>
                  </a:lnTo>
                  <a:lnTo>
                    <a:pt x="381000" y="6633985"/>
                  </a:lnTo>
                  <a:lnTo>
                    <a:pt x="381000" y="6774180"/>
                  </a:lnTo>
                  <a:lnTo>
                    <a:pt x="11746992" y="6774180"/>
                  </a:lnTo>
                  <a:lnTo>
                    <a:pt x="11746992" y="6742176"/>
                  </a:lnTo>
                  <a:lnTo>
                    <a:pt x="11746992" y="6710172"/>
                  </a:lnTo>
                  <a:lnTo>
                    <a:pt x="11746992" y="50292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889203" y="1591436"/>
            <a:ext cx="156425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60" dirty="0">
                <a:latin typeface="Arial"/>
                <a:cs typeface="Arial"/>
              </a:rPr>
              <a:t>Write</a:t>
            </a:r>
            <a:r>
              <a:rPr sz="3200" b="1" spc="-95" dirty="0">
                <a:latin typeface="Arial"/>
                <a:cs typeface="Arial"/>
              </a:rPr>
              <a:t> </a:t>
            </a:r>
            <a:r>
              <a:rPr sz="3200" b="1" spc="90" dirty="0">
                <a:latin typeface="Arial"/>
                <a:cs typeface="Arial"/>
              </a:rPr>
              <a:t>to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memory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by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spc="-100" dirty="0">
                <a:latin typeface="Arial"/>
                <a:cs typeface="Arial"/>
              </a:rPr>
              <a:t>processor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0:</a:t>
            </a:r>
            <a:r>
              <a:rPr sz="3200" b="1" spc="-10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line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160" dirty="0">
                <a:latin typeface="Arial"/>
                <a:cs typeface="Arial"/>
              </a:rPr>
              <a:t>is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35" dirty="0">
                <a:latin typeface="Arial"/>
                <a:cs typeface="Arial"/>
              </a:rPr>
              <a:t>clean,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but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resident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80" dirty="0">
                <a:latin typeface="Arial"/>
                <a:cs typeface="Arial"/>
              </a:rPr>
              <a:t>P1’s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80" dirty="0">
                <a:latin typeface="Arial"/>
                <a:cs typeface="Arial"/>
              </a:rPr>
              <a:t>P2’s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spc="-70" dirty="0">
                <a:latin typeface="Arial"/>
                <a:cs typeface="Arial"/>
              </a:rPr>
              <a:t>caches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84403" y="9090152"/>
            <a:ext cx="11418570" cy="3980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691505" indent="-28130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5691505" algn="l"/>
              </a:tabLst>
            </a:pPr>
            <a:r>
              <a:rPr sz="2000" b="1" spc="-55" dirty="0">
                <a:solidFill>
                  <a:srgbClr val="C72405"/>
                </a:solidFill>
                <a:latin typeface="Arial"/>
                <a:cs typeface="Arial"/>
              </a:rPr>
              <a:t>Request:</a:t>
            </a:r>
            <a:r>
              <a:rPr sz="2000" b="1" spc="5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write</a:t>
            </a:r>
            <a:r>
              <a:rPr sz="2000" b="1" spc="4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C72405"/>
                </a:solidFill>
                <a:latin typeface="Arial"/>
                <a:cs typeface="Arial"/>
              </a:rPr>
              <a:t>miss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C72405"/>
                </a:solidFill>
                <a:latin typeface="Arial"/>
                <a:cs typeface="Arial"/>
              </a:rPr>
              <a:t>msg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5"/>
              </a:spcBef>
              <a:buClr>
                <a:srgbClr val="C72405"/>
              </a:buClr>
              <a:buFont typeface="Arial"/>
              <a:buAutoNum type="arabicPeriod"/>
            </a:pPr>
            <a:endParaRPr sz="2000">
              <a:latin typeface="Arial"/>
              <a:cs typeface="Arial"/>
            </a:endParaRPr>
          </a:p>
          <a:p>
            <a:pPr marL="5470525" indent="-281305">
              <a:lnSpc>
                <a:spcPct val="100000"/>
              </a:lnSpc>
              <a:buAutoNum type="arabicPeriod"/>
              <a:tabLst>
                <a:tab pos="5470525" algn="l"/>
              </a:tabLst>
            </a:pPr>
            <a:r>
              <a:rPr sz="2000" b="1" spc="-100" dirty="0">
                <a:solidFill>
                  <a:srgbClr val="C72405"/>
                </a:solidFill>
                <a:latin typeface="Arial"/>
                <a:cs typeface="Arial"/>
              </a:rPr>
              <a:t>Response:</a:t>
            </a:r>
            <a:r>
              <a:rPr sz="2000" b="1" spc="-3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C72405"/>
                </a:solidFill>
                <a:latin typeface="Arial"/>
                <a:cs typeface="Arial"/>
              </a:rPr>
              <a:t>sharer</a:t>
            </a:r>
            <a:r>
              <a:rPr sz="2000" b="1" spc="-1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65" dirty="0">
                <a:solidFill>
                  <a:srgbClr val="C72405"/>
                </a:solidFill>
                <a:latin typeface="Arial"/>
                <a:cs typeface="Arial"/>
              </a:rPr>
              <a:t>ids</a:t>
            </a:r>
            <a:r>
              <a:rPr sz="2000" b="1" spc="-5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240" dirty="0">
                <a:solidFill>
                  <a:srgbClr val="C72405"/>
                </a:solidFill>
                <a:latin typeface="Arial"/>
                <a:cs typeface="Arial"/>
              </a:rPr>
              <a:t>+</a:t>
            </a:r>
            <a:r>
              <a:rPr sz="2000" b="1" spc="-3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C72405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6897370" indent="-281305">
              <a:lnSpc>
                <a:spcPct val="100000"/>
              </a:lnSpc>
              <a:spcBef>
                <a:spcPts val="2200"/>
              </a:spcBef>
              <a:buAutoNum type="arabicPeriod"/>
              <a:tabLst>
                <a:tab pos="6897370" algn="l"/>
              </a:tabLst>
            </a:pPr>
            <a:r>
              <a:rPr sz="2000" b="1" spc="-55" dirty="0">
                <a:solidFill>
                  <a:srgbClr val="C72405"/>
                </a:solidFill>
                <a:latin typeface="Arial"/>
                <a:cs typeface="Arial"/>
              </a:rPr>
              <a:t>Request:</a:t>
            </a:r>
            <a:r>
              <a:rPr sz="2000" b="1" spc="1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invalidate</a:t>
            </a:r>
            <a:r>
              <a:rPr sz="2000" b="1" spc="-3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(2</a:t>
            </a:r>
            <a:r>
              <a:rPr sz="2000" b="1" spc="-2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72405"/>
                </a:solidFill>
                <a:latin typeface="Arial"/>
                <a:cs typeface="Arial"/>
              </a:rPr>
              <a:t>msgs)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2000">
              <a:latin typeface="Arial"/>
              <a:cs typeface="Arial"/>
            </a:endParaRPr>
          </a:p>
          <a:p>
            <a:pPr marR="582930" algn="ctr">
              <a:lnSpc>
                <a:spcPct val="100000"/>
              </a:lnSpc>
            </a:pP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4b.</a:t>
            </a:r>
            <a:r>
              <a:rPr sz="2000" b="1" spc="2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C72405"/>
                </a:solidFill>
                <a:latin typeface="Arial"/>
                <a:cs typeface="Arial"/>
              </a:rPr>
              <a:t>Response:</a:t>
            </a:r>
            <a:r>
              <a:rPr sz="2000" b="1" spc="2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C72405"/>
                </a:solidFill>
                <a:latin typeface="Arial"/>
                <a:cs typeface="Arial"/>
              </a:rPr>
              <a:t>ack</a:t>
            </a:r>
            <a:r>
              <a:rPr sz="2000" b="1" spc="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from</a:t>
            </a:r>
            <a:r>
              <a:rPr sz="2000" b="1" spc="3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C72405"/>
                </a:solidFill>
                <a:latin typeface="Arial"/>
                <a:cs typeface="Arial"/>
              </a:rPr>
              <a:t>P1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4a.</a:t>
            </a:r>
            <a:r>
              <a:rPr sz="2000" b="1" spc="-1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C72405"/>
                </a:solidFill>
                <a:latin typeface="Arial"/>
                <a:cs typeface="Arial"/>
              </a:rPr>
              <a:t>Response:</a:t>
            </a:r>
            <a:r>
              <a:rPr sz="2000" b="1" spc="2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C72405"/>
                </a:solidFill>
                <a:latin typeface="Arial"/>
                <a:cs typeface="Arial"/>
              </a:rPr>
              <a:t>ack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 from</a:t>
            </a:r>
            <a:r>
              <a:rPr sz="2000" b="1" spc="3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C72405"/>
                </a:solidFill>
                <a:latin typeface="Arial"/>
                <a:cs typeface="Arial"/>
              </a:rPr>
              <a:t>P2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9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Arial"/>
                <a:cs typeface="Arial"/>
              </a:rPr>
              <a:t>After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30" dirty="0">
                <a:latin typeface="Arial"/>
                <a:cs typeface="Arial"/>
              </a:rPr>
              <a:t>receiving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both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invalidation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114" dirty="0">
                <a:latin typeface="Arial"/>
                <a:cs typeface="Arial"/>
              </a:rPr>
              <a:t>acks,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P0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50" dirty="0">
                <a:latin typeface="Arial"/>
                <a:cs typeface="Arial"/>
              </a:rPr>
              <a:t>can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perform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write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834384" y="4459223"/>
            <a:ext cx="3368040" cy="1689100"/>
            <a:chOff x="3834384" y="4459223"/>
            <a:chExt cx="3368040" cy="1689100"/>
          </a:xfrm>
        </p:grpSpPr>
        <p:sp>
          <p:nvSpPr>
            <p:cNvPr id="69" name="object 69"/>
            <p:cNvSpPr/>
            <p:nvPr/>
          </p:nvSpPr>
          <p:spPr>
            <a:xfrm>
              <a:off x="3834384" y="4459223"/>
              <a:ext cx="2033270" cy="228600"/>
            </a:xfrm>
            <a:custGeom>
              <a:avLst/>
              <a:gdLst/>
              <a:ahLst/>
              <a:cxnLst/>
              <a:rect l="l" t="t" r="r" b="b"/>
              <a:pathLst>
                <a:path w="2033270" h="228600">
                  <a:moveTo>
                    <a:pt x="203301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033015" y="228600"/>
                  </a:lnTo>
                  <a:lnTo>
                    <a:pt x="2033015" y="0"/>
                  </a:lnTo>
                  <a:close/>
                </a:path>
              </a:pathLst>
            </a:custGeom>
            <a:solidFill>
              <a:srgbClr val="008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022592" y="5995415"/>
              <a:ext cx="180340" cy="152400"/>
            </a:xfrm>
            <a:custGeom>
              <a:avLst/>
              <a:gdLst/>
              <a:ahLst/>
              <a:cxnLst/>
              <a:rect l="l" t="t" r="r" b="b"/>
              <a:pathLst>
                <a:path w="180340" h="152400">
                  <a:moveTo>
                    <a:pt x="179831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79831" y="152400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E22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Advantage</a:t>
            </a:r>
            <a:r>
              <a:rPr spc="-204" dirty="0"/>
              <a:t> </a:t>
            </a:r>
            <a:r>
              <a:rPr spc="135" dirty="0"/>
              <a:t>of</a:t>
            </a:r>
            <a:r>
              <a:rPr spc="-185" dirty="0"/>
              <a:t> </a:t>
            </a:r>
            <a:r>
              <a:rPr spc="-50" dirty="0"/>
              <a:t>directories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401" y="2119122"/>
            <a:ext cx="16008985" cy="7828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14069" marR="5080" indent="-802005">
              <a:lnSpc>
                <a:spcPct val="100000"/>
              </a:lnSpc>
              <a:spcBef>
                <a:spcPts val="90"/>
              </a:spcBef>
              <a:buSzPct val="119318"/>
              <a:buFont typeface="Arial"/>
              <a:buChar char="▪"/>
              <a:tabLst>
                <a:tab pos="814069" algn="l"/>
              </a:tabLst>
            </a:pPr>
            <a:r>
              <a:rPr sz="4400" b="1" dirty="0">
                <a:latin typeface="Arial"/>
                <a:cs typeface="Arial"/>
              </a:rPr>
              <a:t>On</a:t>
            </a:r>
            <a:r>
              <a:rPr sz="4400" b="1" spc="-220" dirty="0">
                <a:latin typeface="Arial"/>
                <a:cs typeface="Arial"/>
              </a:rPr>
              <a:t> </a:t>
            </a:r>
            <a:r>
              <a:rPr sz="4400" b="1" spc="-85" dirty="0">
                <a:latin typeface="Arial"/>
                <a:cs typeface="Arial"/>
              </a:rPr>
              <a:t>reads,</a:t>
            </a:r>
            <a:r>
              <a:rPr sz="4400" b="1" spc="-210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directory</a:t>
            </a:r>
            <a:r>
              <a:rPr sz="4400" b="1" spc="-195" dirty="0">
                <a:latin typeface="Arial"/>
                <a:cs typeface="Arial"/>
              </a:rPr>
              <a:t> </a:t>
            </a:r>
            <a:r>
              <a:rPr sz="4400" b="1" spc="-20" dirty="0">
                <a:latin typeface="Arial"/>
                <a:cs typeface="Arial"/>
              </a:rPr>
              <a:t>tells</a:t>
            </a:r>
            <a:r>
              <a:rPr sz="4400" b="1" spc="-204" dirty="0">
                <a:latin typeface="Arial"/>
                <a:cs typeface="Arial"/>
              </a:rPr>
              <a:t> </a:t>
            </a:r>
            <a:r>
              <a:rPr sz="4400" b="1" spc="-25" dirty="0">
                <a:latin typeface="Arial"/>
                <a:cs typeface="Arial"/>
              </a:rPr>
              <a:t>requesting</a:t>
            </a:r>
            <a:r>
              <a:rPr sz="4400" b="1" spc="-22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node</a:t>
            </a:r>
            <a:r>
              <a:rPr sz="4400" b="1" spc="-225" dirty="0">
                <a:latin typeface="Arial"/>
                <a:cs typeface="Arial"/>
              </a:rPr>
              <a:t> </a:t>
            </a:r>
            <a:r>
              <a:rPr sz="4400" b="1" spc="-30" dirty="0">
                <a:latin typeface="Arial"/>
                <a:cs typeface="Arial"/>
              </a:rPr>
              <a:t>exactly</a:t>
            </a:r>
            <a:r>
              <a:rPr sz="4400" b="1" spc="-21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where</a:t>
            </a:r>
            <a:r>
              <a:rPr sz="4400" b="1" spc="-215" dirty="0">
                <a:latin typeface="Arial"/>
                <a:cs typeface="Arial"/>
              </a:rPr>
              <a:t> </a:t>
            </a:r>
            <a:r>
              <a:rPr sz="4400" b="1" spc="70" dirty="0">
                <a:latin typeface="Arial"/>
                <a:cs typeface="Arial"/>
              </a:rPr>
              <a:t>to </a:t>
            </a:r>
            <a:r>
              <a:rPr sz="4400" b="1" spc="60" dirty="0">
                <a:latin typeface="Arial"/>
                <a:cs typeface="Arial"/>
              </a:rPr>
              <a:t>get</a:t>
            </a:r>
            <a:r>
              <a:rPr sz="4400" b="1" spc="-2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the line</a:t>
            </a:r>
            <a:r>
              <a:rPr sz="4400" b="1" spc="-25" dirty="0">
                <a:latin typeface="Arial"/>
                <a:cs typeface="Arial"/>
              </a:rPr>
              <a:t> </a:t>
            </a:r>
            <a:r>
              <a:rPr sz="4400" b="1" spc="45" dirty="0">
                <a:latin typeface="Arial"/>
                <a:cs typeface="Arial"/>
              </a:rPr>
              <a:t>from</a:t>
            </a:r>
            <a:endParaRPr sz="4400">
              <a:latin typeface="Arial"/>
              <a:cs typeface="Arial"/>
            </a:endParaRPr>
          </a:p>
          <a:p>
            <a:pPr marL="1335405" lvl="1" indent="-521334">
              <a:lnSpc>
                <a:spcPts val="4335"/>
              </a:lnSpc>
              <a:buSzPct val="130000"/>
              <a:buFont typeface="Arial"/>
              <a:buChar char="-"/>
              <a:tabLst>
                <a:tab pos="1335405" algn="l"/>
              </a:tabLst>
            </a:pPr>
            <a:r>
              <a:rPr sz="4000" b="1" spc="-20" dirty="0">
                <a:latin typeface="Arial"/>
                <a:cs typeface="Arial"/>
              </a:rPr>
              <a:t>Either</a:t>
            </a:r>
            <a:r>
              <a:rPr sz="4000" b="1" spc="-70" dirty="0">
                <a:latin typeface="Arial"/>
                <a:cs typeface="Arial"/>
              </a:rPr>
              <a:t> </a:t>
            </a:r>
            <a:r>
              <a:rPr sz="4000" b="1" spc="80" dirty="0">
                <a:latin typeface="Arial"/>
                <a:cs typeface="Arial"/>
              </a:rPr>
              <a:t>from</a:t>
            </a:r>
            <a:r>
              <a:rPr sz="4000" b="1" spc="-8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home</a:t>
            </a:r>
            <a:r>
              <a:rPr sz="4000" b="1" spc="-5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node</a:t>
            </a:r>
            <a:r>
              <a:rPr sz="4000" b="1" spc="-65" dirty="0">
                <a:latin typeface="Arial"/>
                <a:cs typeface="Arial"/>
              </a:rPr>
              <a:t> </a:t>
            </a:r>
            <a:r>
              <a:rPr sz="4000" b="1" spc="110" dirty="0">
                <a:latin typeface="Arial"/>
                <a:cs typeface="Arial"/>
              </a:rPr>
              <a:t>(if</a:t>
            </a:r>
            <a:r>
              <a:rPr sz="4000" b="1" spc="-8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the</a:t>
            </a:r>
            <a:r>
              <a:rPr sz="4000" b="1" spc="-5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line</a:t>
            </a:r>
            <a:r>
              <a:rPr sz="4000" b="1" spc="-50" dirty="0">
                <a:latin typeface="Arial"/>
                <a:cs typeface="Arial"/>
              </a:rPr>
              <a:t> </a:t>
            </a:r>
            <a:r>
              <a:rPr sz="4000" b="1" spc="-185" dirty="0">
                <a:latin typeface="Arial"/>
                <a:cs typeface="Arial"/>
              </a:rPr>
              <a:t>is</a:t>
            </a:r>
            <a:r>
              <a:rPr sz="4000" b="1" spc="-70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clean)</a:t>
            </a:r>
            <a:endParaRPr sz="4000">
              <a:latin typeface="Arial"/>
              <a:cs typeface="Arial"/>
            </a:endParaRPr>
          </a:p>
          <a:p>
            <a:pPr marL="1335405" lvl="1" indent="-521334">
              <a:lnSpc>
                <a:spcPts val="4800"/>
              </a:lnSpc>
              <a:buSzPct val="130000"/>
              <a:buFont typeface="Arial"/>
              <a:buChar char="-"/>
              <a:tabLst>
                <a:tab pos="1335405" algn="l"/>
              </a:tabLst>
            </a:pPr>
            <a:r>
              <a:rPr sz="4000" b="1" dirty="0">
                <a:latin typeface="Arial"/>
                <a:cs typeface="Arial"/>
              </a:rPr>
              <a:t>Or</a:t>
            </a:r>
            <a:r>
              <a:rPr sz="4000" b="1" spc="-10" dirty="0">
                <a:latin typeface="Arial"/>
                <a:cs typeface="Arial"/>
              </a:rPr>
              <a:t> </a:t>
            </a:r>
            <a:r>
              <a:rPr sz="4000" b="1" spc="75" dirty="0">
                <a:latin typeface="Arial"/>
                <a:cs typeface="Arial"/>
              </a:rPr>
              <a:t>from</a:t>
            </a:r>
            <a:r>
              <a:rPr sz="4000" b="1" spc="-3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the</a:t>
            </a:r>
            <a:r>
              <a:rPr sz="4000" b="1" spc="-1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owning</a:t>
            </a:r>
            <a:r>
              <a:rPr sz="4000" b="1" spc="-3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node</a:t>
            </a:r>
            <a:r>
              <a:rPr sz="4000" b="1" spc="-15" dirty="0">
                <a:latin typeface="Arial"/>
                <a:cs typeface="Arial"/>
              </a:rPr>
              <a:t> </a:t>
            </a:r>
            <a:r>
              <a:rPr sz="4000" b="1" spc="110" dirty="0">
                <a:latin typeface="Arial"/>
                <a:cs typeface="Arial"/>
              </a:rPr>
              <a:t>(if</a:t>
            </a:r>
            <a:r>
              <a:rPr sz="4000" b="1" spc="-2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the</a:t>
            </a:r>
            <a:r>
              <a:rPr sz="4000" b="1" spc="-1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line</a:t>
            </a:r>
            <a:r>
              <a:rPr sz="4000" b="1" spc="-30" dirty="0">
                <a:latin typeface="Arial"/>
                <a:cs typeface="Arial"/>
              </a:rPr>
              <a:t> </a:t>
            </a:r>
            <a:r>
              <a:rPr sz="4000" b="1" spc="-190" dirty="0">
                <a:latin typeface="Arial"/>
                <a:cs typeface="Arial"/>
              </a:rPr>
              <a:t>is</a:t>
            </a:r>
            <a:r>
              <a:rPr sz="4000" b="1" spc="-10" dirty="0">
                <a:latin typeface="Arial"/>
                <a:cs typeface="Arial"/>
              </a:rPr>
              <a:t> </a:t>
            </a:r>
            <a:r>
              <a:rPr sz="4000" b="1" spc="50" dirty="0">
                <a:latin typeface="Arial"/>
                <a:cs typeface="Arial"/>
              </a:rPr>
              <a:t>dirty)</a:t>
            </a:r>
            <a:endParaRPr sz="4000">
              <a:latin typeface="Arial"/>
              <a:cs typeface="Arial"/>
            </a:endParaRPr>
          </a:p>
          <a:p>
            <a:pPr marL="1335405" lvl="1" indent="-521334">
              <a:lnSpc>
                <a:spcPts val="5400"/>
              </a:lnSpc>
              <a:buSzPct val="130000"/>
              <a:buFont typeface="Arial"/>
              <a:buChar char="-"/>
              <a:tabLst>
                <a:tab pos="1335405" algn="l"/>
              </a:tabLst>
            </a:pPr>
            <a:r>
              <a:rPr sz="4000" b="1" spc="-20" dirty="0">
                <a:latin typeface="Arial"/>
                <a:cs typeface="Arial"/>
              </a:rPr>
              <a:t>Either</a:t>
            </a:r>
            <a:r>
              <a:rPr sz="4000" b="1" spc="-10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way,</a:t>
            </a:r>
            <a:r>
              <a:rPr sz="4000" b="1" spc="-11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retrieving</a:t>
            </a:r>
            <a:r>
              <a:rPr sz="4000" b="1" spc="-9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data</a:t>
            </a:r>
            <a:r>
              <a:rPr sz="4000" b="1" spc="-80" dirty="0">
                <a:latin typeface="Arial"/>
                <a:cs typeface="Arial"/>
              </a:rPr>
              <a:t> </a:t>
            </a:r>
            <a:r>
              <a:rPr sz="4000" b="1" spc="-60" dirty="0">
                <a:latin typeface="Arial"/>
                <a:cs typeface="Arial"/>
              </a:rPr>
              <a:t>involves</a:t>
            </a:r>
            <a:r>
              <a:rPr sz="4000" b="1" spc="-114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only</a:t>
            </a:r>
            <a:r>
              <a:rPr sz="4000" b="1" spc="-75" dirty="0">
                <a:latin typeface="Arial"/>
                <a:cs typeface="Arial"/>
              </a:rPr>
              <a:t> </a:t>
            </a:r>
            <a:r>
              <a:rPr sz="4000" b="1" spc="90" dirty="0">
                <a:latin typeface="Arial"/>
                <a:cs typeface="Arial"/>
              </a:rPr>
              <a:t>point-</a:t>
            </a:r>
            <a:r>
              <a:rPr sz="4000" b="1" spc="165" dirty="0">
                <a:latin typeface="Arial"/>
                <a:cs typeface="Arial"/>
              </a:rPr>
              <a:t>to-</a:t>
            </a:r>
            <a:r>
              <a:rPr sz="4000" b="1" spc="40" dirty="0">
                <a:latin typeface="Arial"/>
                <a:cs typeface="Arial"/>
              </a:rPr>
              <a:t>point</a:t>
            </a:r>
            <a:endParaRPr sz="4000">
              <a:latin typeface="Arial"/>
              <a:cs typeface="Arial"/>
            </a:endParaRPr>
          </a:p>
          <a:p>
            <a:pPr marL="1335405">
              <a:lnSpc>
                <a:spcPts val="4680"/>
              </a:lnSpc>
            </a:pPr>
            <a:r>
              <a:rPr sz="4000" b="1" spc="-10" dirty="0">
                <a:latin typeface="Arial"/>
                <a:cs typeface="Arial"/>
              </a:rPr>
              <a:t>communication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4000">
              <a:latin typeface="Arial"/>
              <a:cs typeface="Arial"/>
            </a:endParaRPr>
          </a:p>
          <a:p>
            <a:pPr marL="814069" marR="742315" indent="-802005">
              <a:lnSpc>
                <a:spcPct val="100000"/>
              </a:lnSpc>
              <a:spcBef>
                <a:spcPts val="5"/>
              </a:spcBef>
              <a:buSzPct val="119318"/>
              <a:buFont typeface="Arial"/>
              <a:buChar char="▪"/>
              <a:tabLst>
                <a:tab pos="814069" algn="l"/>
              </a:tabLst>
            </a:pPr>
            <a:r>
              <a:rPr sz="4400" b="1" dirty="0">
                <a:latin typeface="Arial"/>
                <a:cs typeface="Arial"/>
              </a:rPr>
              <a:t>On</a:t>
            </a:r>
            <a:r>
              <a:rPr sz="4400" b="1" spc="-150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writes,</a:t>
            </a:r>
            <a:r>
              <a:rPr sz="4400" b="1" spc="-13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the</a:t>
            </a:r>
            <a:r>
              <a:rPr sz="4400" b="1" spc="-16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advantage</a:t>
            </a:r>
            <a:r>
              <a:rPr sz="4400" b="1" spc="-85" dirty="0">
                <a:latin typeface="Arial"/>
                <a:cs typeface="Arial"/>
              </a:rPr>
              <a:t> </a:t>
            </a:r>
            <a:r>
              <a:rPr sz="4400" b="1" spc="100" dirty="0">
                <a:latin typeface="Arial"/>
                <a:cs typeface="Arial"/>
              </a:rPr>
              <a:t>of</a:t>
            </a:r>
            <a:r>
              <a:rPr sz="4400" b="1" spc="-150" dirty="0">
                <a:latin typeface="Arial"/>
                <a:cs typeface="Arial"/>
              </a:rPr>
              <a:t> </a:t>
            </a:r>
            <a:r>
              <a:rPr sz="4400" b="1" spc="-40" dirty="0">
                <a:latin typeface="Arial"/>
                <a:cs typeface="Arial"/>
              </a:rPr>
              <a:t>directories</a:t>
            </a:r>
            <a:r>
              <a:rPr sz="4400" b="1" spc="-140" dirty="0">
                <a:latin typeface="Arial"/>
                <a:cs typeface="Arial"/>
              </a:rPr>
              <a:t> </a:t>
            </a:r>
            <a:r>
              <a:rPr sz="4400" b="1" spc="-75" dirty="0">
                <a:latin typeface="Arial"/>
                <a:cs typeface="Arial"/>
              </a:rPr>
              <a:t>depends</a:t>
            </a:r>
            <a:r>
              <a:rPr sz="4400" b="1" spc="-14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on</a:t>
            </a:r>
            <a:r>
              <a:rPr sz="4400" b="1" spc="-135" dirty="0">
                <a:latin typeface="Arial"/>
                <a:cs typeface="Arial"/>
              </a:rPr>
              <a:t> </a:t>
            </a:r>
            <a:r>
              <a:rPr sz="4400" b="1" spc="-25" dirty="0">
                <a:latin typeface="Arial"/>
                <a:cs typeface="Arial"/>
              </a:rPr>
              <a:t>the </a:t>
            </a:r>
            <a:r>
              <a:rPr sz="4400" b="1" dirty="0">
                <a:latin typeface="Arial"/>
                <a:cs typeface="Arial"/>
              </a:rPr>
              <a:t>number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b="1" spc="100" dirty="0">
                <a:latin typeface="Arial"/>
                <a:cs typeface="Arial"/>
              </a:rPr>
              <a:t>of</a:t>
            </a:r>
            <a:r>
              <a:rPr sz="4400" b="1" spc="-10" dirty="0">
                <a:latin typeface="Arial"/>
                <a:cs typeface="Arial"/>
              </a:rPr>
              <a:t> </a:t>
            </a:r>
            <a:r>
              <a:rPr sz="4400" b="1" spc="-35" dirty="0">
                <a:latin typeface="Arial"/>
                <a:cs typeface="Arial"/>
              </a:rPr>
              <a:t>sharers</a:t>
            </a:r>
            <a:endParaRPr sz="4400">
              <a:latin typeface="Arial"/>
              <a:cs typeface="Arial"/>
            </a:endParaRPr>
          </a:p>
          <a:p>
            <a:pPr marL="1335405" marR="404495" lvl="1" indent="-521334">
              <a:lnSpc>
                <a:spcPct val="97600"/>
              </a:lnSpc>
              <a:spcBef>
                <a:spcPts val="380"/>
              </a:spcBef>
              <a:buSzPct val="130000"/>
              <a:buFont typeface="Arial"/>
              <a:buChar char="-"/>
              <a:tabLst>
                <a:tab pos="1335405" algn="l"/>
              </a:tabLst>
            </a:pPr>
            <a:r>
              <a:rPr sz="4000" b="1" spc="70" dirty="0">
                <a:latin typeface="Arial"/>
                <a:cs typeface="Arial"/>
              </a:rPr>
              <a:t>In</a:t>
            </a:r>
            <a:r>
              <a:rPr sz="4000" b="1" spc="-7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the</a:t>
            </a:r>
            <a:r>
              <a:rPr sz="4000" b="1" spc="-4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limit,</a:t>
            </a:r>
            <a:r>
              <a:rPr sz="4000" b="1" spc="-25" dirty="0">
                <a:latin typeface="Arial"/>
                <a:cs typeface="Arial"/>
              </a:rPr>
              <a:t> </a:t>
            </a:r>
            <a:r>
              <a:rPr sz="4000" b="1" spc="105" dirty="0">
                <a:latin typeface="Arial"/>
                <a:cs typeface="Arial"/>
              </a:rPr>
              <a:t>if</a:t>
            </a:r>
            <a:r>
              <a:rPr sz="4000" b="1" spc="-4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all</a:t>
            </a:r>
            <a:r>
              <a:rPr sz="4000" b="1" spc="-40" dirty="0">
                <a:latin typeface="Arial"/>
                <a:cs typeface="Arial"/>
              </a:rPr>
              <a:t> </a:t>
            </a:r>
            <a:r>
              <a:rPr sz="4000" b="1" spc="-210" dirty="0">
                <a:latin typeface="Arial"/>
                <a:cs typeface="Arial"/>
              </a:rPr>
              <a:t>caches</a:t>
            </a:r>
            <a:r>
              <a:rPr sz="4000" b="1" spc="-6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are</a:t>
            </a:r>
            <a:r>
              <a:rPr sz="4000" b="1" spc="-55" dirty="0">
                <a:latin typeface="Arial"/>
                <a:cs typeface="Arial"/>
              </a:rPr>
              <a:t> </a:t>
            </a:r>
            <a:r>
              <a:rPr sz="4000" b="1" spc="-50" dirty="0">
                <a:latin typeface="Arial"/>
                <a:cs typeface="Arial"/>
              </a:rPr>
              <a:t>sharing</a:t>
            </a:r>
            <a:r>
              <a:rPr sz="4000" b="1" spc="-4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data,</a:t>
            </a:r>
            <a:r>
              <a:rPr sz="4000" b="1" spc="-4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all</a:t>
            </a:r>
            <a:r>
              <a:rPr sz="4000" b="1" spc="-55" dirty="0">
                <a:latin typeface="Arial"/>
                <a:cs typeface="Arial"/>
              </a:rPr>
              <a:t> </a:t>
            </a:r>
            <a:r>
              <a:rPr sz="4000" b="1" spc="-195" dirty="0">
                <a:latin typeface="Arial"/>
                <a:cs typeface="Arial"/>
              </a:rPr>
              <a:t>caches</a:t>
            </a:r>
            <a:r>
              <a:rPr sz="4000" b="1" spc="-5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must</a:t>
            </a:r>
            <a:r>
              <a:rPr sz="4000" b="1" spc="-40" dirty="0">
                <a:latin typeface="Arial"/>
                <a:cs typeface="Arial"/>
              </a:rPr>
              <a:t> </a:t>
            </a:r>
            <a:r>
              <a:rPr sz="4000" b="1" spc="-25" dirty="0">
                <a:latin typeface="Arial"/>
                <a:cs typeface="Arial"/>
              </a:rPr>
              <a:t>be communicated</a:t>
            </a:r>
            <a:r>
              <a:rPr sz="4000" b="1" spc="-105" dirty="0">
                <a:latin typeface="Arial"/>
                <a:cs typeface="Arial"/>
              </a:rPr>
              <a:t> </a:t>
            </a:r>
            <a:r>
              <a:rPr sz="4000" b="1" spc="60" dirty="0">
                <a:latin typeface="Arial"/>
                <a:cs typeface="Arial"/>
              </a:rPr>
              <a:t>with</a:t>
            </a:r>
            <a:r>
              <a:rPr sz="4000" b="1" spc="-8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(just</a:t>
            </a:r>
            <a:r>
              <a:rPr sz="4000" b="1" spc="-9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like</a:t>
            </a:r>
            <a:r>
              <a:rPr sz="4000" b="1" spc="-85" dirty="0">
                <a:latin typeface="Arial"/>
                <a:cs typeface="Arial"/>
              </a:rPr>
              <a:t> </a:t>
            </a:r>
            <a:r>
              <a:rPr sz="4000" b="1" spc="-65" dirty="0">
                <a:latin typeface="Arial"/>
                <a:cs typeface="Arial"/>
              </a:rPr>
              <a:t>broadcast</a:t>
            </a:r>
            <a:r>
              <a:rPr sz="4000" b="1" spc="-11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in</a:t>
            </a:r>
            <a:r>
              <a:rPr sz="4000" b="1" spc="-10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a</a:t>
            </a:r>
            <a:r>
              <a:rPr sz="4000" b="1" spc="-85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snooping protocol)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Implementing</a:t>
            </a:r>
            <a:r>
              <a:rPr spc="195" dirty="0"/>
              <a:t> </a:t>
            </a:r>
            <a:r>
              <a:rPr spc="-215" dirty="0"/>
              <a:t>cache</a:t>
            </a:r>
            <a:r>
              <a:rPr spc="145" dirty="0"/>
              <a:t> </a:t>
            </a:r>
            <a:r>
              <a:rPr spc="-100" dirty="0"/>
              <a:t>coherence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29200" y="2935033"/>
            <a:ext cx="7319009" cy="2740660"/>
            <a:chOff x="8726233" y="2935033"/>
            <a:chExt cx="7319009" cy="2740660"/>
          </a:xfrm>
        </p:grpSpPr>
        <p:sp>
          <p:nvSpPr>
            <p:cNvPr id="4" name="object 4"/>
            <p:cNvSpPr/>
            <p:nvPr/>
          </p:nvSpPr>
          <p:spPr>
            <a:xfrm>
              <a:off x="9531095" y="4258055"/>
              <a:ext cx="6486525" cy="1390015"/>
            </a:xfrm>
            <a:custGeom>
              <a:avLst/>
              <a:gdLst/>
              <a:ahLst/>
              <a:cxnLst/>
              <a:rect l="l" t="t" r="r" b="b"/>
              <a:pathLst>
                <a:path w="6486525" h="1390014">
                  <a:moveTo>
                    <a:pt x="1106424" y="792480"/>
                  </a:moveTo>
                  <a:lnTo>
                    <a:pt x="1106424" y="1389887"/>
                  </a:lnTo>
                </a:path>
                <a:path w="6486525" h="1390014">
                  <a:moveTo>
                    <a:pt x="5288280" y="792480"/>
                  </a:moveTo>
                  <a:lnTo>
                    <a:pt x="5288280" y="1389887"/>
                  </a:lnTo>
                </a:path>
                <a:path w="6486525" h="1390014">
                  <a:moveTo>
                    <a:pt x="0" y="0"/>
                  </a:moveTo>
                  <a:lnTo>
                    <a:pt x="0" y="454151"/>
                  </a:lnTo>
                </a:path>
                <a:path w="6486525" h="1390014">
                  <a:moveTo>
                    <a:pt x="2197607" y="0"/>
                  </a:moveTo>
                  <a:lnTo>
                    <a:pt x="2197607" y="451103"/>
                  </a:lnTo>
                </a:path>
                <a:path w="6486525" h="1390014">
                  <a:moveTo>
                    <a:pt x="4389119" y="0"/>
                  </a:moveTo>
                  <a:lnTo>
                    <a:pt x="4389119" y="451103"/>
                  </a:lnTo>
                </a:path>
                <a:path w="6486525" h="1390014">
                  <a:moveTo>
                    <a:pt x="6486143" y="0"/>
                  </a:moveTo>
                  <a:lnTo>
                    <a:pt x="6486143" y="45110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38615" y="2947415"/>
              <a:ext cx="1588135" cy="1310640"/>
            </a:xfrm>
            <a:custGeom>
              <a:avLst/>
              <a:gdLst/>
              <a:ahLst/>
              <a:cxnLst/>
              <a:rect l="l" t="t" r="r" b="b"/>
              <a:pathLst>
                <a:path w="1588134" h="1310639">
                  <a:moveTo>
                    <a:pt x="1588007" y="0"/>
                  </a:moveTo>
                  <a:lnTo>
                    <a:pt x="0" y="0"/>
                  </a:lnTo>
                  <a:lnTo>
                    <a:pt x="0" y="1310640"/>
                  </a:lnTo>
                  <a:lnTo>
                    <a:pt x="1588007" y="1310640"/>
                  </a:lnTo>
                  <a:lnTo>
                    <a:pt x="158800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38615" y="2947415"/>
              <a:ext cx="1588135" cy="1310640"/>
            </a:xfrm>
            <a:custGeom>
              <a:avLst/>
              <a:gdLst/>
              <a:ahLst/>
              <a:cxnLst/>
              <a:rect l="l" t="t" r="r" b="b"/>
              <a:pathLst>
                <a:path w="1588134" h="1310639">
                  <a:moveTo>
                    <a:pt x="0" y="1310640"/>
                  </a:moveTo>
                  <a:lnTo>
                    <a:pt x="1588007" y="1310640"/>
                  </a:lnTo>
                  <a:lnTo>
                    <a:pt x="1588007" y="0"/>
                  </a:lnTo>
                  <a:lnTo>
                    <a:pt x="0" y="0"/>
                  </a:lnTo>
                  <a:lnTo>
                    <a:pt x="0" y="1310640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09552" y="3359022"/>
            <a:ext cx="1063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Arial"/>
                <a:cs typeface="Arial"/>
              </a:rPr>
              <a:t>Processor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6550" y="3773423"/>
            <a:ext cx="1356360" cy="436245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940"/>
              </a:spcBef>
            </a:pPr>
            <a:r>
              <a:rPr sz="1600" b="1" spc="-65" dirty="0">
                <a:latin typeface="Arial"/>
                <a:cs typeface="Arial"/>
              </a:rPr>
              <a:t>Local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Cache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90232" y="2935033"/>
            <a:ext cx="1612900" cy="1335405"/>
            <a:chOff x="10887265" y="2935033"/>
            <a:chExt cx="1612900" cy="1335405"/>
          </a:xfrm>
        </p:grpSpPr>
        <p:sp>
          <p:nvSpPr>
            <p:cNvPr id="10" name="object 10"/>
            <p:cNvSpPr/>
            <p:nvPr/>
          </p:nvSpPr>
          <p:spPr>
            <a:xfrm>
              <a:off x="10899648" y="2947415"/>
              <a:ext cx="1588135" cy="1310640"/>
            </a:xfrm>
            <a:custGeom>
              <a:avLst/>
              <a:gdLst/>
              <a:ahLst/>
              <a:cxnLst/>
              <a:rect l="l" t="t" r="r" b="b"/>
              <a:pathLst>
                <a:path w="1588134" h="1310639">
                  <a:moveTo>
                    <a:pt x="1588007" y="0"/>
                  </a:moveTo>
                  <a:lnTo>
                    <a:pt x="0" y="0"/>
                  </a:lnTo>
                  <a:lnTo>
                    <a:pt x="0" y="1310640"/>
                  </a:lnTo>
                  <a:lnTo>
                    <a:pt x="1588007" y="1310640"/>
                  </a:lnTo>
                  <a:lnTo>
                    <a:pt x="158800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99648" y="2947415"/>
              <a:ext cx="1588135" cy="1310640"/>
            </a:xfrm>
            <a:custGeom>
              <a:avLst/>
              <a:gdLst/>
              <a:ahLst/>
              <a:cxnLst/>
              <a:rect l="l" t="t" r="r" b="b"/>
              <a:pathLst>
                <a:path w="1588134" h="1310639">
                  <a:moveTo>
                    <a:pt x="0" y="1310640"/>
                  </a:moveTo>
                  <a:lnTo>
                    <a:pt x="1588007" y="1310640"/>
                  </a:lnTo>
                  <a:lnTo>
                    <a:pt x="1588007" y="0"/>
                  </a:lnTo>
                  <a:lnTo>
                    <a:pt x="0" y="0"/>
                  </a:lnTo>
                  <a:lnTo>
                    <a:pt x="0" y="1310640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470585" y="3360546"/>
            <a:ext cx="1063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Arial"/>
                <a:cs typeface="Arial"/>
              </a:rPr>
              <a:t>Processor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27583" y="3773423"/>
            <a:ext cx="1356360" cy="4330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940"/>
              </a:spcBef>
            </a:pPr>
            <a:r>
              <a:rPr sz="1600" b="1" spc="-65" dirty="0">
                <a:latin typeface="Arial"/>
                <a:cs typeface="Arial"/>
              </a:rPr>
              <a:t>Local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Cache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348217" y="2935033"/>
            <a:ext cx="1616075" cy="1335405"/>
            <a:chOff x="13045250" y="2935033"/>
            <a:chExt cx="1616075" cy="1335405"/>
          </a:xfrm>
        </p:grpSpPr>
        <p:sp>
          <p:nvSpPr>
            <p:cNvPr id="15" name="object 15"/>
            <p:cNvSpPr/>
            <p:nvPr/>
          </p:nvSpPr>
          <p:spPr>
            <a:xfrm>
              <a:off x="13057632" y="2947415"/>
              <a:ext cx="1591310" cy="1310640"/>
            </a:xfrm>
            <a:custGeom>
              <a:avLst/>
              <a:gdLst/>
              <a:ahLst/>
              <a:cxnLst/>
              <a:rect l="l" t="t" r="r" b="b"/>
              <a:pathLst>
                <a:path w="1591309" h="1310639">
                  <a:moveTo>
                    <a:pt x="1591055" y="0"/>
                  </a:moveTo>
                  <a:lnTo>
                    <a:pt x="0" y="0"/>
                  </a:lnTo>
                  <a:lnTo>
                    <a:pt x="0" y="1310640"/>
                  </a:lnTo>
                  <a:lnTo>
                    <a:pt x="1591055" y="1310640"/>
                  </a:lnTo>
                  <a:lnTo>
                    <a:pt x="159105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057632" y="2947415"/>
              <a:ext cx="1591310" cy="1310640"/>
            </a:xfrm>
            <a:custGeom>
              <a:avLst/>
              <a:gdLst/>
              <a:ahLst/>
              <a:cxnLst/>
              <a:rect l="l" t="t" r="r" b="b"/>
              <a:pathLst>
                <a:path w="1591309" h="1310639">
                  <a:moveTo>
                    <a:pt x="0" y="1310640"/>
                  </a:moveTo>
                  <a:lnTo>
                    <a:pt x="1591055" y="1310640"/>
                  </a:lnTo>
                  <a:lnTo>
                    <a:pt x="1591055" y="0"/>
                  </a:lnTo>
                  <a:lnTo>
                    <a:pt x="0" y="0"/>
                  </a:lnTo>
                  <a:lnTo>
                    <a:pt x="0" y="1310640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631617" y="3360546"/>
            <a:ext cx="1063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Arial"/>
                <a:cs typeface="Arial"/>
              </a:rPr>
              <a:t>Processor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88614" y="3773423"/>
            <a:ext cx="1356360" cy="4330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940"/>
              </a:spcBef>
            </a:pPr>
            <a:r>
              <a:rPr sz="1600" b="1" spc="-65" dirty="0">
                <a:latin typeface="Arial"/>
                <a:cs typeface="Arial"/>
              </a:rPr>
              <a:t>Local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Cache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509248" y="2935033"/>
            <a:ext cx="1616075" cy="1335405"/>
            <a:chOff x="15206281" y="2935033"/>
            <a:chExt cx="1616075" cy="1335405"/>
          </a:xfrm>
        </p:grpSpPr>
        <p:sp>
          <p:nvSpPr>
            <p:cNvPr id="20" name="object 20"/>
            <p:cNvSpPr/>
            <p:nvPr/>
          </p:nvSpPr>
          <p:spPr>
            <a:xfrm>
              <a:off x="15218663" y="2947415"/>
              <a:ext cx="1591310" cy="1310640"/>
            </a:xfrm>
            <a:custGeom>
              <a:avLst/>
              <a:gdLst/>
              <a:ahLst/>
              <a:cxnLst/>
              <a:rect l="l" t="t" r="r" b="b"/>
              <a:pathLst>
                <a:path w="1591309" h="1310639">
                  <a:moveTo>
                    <a:pt x="1591055" y="0"/>
                  </a:moveTo>
                  <a:lnTo>
                    <a:pt x="0" y="0"/>
                  </a:lnTo>
                  <a:lnTo>
                    <a:pt x="0" y="1310640"/>
                  </a:lnTo>
                  <a:lnTo>
                    <a:pt x="1591055" y="1310640"/>
                  </a:lnTo>
                  <a:lnTo>
                    <a:pt x="159105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218663" y="2947415"/>
              <a:ext cx="1591310" cy="1310640"/>
            </a:xfrm>
            <a:custGeom>
              <a:avLst/>
              <a:gdLst/>
              <a:ahLst/>
              <a:cxnLst/>
              <a:rect l="l" t="t" r="r" b="b"/>
              <a:pathLst>
                <a:path w="1591309" h="1310639">
                  <a:moveTo>
                    <a:pt x="0" y="1310640"/>
                  </a:moveTo>
                  <a:lnTo>
                    <a:pt x="1591055" y="1310640"/>
                  </a:lnTo>
                  <a:lnTo>
                    <a:pt x="1591055" y="0"/>
                  </a:lnTo>
                  <a:lnTo>
                    <a:pt x="0" y="0"/>
                  </a:lnTo>
                  <a:lnTo>
                    <a:pt x="0" y="1310640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792649" y="3360546"/>
            <a:ext cx="1063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Arial"/>
                <a:cs typeface="Arial"/>
              </a:rPr>
              <a:t>Processor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649647" y="3773423"/>
            <a:ext cx="1356360" cy="4330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940"/>
              </a:spcBef>
            </a:pPr>
            <a:r>
              <a:rPr sz="1600" b="1" spc="-65" dirty="0">
                <a:latin typeface="Arial"/>
                <a:cs typeface="Arial"/>
              </a:rPr>
              <a:t>Local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Cache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029390" y="4648200"/>
            <a:ext cx="8126095" cy="533400"/>
            <a:chOff x="8726423" y="4648200"/>
            <a:chExt cx="8126095" cy="533400"/>
          </a:xfrm>
        </p:grpSpPr>
        <p:sp>
          <p:nvSpPr>
            <p:cNvPr id="25" name="object 25"/>
            <p:cNvSpPr/>
            <p:nvPr/>
          </p:nvSpPr>
          <p:spPr>
            <a:xfrm>
              <a:off x="8738615" y="4660391"/>
              <a:ext cx="8101965" cy="509270"/>
            </a:xfrm>
            <a:custGeom>
              <a:avLst/>
              <a:gdLst/>
              <a:ahLst/>
              <a:cxnLst/>
              <a:rect l="l" t="t" r="r" b="b"/>
              <a:pathLst>
                <a:path w="8101965" h="509270">
                  <a:moveTo>
                    <a:pt x="7910830" y="0"/>
                  </a:moveTo>
                  <a:lnTo>
                    <a:pt x="190753" y="0"/>
                  </a:lnTo>
                  <a:lnTo>
                    <a:pt x="147037" y="5041"/>
                  </a:lnTo>
                  <a:lnTo>
                    <a:pt x="106894" y="19400"/>
                  </a:lnTo>
                  <a:lnTo>
                    <a:pt x="71475" y="41927"/>
                  </a:lnTo>
                  <a:lnTo>
                    <a:pt x="41927" y="71475"/>
                  </a:lnTo>
                  <a:lnTo>
                    <a:pt x="19400" y="106894"/>
                  </a:lnTo>
                  <a:lnTo>
                    <a:pt x="5041" y="147037"/>
                  </a:lnTo>
                  <a:lnTo>
                    <a:pt x="0" y="190753"/>
                  </a:lnTo>
                  <a:lnTo>
                    <a:pt x="0" y="318261"/>
                  </a:lnTo>
                  <a:lnTo>
                    <a:pt x="5041" y="361978"/>
                  </a:lnTo>
                  <a:lnTo>
                    <a:pt x="19400" y="402121"/>
                  </a:lnTo>
                  <a:lnTo>
                    <a:pt x="41927" y="437540"/>
                  </a:lnTo>
                  <a:lnTo>
                    <a:pt x="71475" y="467088"/>
                  </a:lnTo>
                  <a:lnTo>
                    <a:pt x="106894" y="489615"/>
                  </a:lnTo>
                  <a:lnTo>
                    <a:pt x="147037" y="503974"/>
                  </a:lnTo>
                  <a:lnTo>
                    <a:pt x="190753" y="509015"/>
                  </a:lnTo>
                  <a:lnTo>
                    <a:pt x="7910830" y="509015"/>
                  </a:lnTo>
                  <a:lnTo>
                    <a:pt x="7954546" y="503974"/>
                  </a:lnTo>
                  <a:lnTo>
                    <a:pt x="7994689" y="489615"/>
                  </a:lnTo>
                  <a:lnTo>
                    <a:pt x="8030108" y="467088"/>
                  </a:lnTo>
                  <a:lnTo>
                    <a:pt x="8059656" y="437540"/>
                  </a:lnTo>
                  <a:lnTo>
                    <a:pt x="8082183" y="402121"/>
                  </a:lnTo>
                  <a:lnTo>
                    <a:pt x="8096542" y="361978"/>
                  </a:lnTo>
                  <a:lnTo>
                    <a:pt x="8101583" y="318261"/>
                  </a:lnTo>
                  <a:lnTo>
                    <a:pt x="8101583" y="190753"/>
                  </a:lnTo>
                  <a:lnTo>
                    <a:pt x="8096542" y="147037"/>
                  </a:lnTo>
                  <a:lnTo>
                    <a:pt x="8082183" y="106894"/>
                  </a:lnTo>
                  <a:lnTo>
                    <a:pt x="8059656" y="71475"/>
                  </a:lnTo>
                  <a:lnTo>
                    <a:pt x="8030108" y="41927"/>
                  </a:lnTo>
                  <a:lnTo>
                    <a:pt x="7994689" y="19400"/>
                  </a:lnTo>
                  <a:lnTo>
                    <a:pt x="7954546" y="5041"/>
                  </a:lnTo>
                  <a:lnTo>
                    <a:pt x="791083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738615" y="4660391"/>
              <a:ext cx="8101965" cy="509270"/>
            </a:xfrm>
            <a:custGeom>
              <a:avLst/>
              <a:gdLst/>
              <a:ahLst/>
              <a:cxnLst/>
              <a:rect l="l" t="t" r="r" b="b"/>
              <a:pathLst>
                <a:path w="8101965" h="509270">
                  <a:moveTo>
                    <a:pt x="0" y="190753"/>
                  </a:moveTo>
                  <a:lnTo>
                    <a:pt x="5041" y="147037"/>
                  </a:lnTo>
                  <a:lnTo>
                    <a:pt x="19400" y="106894"/>
                  </a:lnTo>
                  <a:lnTo>
                    <a:pt x="41927" y="71475"/>
                  </a:lnTo>
                  <a:lnTo>
                    <a:pt x="71475" y="41927"/>
                  </a:lnTo>
                  <a:lnTo>
                    <a:pt x="106894" y="19400"/>
                  </a:lnTo>
                  <a:lnTo>
                    <a:pt x="147037" y="5041"/>
                  </a:lnTo>
                  <a:lnTo>
                    <a:pt x="190753" y="0"/>
                  </a:lnTo>
                  <a:lnTo>
                    <a:pt x="7910830" y="0"/>
                  </a:lnTo>
                  <a:lnTo>
                    <a:pt x="7954546" y="5041"/>
                  </a:lnTo>
                  <a:lnTo>
                    <a:pt x="7994689" y="19400"/>
                  </a:lnTo>
                  <a:lnTo>
                    <a:pt x="8030108" y="41927"/>
                  </a:lnTo>
                  <a:lnTo>
                    <a:pt x="8059656" y="71475"/>
                  </a:lnTo>
                  <a:lnTo>
                    <a:pt x="8082183" y="106894"/>
                  </a:lnTo>
                  <a:lnTo>
                    <a:pt x="8096542" y="147037"/>
                  </a:lnTo>
                  <a:lnTo>
                    <a:pt x="8101583" y="190753"/>
                  </a:lnTo>
                  <a:lnTo>
                    <a:pt x="8101583" y="318261"/>
                  </a:lnTo>
                  <a:lnTo>
                    <a:pt x="8096542" y="361978"/>
                  </a:lnTo>
                  <a:lnTo>
                    <a:pt x="8082183" y="402121"/>
                  </a:lnTo>
                  <a:lnTo>
                    <a:pt x="8059656" y="437540"/>
                  </a:lnTo>
                  <a:lnTo>
                    <a:pt x="8030108" y="467088"/>
                  </a:lnTo>
                  <a:lnTo>
                    <a:pt x="7994689" y="489615"/>
                  </a:lnTo>
                  <a:lnTo>
                    <a:pt x="7954546" y="503974"/>
                  </a:lnTo>
                  <a:lnTo>
                    <a:pt x="7910830" y="509015"/>
                  </a:lnTo>
                  <a:lnTo>
                    <a:pt x="190753" y="509015"/>
                  </a:lnTo>
                  <a:lnTo>
                    <a:pt x="147037" y="503974"/>
                  </a:lnTo>
                  <a:lnTo>
                    <a:pt x="106894" y="489615"/>
                  </a:lnTo>
                  <a:lnTo>
                    <a:pt x="71475" y="467088"/>
                  </a:lnTo>
                  <a:lnTo>
                    <a:pt x="41927" y="437540"/>
                  </a:lnTo>
                  <a:lnTo>
                    <a:pt x="19400" y="402121"/>
                  </a:lnTo>
                  <a:lnTo>
                    <a:pt x="5041" y="361978"/>
                  </a:lnTo>
                  <a:lnTo>
                    <a:pt x="0" y="318261"/>
                  </a:lnTo>
                  <a:lnTo>
                    <a:pt x="0" y="19075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680386" y="4752847"/>
            <a:ext cx="1388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Interconnect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242750" y="5647944"/>
            <a:ext cx="3291840" cy="1310640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2139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85"/>
              </a:spcBef>
            </a:pPr>
            <a:endParaRPr sz="1800">
              <a:latin typeface="Times New Roman"/>
              <a:cs typeface="Times New Roman"/>
            </a:endParaRPr>
          </a:p>
          <a:p>
            <a:pPr marL="85090" algn="ctr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326814" y="5647944"/>
            <a:ext cx="1588135" cy="1310640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2355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55"/>
              </a:spcBef>
            </a:pPr>
            <a:endParaRPr sz="1800">
              <a:latin typeface="Times New Roman"/>
              <a:cs typeface="Times New Roman"/>
            </a:endParaRPr>
          </a:p>
          <a:p>
            <a:pPr marL="10795" algn="ctr">
              <a:lnSpc>
                <a:spcPct val="100000"/>
              </a:lnSpc>
            </a:pPr>
            <a:r>
              <a:rPr sz="1800" b="1" spc="70" dirty="0">
                <a:latin typeface="Arial"/>
                <a:cs typeface="Arial"/>
              </a:rPr>
              <a:t>I/O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00200" y="7869098"/>
            <a:ext cx="15628720" cy="33881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The</a:t>
            </a:r>
            <a:r>
              <a:rPr sz="3600" b="1" spc="-204" dirty="0">
                <a:latin typeface="Arial"/>
                <a:cs typeface="Arial"/>
              </a:rPr>
              <a:t> </a:t>
            </a:r>
            <a:r>
              <a:rPr sz="3600" b="1" spc="-45" dirty="0">
                <a:latin typeface="Arial"/>
                <a:cs typeface="Arial"/>
              </a:rPr>
              <a:t>snoop</a:t>
            </a:r>
            <a:r>
              <a:rPr lang="en-US" sz="3600" b="1" spc="-45" dirty="0">
                <a:latin typeface="Arial"/>
                <a:cs typeface="Arial"/>
              </a:rPr>
              <a:t>y</a:t>
            </a:r>
            <a:r>
              <a:rPr sz="3600" b="1" spc="-200" dirty="0">
                <a:latin typeface="Arial"/>
                <a:cs typeface="Arial"/>
              </a:rPr>
              <a:t> </a:t>
            </a:r>
            <a:r>
              <a:rPr sz="3600" b="1" spc="-130" dirty="0">
                <a:latin typeface="Arial"/>
                <a:cs typeface="Arial"/>
              </a:rPr>
              <a:t>cache</a:t>
            </a:r>
            <a:r>
              <a:rPr sz="3600" b="1" spc="-120" dirty="0">
                <a:latin typeface="Arial"/>
                <a:cs typeface="Arial"/>
              </a:rPr>
              <a:t> </a:t>
            </a:r>
            <a:r>
              <a:rPr sz="3600" b="1" spc="-65" dirty="0">
                <a:latin typeface="Arial"/>
                <a:cs typeface="Arial"/>
              </a:rPr>
              <a:t>coherence </a:t>
            </a:r>
            <a:r>
              <a:rPr sz="3600" b="1" spc="-35" dirty="0">
                <a:latin typeface="Arial"/>
                <a:cs typeface="Arial"/>
              </a:rPr>
              <a:t>protocol</a:t>
            </a:r>
            <a:r>
              <a:rPr lang="en-US" sz="3600" b="1" spc="-3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rel</a:t>
            </a:r>
            <a:r>
              <a:rPr lang="en-US" sz="3600" b="1" dirty="0">
                <a:latin typeface="Arial"/>
                <a:cs typeface="Arial"/>
              </a:rPr>
              <a:t>ies</a:t>
            </a:r>
            <a:r>
              <a:rPr sz="3600" b="1" spc="-7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on</a:t>
            </a:r>
            <a:r>
              <a:rPr lang="en-US" sz="3600" b="1" dirty="0">
                <a:latin typeface="Arial"/>
                <a:cs typeface="Arial"/>
              </a:rPr>
              <a:t> </a:t>
            </a:r>
          </a:p>
          <a:p>
            <a:pPr marL="755650" marR="5080" indent="-74295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US" sz="3600" b="1" dirty="0">
                <a:latin typeface="Arial"/>
                <a:cs typeface="Arial"/>
              </a:rPr>
              <a:t>Single bus to</a:t>
            </a:r>
            <a:r>
              <a:rPr sz="3600" b="1" spc="-80" dirty="0">
                <a:latin typeface="Arial"/>
                <a:cs typeface="Arial"/>
              </a:rPr>
              <a:t> </a:t>
            </a:r>
            <a:r>
              <a:rPr sz="36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broadcast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75" dirty="0">
                <a:latin typeface="Arial"/>
                <a:cs typeface="Arial"/>
              </a:rPr>
              <a:t>coherence</a:t>
            </a:r>
            <a:r>
              <a:rPr sz="3600" b="1" spc="7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information</a:t>
            </a:r>
            <a:r>
              <a:rPr sz="3600" b="1" spc="60" dirty="0">
                <a:latin typeface="Arial"/>
                <a:cs typeface="Arial"/>
              </a:rPr>
              <a:t> </a:t>
            </a:r>
            <a:r>
              <a:rPr sz="3600" b="1" spc="95" dirty="0">
                <a:latin typeface="Arial"/>
                <a:cs typeface="Arial"/>
              </a:rPr>
              <a:t>to</a:t>
            </a:r>
            <a:r>
              <a:rPr sz="3600" b="1" spc="70" dirty="0">
                <a:latin typeface="Arial"/>
                <a:cs typeface="Arial"/>
              </a:rPr>
              <a:t> </a:t>
            </a:r>
            <a:r>
              <a:rPr sz="3600" b="1" spc="-25" dirty="0">
                <a:latin typeface="Arial"/>
                <a:cs typeface="Arial"/>
              </a:rPr>
              <a:t>all </a:t>
            </a:r>
            <a:r>
              <a:rPr sz="3600" b="1" spc="-150" dirty="0">
                <a:latin typeface="Arial"/>
                <a:cs typeface="Arial"/>
              </a:rPr>
              <a:t>processors</a:t>
            </a:r>
            <a:endParaRPr lang="en-US" sz="3600" b="1" spc="-150" dirty="0">
              <a:latin typeface="Arial"/>
              <a:cs typeface="Arial"/>
            </a:endParaRPr>
          </a:p>
          <a:p>
            <a:pPr marL="755650" marR="5080" indent="-74295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US" sz="3600" b="1" spc="-45" dirty="0">
                <a:latin typeface="Arial"/>
                <a:cs typeface="Arial"/>
              </a:rPr>
              <a:t>All caches monitoring all bus traffic “snoop” and take appropriate action</a:t>
            </a:r>
          </a:p>
          <a:p>
            <a:pPr marL="755650" marR="5080" indent="-74295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US" sz="3600" b="1" spc="-45" dirty="0">
                <a:latin typeface="Arial"/>
                <a:cs typeface="Arial"/>
              </a:rPr>
              <a:t>“Broadcast doesn’t scale past a handful of processors </a:t>
            </a:r>
          </a:p>
          <a:p>
            <a:pPr marL="755650" marR="5080" indent="-742950">
              <a:lnSpc>
                <a:spcPct val="100000"/>
              </a:lnSpc>
              <a:spcBef>
                <a:spcPts val="100"/>
              </a:spcBef>
              <a:buAutoNum type="arabicPeriod"/>
            </a:pP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Cache</a:t>
            </a:r>
            <a:r>
              <a:rPr spc="5" dirty="0"/>
              <a:t> </a:t>
            </a:r>
            <a:r>
              <a:rPr dirty="0"/>
              <a:t>invalidation</a:t>
            </a:r>
            <a:r>
              <a:rPr spc="-25" dirty="0"/>
              <a:t> </a:t>
            </a:r>
            <a:r>
              <a:rPr spc="-10" dirty="0"/>
              <a:t>patterns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052" y="5756856"/>
            <a:ext cx="10901382" cy="33326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0441" y="2288995"/>
            <a:ext cx="10708826" cy="32662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9203" y="1509140"/>
            <a:ext cx="10668635" cy="1818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60" dirty="0">
                <a:latin typeface="Arial"/>
                <a:cs typeface="Arial"/>
              </a:rPr>
              <a:t>64</a:t>
            </a:r>
            <a:r>
              <a:rPr sz="4000" b="1" spc="-45" dirty="0">
                <a:latin typeface="Arial"/>
                <a:cs typeface="Arial"/>
              </a:rPr>
              <a:t> </a:t>
            </a:r>
            <a:r>
              <a:rPr sz="4000" b="1" spc="-135" dirty="0">
                <a:latin typeface="Arial"/>
                <a:cs typeface="Arial"/>
              </a:rPr>
              <a:t>processor</a:t>
            </a:r>
            <a:r>
              <a:rPr sz="4000" b="1" spc="-50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system</a:t>
            </a:r>
            <a:endParaRPr sz="4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505"/>
              </a:spcBef>
            </a:pPr>
            <a:r>
              <a:rPr sz="4000" b="1" spc="-10" dirty="0">
                <a:latin typeface="Arial"/>
                <a:cs typeface="Arial"/>
              </a:rPr>
              <a:t>Ocean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9378" y="9234949"/>
            <a:ext cx="10764816" cy="334512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22181" y="9626345"/>
            <a:ext cx="27355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105" dirty="0">
                <a:latin typeface="Arial"/>
                <a:cs typeface="Arial"/>
              </a:rPr>
              <a:t>Barnes-</a:t>
            </a:r>
            <a:r>
              <a:rPr sz="4000" b="1" spc="80" dirty="0">
                <a:latin typeface="Arial"/>
                <a:cs typeface="Arial"/>
              </a:rPr>
              <a:t>Hut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0216" y="12887183"/>
            <a:ext cx="3628390" cy="49974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800" b="1" dirty="0">
                <a:latin typeface="Arial"/>
                <a:cs typeface="Arial"/>
              </a:rPr>
              <a:t>Number </a:t>
            </a:r>
            <a:r>
              <a:rPr sz="2800" b="1" spc="65" dirty="0">
                <a:latin typeface="Arial"/>
                <a:cs typeface="Arial"/>
              </a:rPr>
              <a:t>of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100" dirty="0">
                <a:latin typeface="Arial"/>
                <a:cs typeface="Arial"/>
              </a:rPr>
              <a:t>sharers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800" spc="-50" dirty="0">
                <a:latin typeface="Wingdings"/>
                <a:cs typeface="Wingdings"/>
              </a:rPr>
              <a:t>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906759" y="6107684"/>
            <a:ext cx="6515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180" dirty="0">
                <a:latin typeface="Arial"/>
                <a:cs typeface="Arial"/>
              </a:rPr>
              <a:t>LU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6953" y="12595047"/>
            <a:ext cx="34366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4505" algn="l"/>
                <a:tab pos="956310" algn="l"/>
                <a:tab pos="1428750" algn="l"/>
                <a:tab pos="1898014" algn="l"/>
                <a:tab pos="2367280" algn="l"/>
                <a:tab pos="2836545" algn="l"/>
                <a:tab pos="3305810" algn="l"/>
              </a:tabLst>
            </a:pPr>
            <a:r>
              <a:rPr sz="1600" b="1" spc="-50" dirty="0">
                <a:latin typeface="Arial"/>
                <a:cs typeface="Arial"/>
              </a:rPr>
              <a:t>0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0" dirty="0">
                <a:latin typeface="Arial"/>
                <a:cs typeface="Arial"/>
              </a:rPr>
              <a:t>1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0" dirty="0">
                <a:latin typeface="Arial"/>
                <a:cs typeface="Arial"/>
              </a:rPr>
              <a:t>2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0" dirty="0">
                <a:latin typeface="Arial"/>
                <a:cs typeface="Arial"/>
              </a:rPr>
              <a:t>3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0" dirty="0">
                <a:latin typeface="Arial"/>
                <a:cs typeface="Arial"/>
              </a:rPr>
              <a:t>4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0" dirty="0">
                <a:latin typeface="Arial"/>
                <a:cs typeface="Arial"/>
              </a:rPr>
              <a:t>5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0" dirty="0">
                <a:latin typeface="Arial"/>
                <a:cs typeface="Arial"/>
              </a:rPr>
              <a:t>6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0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42333" y="12603737"/>
            <a:ext cx="6388735" cy="810260"/>
          </a:xfrm>
          <a:prstGeom prst="rect">
            <a:avLst/>
          </a:prstGeom>
        </p:spPr>
        <p:txBody>
          <a:bodyPr vert="vert270" wrap="square" lIns="0" tIns="2984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35"/>
              </a:spcBef>
            </a:pPr>
            <a:r>
              <a:rPr sz="1600" b="1" dirty="0">
                <a:latin typeface="Arial"/>
                <a:cs typeface="Arial"/>
              </a:rPr>
              <a:t>8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1600" b="1" dirty="0">
                <a:latin typeface="Arial"/>
                <a:cs typeface="Arial"/>
              </a:rPr>
              <a:t>12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1600" b="1" dirty="0">
                <a:latin typeface="Arial"/>
                <a:cs typeface="Arial"/>
              </a:rPr>
              <a:t>16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19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1600" b="1" dirty="0">
                <a:latin typeface="Arial"/>
                <a:cs typeface="Arial"/>
              </a:rPr>
              <a:t>20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23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1600" b="1" dirty="0">
                <a:latin typeface="Arial"/>
                <a:cs typeface="Arial"/>
              </a:rPr>
              <a:t>24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27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1600" b="1" dirty="0">
                <a:latin typeface="Arial"/>
                <a:cs typeface="Arial"/>
              </a:rPr>
              <a:t>28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31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1600" b="1" dirty="0">
                <a:latin typeface="Arial"/>
                <a:cs typeface="Arial"/>
              </a:rPr>
              <a:t>32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35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1600" b="1" dirty="0">
                <a:latin typeface="Arial"/>
                <a:cs typeface="Arial"/>
              </a:rPr>
              <a:t>36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39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1600" b="1" dirty="0">
                <a:latin typeface="Arial"/>
                <a:cs typeface="Arial"/>
              </a:rPr>
              <a:t>40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43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1600" b="1" dirty="0">
                <a:latin typeface="Arial"/>
                <a:cs typeface="Arial"/>
              </a:rPr>
              <a:t>44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47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1600" b="1" dirty="0">
                <a:latin typeface="Arial"/>
                <a:cs typeface="Arial"/>
              </a:rPr>
              <a:t>48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51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1600" b="1" dirty="0">
                <a:latin typeface="Arial"/>
                <a:cs typeface="Arial"/>
              </a:rPr>
              <a:t>52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55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1600" b="1" dirty="0">
                <a:latin typeface="Arial"/>
                <a:cs typeface="Arial"/>
              </a:rPr>
              <a:t>56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59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1600" b="1" dirty="0">
                <a:latin typeface="Arial"/>
                <a:cs typeface="Arial"/>
              </a:rPr>
              <a:t>60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63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21031" y="2465069"/>
            <a:ext cx="511175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95" dirty="0">
                <a:latin typeface="Arial"/>
                <a:cs typeface="Arial"/>
              </a:rPr>
              <a:t>Graphs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plot</a:t>
            </a:r>
            <a:r>
              <a:rPr sz="3600" b="1" spc="1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histogram </a:t>
            </a:r>
            <a:r>
              <a:rPr sz="3600" b="1" spc="80" dirty="0">
                <a:latin typeface="Arial"/>
                <a:cs typeface="Arial"/>
              </a:rPr>
              <a:t>of</a:t>
            </a:r>
            <a:r>
              <a:rPr sz="3600" b="1" spc="-4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number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spc="80" dirty="0">
                <a:latin typeface="Arial"/>
                <a:cs typeface="Arial"/>
              </a:rPr>
              <a:t>of</a:t>
            </a:r>
            <a:r>
              <a:rPr sz="3600" b="1" spc="-45" dirty="0">
                <a:latin typeface="Arial"/>
                <a:cs typeface="Arial"/>
              </a:rPr>
              <a:t> </a:t>
            </a:r>
            <a:r>
              <a:rPr sz="3600" b="1" spc="-125" dirty="0">
                <a:latin typeface="Arial"/>
                <a:cs typeface="Arial"/>
              </a:rPr>
              <a:t>sharers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spc="55" dirty="0">
                <a:latin typeface="Arial"/>
                <a:cs typeface="Arial"/>
              </a:rPr>
              <a:t>of </a:t>
            </a:r>
            <a:r>
              <a:rPr sz="3600" b="1" dirty="0">
                <a:latin typeface="Arial"/>
                <a:cs typeface="Arial"/>
              </a:rPr>
              <a:t>a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line</a:t>
            </a:r>
            <a:r>
              <a:rPr sz="3600" b="1" spc="-45" dirty="0">
                <a:latin typeface="Arial"/>
                <a:cs typeface="Arial"/>
              </a:rPr>
              <a:t> </a:t>
            </a:r>
            <a:r>
              <a:rPr sz="3600" b="1" spc="60" dirty="0">
                <a:latin typeface="Arial"/>
                <a:cs typeface="Arial"/>
              </a:rPr>
              <a:t>at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the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55" dirty="0">
                <a:latin typeface="Arial"/>
                <a:cs typeface="Arial"/>
              </a:rPr>
              <a:t>time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90" dirty="0">
                <a:latin typeface="Arial"/>
                <a:cs typeface="Arial"/>
              </a:rPr>
              <a:t>of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-50" dirty="0">
                <a:latin typeface="Arial"/>
                <a:cs typeface="Arial"/>
              </a:rPr>
              <a:t>a </a:t>
            </a:r>
            <a:r>
              <a:rPr sz="3600" b="1" spc="-10" dirty="0">
                <a:latin typeface="Arial"/>
                <a:cs typeface="Arial"/>
              </a:rPr>
              <a:t>write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21031" y="5565393"/>
            <a:ext cx="531939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In</a:t>
            </a:r>
            <a:r>
              <a:rPr sz="3600" b="1" spc="-9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general</a:t>
            </a:r>
            <a:r>
              <a:rPr sz="3600" b="1" spc="-9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only</a:t>
            </a:r>
            <a:r>
              <a:rPr sz="3600" b="1" spc="-8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</a:t>
            </a:r>
            <a:r>
              <a:rPr sz="3600" b="1" spc="-70" dirty="0">
                <a:latin typeface="Arial"/>
                <a:cs typeface="Arial"/>
              </a:rPr>
              <a:t> </a:t>
            </a:r>
            <a:r>
              <a:rPr sz="3600" b="1" spc="-25" dirty="0">
                <a:latin typeface="Arial"/>
                <a:cs typeface="Arial"/>
              </a:rPr>
              <a:t>few </a:t>
            </a:r>
            <a:r>
              <a:rPr sz="3600" b="1" spc="-155" dirty="0">
                <a:latin typeface="Arial"/>
                <a:cs typeface="Arial"/>
              </a:rPr>
              <a:t>processors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spc="-90" dirty="0">
                <a:latin typeface="Arial"/>
                <a:cs typeface="Arial"/>
              </a:rPr>
              <a:t>share</a:t>
            </a:r>
            <a:r>
              <a:rPr sz="3600" b="1" spc="-4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the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spc="-20" dirty="0">
                <a:latin typeface="Arial"/>
                <a:cs typeface="Arial"/>
              </a:rPr>
              <a:t>line </a:t>
            </a:r>
            <a:r>
              <a:rPr sz="3600" b="1" dirty="0">
                <a:latin typeface="Arial"/>
                <a:cs typeface="Arial"/>
              </a:rPr>
              <a:t>(only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few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45" dirty="0">
                <a:latin typeface="Arial"/>
                <a:cs typeface="Arial"/>
              </a:rPr>
              <a:t>processors </a:t>
            </a:r>
            <a:r>
              <a:rPr sz="3600" b="1" dirty="0">
                <a:latin typeface="Arial"/>
                <a:cs typeface="Arial"/>
              </a:rPr>
              <a:t>must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be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told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80" dirty="0">
                <a:latin typeface="Arial"/>
                <a:cs typeface="Arial"/>
              </a:rPr>
              <a:t>of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writes)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21031" y="8662796"/>
            <a:ext cx="525462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130" dirty="0">
                <a:latin typeface="Arial"/>
                <a:cs typeface="Arial"/>
              </a:rPr>
              <a:t>Not</a:t>
            </a:r>
            <a:r>
              <a:rPr sz="3600" b="1" spc="-80" dirty="0">
                <a:latin typeface="Arial"/>
                <a:cs typeface="Arial"/>
              </a:rPr>
              <a:t> </a:t>
            </a:r>
            <a:r>
              <a:rPr sz="3600" b="1" spc="-70" dirty="0">
                <a:latin typeface="Arial"/>
                <a:cs typeface="Arial"/>
              </a:rPr>
              <a:t>shown</a:t>
            </a:r>
            <a:r>
              <a:rPr sz="3600" b="1" spc="-1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here,</a:t>
            </a:r>
            <a:r>
              <a:rPr sz="3600" b="1" spc="-70" dirty="0">
                <a:latin typeface="Arial"/>
                <a:cs typeface="Arial"/>
              </a:rPr>
              <a:t> </a:t>
            </a:r>
            <a:r>
              <a:rPr sz="3600" b="1" spc="50" dirty="0">
                <a:latin typeface="Arial"/>
                <a:cs typeface="Arial"/>
              </a:rPr>
              <a:t>but</a:t>
            </a:r>
            <a:r>
              <a:rPr sz="3600" b="1" spc="-90" dirty="0">
                <a:latin typeface="Arial"/>
                <a:cs typeface="Arial"/>
              </a:rPr>
              <a:t> </a:t>
            </a:r>
            <a:r>
              <a:rPr sz="3600" b="1" spc="-25" dirty="0">
                <a:latin typeface="Arial"/>
                <a:cs typeface="Arial"/>
              </a:rPr>
              <a:t>the </a:t>
            </a:r>
            <a:r>
              <a:rPr sz="3600" b="1" spc="-10" dirty="0">
                <a:latin typeface="Arial"/>
                <a:cs typeface="Arial"/>
              </a:rPr>
              <a:t>expected</a:t>
            </a:r>
            <a:r>
              <a:rPr sz="3600" b="1" spc="-13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number</a:t>
            </a:r>
            <a:r>
              <a:rPr sz="3600" b="1" spc="-140" dirty="0">
                <a:latin typeface="Arial"/>
                <a:cs typeface="Arial"/>
              </a:rPr>
              <a:t> </a:t>
            </a:r>
            <a:r>
              <a:rPr sz="3600" b="1" spc="55" dirty="0">
                <a:latin typeface="Arial"/>
                <a:cs typeface="Arial"/>
              </a:rPr>
              <a:t>of </a:t>
            </a:r>
            <a:r>
              <a:rPr sz="3600" b="1" spc="-125" dirty="0">
                <a:latin typeface="Arial"/>
                <a:cs typeface="Arial"/>
              </a:rPr>
              <a:t>sharers</a:t>
            </a:r>
            <a:r>
              <a:rPr sz="3600" b="1" spc="-11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typically </a:t>
            </a:r>
            <a:r>
              <a:rPr sz="3600" b="1" spc="-135" dirty="0">
                <a:latin typeface="Arial"/>
                <a:cs typeface="Arial"/>
              </a:rPr>
              <a:t>increases</a:t>
            </a:r>
            <a:r>
              <a:rPr sz="3600" b="1" spc="-105" dirty="0">
                <a:latin typeface="Arial"/>
                <a:cs typeface="Arial"/>
              </a:rPr>
              <a:t> </a:t>
            </a:r>
            <a:r>
              <a:rPr sz="3600" b="1" spc="-40" dirty="0">
                <a:latin typeface="Arial"/>
                <a:cs typeface="Arial"/>
              </a:rPr>
              <a:t>slowly</a:t>
            </a:r>
            <a:r>
              <a:rPr sz="3600" b="1" spc="-100" dirty="0">
                <a:latin typeface="Arial"/>
                <a:cs typeface="Arial"/>
              </a:rPr>
              <a:t> </a:t>
            </a:r>
            <a:r>
              <a:rPr sz="3600" b="1" spc="55" dirty="0">
                <a:latin typeface="Arial"/>
                <a:cs typeface="Arial"/>
              </a:rPr>
              <a:t>with</a:t>
            </a:r>
            <a:r>
              <a:rPr sz="3600" b="1" spc="-100" dirty="0">
                <a:latin typeface="Arial"/>
                <a:cs typeface="Arial"/>
              </a:rPr>
              <a:t> </a:t>
            </a:r>
            <a:r>
              <a:rPr sz="3600" b="1" spc="-50" dirty="0">
                <a:latin typeface="Arial"/>
                <a:cs typeface="Arial"/>
              </a:rPr>
              <a:t>P </a:t>
            </a:r>
            <a:r>
              <a:rPr sz="3600" b="1" spc="-10" dirty="0">
                <a:latin typeface="Arial"/>
                <a:cs typeface="Arial"/>
              </a:rPr>
              <a:t>(good!)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In</a:t>
            </a:r>
            <a:r>
              <a:rPr spc="-145" dirty="0"/>
              <a:t> </a:t>
            </a:r>
            <a:r>
              <a:rPr dirty="0"/>
              <a:t>general,</a:t>
            </a:r>
            <a:r>
              <a:rPr spc="-140" dirty="0"/>
              <a:t> </a:t>
            </a:r>
            <a:r>
              <a:rPr dirty="0"/>
              <a:t>only</a:t>
            </a:r>
            <a:r>
              <a:rPr spc="-180" dirty="0"/>
              <a:t> </a:t>
            </a:r>
            <a:r>
              <a:rPr dirty="0"/>
              <a:t>a</a:t>
            </a:r>
            <a:r>
              <a:rPr spc="-140" dirty="0"/>
              <a:t> </a:t>
            </a:r>
            <a:r>
              <a:rPr spc="95" dirty="0"/>
              <a:t>few</a:t>
            </a:r>
            <a:r>
              <a:rPr spc="-145" dirty="0"/>
              <a:t> </a:t>
            </a:r>
            <a:r>
              <a:rPr spc="-215" dirty="0"/>
              <a:t>sharers</a:t>
            </a:r>
            <a:r>
              <a:rPr spc="-135" dirty="0"/>
              <a:t> </a:t>
            </a:r>
            <a:r>
              <a:rPr dirty="0"/>
              <a:t>during</a:t>
            </a:r>
            <a:r>
              <a:rPr spc="-170" dirty="0"/>
              <a:t> </a:t>
            </a:r>
            <a:r>
              <a:rPr dirty="0"/>
              <a:t>a</a:t>
            </a:r>
            <a:r>
              <a:rPr spc="-140" dirty="0"/>
              <a:t> </a:t>
            </a:r>
            <a:r>
              <a:rPr spc="60" dirty="0"/>
              <a:t>write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401" y="2083621"/>
            <a:ext cx="16984980" cy="104140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385"/>
              </a:spcBef>
              <a:buSzPct val="120000"/>
              <a:buFont typeface="Arial"/>
              <a:buChar char="▪"/>
              <a:tabLst>
                <a:tab pos="756285" algn="l"/>
              </a:tabLst>
            </a:pPr>
            <a:r>
              <a:rPr sz="4000" b="1" spc="-300" dirty="0">
                <a:latin typeface="Arial"/>
                <a:cs typeface="Arial"/>
              </a:rPr>
              <a:t>Access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patterns</a:t>
            </a:r>
            <a:endParaRPr sz="4000">
              <a:latin typeface="Arial"/>
              <a:cs typeface="Arial"/>
            </a:endParaRPr>
          </a:p>
          <a:p>
            <a:pPr marL="1242695" lvl="1" indent="-428625" algn="just">
              <a:lnSpc>
                <a:spcPts val="5475"/>
              </a:lnSpc>
              <a:spcBef>
                <a:spcPts val="360"/>
              </a:spcBef>
              <a:buSzPct val="129166"/>
              <a:buFont typeface="Arial"/>
              <a:buChar char="-"/>
              <a:tabLst>
                <a:tab pos="1242695" algn="l"/>
              </a:tabLst>
            </a:pPr>
            <a:r>
              <a:rPr sz="3600" b="1" dirty="0">
                <a:latin typeface="Arial"/>
                <a:cs typeface="Arial"/>
              </a:rPr>
              <a:t>“Mostly-read”</a:t>
            </a:r>
            <a:r>
              <a:rPr sz="3600" b="1" spc="-105" dirty="0">
                <a:latin typeface="Arial"/>
                <a:cs typeface="Arial"/>
              </a:rPr>
              <a:t> </a:t>
            </a:r>
            <a:r>
              <a:rPr sz="3600" b="1" spc="-85" dirty="0">
                <a:latin typeface="Arial"/>
                <a:cs typeface="Arial"/>
              </a:rPr>
              <a:t>objects:</a:t>
            </a:r>
            <a:r>
              <a:rPr sz="3600" b="1" spc="-5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lots</a:t>
            </a:r>
            <a:r>
              <a:rPr sz="3600" b="1" spc="-65" dirty="0">
                <a:latin typeface="Arial"/>
                <a:cs typeface="Arial"/>
              </a:rPr>
              <a:t> </a:t>
            </a:r>
            <a:r>
              <a:rPr sz="3600" b="1" spc="80" dirty="0">
                <a:latin typeface="Arial"/>
                <a:cs typeface="Arial"/>
              </a:rPr>
              <a:t>of</a:t>
            </a:r>
            <a:r>
              <a:rPr sz="3600" b="1" spc="-60" dirty="0">
                <a:latin typeface="Arial"/>
                <a:cs typeface="Arial"/>
              </a:rPr>
              <a:t> </a:t>
            </a:r>
            <a:r>
              <a:rPr sz="3600" b="1" spc="-125" dirty="0">
                <a:latin typeface="Arial"/>
                <a:cs typeface="Arial"/>
              </a:rPr>
              <a:t>sharers</a:t>
            </a:r>
            <a:r>
              <a:rPr sz="3600" b="1" spc="-45" dirty="0">
                <a:latin typeface="Arial"/>
                <a:cs typeface="Arial"/>
              </a:rPr>
              <a:t> </a:t>
            </a:r>
            <a:r>
              <a:rPr sz="3600" b="1" spc="50" dirty="0">
                <a:latin typeface="Arial"/>
                <a:cs typeface="Arial"/>
              </a:rPr>
              <a:t>but</a:t>
            </a:r>
            <a:r>
              <a:rPr sz="3600" b="1" spc="-6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writes</a:t>
            </a:r>
            <a:r>
              <a:rPr sz="3600" b="1" spc="-5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are</a:t>
            </a:r>
            <a:r>
              <a:rPr sz="3600" b="1" spc="-5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infrequent,</a:t>
            </a:r>
            <a:r>
              <a:rPr sz="3600" b="1" spc="-50" dirty="0">
                <a:latin typeface="Arial"/>
                <a:cs typeface="Arial"/>
              </a:rPr>
              <a:t> </a:t>
            </a:r>
            <a:r>
              <a:rPr sz="3600" b="1" spc="-25" dirty="0">
                <a:latin typeface="Arial"/>
                <a:cs typeface="Arial"/>
              </a:rPr>
              <a:t>so</a:t>
            </a:r>
            <a:endParaRPr sz="3600">
              <a:latin typeface="Arial"/>
              <a:cs typeface="Arial"/>
            </a:endParaRPr>
          </a:p>
          <a:p>
            <a:pPr marL="1243965" algn="just">
              <a:lnSpc>
                <a:spcPts val="4215"/>
              </a:lnSpc>
            </a:pPr>
            <a:r>
              <a:rPr sz="3600" b="1" dirty="0">
                <a:latin typeface="Arial"/>
                <a:cs typeface="Arial"/>
              </a:rPr>
              <a:t>minimal impact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on </a:t>
            </a:r>
            <a:r>
              <a:rPr sz="3600" b="1" spc="-10" dirty="0">
                <a:latin typeface="Arial"/>
                <a:cs typeface="Arial"/>
              </a:rPr>
              <a:t>performance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(e.g.,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root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node</a:t>
            </a:r>
            <a:r>
              <a:rPr sz="3600" b="1" spc="-4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in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85" dirty="0">
                <a:latin typeface="Arial"/>
                <a:cs typeface="Arial"/>
              </a:rPr>
              <a:t>Barnes-</a:t>
            </a:r>
            <a:r>
              <a:rPr sz="3600" b="1" spc="80" dirty="0">
                <a:latin typeface="Arial"/>
                <a:cs typeface="Arial"/>
              </a:rPr>
              <a:t>Hut)</a:t>
            </a:r>
            <a:endParaRPr sz="3600">
              <a:latin typeface="Arial"/>
              <a:cs typeface="Arial"/>
            </a:endParaRPr>
          </a:p>
          <a:p>
            <a:pPr marL="1242695" marR="537210" lvl="1" indent="-428625" algn="just">
              <a:lnSpc>
                <a:spcPct val="95400"/>
              </a:lnSpc>
              <a:spcBef>
                <a:spcPts val="625"/>
              </a:spcBef>
              <a:buSzPct val="129166"/>
              <a:buFont typeface="Arial"/>
              <a:buChar char="-"/>
              <a:tabLst>
                <a:tab pos="1243965" algn="l"/>
              </a:tabLst>
            </a:pPr>
            <a:r>
              <a:rPr sz="3600" b="1" spc="60" dirty="0">
                <a:latin typeface="Arial"/>
                <a:cs typeface="Arial"/>
              </a:rPr>
              <a:t>Migratory</a:t>
            </a:r>
            <a:r>
              <a:rPr sz="3600" b="1" spc="-70" dirty="0">
                <a:latin typeface="Arial"/>
                <a:cs typeface="Arial"/>
              </a:rPr>
              <a:t> </a:t>
            </a:r>
            <a:r>
              <a:rPr sz="3600" b="1" spc="-60" dirty="0">
                <a:latin typeface="Arial"/>
                <a:cs typeface="Arial"/>
              </a:rPr>
              <a:t>objects</a:t>
            </a:r>
            <a:r>
              <a:rPr sz="3600" b="1" spc="-4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(one</a:t>
            </a:r>
            <a:r>
              <a:rPr sz="3600" b="1" spc="-55" dirty="0">
                <a:latin typeface="Arial"/>
                <a:cs typeface="Arial"/>
              </a:rPr>
              <a:t> </a:t>
            </a:r>
            <a:r>
              <a:rPr sz="3600" b="1" spc="-114" dirty="0">
                <a:latin typeface="Arial"/>
                <a:cs typeface="Arial"/>
              </a:rPr>
              <a:t>processor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reads/writes</a:t>
            </a:r>
            <a:r>
              <a:rPr sz="3600" b="1" spc="-70" dirty="0">
                <a:latin typeface="Arial"/>
                <a:cs typeface="Arial"/>
              </a:rPr>
              <a:t> </a:t>
            </a:r>
            <a:r>
              <a:rPr sz="3600" b="1" spc="60" dirty="0">
                <a:latin typeface="Arial"/>
                <a:cs typeface="Arial"/>
              </a:rPr>
              <a:t>for</a:t>
            </a:r>
            <a:r>
              <a:rPr sz="3600" b="1" spc="-4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while,</a:t>
            </a:r>
            <a:r>
              <a:rPr sz="3600" b="1" spc="-4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then</a:t>
            </a:r>
            <a:r>
              <a:rPr sz="3600" b="1" spc="-5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another, 	</a:t>
            </a:r>
            <a:r>
              <a:rPr sz="3600" b="1" spc="-20" dirty="0">
                <a:latin typeface="Arial"/>
                <a:cs typeface="Arial"/>
              </a:rPr>
              <a:t>etc.):</a:t>
            </a:r>
            <a:r>
              <a:rPr sz="3600" b="1" spc="-9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very</a:t>
            </a:r>
            <a:r>
              <a:rPr sz="3600" b="1" spc="-90" dirty="0">
                <a:latin typeface="Arial"/>
                <a:cs typeface="Arial"/>
              </a:rPr>
              <a:t> </a:t>
            </a:r>
            <a:r>
              <a:rPr sz="3600" b="1" spc="50" dirty="0">
                <a:latin typeface="Arial"/>
                <a:cs typeface="Arial"/>
              </a:rPr>
              <a:t>few</a:t>
            </a:r>
            <a:r>
              <a:rPr sz="3600" b="1" spc="-70" dirty="0">
                <a:latin typeface="Arial"/>
                <a:cs typeface="Arial"/>
              </a:rPr>
              <a:t> </a:t>
            </a:r>
            <a:r>
              <a:rPr sz="3600" b="1" spc="-110" dirty="0">
                <a:latin typeface="Arial"/>
                <a:cs typeface="Arial"/>
              </a:rPr>
              <a:t>sharers,</a:t>
            </a:r>
            <a:r>
              <a:rPr sz="3600" b="1" spc="-9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count</a:t>
            </a:r>
            <a:r>
              <a:rPr sz="3600" b="1" spc="-125" dirty="0">
                <a:latin typeface="Arial"/>
                <a:cs typeface="Arial"/>
              </a:rPr>
              <a:t> </a:t>
            </a:r>
            <a:r>
              <a:rPr sz="3600" b="1" spc="-90" dirty="0">
                <a:latin typeface="Arial"/>
                <a:cs typeface="Arial"/>
              </a:rPr>
              <a:t>does</a:t>
            </a:r>
            <a:r>
              <a:rPr sz="3600" b="1" spc="-85" dirty="0">
                <a:latin typeface="Arial"/>
                <a:cs typeface="Arial"/>
              </a:rPr>
              <a:t> </a:t>
            </a:r>
            <a:r>
              <a:rPr sz="3600" b="1" spc="50" dirty="0">
                <a:latin typeface="Arial"/>
                <a:cs typeface="Arial"/>
              </a:rPr>
              <a:t>not</a:t>
            </a:r>
            <a:r>
              <a:rPr sz="3600" b="1" spc="-100" dirty="0">
                <a:latin typeface="Arial"/>
                <a:cs typeface="Arial"/>
              </a:rPr>
              <a:t> </a:t>
            </a:r>
            <a:r>
              <a:rPr sz="3600" b="1" spc="-155" dirty="0">
                <a:latin typeface="Arial"/>
                <a:cs typeface="Arial"/>
              </a:rPr>
              <a:t>scale</a:t>
            </a:r>
            <a:r>
              <a:rPr sz="3600" b="1" spc="-95" dirty="0">
                <a:latin typeface="Arial"/>
                <a:cs typeface="Arial"/>
              </a:rPr>
              <a:t> </a:t>
            </a:r>
            <a:r>
              <a:rPr sz="3600" b="1" spc="60" dirty="0">
                <a:latin typeface="Arial"/>
                <a:cs typeface="Arial"/>
              </a:rPr>
              <a:t>with</a:t>
            </a:r>
            <a:r>
              <a:rPr sz="3600" b="1" spc="-10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number</a:t>
            </a:r>
            <a:r>
              <a:rPr sz="3600" b="1" spc="-85" dirty="0">
                <a:latin typeface="Arial"/>
                <a:cs typeface="Arial"/>
              </a:rPr>
              <a:t> </a:t>
            </a:r>
            <a:r>
              <a:rPr sz="3600" b="1" spc="80" dirty="0">
                <a:latin typeface="Arial"/>
                <a:cs typeface="Arial"/>
              </a:rPr>
              <a:t>of</a:t>
            </a:r>
            <a:r>
              <a:rPr sz="3600" b="1" spc="-100" dirty="0">
                <a:latin typeface="Arial"/>
                <a:cs typeface="Arial"/>
              </a:rPr>
              <a:t> processors</a:t>
            </a:r>
            <a:endParaRPr sz="3600">
              <a:latin typeface="Arial"/>
              <a:cs typeface="Arial"/>
            </a:endParaRPr>
          </a:p>
          <a:p>
            <a:pPr marL="1242695" marR="57785" lvl="1" indent="-428625" algn="just">
              <a:lnSpc>
                <a:spcPct val="97700"/>
              </a:lnSpc>
              <a:spcBef>
                <a:spcPts val="470"/>
              </a:spcBef>
              <a:buSzPct val="129166"/>
              <a:buFont typeface="Arial"/>
              <a:buChar char="-"/>
              <a:tabLst>
                <a:tab pos="1243965" algn="l"/>
              </a:tabLst>
            </a:pPr>
            <a:r>
              <a:rPr sz="3600" b="1" spc="-20" dirty="0">
                <a:latin typeface="Arial"/>
                <a:cs typeface="Arial"/>
              </a:rPr>
              <a:t>Frequently</a:t>
            </a:r>
            <a:r>
              <a:rPr sz="3600" b="1" spc="-65" dirty="0">
                <a:latin typeface="Arial"/>
                <a:cs typeface="Arial"/>
              </a:rPr>
              <a:t> </a:t>
            </a:r>
            <a:r>
              <a:rPr sz="3600" b="1" spc="70" dirty="0">
                <a:latin typeface="Arial"/>
                <a:cs typeface="Arial"/>
              </a:rPr>
              <a:t>read/written</a:t>
            </a:r>
            <a:r>
              <a:rPr sz="3600" b="1" spc="-40" dirty="0">
                <a:latin typeface="Arial"/>
                <a:cs typeface="Arial"/>
              </a:rPr>
              <a:t> </a:t>
            </a:r>
            <a:r>
              <a:rPr sz="3600" b="1" spc="-90" dirty="0">
                <a:latin typeface="Arial"/>
                <a:cs typeface="Arial"/>
              </a:rPr>
              <a:t>objects:</a:t>
            </a:r>
            <a:r>
              <a:rPr sz="3600" b="1" spc="-4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frequent</a:t>
            </a:r>
            <a:r>
              <a:rPr sz="3600" b="1" spc="-55" dirty="0">
                <a:latin typeface="Arial"/>
                <a:cs typeface="Arial"/>
              </a:rPr>
              <a:t> </a:t>
            </a:r>
            <a:r>
              <a:rPr sz="3600" b="1" spc="-25" dirty="0">
                <a:latin typeface="Arial"/>
                <a:cs typeface="Arial"/>
              </a:rPr>
              <a:t>invalidations,</a:t>
            </a:r>
            <a:r>
              <a:rPr sz="3600" b="1" spc="-110" dirty="0">
                <a:latin typeface="Arial"/>
                <a:cs typeface="Arial"/>
              </a:rPr>
              <a:t> </a:t>
            </a:r>
            <a:r>
              <a:rPr sz="3600" b="1" spc="50" dirty="0">
                <a:latin typeface="Arial"/>
                <a:cs typeface="Arial"/>
              </a:rPr>
              <a:t>but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spc="-60" dirty="0">
                <a:latin typeface="Arial"/>
                <a:cs typeface="Arial"/>
              </a:rPr>
              <a:t>sharer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count 	</a:t>
            </a:r>
            <a:r>
              <a:rPr sz="3600" b="1" spc="-185" dirty="0">
                <a:latin typeface="Arial"/>
                <a:cs typeface="Arial"/>
              </a:rPr>
              <a:t>is</a:t>
            </a:r>
            <a:r>
              <a:rPr sz="3600" b="1" spc="-6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low</a:t>
            </a:r>
            <a:r>
              <a:rPr sz="3600" b="1" spc="-95" dirty="0">
                <a:latin typeface="Arial"/>
                <a:cs typeface="Arial"/>
              </a:rPr>
              <a:t> </a:t>
            </a:r>
            <a:r>
              <a:rPr sz="3600" b="1" spc="-110" dirty="0">
                <a:latin typeface="Arial"/>
                <a:cs typeface="Arial"/>
              </a:rPr>
              <a:t>because</a:t>
            </a:r>
            <a:r>
              <a:rPr sz="3600" b="1" spc="-4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count</a:t>
            </a:r>
            <a:r>
              <a:rPr sz="3600" b="1" spc="-10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cannot</a:t>
            </a:r>
            <a:r>
              <a:rPr sz="3600" b="1" spc="-1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build</a:t>
            </a:r>
            <a:r>
              <a:rPr sz="3600" b="1" spc="-8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up</a:t>
            </a:r>
            <a:r>
              <a:rPr sz="3600" b="1" spc="-6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in</a:t>
            </a:r>
            <a:r>
              <a:rPr sz="3600" b="1" spc="-9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short</a:t>
            </a:r>
            <a:r>
              <a:rPr sz="3600" b="1" spc="-55" dirty="0">
                <a:latin typeface="Arial"/>
                <a:cs typeface="Arial"/>
              </a:rPr>
              <a:t> </a:t>
            </a:r>
            <a:r>
              <a:rPr sz="3600" b="1" spc="50" dirty="0">
                <a:latin typeface="Arial"/>
                <a:cs typeface="Arial"/>
              </a:rPr>
              <a:t>time</a:t>
            </a:r>
            <a:r>
              <a:rPr sz="3600" b="1" spc="-6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between</a:t>
            </a:r>
            <a:r>
              <a:rPr sz="3600" b="1" spc="-6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invalidations 	</a:t>
            </a:r>
            <a:r>
              <a:rPr sz="3600" b="1" dirty="0">
                <a:latin typeface="Arial"/>
                <a:cs typeface="Arial"/>
              </a:rPr>
              <a:t>(e.g,</a:t>
            </a:r>
            <a:r>
              <a:rPr sz="3600" b="1" spc="-120" dirty="0">
                <a:latin typeface="Arial"/>
                <a:cs typeface="Arial"/>
              </a:rPr>
              <a:t> </a:t>
            </a:r>
            <a:r>
              <a:rPr sz="3600" b="1" spc="-80" dirty="0">
                <a:latin typeface="Arial"/>
                <a:cs typeface="Arial"/>
              </a:rPr>
              <a:t>shared</a:t>
            </a:r>
            <a:r>
              <a:rPr sz="3600" b="1" spc="-120" dirty="0">
                <a:latin typeface="Arial"/>
                <a:cs typeface="Arial"/>
              </a:rPr>
              <a:t> </a:t>
            </a:r>
            <a:r>
              <a:rPr sz="3600" b="1" spc="-25" dirty="0">
                <a:latin typeface="Arial"/>
                <a:cs typeface="Arial"/>
              </a:rPr>
              <a:t>task</a:t>
            </a:r>
            <a:r>
              <a:rPr sz="3600" b="1" spc="-10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queue)</a:t>
            </a:r>
            <a:endParaRPr sz="3600">
              <a:latin typeface="Arial"/>
              <a:cs typeface="Arial"/>
            </a:endParaRPr>
          </a:p>
          <a:p>
            <a:pPr marL="1242695" lvl="1" indent="-428625" algn="just">
              <a:lnSpc>
                <a:spcPct val="100000"/>
              </a:lnSpc>
              <a:spcBef>
                <a:spcPts val="345"/>
              </a:spcBef>
              <a:buSzPct val="129166"/>
              <a:buFont typeface="Arial"/>
              <a:buChar char="-"/>
              <a:tabLst>
                <a:tab pos="1242695" algn="l"/>
              </a:tabLst>
            </a:pPr>
            <a:r>
              <a:rPr sz="3600" b="1" spc="-30" dirty="0">
                <a:latin typeface="Arial"/>
                <a:cs typeface="Arial"/>
              </a:rPr>
              <a:t>Low-</a:t>
            </a:r>
            <a:r>
              <a:rPr sz="3600" b="1" dirty="0">
                <a:latin typeface="Arial"/>
                <a:cs typeface="Arial"/>
              </a:rPr>
              <a:t>contention</a:t>
            </a:r>
            <a:r>
              <a:rPr sz="3600" b="1" spc="-105" dirty="0">
                <a:latin typeface="Arial"/>
                <a:cs typeface="Arial"/>
              </a:rPr>
              <a:t> </a:t>
            </a:r>
            <a:r>
              <a:rPr sz="3600" b="1" spc="-145" dirty="0">
                <a:latin typeface="Arial"/>
                <a:cs typeface="Arial"/>
              </a:rPr>
              <a:t>locks:</a:t>
            </a:r>
            <a:r>
              <a:rPr sz="3600" b="1" spc="-6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infrequent</a:t>
            </a:r>
            <a:r>
              <a:rPr sz="3600" b="1" spc="-55" dirty="0">
                <a:latin typeface="Arial"/>
                <a:cs typeface="Arial"/>
              </a:rPr>
              <a:t> </a:t>
            </a:r>
            <a:r>
              <a:rPr sz="3600" b="1" spc="-25" dirty="0">
                <a:latin typeface="Arial"/>
                <a:cs typeface="Arial"/>
              </a:rPr>
              <a:t>invalidations,</a:t>
            </a:r>
            <a:r>
              <a:rPr sz="3600" b="1" spc="-10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no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performance</a:t>
            </a:r>
            <a:r>
              <a:rPr sz="3600" b="1" spc="-4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problem</a:t>
            </a:r>
            <a:endParaRPr sz="3600">
              <a:latin typeface="Arial"/>
              <a:cs typeface="Arial"/>
            </a:endParaRPr>
          </a:p>
          <a:p>
            <a:pPr marL="1242695" marR="5080" lvl="1" indent="-428625" algn="just">
              <a:lnSpc>
                <a:spcPct val="95400"/>
              </a:lnSpc>
              <a:spcBef>
                <a:spcPts val="414"/>
              </a:spcBef>
              <a:buSzPct val="129166"/>
              <a:buFont typeface="Arial"/>
              <a:buChar char="-"/>
              <a:tabLst>
                <a:tab pos="1243965" algn="l"/>
              </a:tabLst>
            </a:pPr>
            <a:r>
              <a:rPr sz="3600" b="1" spc="75" dirty="0">
                <a:latin typeface="Arial"/>
                <a:cs typeface="Arial"/>
              </a:rPr>
              <a:t>High-</a:t>
            </a:r>
            <a:r>
              <a:rPr sz="3600" b="1" dirty="0">
                <a:latin typeface="Arial"/>
                <a:cs typeface="Arial"/>
              </a:rPr>
              <a:t>contention</a:t>
            </a:r>
            <a:r>
              <a:rPr sz="3600" b="1" spc="-170" dirty="0">
                <a:latin typeface="Arial"/>
                <a:cs typeface="Arial"/>
              </a:rPr>
              <a:t> </a:t>
            </a:r>
            <a:r>
              <a:rPr sz="3600" b="1" spc="-140" dirty="0">
                <a:latin typeface="Arial"/>
                <a:cs typeface="Arial"/>
              </a:rPr>
              <a:t>locks:</a:t>
            </a:r>
            <a:r>
              <a:rPr sz="3600" b="1" spc="-110" dirty="0">
                <a:latin typeface="Arial"/>
                <a:cs typeface="Arial"/>
              </a:rPr>
              <a:t> </a:t>
            </a:r>
            <a:r>
              <a:rPr sz="3600" b="1" spc="-100" dirty="0">
                <a:latin typeface="Arial"/>
                <a:cs typeface="Arial"/>
              </a:rPr>
              <a:t>can</a:t>
            </a:r>
            <a:r>
              <a:rPr sz="3600" b="1" spc="-1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be</a:t>
            </a:r>
            <a:r>
              <a:rPr sz="3600" b="1" spc="-9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</a:t>
            </a:r>
            <a:r>
              <a:rPr sz="3600" b="1" spc="-110" dirty="0">
                <a:latin typeface="Arial"/>
                <a:cs typeface="Arial"/>
              </a:rPr>
              <a:t> </a:t>
            </a:r>
            <a:r>
              <a:rPr sz="3600" b="1" spc="-35" dirty="0">
                <a:latin typeface="Arial"/>
                <a:cs typeface="Arial"/>
              </a:rPr>
              <a:t>challenge,</a:t>
            </a:r>
            <a:r>
              <a:rPr sz="3600" b="1" spc="-125" dirty="0">
                <a:latin typeface="Arial"/>
                <a:cs typeface="Arial"/>
              </a:rPr>
              <a:t> </a:t>
            </a:r>
            <a:r>
              <a:rPr sz="3600" b="1" spc="-120" dirty="0">
                <a:latin typeface="Arial"/>
                <a:cs typeface="Arial"/>
              </a:rPr>
              <a:t>because</a:t>
            </a:r>
            <a:r>
              <a:rPr sz="3600" b="1" spc="-1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many</a:t>
            </a:r>
            <a:r>
              <a:rPr sz="3600" b="1" spc="-110" dirty="0">
                <a:latin typeface="Arial"/>
                <a:cs typeface="Arial"/>
              </a:rPr>
              <a:t> </a:t>
            </a:r>
            <a:r>
              <a:rPr sz="3600" b="1" spc="-55" dirty="0">
                <a:latin typeface="Arial"/>
                <a:cs typeface="Arial"/>
              </a:rPr>
              <a:t>readers</a:t>
            </a:r>
            <a:r>
              <a:rPr sz="3600" b="1" spc="-10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present 	</a:t>
            </a:r>
            <a:r>
              <a:rPr sz="3600" b="1" dirty="0">
                <a:latin typeface="Arial"/>
                <a:cs typeface="Arial"/>
              </a:rPr>
              <a:t>when</a:t>
            </a:r>
            <a:r>
              <a:rPr sz="3600" b="1" spc="-150" dirty="0">
                <a:latin typeface="Arial"/>
                <a:cs typeface="Arial"/>
              </a:rPr>
              <a:t> </a:t>
            </a:r>
            <a:r>
              <a:rPr sz="3600" b="1" spc="-25" dirty="0">
                <a:latin typeface="Arial"/>
                <a:cs typeface="Arial"/>
              </a:rPr>
              <a:t>lock</a:t>
            </a:r>
            <a:r>
              <a:rPr sz="3600" b="1" spc="-16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released</a:t>
            </a:r>
            <a:endParaRPr sz="3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645"/>
              </a:spcBef>
              <a:buFont typeface="Arial"/>
              <a:buChar char="-"/>
            </a:pPr>
            <a:endParaRPr sz="3600">
              <a:latin typeface="Arial"/>
              <a:cs typeface="Arial"/>
            </a:endParaRPr>
          </a:p>
          <a:p>
            <a:pPr marL="756285" indent="-743585">
              <a:lnSpc>
                <a:spcPts val="4285"/>
              </a:lnSpc>
              <a:buSzPct val="120000"/>
              <a:buFont typeface="Arial"/>
              <a:buChar char="▪"/>
              <a:tabLst>
                <a:tab pos="756285" algn="l"/>
              </a:tabLst>
            </a:pPr>
            <a:r>
              <a:rPr sz="4000" b="1" dirty="0">
                <a:latin typeface="Arial"/>
                <a:cs typeface="Arial"/>
              </a:rPr>
              <a:t>Implication</a:t>
            </a:r>
            <a:r>
              <a:rPr sz="4000" b="1" spc="-10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1:</a:t>
            </a:r>
            <a:r>
              <a:rPr sz="4000" b="1" spc="-70" dirty="0">
                <a:latin typeface="Arial"/>
                <a:cs typeface="Arial"/>
              </a:rPr>
              <a:t> </a:t>
            </a:r>
            <a:r>
              <a:rPr sz="4000" b="1" spc="-45" dirty="0">
                <a:latin typeface="Arial"/>
                <a:cs typeface="Arial"/>
              </a:rPr>
              <a:t>directories</a:t>
            </a:r>
            <a:r>
              <a:rPr sz="4000" b="1" spc="-5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are</a:t>
            </a:r>
            <a:r>
              <a:rPr sz="4000" b="1" spc="-85" dirty="0">
                <a:latin typeface="Arial"/>
                <a:cs typeface="Arial"/>
              </a:rPr>
              <a:t> </a:t>
            </a:r>
            <a:r>
              <a:rPr sz="4000" b="1" spc="-30" dirty="0">
                <a:latin typeface="Arial"/>
                <a:cs typeface="Arial"/>
              </a:rPr>
              <a:t>useful</a:t>
            </a:r>
            <a:r>
              <a:rPr sz="4000" b="1" spc="-70" dirty="0">
                <a:latin typeface="Arial"/>
                <a:cs typeface="Arial"/>
              </a:rPr>
              <a:t> </a:t>
            </a:r>
            <a:r>
              <a:rPr sz="4000" b="1" spc="70" dirty="0">
                <a:latin typeface="Arial"/>
                <a:cs typeface="Arial"/>
              </a:rPr>
              <a:t>for</a:t>
            </a:r>
            <a:r>
              <a:rPr sz="4000" b="1" spc="-8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limiting</a:t>
            </a:r>
            <a:r>
              <a:rPr sz="4000" b="1" spc="-70" dirty="0">
                <a:latin typeface="Arial"/>
                <a:cs typeface="Arial"/>
              </a:rPr>
              <a:t> </a:t>
            </a:r>
            <a:r>
              <a:rPr sz="4000" b="1" spc="-85" dirty="0">
                <a:latin typeface="Arial"/>
                <a:cs typeface="Arial"/>
              </a:rPr>
              <a:t>coherence</a:t>
            </a:r>
            <a:r>
              <a:rPr sz="4000" b="1" spc="-60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traffic</a:t>
            </a:r>
            <a:endParaRPr sz="4000">
              <a:latin typeface="Arial"/>
              <a:cs typeface="Arial"/>
            </a:endParaRPr>
          </a:p>
          <a:p>
            <a:pPr marL="1390015" lvl="1" indent="-743585">
              <a:lnSpc>
                <a:spcPts val="5065"/>
              </a:lnSpc>
              <a:buSzPct val="129166"/>
              <a:buFont typeface="Arial"/>
              <a:buChar char="-"/>
              <a:tabLst>
                <a:tab pos="1390015" algn="l"/>
              </a:tabLst>
            </a:pPr>
            <a:r>
              <a:rPr sz="3600" b="1" spc="50" dirty="0">
                <a:latin typeface="Arial"/>
                <a:cs typeface="Arial"/>
              </a:rPr>
              <a:t>Don’t</a:t>
            </a:r>
            <a:r>
              <a:rPr sz="3600" b="1" spc="-114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need</a:t>
            </a:r>
            <a:r>
              <a:rPr sz="3600" b="1" spc="-7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</a:t>
            </a:r>
            <a:r>
              <a:rPr sz="3600" b="1" spc="-65" dirty="0">
                <a:latin typeface="Arial"/>
                <a:cs typeface="Arial"/>
              </a:rPr>
              <a:t> </a:t>
            </a:r>
            <a:r>
              <a:rPr sz="3600" b="1" spc="-45" dirty="0">
                <a:latin typeface="Arial"/>
                <a:cs typeface="Arial"/>
              </a:rPr>
              <a:t>broadcast</a:t>
            </a:r>
            <a:r>
              <a:rPr sz="3600" b="1" spc="-114" dirty="0">
                <a:latin typeface="Arial"/>
                <a:cs typeface="Arial"/>
              </a:rPr>
              <a:t> </a:t>
            </a:r>
            <a:r>
              <a:rPr sz="3600" b="1" spc="-75" dirty="0">
                <a:latin typeface="Arial"/>
                <a:cs typeface="Arial"/>
              </a:rPr>
              <a:t>mechanism</a:t>
            </a:r>
            <a:r>
              <a:rPr sz="3600" b="1" spc="-70" dirty="0">
                <a:latin typeface="Arial"/>
                <a:cs typeface="Arial"/>
              </a:rPr>
              <a:t> </a:t>
            </a:r>
            <a:r>
              <a:rPr sz="3600" b="1" spc="80" dirty="0">
                <a:latin typeface="Arial"/>
                <a:cs typeface="Arial"/>
              </a:rPr>
              <a:t>to</a:t>
            </a:r>
            <a:r>
              <a:rPr sz="3600" b="1" spc="-6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“tell</a:t>
            </a:r>
            <a:r>
              <a:rPr sz="3600" b="1" spc="-6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everyone”</a:t>
            </a:r>
            <a:endParaRPr sz="3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245"/>
              </a:spcBef>
              <a:buFont typeface="Arial"/>
              <a:buChar char="-"/>
            </a:pPr>
            <a:endParaRPr sz="3600">
              <a:latin typeface="Arial"/>
              <a:cs typeface="Arial"/>
            </a:endParaRPr>
          </a:p>
          <a:p>
            <a:pPr marL="756285" indent="-743585">
              <a:lnSpc>
                <a:spcPct val="100000"/>
              </a:lnSpc>
              <a:buSzPct val="120000"/>
              <a:buFont typeface="Arial"/>
              <a:buChar char="▪"/>
              <a:tabLst>
                <a:tab pos="756285" algn="l"/>
              </a:tabLst>
            </a:pPr>
            <a:r>
              <a:rPr sz="4000" b="1" dirty="0">
                <a:latin typeface="Arial"/>
                <a:cs typeface="Arial"/>
              </a:rPr>
              <a:t>Implication</a:t>
            </a:r>
            <a:r>
              <a:rPr sz="4000" b="1" spc="-24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2:</a:t>
            </a:r>
            <a:r>
              <a:rPr sz="4000" b="1" spc="-120" dirty="0">
                <a:latin typeface="Arial"/>
                <a:cs typeface="Arial"/>
              </a:rPr>
              <a:t> </a:t>
            </a:r>
            <a:r>
              <a:rPr sz="4000" b="1" spc="-20" dirty="0">
                <a:latin typeface="Arial"/>
                <a:cs typeface="Arial"/>
              </a:rPr>
              <a:t>lets</a:t>
            </a:r>
            <a:r>
              <a:rPr sz="4000" b="1" spc="-114" dirty="0">
                <a:latin typeface="Arial"/>
                <a:cs typeface="Arial"/>
              </a:rPr>
              <a:t> </a:t>
            </a:r>
            <a:r>
              <a:rPr sz="4000" b="1" spc="-260" dirty="0">
                <a:latin typeface="Arial"/>
                <a:cs typeface="Arial"/>
              </a:rPr>
              <a:t>us</a:t>
            </a:r>
            <a:r>
              <a:rPr sz="4000" b="1" spc="-20" dirty="0">
                <a:latin typeface="Arial"/>
                <a:cs typeface="Arial"/>
              </a:rPr>
              <a:t> </a:t>
            </a:r>
            <a:r>
              <a:rPr sz="4000" b="1" spc="70" dirty="0">
                <a:latin typeface="Arial"/>
                <a:cs typeface="Arial"/>
              </a:rPr>
              <a:t>limit</a:t>
            </a:r>
            <a:r>
              <a:rPr sz="4000" b="1" spc="-12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directory</a:t>
            </a:r>
            <a:r>
              <a:rPr sz="4000" b="1" spc="-95" dirty="0">
                <a:latin typeface="Arial"/>
                <a:cs typeface="Arial"/>
              </a:rPr>
              <a:t> </a:t>
            </a:r>
            <a:r>
              <a:rPr sz="4000" b="1" spc="-25" dirty="0">
                <a:latin typeface="Arial"/>
                <a:cs typeface="Arial"/>
              </a:rPr>
              <a:t>storage</a:t>
            </a:r>
            <a:r>
              <a:rPr sz="4000" b="1" spc="-125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overhead</a:t>
            </a:r>
            <a:r>
              <a:rPr sz="4000" b="1" spc="-150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(how?)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Optimizing</a:t>
            </a:r>
            <a:r>
              <a:rPr spc="15" dirty="0"/>
              <a:t> </a:t>
            </a:r>
            <a:r>
              <a:rPr dirty="0"/>
              <a:t>directory-</a:t>
            </a:r>
            <a:r>
              <a:rPr spc="-125" dirty="0"/>
              <a:t>based</a:t>
            </a:r>
            <a:r>
              <a:rPr spc="40" dirty="0"/>
              <a:t> </a:t>
            </a:r>
            <a:r>
              <a:rPr spc="-80" dirty="0"/>
              <a:t>coherence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401" y="2525090"/>
            <a:ext cx="15106650" cy="4762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4069" indent="-801370">
              <a:lnSpc>
                <a:spcPct val="100000"/>
              </a:lnSpc>
              <a:spcBef>
                <a:spcPts val="95"/>
              </a:spcBef>
              <a:buSzPct val="119318"/>
              <a:buFont typeface="Arial"/>
              <a:buChar char="▪"/>
              <a:tabLst>
                <a:tab pos="814069" algn="l"/>
              </a:tabLst>
            </a:pPr>
            <a:r>
              <a:rPr sz="4400" b="1" spc="-85" dirty="0">
                <a:latin typeface="Arial"/>
                <a:cs typeface="Arial"/>
              </a:rPr>
              <a:t>Reducing</a:t>
            </a:r>
            <a:r>
              <a:rPr sz="4400" b="1" spc="-145" dirty="0">
                <a:latin typeface="Arial"/>
                <a:cs typeface="Arial"/>
              </a:rPr>
              <a:t> </a:t>
            </a:r>
            <a:r>
              <a:rPr sz="4400" b="1" spc="-35" dirty="0">
                <a:latin typeface="Arial"/>
                <a:cs typeface="Arial"/>
              </a:rPr>
              <a:t>storage</a:t>
            </a:r>
            <a:r>
              <a:rPr sz="4400" b="1" spc="-150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overhead</a:t>
            </a:r>
            <a:r>
              <a:rPr sz="4400" b="1" spc="-145" dirty="0">
                <a:latin typeface="Arial"/>
                <a:cs typeface="Arial"/>
              </a:rPr>
              <a:t> </a:t>
            </a:r>
            <a:r>
              <a:rPr sz="4400" b="1" spc="100" dirty="0">
                <a:latin typeface="Arial"/>
                <a:cs typeface="Arial"/>
              </a:rPr>
              <a:t>of</a:t>
            </a:r>
            <a:r>
              <a:rPr sz="4400" b="1" spc="-17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directory</a:t>
            </a:r>
            <a:r>
              <a:rPr sz="4400" b="1" spc="-14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data</a:t>
            </a:r>
            <a:r>
              <a:rPr sz="4400" b="1" spc="-155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structure</a:t>
            </a:r>
            <a:endParaRPr sz="4400">
              <a:latin typeface="Arial"/>
              <a:cs typeface="Arial"/>
            </a:endParaRPr>
          </a:p>
          <a:p>
            <a:pPr marL="1448435" lvl="1" indent="-634365">
              <a:lnSpc>
                <a:spcPts val="6755"/>
              </a:lnSpc>
              <a:spcBef>
                <a:spcPts val="114"/>
              </a:spcBef>
              <a:buSzPct val="129545"/>
              <a:buFont typeface="Arial"/>
              <a:buChar char="-"/>
              <a:tabLst>
                <a:tab pos="1448435" algn="l"/>
              </a:tabLst>
            </a:pPr>
            <a:r>
              <a:rPr sz="4400" b="1" dirty="0">
                <a:latin typeface="Arial"/>
                <a:cs typeface="Arial"/>
              </a:rPr>
              <a:t>Limited</a:t>
            </a:r>
            <a:r>
              <a:rPr sz="4400" b="1" spc="-2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pointer</a:t>
            </a:r>
            <a:r>
              <a:rPr sz="4400" b="1" spc="-15" dirty="0">
                <a:latin typeface="Arial"/>
                <a:cs typeface="Arial"/>
              </a:rPr>
              <a:t> </a:t>
            </a:r>
            <a:r>
              <a:rPr sz="4400" b="1" spc="-55" dirty="0">
                <a:latin typeface="Arial"/>
                <a:cs typeface="Arial"/>
              </a:rPr>
              <a:t>schemes</a:t>
            </a:r>
            <a:endParaRPr sz="4400">
              <a:latin typeface="Arial"/>
              <a:cs typeface="Arial"/>
            </a:endParaRPr>
          </a:p>
          <a:p>
            <a:pPr marL="1448435" lvl="1" indent="-634365">
              <a:lnSpc>
                <a:spcPts val="6755"/>
              </a:lnSpc>
              <a:buSzPct val="129545"/>
              <a:buFont typeface="Arial"/>
              <a:buChar char="-"/>
              <a:tabLst>
                <a:tab pos="1448435" algn="l"/>
              </a:tabLst>
            </a:pPr>
            <a:r>
              <a:rPr sz="4400" b="1" spc="-175" dirty="0">
                <a:latin typeface="Arial"/>
                <a:cs typeface="Arial"/>
              </a:rPr>
              <a:t>Sparse</a:t>
            </a:r>
            <a:r>
              <a:rPr sz="4400" b="1" spc="-110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directories</a:t>
            </a:r>
            <a:endParaRPr sz="4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775"/>
              </a:spcBef>
              <a:buFont typeface="Arial"/>
              <a:buChar char="-"/>
            </a:pPr>
            <a:endParaRPr sz="4400">
              <a:latin typeface="Arial"/>
              <a:cs typeface="Arial"/>
            </a:endParaRPr>
          </a:p>
          <a:p>
            <a:pPr marL="814069" marR="1284605" indent="-802005">
              <a:lnSpc>
                <a:spcPct val="100000"/>
              </a:lnSpc>
              <a:buSzPct val="119318"/>
              <a:buFont typeface="Arial"/>
              <a:buChar char="▪"/>
              <a:tabLst>
                <a:tab pos="814069" algn="l"/>
              </a:tabLst>
            </a:pPr>
            <a:r>
              <a:rPr sz="4400" b="1" spc="-85" dirty="0">
                <a:latin typeface="Arial"/>
                <a:cs typeface="Arial"/>
              </a:rPr>
              <a:t>Reducing</a:t>
            </a:r>
            <a:r>
              <a:rPr sz="4400" b="1" spc="-6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number</a:t>
            </a:r>
            <a:r>
              <a:rPr sz="4400" b="1" spc="-80" dirty="0">
                <a:latin typeface="Arial"/>
                <a:cs typeface="Arial"/>
              </a:rPr>
              <a:t> </a:t>
            </a:r>
            <a:r>
              <a:rPr sz="4400" b="1" spc="100" dirty="0">
                <a:latin typeface="Arial"/>
                <a:cs typeface="Arial"/>
              </a:rPr>
              <a:t>of</a:t>
            </a:r>
            <a:r>
              <a:rPr sz="4400" b="1" spc="-80" dirty="0">
                <a:latin typeface="Arial"/>
                <a:cs typeface="Arial"/>
              </a:rPr>
              <a:t> </a:t>
            </a:r>
            <a:r>
              <a:rPr sz="4400" b="1" spc="-215" dirty="0">
                <a:latin typeface="Arial"/>
                <a:cs typeface="Arial"/>
              </a:rPr>
              <a:t>messages</a:t>
            </a:r>
            <a:r>
              <a:rPr sz="4400" b="1" spc="-85" dirty="0">
                <a:latin typeface="Arial"/>
                <a:cs typeface="Arial"/>
              </a:rPr>
              <a:t> </a:t>
            </a:r>
            <a:r>
              <a:rPr sz="4400" b="1" spc="-60" dirty="0">
                <a:latin typeface="Arial"/>
                <a:cs typeface="Arial"/>
              </a:rPr>
              <a:t>sent</a:t>
            </a:r>
            <a:r>
              <a:rPr sz="4400" b="1" spc="-85" dirty="0">
                <a:latin typeface="Arial"/>
                <a:cs typeface="Arial"/>
              </a:rPr>
              <a:t> </a:t>
            </a:r>
            <a:r>
              <a:rPr sz="4400" b="1" spc="100" dirty="0">
                <a:latin typeface="Arial"/>
                <a:cs typeface="Arial"/>
              </a:rPr>
              <a:t>to</a:t>
            </a:r>
            <a:r>
              <a:rPr sz="4400" b="1" spc="-90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implement </a:t>
            </a:r>
            <a:r>
              <a:rPr sz="4400" b="1" spc="-110" dirty="0">
                <a:latin typeface="Arial"/>
                <a:cs typeface="Arial"/>
              </a:rPr>
              <a:t>coherence</a:t>
            </a:r>
            <a:r>
              <a:rPr sz="4400" b="1" spc="-140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protocol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53009" y="6428041"/>
            <a:ext cx="3673475" cy="1045844"/>
            <a:chOff x="6553009" y="6428041"/>
            <a:chExt cx="3673475" cy="1045844"/>
          </a:xfrm>
        </p:grpSpPr>
        <p:sp>
          <p:nvSpPr>
            <p:cNvPr id="3" name="object 3"/>
            <p:cNvSpPr/>
            <p:nvPr/>
          </p:nvSpPr>
          <p:spPr>
            <a:xfrm>
              <a:off x="8702039" y="6961631"/>
              <a:ext cx="1496695" cy="0"/>
            </a:xfrm>
            <a:custGeom>
              <a:avLst/>
              <a:gdLst/>
              <a:ahLst/>
              <a:cxnLst/>
              <a:rect l="l" t="t" r="r" b="b"/>
              <a:pathLst>
                <a:path w="1496695">
                  <a:moveTo>
                    <a:pt x="0" y="0"/>
                  </a:moveTo>
                  <a:lnTo>
                    <a:pt x="1496567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65391" y="6440423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65391" y="6440423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65392" y="6733031"/>
            <a:ext cx="213677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65455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19009" y="2770441"/>
            <a:ext cx="15393035" cy="5831205"/>
            <a:chOff x="1219009" y="2770441"/>
            <a:chExt cx="15393035" cy="5831205"/>
          </a:xfrm>
        </p:grpSpPr>
        <p:sp>
          <p:nvSpPr>
            <p:cNvPr id="8" name="object 8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15177642" y="0"/>
                  </a:moveTo>
                  <a:lnTo>
                    <a:pt x="190373" y="0"/>
                  </a:lnTo>
                  <a:lnTo>
                    <a:pt x="146717" y="5027"/>
                  </a:lnTo>
                  <a:lnTo>
                    <a:pt x="106644" y="19346"/>
                  </a:lnTo>
                  <a:lnTo>
                    <a:pt x="71297" y="41817"/>
                  </a:lnTo>
                  <a:lnTo>
                    <a:pt x="41817" y="71297"/>
                  </a:lnTo>
                  <a:lnTo>
                    <a:pt x="19346" y="106644"/>
                  </a:lnTo>
                  <a:lnTo>
                    <a:pt x="5027" y="146717"/>
                  </a:lnTo>
                  <a:lnTo>
                    <a:pt x="0" y="190373"/>
                  </a:lnTo>
                  <a:lnTo>
                    <a:pt x="0" y="583818"/>
                  </a:lnTo>
                  <a:lnTo>
                    <a:pt x="5027" y="627474"/>
                  </a:lnTo>
                  <a:lnTo>
                    <a:pt x="19346" y="667547"/>
                  </a:lnTo>
                  <a:lnTo>
                    <a:pt x="41817" y="702894"/>
                  </a:lnTo>
                  <a:lnTo>
                    <a:pt x="71297" y="732374"/>
                  </a:lnTo>
                  <a:lnTo>
                    <a:pt x="106644" y="754845"/>
                  </a:lnTo>
                  <a:lnTo>
                    <a:pt x="146717" y="769164"/>
                  </a:lnTo>
                  <a:lnTo>
                    <a:pt x="190373" y="774191"/>
                  </a:lnTo>
                  <a:lnTo>
                    <a:pt x="15177642" y="774191"/>
                  </a:lnTo>
                  <a:lnTo>
                    <a:pt x="15221298" y="769164"/>
                  </a:lnTo>
                  <a:lnTo>
                    <a:pt x="15261371" y="754845"/>
                  </a:lnTo>
                  <a:lnTo>
                    <a:pt x="15296718" y="732374"/>
                  </a:lnTo>
                  <a:lnTo>
                    <a:pt x="15326198" y="702894"/>
                  </a:lnTo>
                  <a:lnTo>
                    <a:pt x="15348669" y="667547"/>
                  </a:lnTo>
                  <a:lnTo>
                    <a:pt x="15362988" y="627474"/>
                  </a:lnTo>
                  <a:lnTo>
                    <a:pt x="15368016" y="583818"/>
                  </a:lnTo>
                  <a:lnTo>
                    <a:pt x="15368016" y="190373"/>
                  </a:lnTo>
                  <a:lnTo>
                    <a:pt x="15362988" y="146717"/>
                  </a:lnTo>
                  <a:lnTo>
                    <a:pt x="15348669" y="106644"/>
                  </a:lnTo>
                  <a:lnTo>
                    <a:pt x="15326198" y="71297"/>
                  </a:lnTo>
                  <a:lnTo>
                    <a:pt x="15296718" y="41817"/>
                  </a:lnTo>
                  <a:lnTo>
                    <a:pt x="15261371" y="19346"/>
                  </a:lnTo>
                  <a:lnTo>
                    <a:pt x="15221298" y="5027"/>
                  </a:lnTo>
                  <a:lnTo>
                    <a:pt x="15177642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0" y="190373"/>
                  </a:moveTo>
                  <a:lnTo>
                    <a:pt x="5027" y="146717"/>
                  </a:lnTo>
                  <a:lnTo>
                    <a:pt x="19346" y="106644"/>
                  </a:lnTo>
                  <a:lnTo>
                    <a:pt x="41817" y="71297"/>
                  </a:lnTo>
                  <a:lnTo>
                    <a:pt x="71297" y="41817"/>
                  </a:lnTo>
                  <a:lnTo>
                    <a:pt x="106644" y="19346"/>
                  </a:lnTo>
                  <a:lnTo>
                    <a:pt x="146717" y="5027"/>
                  </a:lnTo>
                  <a:lnTo>
                    <a:pt x="190373" y="0"/>
                  </a:lnTo>
                  <a:lnTo>
                    <a:pt x="15177642" y="0"/>
                  </a:lnTo>
                  <a:lnTo>
                    <a:pt x="15221298" y="5027"/>
                  </a:lnTo>
                  <a:lnTo>
                    <a:pt x="15261371" y="19346"/>
                  </a:lnTo>
                  <a:lnTo>
                    <a:pt x="15296718" y="41817"/>
                  </a:lnTo>
                  <a:lnTo>
                    <a:pt x="15326198" y="71297"/>
                  </a:lnTo>
                  <a:lnTo>
                    <a:pt x="15348669" y="106644"/>
                  </a:lnTo>
                  <a:lnTo>
                    <a:pt x="15362988" y="146717"/>
                  </a:lnTo>
                  <a:lnTo>
                    <a:pt x="15368016" y="190373"/>
                  </a:lnTo>
                  <a:lnTo>
                    <a:pt x="15368016" y="583818"/>
                  </a:lnTo>
                  <a:lnTo>
                    <a:pt x="15362988" y="627474"/>
                  </a:lnTo>
                  <a:lnTo>
                    <a:pt x="15348669" y="667547"/>
                  </a:lnTo>
                  <a:lnTo>
                    <a:pt x="15326198" y="702894"/>
                  </a:lnTo>
                  <a:lnTo>
                    <a:pt x="15296718" y="732374"/>
                  </a:lnTo>
                  <a:lnTo>
                    <a:pt x="15261371" y="754845"/>
                  </a:lnTo>
                  <a:lnTo>
                    <a:pt x="15221298" y="769164"/>
                  </a:lnTo>
                  <a:lnTo>
                    <a:pt x="15177642" y="774191"/>
                  </a:lnTo>
                  <a:lnTo>
                    <a:pt x="190373" y="774191"/>
                  </a:lnTo>
                  <a:lnTo>
                    <a:pt x="146717" y="769164"/>
                  </a:lnTo>
                  <a:lnTo>
                    <a:pt x="106644" y="754845"/>
                  </a:lnTo>
                  <a:lnTo>
                    <a:pt x="71297" y="732374"/>
                  </a:lnTo>
                  <a:lnTo>
                    <a:pt x="41817" y="702894"/>
                  </a:lnTo>
                  <a:lnTo>
                    <a:pt x="19346" y="667547"/>
                  </a:lnTo>
                  <a:lnTo>
                    <a:pt x="5027" y="627474"/>
                  </a:lnTo>
                  <a:lnTo>
                    <a:pt x="0" y="583818"/>
                  </a:lnTo>
                  <a:lnTo>
                    <a:pt x="0" y="19037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80232" y="5681472"/>
              <a:ext cx="1496695" cy="1280160"/>
            </a:xfrm>
            <a:custGeom>
              <a:avLst/>
              <a:gdLst/>
              <a:ahLst/>
              <a:cxnLst/>
              <a:rect l="l" t="t" r="r" b="b"/>
              <a:pathLst>
                <a:path w="1496695" h="1280159">
                  <a:moveTo>
                    <a:pt x="0" y="1280159"/>
                  </a:moveTo>
                  <a:lnTo>
                    <a:pt x="1496567" y="1280159"/>
                  </a:lnTo>
                </a:path>
                <a:path w="1496695" h="1280159">
                  <a:moveTo>
                    <a:pt x="0" y="0"/>
                  </a:moveTo>
                  <a:lnTo>
                    <a:pt x="1493520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31080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20439" y="3361385"/>
            <a:ext cx="166306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4" dirty="0">
                <a:latin typeface="Arial"/>
                <a:cs typeface="Arial"/>
              </a:rPr>
              <a:t>Processor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4384" y="4035552"/>
            <a:ext cx="2057400" cy="6616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23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31201" y="5163121"/>
            <a:ext cx="2161540" cy="2310765"/>
            <a:chOff x="1231201" y="5163121"/>
            <a:chExt cx="2161540" cy="2310765"/>
          </a:xfrm>
        </p:grpSpPr>
        <p:sp>
          <p:nvSpPr>
            <p:cNvPr id="17" name="object 17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55775" y="6733031"/>
            <a:ext cx="211264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3390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19009" y="5181409"/>
            <a:ext cx="2192020" cy="2073275"/>
            <a:chOff x="1219009" y="5181409"/>
            <a:chExt cx="2192020" cy="2073275"/>
          </a:xfrm>
        </p:grpSpPr>
        <p:sp>
          <p:nvSpPr>
            <p:cNvPr id="23" name="object 23"/>
            <p:cNvSpPr/>
            <p:nvPr/>
          </p:nvSpPr>
          <p:spPr>
            <a:xfrm>
              <a:off x="1231392" y="5422391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4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4" h="1819909">
                  <a:moveTo>
                    <a:pt x="0" y="256031"/>
                  </a:moveTo>
                  <a:lnTo>
                    <a:pt x="2154936" y="259079"/>
                  </a:lnTo>
                </a:path>
                <a:path w="2167254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4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4" h="1819909">
                  <a:moveTo>
                    <a:pt x="0" y="1551431"/>
                  </a:moveTo>
                  <a:lnTo>
                    <a:pt x="2154936" y="1554479"/>
                  </a:lnTo>
                </a:path>
                <a:path w="2167254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00784" y="5193791"/>
              <a:ext cx="1228725" cy="969644"/>
            </a:xfrm>
            <a:custGeom>
              <a:avLst/>
              <a:gdLst/>
              <a:ahLst/>
              <a:cxnLst/>
              <a:rect l="l" t="t" r="r" b="b"/>
              <a:pathLst>
                <a:path w="1228725" h="969645">
                  <a:moveTo>
                    <a:pt x="0" y="966215"/>
                  </a:moveTo>
                  <a:lnTo>
                    <a:pt x="188975" y="966215"/>
                  </a:lnTo>
                  <a:lnTo>
                    <a:pt x="188975" y="786383"/>
                  </a:lnTo>
                  <a:lnTo>
                    <a:pt x="0" y="786383"/>
                  </a:lnTo>
                  <a:lnTo>
                    <a:pt x="0" y="966215"/>
                  </a:lnTo>
                  <a:close/>
                </a:path>
                <a:path w="1228725" h="969645">
                  <a:moveTo>
                    <a:pt x="466344" y="966215"/>
                  </a:moveTo>
                  <a:lnTo>
                    <a:pt x="1216152" y="966215"/>
                  </a:lnTo>
                  <a:lnTo>
                    <a:pt x="1216152" y="786383"/>
                  </a:lnTo>
                  <a:lnTo>
                    <a:pt x="466344" y="786383"/>
                  </a:lnTo>
                  <a:lnTo>
                    <a:pt x="466344" y="966215"/>
                  </a:lnTo>
                  <a:close/>
                </a:path>
                <a:path w="1228725" h="969645">
                  <a:moveTo>
                    <a:pt x="737616" y="786383"/>
                  </a:moveTo>
                  <a:lnTo>
                    <a:pt x="740664" y="969263"/>
                  </a:lnTo>
                </a:path>
                <a:path w="1228725" h="969645">
                  <a:moveTo>
                    <a:pt x="975360" y="774191"/>
                  </a:moveTo>
                  <a:lnTo>
                    <a:pt x="978408" y="957072"/>
                  </a:lnTo>
                </a:path>
                <a:path w="1228725" h="969645">
                  <a:moveTo>
                    <a:pt x="15240" y="445007"/>
                  </a:moveTo>
                  <a:lnTo>
                    <a:pt x="201168" y="445007"/>
                  </a:lnTo>
                  <a:lnTo>
                    <a:pt x="201168" y="265175"/>
                  </a:lnTo>
                  <a:lnTo>
                    <a:pt x="15240" y="265175"/>
                  </a:lnTo>
                  <a:lnTo>
                    <a:pt x="15240" y="445007"/>
                  </a:lnTo>
                  <a:close/>
                </a:path>
                <a:path w="1228725" h="969645">
                  <a:moveTo>
                    <a:pt x="481584" y="445007"/>
                  </a:moveTo>
                  <a:lnTo>
                    <a:pt x="1228344" y="445007"/>
                  </a:lnTo>
                  <a:lnTo>
                    <a:pt x="1228344" y="265175"/>
                  </a:lnTo>
                  <a:lnTo>
                    <a:pt x="481584" y="265175"/>
                  </a:lnTo>
                  <a:lnTo>
                    <a:pt x="481584" y="445007"/>
                  </a:lnTo>
                  <a:close/>
                </a:path>
                <a:path w="1228725" h="969645">
                  <a:moveTo>
                    <a:pt x="749808" y="265175"/>
                  </a:moveTo>
                  <a:lnTo>
                    <a:pt x="752856" y="448055"/>
                  </a:lnTo>
                </a:path>
                <a:path w="1228725" h="969645">
                  <a:moveTo>
                    <a:pt x="987552" y="256031"/>
                  </a:moveTo>
                  <a:lnTo>
                    <a:pt x="990600" y="438911"/>
                  </a:lnTo>
                </a:path>
                <a:path w="1228725" h="969645">
                  <a:moveTo>
                    <a:pt x="15240" y="192024"/>
                  </a:moveTo>
                  <a:lnTo>
                    <a:pt x="201168" y="192024"/>
                  </a:lnTo>
                  <a:lnTo>
                    <a:pt x="201168" y="9144"/>
                  </a:lnTo>
                  <a:lnTo>
                    <a:pt x="15240" y="9144"/>
                  </a:lnTo>
                  <a:lnTo>
                    <a:pt x="15240" y="192024"/>
                  </a:lnTo>
                  <a:close/>
                </a:path>
                <a:path w="1228725" h="969645">
                  <a:moveTo>
                    <a:pt x="481584" y="188975"/>
                  </a:moveTo>
                  <a:lnTo>
                    <a:pt x="1228344" y="188975"/>
                  </a:lnTo>
                  <a:lnTo>
                    <a:pt x="1228344" y="12192"/>
                  </a:lnTo>
                  <a:lnTo>
                    <a:pt x="481584" y="12192"/>
                  </a:lnTo>
                  <a:lnTo>
                    <a:pt x="481584" y="188975"/>
                  </a:lnTo>
                  <a:close/>
                </a:path>
                <a:path w="1228725" h="969645">
                  <a:moveTo>
                    <a:pt x="749808" y="9143"/>
                  </a:moveTo>
                  <a:lnTo>
                    <a:pt x="752856" y="195072"/>
                  </a:lnTo>
                </a:path>
                <a:path w="1228725" h="969645">
                  <a:moveTo>
                    <a:pt x="987552" y="0"/>
                  </a:moveTo>
                  <a:lnTo>
                    <a:pt x="990600" y="182879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811782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55775" y="5695188"/>
            <a:ext cx="211264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445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674417" y="2770441"/>
            <a:ext cx="2710180" cy="5087620"/>
            <a:chOff x="8674417" y="2770441"/>
            <a:chExt cx="2710180" cy="5087620"/>
          </a:xfrm>
        </p:grpSpPr>
        <p:sp>
          <p:nvSpPr>
            <p:cNvPr id="28" name="object 28"/>
            <p:cNvSpPr/>
            <p:nvPr/>
          </p:nvSpPr>
          <p:spPr>
            <a:xfrm>
              <a:off x="8702040" y="5681472"/>
              <a:ext cx="1490980" cy="0"/>
            </a:xfrm>
            <a:custGeom>
              <a:avLst/>
              <a:gdLst/>
              <a:ahLst/>
              <a:cxnLst/>
              <a:rect l="l" t="t" r="r" b="b"/>
              <a:pathLst>
                <a:path w="1490979">
                  <a:moveTo>
                    <a:pt x="0" y="0"/>
                  </a:moveTo>
                  <a:lnTo>
                    <a:pt x="1490471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152888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8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8" y="1990344"/>
                  </a:lnTo>
                  <a:lnTo>
                    <a:pt x="241096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8" y="1990344"/>
                  </a:lnTo>
                  <a:lnTo>
                    <a:pt x="2410968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342501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56192" y="4035552"/>
            <a:ext cx="2057400" cy="6616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23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540817" y="5163121"/>
            <a:ext cx="2192020" cy="2091689"/>
            <a:chOff x="6540817" y="5163121"/>
            <a:chExt cx="2192020" cy="2091689"/>
          </a:xfrm>
        </p:grpSpPr>
        <p:sp>
          <p:nvSpPr>
            <p:cNvPr id="35" name="object 35"/>
            <p:cNvSpPr/>
            <p:nvPr/>
          </p:nvSpPr>
          <p:spPr>
            <a:xfrm>
              <a:off x="6565392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65392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53200" y="5422392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4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4" h="1819909">
                  <a:moveTo>
                    <a:pt x="0" y="256031"/>
                  </a:moveTo>
                  <a:lnTo>
                    <a:pt x="2154935" y="259079"/>
                  </a:lnTo>
                </a:path>
                <a:path w="2167254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4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4" h="1819909">
                  <a:moveTo>
                    <a:pt x="0" y="1551431"/>
                  </a:moveTo>
                  <a:lnTo>
                    <a:pt x="2154935" y="1554479"/>
                  </a:lnTo>
                </a:path>
                <a:path w="2167254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134225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034783" y="5193791"/>
            <a:ext cx="1216660" cy="448309"/>
          </a:xfrm>
          <a:custGeom>
            <a:avLst/>
            <a:gdLst/>
            <a:ahLst/>
            <a:cxnLst/>
            <a:rect l="l" t="t" r="r" b="b"/>
            <a:pathLst>
              <a:path w="1216659" h="448310">
                <a:moveTo>
                  <a:pt x="0" y="445007"/>
                </a:moveTo>
                <a:lnTo>
                  <a:pt x="188975" y="445007"/>
                </a:lnTo>
                <a:lnTo>
                  <a:pt x="188975" y="265175"/>
                </a:lnTo>
                <a:lnTo>
                  <a:pt x="0" y="265175"/>
                </a:lnTo>
                <a:lnTo>
                  <a:pt x="0" y="445007"/>
                </a:lnTo>
                <a:close/>
              </a:path>
              <a:path w="1216659" h="448310">
                <a:moveTo>
                  <a:pt x="466344" y="445007"/>
                </a:moveTo>
                <a:lnTo>
                  <a:pt x="1216152" y="445007"/>
                </a:lnTo>
                <a:lnTo>
                  <a:pt x="1216152" y="265175"/>
                </a:lnTo>
                <a:lnTo>
                  <a:pt x="466344" y="265175"/>
                </a:lnTo>
                <a:lnTo>
                  <a:pt x="466344" y="445007"/>
                </a:lnTo>
                <a:close/>
              </a:path>
              <a:path w="1216659" h="448310">
                <a:moveTo>
                  <a:pt x="737616" y="265175"/>
                </a:moveTo>
                <a:lnTo>
                  <a:pt x="740664" y="448055"/>
                </a:lnTo>
              </a:path>
              <a:path w="1216659" h="448310">
                <a:moveTo>
                  <a:pt x="975360" y="256031"/>
                </a:moveTo>
                <a:lnTo>
                  <a:pt x="978408" y="438911"/>
                </a:lnTo>
              </a:path>
              <a:path w="1216659" h="448310">
                <a:moveTo>
                  <a:pt x="0" y="192024"/>
                </a:moveTo>
                <a:lnTo>
                  <a:pt x="188975" y="192024"/>
                </a:lnTo>
                <a:lnTo>
                  <a:pt x="188975" y="9144"/>
                </a:lnTo>
                <a:lnTo>
                  <a:pt x="0" y="9144"/>
                </a:lnTo>
                <a:lnTo>
                  <a:pt x="0" y="192024"/>
                </a:lnTo>
                <a:close/>
              </a:path>
              <a:path w="1216659" h="448310">
                <a:moveTo>
                  <a:pt x="466344" y="188975"/>
                </a:moveTo>
                <a:lnTo>
                  <a:pt x="1216152" y="188975"/>
                </a:lnTo>
                <a:lnTo>
                  <a:pt x="1216152" y="12192"/>
                </a:lnTo>
                <a:lnTo>
                  <a:pt x="466344" y="12192"/>
                </a:lnTo>
                <a:lnTo>
                  <a:pt x="466344" y="188975"/>
                </a:lnTo>
                <a:close/>
              </a:path>
              <a:path w="1216659" h="448310">
                <a:moveTo>
                  <a:pt x="737616" y="9143"/>
                </a:moveTo>
                <a:lnTo>
                  <a:pt x="740664" y="195072"/>
                </a:lnTo>
              </a:path>
              <a:path w="1216659" h="448310">
                <a:moveTo>
                  <a:pt x="975360" y="0"/>
                </a:moveTo>
                <a:lnTo>
                  <a:pt x="978408" y="182879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565392" y="5695188"/>
            <a:ext cx="213677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3815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3856017" y="2770441"/>
            <a:ext cx="2710180" cy="5087620"/>
            <a:chOff x="13856017" y="2770441"/>
            <a:chExt cx="2710180" cy="5087620"/>
          </a:xfrm>
        </p:grpSpPr>
        <p:sp>
          <p:nvSpPr>
            <p:cNvPr id="42" name="object 42"/>
            <p:cNvSpPr/>
            <p:nvPr/>
          </p:nvSpPr>
          <p:spPr>
            <a:xfrm>
              <a:off x="13883640" y="4773168"/>
              <a:ext cx="1506220" cy="3057525"/>
            </a:xfrm>
            <a:custGeom>
              <a:avLst/>
              <a:gdLst/>
              <a:ahLst/>
              <a:cxnLst/>
              <a:rect l="l" t="t" r="r" b="b"/>
              <a:pathLst>
                <a:path w="1506219" h="3057525">
                  <a:moveTo>
                    <a:pt x="0" y="2188463"/>
                  </a:moveTo>
                  <a:lnTo>
                    <a:pt x="1496567" y="2188463"/>
                  </a:lnTo>
                </a:path>
                <a:path w="1506219" h="3057525">
                  <a:moveTo>
                    <a:pt x="0" y="908303"/>
                  </a:moveTo>
                  <a:lnTo>
                    <a:pt x="1505711" y="908303"/>
                  </a:lnTo>
                </a:path>
                <a:path w="1506219" h="3057525">
                  <a:moveTo>
                    <a:pt x="1450848" y="0"/>
                  </a:moveTo>
                  <a:lnTo>
                    <a:pt x="1450848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452498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4328584" y="4026344"/>
            <a:ext cx="2075814" cy="680085"/>
            <a:chOff x="14328584" y="4026344"/>
            <a:chExt cx="2075814" cy="680085"/>
          </a:xfrm>
        </p:grpSpPr>
        <p:sp>
          <p:nvSpPr>
            <p:cNvPr id="47" name="object 47"/>
            <p:cNvSpPr/>
            <p:nvPr/>
          </p:nvSpPr>
          <p:spPr>
            <a:xfrm>
              <a:off x="14337791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2057400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2057400" y="661416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337791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0" y="661416"/>
                  </a:moveTo>
                  <a:lnTo>
                    <a:pt x="2057400" y="661416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8288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4346936" y="4044696"/>
            <a:ext cx="2039620" cy="41465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147955" rIns="0" bIns="0" rtlCol="0">
            <a:spAutoFit/>
          </a:bodyPr>
          <a:lstStyle/>
          <a:p>
            <a:pPr marL="382270">
              <a:lnSpc>
                <a:spcPts val="2100"/>
              </a:lnSpc>
              <a:spcBef>
                <a:spcPts val="116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1734609" y="5163121"/>
            <a:ext cx="2161540" cy="2310765"/>
            <a:chOff x="11734609" y="5163121"/>
            <a:chExt cx="2161540" cy="2310765"/>
          </a:xfrm>
        </p:grpSpPr>
        <p:sp>
          <p:nvSpPr>
            <p:cNvPr id="51" name="object 51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1759183" y="6733031"/>
            <a:ext cx="211264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4659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1722417" y="5181409"/>
            <a:ext cx="2192020" cy="2073275"/>
            <a:chOff x="11722417" y="5181409"/>
            <a:chExt cx="2192020" cy="2073275"/>
          </a:xfrm>
        </p:grpSpPr>
        <p:sp>
          <p:nvSpPr>
            <p:cNvPr id="57" name="object 57"/>
            <p:cNvSpPr/>
            <p:nvPr/>
          </p:nvSpPr>
          <p:spPr>
            <a:xfrm>
              <a:off x="11734800" y="5422391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5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5" h="1819909">
                  <a:moveTo>
                    <a:pt x="0" y="256031"/>
                  </a:moveTo>
                  <a:lnTo>
                    <a:pt x="2154936" y="259079"/>
                  </a:lnTo>
                </a:path>
                <a:path w="2167255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5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5" h="1819909">
                  <a:moveTo>
                    <a:pt x="0" y="1551431"/>
                  </a:moveTo>
                  <a:lnTo>
                    <a:pt x="2154936" y="1554479"/>
                  </a:lnTo>
                </a:path>
                <a:path w="2167255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204192" y="5193791"/>
              <a:ext cx="1228725" cy="969644"/>
            </a:xfrm>
            <a:custGeom>
              <a:avLst/>
              <a:gdLst/>
              <a:ahLst/>
              <a:cxnLst/>
              <a:rect l="l" t="t" r="r" b="b"/>
              <a:pathLst>
                <a:path w="1228725" h="969645">
                  <a:moveTo>
                    <a:pt x="0" y="966215"/>
                  </a:moveTo>
                  <a:lnTo>
                    <a:pt x="185927" y="966215"/>
                  </a:lnTo>
                  <a:lnTo>
                    <a:pt x="185927" y="786383"/>
                  </a:lnTo>
                  <a:lnTo>
                    <a:pt x="0" y="786383"/>
                  </a:lnTo>
                  <a:lnTo>
                    <a:pt x="0" y="966215"/>
                  </a:lnTo>
                  <a:close/>
                </a:path>
                <a:path w="1228725" h="969645">
                  <a:moveTo>
                    <a:pt x="466343" y="966215"/>
                  </a:moveTo>
                  <a:lnTo>
                    <a:pt x="1216152" y="966215"/>
                  </a:lnTo>
                  <a:lnTo>
                    <a:pt x="1216152" y="786383"/>
                  </a:lnTo>
                  <a:lnTo>
                    <a:pt x="466343" y="786383"/>
                  </a:lnTo>
                  <a:lnTo>
                    <a:pt x="466343" y="966215"/>
                  </a:lnTo>
                  <a:close/>
                </a:path>
                <a:path w="1228725" h="969645">
                  <a:moveTo>
                    <a:pt x="737615" y="786383"/>
                  </a:moveTo>
                  <a:lnTo>
                    <a:pt x="740663" y="969263"/>
                  </a:lnTo>
                </a:path>
                <a:path w="1228725" h="969645">
                  <a:moveTo>
                    <a:pt x="975359" y="774191"/>
                  </a:moveTo>
                  <a:lnTo>
                    <a:pt x="978407" y="957072"/>
                  </a:lnTo>
                </a:path>
                <a:path w="1228725" h="969645">
                  <a:moveTo>
                    <a:pt x="12191" y="445007"/>
                  </a:moveTo>
                  <a:lnTo>
                    <a:pt x="201167" y="445007"/>
                  </a:lnTo>
                  <a:lnTo>
                    <a:pt x="201167" y="265175"/>
                  </a:lnTo>
                  <a:lnTo>
                    <a:pt x="12191" y="265175"/>
                  </a:lnTo>
                  <a:lnTo>
                    <a:pt x="12191" y="445007"/>
                  </a:lnTo>
                  <a:close/>
                </a:path>
                <a:path w="1228725" h="969645">
                  <a:moveTo>
                    <a:pt x="478535" y="445007"/>
                  </a:moveTo>
                  <a:lnTo>
                    <a:pt x="1228344" y="445007"/>
                  </a:lnTo>
                  <a:lnTo>
                    <a:pt x="1228344" y="265175"/>
                  </a:lnTo>
                  <a:lnTo>
                    <a:pt x="478535" y="265175"/>
                  </a:lnTo>
                  <a:lnTo>
                    <a:pt x="478535" y="445007"/>
                  </a:lnTo>
                  <a:close/>
                </a:path>
                <a:path w="1228725" h="969645">
                  <a:moveTo>
                    <a:pt x="749807" y="265175"/>
                  </a:moveTo>
                  <a:lnTo>
                    <a:pt x="752855" y="448055"/>
                  </a:lnTo>
                </a:path>
                <a:path w="1228725" h="969645">
                  <a:moveTo>
                    <a:pt x="987551" y="256031"/>
                  </a:moveTo>
                  <a:lnTo>
                    <a:pt x="990600" y="438911"/>
                  </a:lnTo>
                </a:path>
                <a:path w="1228725" h="969645">
                  <a:moveTo>
                    <a:pt x="12191" y="192024"/>
                  </a:moveTo>
                  <a:lnTo>
                    <a:pt x="201167" y="192024"/>
                  </a:lnTo>
                  <a:lnTo>
                    <a:pt x="201167" y="9144"/>
                  </a:lnTo>
                  <a:lnTo>
                    <a:pt x="12191" y="9144"/>
                  </a:lnTo>
                  <a:lnTo>
                    <a:pt x="12191" y="192024"/>
                  </a:lnTo>
                  <a:close/>
                </a:path>
                <a:path w="1228725" h="969645">
                  <a:moveTo>
                    <a:pt x="478535" y="188975"/>
                  </a:moveTo>
                  <a:lnTo>
                    <a:pt x="1228344" y="188975"/>
                  </a:lnTo>
                  <a:lnTo>
                    <a:pt x="1228344" y="12192"/>
                  </a:lnTo>
                  <a:lnTo>
                    <a:pt x="478535" y="12192"/>
                  </a:lnTo>
                  <a:lnTo>
                    <a:pt x="478535" y="188975"/>
                  </a:lnTo>
                  <a:close/>
                </a:path>
                <a:path w="1228725" h="969645">
                  <a:moveTo>
                    <a:pt x="749807" y="9143"/>
                  </a:moveTo>
                  <a:lnTo>
                    <a:pt x="752855" y="195072"/>
                  </a:lnTo>
                </a:path>
                <a:path w="1228725" h="969645">
                  <a:moveTo>
                    <a:pt x="987551" y="0"/>
                  </a:moveTo>
                  <a:lnTo>
                    <a:pt x="990600" y="182879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2316459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759183" y="5695188"/>
            <a:ext cx="211264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191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4995671" y="4459223"/>
            <a:ext cx="11375390" cy="4602480"/>
            <a:chOff x="4995671" y="4459223"/>
            <a:chExt cx="11375390" cy="4602480"/>
          </a:xfrm>
        </p:grpSpPr>
        <p:sp>
          <p:nvSpPr>
            <p:cNvPr id="62" name="object 62"/>
            <p:cNvSpPr/>
            <p:nvPr/>
          </p:nvSpPr>
          <p:spPr>
            <a:xfrm>
              <a:off x="4995671" y="4808219"/>
              <a:ext cx="4864735" cy="4253865"/>
            </a:xfrm>
            <a:custGeom>
              <a:avLst/>
              <a:gdLst/>
              <a:ahLst/>
              <a:cxnLst/>
              <a:rect l="l" t="t" r="r" b="b"/>
              <a:pathLst>
                <a:path w="4864734" h="4253865">
                  <a:moveTo>
                    <a:pt x="64007" y="0"/>
                  </a:moveTo>
                  <a:lnTo>
                    <a:pt x="0" y="0"/>
                  </a:lnTo>
                  <a:lnTo>
                    <a:pt x="0" y="4253483"/>
                  </a:lnTo>
                  <a:lnTo>
                    <a:pt x="4864608" y="4253483"/>
                  </a:lnTo>
                  <a:lnTo>
                    <a:pt x="4864608" y="4221480"/>
                  </a:lnTo>
                  <a:lnTo>
                    <a:pt x="64007" y="4221480"/>
                  </a:lnTo>
                  <a:lnTo>
                    <a:pt x="32003" y="4189476"/>
                  </a:lnTo>
                  <a:lnTo>
                    <a:pt x="64007" y="4189476"/>
                  </a:lnTo>
                  <a:lnTo>
                    <a:pt x="64007" y="0"/>
                  </a:lnTo>
                  <a:close/>
                </a:path>
                <a:path w="4864734" h="4253865">
                  <a:moveTo>
                    <a:pt x="64007" y="4189476"/>
                  </a:moveTo>
                  <a:lnTo>
                    <a:pt x="32003" y="4189476"/>
                  </a:lnTo>
                  <a:lnTo>
                    <a:pt x="64007" y="4221480"/>
                  </a:lnTo>
                  <a:lnTo>
                    <a:pt x="64007" y="4189476"/>
                  </a:lnTo>
                  <a:close/>
                </a:path>
                <a:path w="4864734" h="4253865">
                  <a:moveTo>
                    <a:pt x="4800600" y="4189476"/>
                  </a:moveTo>
                  <a:lnTo>
                    <a:pt x="64007" y="4189476"/>
                  </a:lnTo>
                  <a:lnTo>
                    <a:pt x="64007" y="4221480"/>
                  </a:lnTo>
                  <a:lnTo>
                    <a:pt x="4800600" y="4221480"/>
                  </a:lnTo>
                  <a:lnTo>
                    <a:pt x="4800600" y="4189476"/>
                  </a:lnTo>
                  <a:close/>
                </a:path>
                <a:path w="4864734" h="4253865">
                  <a:moveTo>
                    <a:pt x="4800600" y="1010284"/>
                  </a:moveTo>
                  <a:lnTo>
                    <a:pt x="4800600" y="4221480"/>
                  </a:lnTo>
                  <a:lnTo>
                    <a:pt x="4832604" y="4189476"/>
                  </a:lnTo>
                  <a:lnTo>
                    <a:pt x="4864608" y="4189476"/>
                  </a:lnTo>
                  <a:lnTo>
                    <a:pt x="4864608" y="1042288"/>
                  </a:lnTo>
                  <a:lnTo>
                    <a:pt x="4832604" y="1042288"/>
                  </a:lnTo>
                  <a:lnTo>
                    <a:pt x="4800600" y="1010284"/>
                  </a:lnTo>
                  <a:close/>
                </a:path>
                <a:path w="4864734" h="4253865">
                  <a:moveTo>
                    <a:pt x="4864608" y="4189476"/>
                  </a:moveTo>
                  <a:lnTo>
                    <a:pt x="4832604" y="4189476"/>
                  </a:lnTo>
                  <a:lnTo>
                    <a:pt x="4800600" y="4221480"/>
                  </a:lnTo>
                  <a:lnTo>
                    <a:pt x="4864608" y="4221480"/>
                  </a:lnTo>
                  <a:lnTo>
                    <a:pt x="4864608" y="4189476"/>
                  </a:lnTo>
                  <a:close/>
                </a:path>
                <a:path w="4864734" h="4253865">
                  <a:moveTo>
                    <a:pt x="3940302" y="914273"/>
                  </a:moveTo>
                  <a:lnTo>
                    <a:pt x="3748278" y="1010284"/>
                  </a:lnTo>
                  <a:lnTo>
                    <a:pt x="3940302" y="1106297"/>
                  </a:lnTo>
                  <a:lnTo>
                    <a:pt x="3940302" y="1042288"/>
                  </a:lnTo>
                  <a:lnTo>
                    <a:pt x="3908298" y="1042288"/>
                  </a:lnTo>
                  <a:lnTo>
                    <a:pt x="3908298" y="978280"/>
                  </a:lnTo>
                  <a:lnTo>
                    <a:pt x="3940302" y="978280"/>
                  </a:lnTo>
                  <a:lnTo>
                    <a:pt x="3940302" y="914273"/>
                  </a:lnTo>
                  <a:close/>
                </a:path>
                <a:path w="4864734" h="4253865">
                  <a:moveTo>
                    <a:pt x="3940302" y="978280"/>
                  </a:moveTo>
                  <a:lnTo>
                    <a:pt x="3908298" y="978280"/>
                  </a:lnTo>
                  <a:lnTo>
                    <a:pt x="3908298" y="1042288"/>
                  </a:lnTo>
                  <a:lnTo>
                    <a:pt x="3940302" y="1042288"/>
                  </a:lnTo>
                  <a:lnTo>
                    <a:pt x="3940302" y="978280"/>
                  </a:lnTo>
                  <a:close/>
                </a:path>
                <a:path w="4864734" h="4253865">
                  <a:moveTo>
                    <a:pt x="4864608" y="978280"/>
                  </a:moveTo>
                  <a:lnTo>
                    <a:pt x="3940302" y="978280"/>
                  </a:lnTo>
                  <a:lnTo>
                    <a:pt x="3940302" y="1042288"/>
                  </a:lnTo>
                  <a:lnTo>
                    <a:pt x="4800600" y="1042288"/>
                  </a:lnTo>
                  <a:lnTo>
                    <a:pt x="4800600" y="1010284"/>
                  </a:lnTo>
                  <a:lnTo>
                    <a:pt x="4864608" y="1010284"/>
                  </a:lnTo>
                  <a:lnTo>
                    <a:pt x="4864608" y="978280"/>
                  </a:lnTo>
                  <a:close/>
                </a:path>
                <a:path w="4864734" h="4253865">
                  <a:moveTo>
                    <a:pt x="4864608" y="1010284"/>
                  </a:moveTo>
                  <a:lnTo>
                    <a:pt x="4800600" y="1010284"/>
                  </a:lnTo>
                  <a:lnTo>
                    <a:pt x="4832604" y="1042288"/>
                  </a:lnTo>
                  <a:lnTo>
                    <a:pt x="4864608" y="1042288"/>
                  </a:lnTo>
                  <a:lnTo>
                    <a:pt x="4864608" y="1010284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976615" y="5983223"/>
              <a:ext cx="253365" cy="165100"/>
            </a:xfrm>
            <a:custGeom>
              <a:avLst/>
              <a:gdLst/>
              <a:ahLst/>
              <a:cxnLst/>
              <a:rect l="l" t="t" r="r" b="b"/>
              <a:pathLst>
                <a:path w="253365" h="165100">
                  <a:moveTo>
                    <a:pt x="252983" y="0"/>
                  </a:moveTo>
                  <a:lnTo>
                    <a:pt x="0" y="0"/>
                  </a:lnTo>
                  <a:lnTo>
                    <a:pt x="0" y="164592"/>
                  </a:lnTo>
                  <a:lnTo>
                    <a:pt x="252983" y="164592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E22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4337791" y="4459223"/>
              <a:ext cx="2033270" cy="228600"/>
            </a:xfrm>
            <a:custGeom>
              <a:avLst/>
              <a:gdLst/>
              <a:ahLst/>
              <a:cxnLst/>
              <a:rect l="l" t="t" r="r" b="b"/>
              <a:pathLst>
                <a:path w="2033269" h="228600">
                  <a:moveTo>
                    <a:pt x="203301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033015" y="228600"/>
                  </a:lnTo>
                  <a:lnTo>
                    <a:pt x="2033015" y="0"/>
                  </a:lnTo>
                  <a:close/>
                </a:path>
              </a:pathLst>
            </a:custGeom>
            <a:solidFill>
              <a:srgbClr val="008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022591" y="5967983"/>
              <a:ext cx="1216660" cy="195580"/>
            </a:xfrm>
            <a:custGeom>
              <a:avLst/>
              <a:gdLst/>
              <a:ahLst/>
              <a:cxnLst/>
              <a:rect l="l" t="t" r="r" b="b"/>
              <a:pathLst>
                <a:path w="1216659" h="195579">
                  <a:moveTo>
                    <a:pt x="0" y="192024"/>
                  </a:moveTo>
                  <a:lnTo>
                    <a:pt x="185927" y="192024"/>
                  </a:lnTo>
                  <a:lnTo>
                    <a:pt x="185927" y="12192"/>
                  </a:lnTo>
                  <a:lnTo>
                    <a:pt x="0" y="12192"/>
                  </a:lnTo>
                  <a:lnTo>
                    <a:pt x="0" y="192024"/>
                  </a:lnTo>
                  <a:close/>
                </a:path>
                <a:path w="1216659" h="195579">
                  <a:moveTo>
                    <a:pt x="466343" y="192024"/>
                  </a:moveTo>
                  <a:lnTo>
                    <a:pt x="1216151" y="192024"/>
                  </a:lnTo>
                  <a:lnTo>
                    <a:pt x="1216151" y="12192"/>
                  </a:lnTo>
                  <a:lnTo>
                    <a:pt x="466343" y="12192"/>
                  </a:lnTo>
                  <a:lnTo>
                    <a:pt x="466343" y="192024"/>
                  </a:lnTo>
                  <a:close/>
                </a:path>
                <a:path w="1216659" h="195579">
                  <a:moveTo>
                    <a:pt x="737615" y="12192"/>
                  </a:moveTo>
                  <a:lnTo>
                    <a:pt x="740663" y="195072"/>
                  </a:lnTo>
                </a:path>
                <a:path w="1216659" h="195579">
                  <a:moveTo>
                    <a:pt x="975359" y="0"/>
                  </a:moveTo>
                  <a:lnTo>
                    <a:pt x="978407" y="18288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022591" y="5983223"/>
              <a:ext cx="180340" cy="152400"/>
            </a:xfrm>
            <a:custGeom>
              <a:avLst/>
              <a:gdLst/>
              <a:ahLst/>
              <a:cxnLst/>
              <a:rect l="l" t="t" r="r" b="b"/>
              <a:pathLst>
                <a:path w="180340" h="152400">
                  <a:moveTo>
                    <a:pt x="179831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79831" y="152400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E22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876401" y="1954784"/>
            <a:ext cx="16592550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35" dirty="0">
                <a:latin typeface="Arial"/>
                <a:cs typeface="Arial"/>
              </a:rPr>
              <a:t>Read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from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main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memory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by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0" dirty="0">
                <a:latin typeface="Arial"/>
                <a:cs typeface="Arial"/>
              </a:rPr>
              <a:t>processor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0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70" dirty="0">
                <a:latin typeface="Arial"/>
                <a:cs typeface="Arial"/>
              </a:rPr>
              <a:t>of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blue</a:t>
            </a:r>
            <a:r>
              <a:rPr sz="3200" b="1" spc="-10" dirty="0">
                <a:latin typeface="Arial"/>
                <a:cs typeface="Arial"/>
              </a:rPr>
              <a:t> line: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line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160" dirty="0">
                <a:latin typeface="Arial"/>
                <a:cs typeface="Arial"/>
              </a:rPr>
              <a:t>is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dirty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(contained</a:t>
            </a:r>
            <a:r>
              <a:rPr sz="3200" b="1" spc="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P2’s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b="1" spc="-10" dirty="0">
                <a:latin typeface="Arial"/>
                <a:cs typeface="Arial"/>
              </a:rPr>
              <a:t>cache)</a:t>
            </a:r>
            <a:endParaRPr sz="3200">
              <a:latin typeface="Arial"/>
              <a:cs typeface="Arial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6021704" y="9090152"/>
            <a:ext cx="31089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1.</a:t>
            </a:r>
            <a:r>
              <a:rPr sz="2000" b="1" spc="-8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C72405"/>
                </a:solidFill>
                <a:latin typeface="Arial"/>
                <a:cs typeface="Arial"/>
              </a:rPr>
              <a:t>Request: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 read</a:t>
            </a:r>
            <a:r>
              <a:rPr sz="2000" b="1" spc="-3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C72405"/>
                </a:solidFill>
                <a:latin typeface="Arial"/>
                <a:cs typeface="Arial"/>
              </a:rPr>
              <a:t>miss</a:t>
            </a:r>
            <a:r>
              <a:rPr sz="2000" b="1" spc="-2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C72405"/>
                </a:solidFill>
                <a:latin typeface="Arial"/>
                <a:cs typeface="Arial"/>
              </a:rPr>
              <a:t>msg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876401" y="407364"/>
            <a:ext cx="124174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265" dirty="0"/>
              <a:t>Recall:</a:t>
            </a:r>
            <a:r>
              <a:rPr sz="7200" spc="-40" dirty="0"/>
              <a:t> </a:t>
            </a:r>
            <a:r>
              <a:rPr sz="7200" dirty="0"/>
              <a:t>read</a:t>
            </a:r>
            <a:r>
              <a:rPr sz="7200" spc="-40" dirty="0"/>
              <a:t> </a:t>
            </a:r>
            <a:r>
              <a:rPr sz="7200" spc="-375" dirty="0"/>
              <a:t>miss</a:t>
            </a:r>
            <a:r>
              <a:rPr sz="7200" spc="-40" dirty="0"/>
              <a:t> </a:t>
            </a:r>
            <a:r>
              <a:rPr sz="7200" spc="165" dirty="0"/>
              <a:t>to</a:t>
            </a:r>
            <a:r>
              <a:rPr sz="7200" spc="-35" dirty="0"/>
              <a:t> </a:t>
            </a:r>
            <a:r>
              <a:rPr sz="7200" spc="55" dirty="0"/>
              <a:t>dirty</a:t>
            </a:r>
            <a:r>
              <a:rPr sz="7200" spc="-40" dirty="0"/>
              <a:t> </a:t>
            </a:r>
            <a:r>
              <a:rPr sz="7200" spc="-20" dirty="0"/>
              <a:t>line</a:t>
            </a:r>
            <a:endParaRPr sz="7200"/>
          </a:p>
        </p:txBody>
      </p:sp>
      <p:sp>
        <p:nvSpPr>
          <p:cNvPr id="70" name="object 70"/>
          <p:cNvSpPr txBox="1"/>
          <p:nvPr/>
        </p:nvSpPr>
        <p:spPr>
          <a:xfrm>
            <a:off x="7631938" y="8007222"/>
            <a:ext cx="25755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5" dirty="0">
                <a:latin typeface="Arial"/>
                <a:cs typeface="Arial"/>
              </a:rPr>
              <a:t>Scalable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Interconnect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53009" y="6428041"/>
            <a:ext cx="3673475" cy="1045844"/>
            <a:chOff x="6553009" y="6428041"/>
            <a:chExt cx="3673475" cy="1045844"/>
          </a:xfrm>
        </p:grpSpPr>
        <p:sp>
          <p:nvSpPr>
            <p:cNvPr id="3" name="object 3"/>
            <p:cNvSpPr/>
            <p:nvPr/>
          </p:nvSpPr>
          <p:spPr>
            <a:xfrm>
              <a:off x="8702039" y="6961631"/>
              <a:ext cx="1496695" cy="0"/>
            </a:xfrm>
            <a:custGeom>
              <a:avLst/>
              <a:gdLst/>
              <a:ahLst/>
              <a:cxnLst/>
              <a:rect l="l" t="t" r="r" b="b"/>
              <a:pathLst>
                <a:path w="1496695">
                  <a:moveTo>
                    <a:pt x="0" y="0"/>
                  </a:moveTo>
                  <a:lnTo>
                    <a:pt x="1496567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65391" y="6440423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65391" y="6440423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71488" y="6733031"/>
            <a:ext cx="2131060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9740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19009" y="2770441"/>
            <a:ext cx="15393035" cy="5831205"/>
            <a:chOff x="1219009" y="2770441"/>
            <a:chExt cx="15393035" cy="5831205"/>
          </a:xfrm>
        </p:grpSpPr>
        <p:sp>
          <p:nvSpPr>
            <p:cNvPr id="8" name="object 8"/>
            <p:cNvSpPr/>
            <p:nvPr/>
          </p:nvSpPr>
          <p:spPr>
            <a:xfrm>
              <a:off x="6577583" y="7239000"/>
              <a:ext cx="2109470" cy="216535"/>
            </a:xfrm>
            <a:custGeom>
              <a:avLst/>
              <a:gdLst/>
              <a:ahLst/>
              <a:cxnLst/>
              <a:rect l="l" t="t" r="r" b="b"/>
              <a:pathLst>
                <a:path w="2109470" h="216534">
                  <a:moveTo>
                    <a:pt x="2109216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2109216" y="216408"/>
                  </a:lnTo>
                  <a:lnTo>
                    <a:pt x="2109216" y="0"/>
                  </a:lnTo>
                  <a:close/>
                </a:path>
              </a:pathLst>
            </a:custGeom>
            <a:solidFill>
              <a:srgbClr val="008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15177642" y="0"/>
                  </a:moveTo>
                  <a:lnTo>
                    <a:pt x="190373" y="0"/>
                  </a:lnTo>
                  <a:lnTo>
                    <a:pt x="146717" y="5027"/>
                  </a:lnTo>
                  <a:lnTo>
                    <a:pt x="106644" y="19346"/>
                  </a:lnTo>
                  <a:lnTo>
                    <a:pt x="71297" y="41817"/>
                  </a:lnTo>
                  <a:lnTo>
                    <a:pt x="41817" y="71297"/>
                  </a:lnTo>
                  <a:lnTo>
                    <a:pt x="19346" y="106644"/>
                  </a:lnTo>
                  <a:lnTo>
                    <a:pt x="5027" y="146717"/>
                  </a:lnTo>
                  <a:lnTo>
                    <a:pt x="0" y="190373"/>
                  </a:lnTo>
                  <a:lnTo>
                    <a:pt x="0" y="583818"/>
                  </a:lnTo>
                  <a:lnTo>
                    <a:pt x="5027" y="627474"/>
                  </a:lnTo>
                  <a:lnTo>
                    <a:pt x="19346" y="667547"/>
                  </a:lnTo>
                  <a:lnTo>
                    <a:pt x="41817" y="702894"/>
                  </a:lnTo>
                  <a:lnTo>
                    <a:pt x="71297" y="732374"/>
                  </a:lnTo>
                  <a:lnTo>
                    <a:pt x="106644" y="754845"/>
                  </a:lnTo>
                  <a:lnTo>
                    <a:pt x="146717" y="769164"/>
                  </a:lnTo>
                  <a:lnTo>
                    <a:pt x="190373" y="774191"/>
                  </a:lnTo>
                  <a:lnTo>
                    <a:pt x="15177642" y="774191"/>
                  </a:lnTo>
                  <a:lnTo>
                    <a:pt x="15221298" y="769164"/>
                  </a:lnTo>
                  <a:lnTo>
                    <a:pt x="15261371" y="754845"/>
                  </a:lnTo>
                  <a:lnTo>
                    <a:pt x="15296718" y="732374"/>
                  </a:lnTo>
                  <a:lnTo>
                    <a:pt x="15326198" y="702894"/>
                  </a:lnTo>
                  <a:lnTo>
                    <a:pt x="15348669" y="667547"/>
                  </a:lnTo>
                  <a:lnTo>
                    <a:pt x="15362988" y="627474"/>
                  </a:lnTo>
                  <a:lnTo>
                    <a:pt x="15368016" y="583818"/>
                  </a:lnTo>
                  <a:lnTo>
                    <a:pt x="15368016" y="190373"/>
                  </a:lnTo>
                  <a:lnTo>
                    <a:pt x="15362988" y="146717"/>
                  </a:lnTo>
                  <a:lnTo>
                    <a:pt x="15348669" y="106644"/>
                  </a:lnTo>
                  <a:lnTo>
                    <a:pt x="15326198" y="71297"/>
                  </a:lnTo>
                  <a:lnTo>
                    <a:pt x="15296718" y="41817"/>
                  </a:lnTo>
                  <a:lnTo>
                    <a:pt x="15261371" y="19346"/>
                  </a:lnTo>
                  <a:lnTo>
                    <a:pt x="15221298" y="5027"/>
                  </a:lnTo>
                  <a:lnTo>
                    <a:pt x="15177642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0" y="190373"/>
                  </a:moveTo>
                  <a:lnTo>
                    <a:pt x="5027" y="146717"/>
                  </a:lnTo>
                  <a:lnTo>
                    <a:pt x="19346" y="106644"/>
                  </a:lnTo>
                  <a:lnTo>
                    <a:pt x="41817" y="71297"/>
                  </a:lnTo>
                  <a:lnTo>
                    <a:pt x="71297" y="41817"/>
                  </a:lnTo>
                  <a:lnTo>
                    <a:pt x="106644" y="19346"/>
                  </a:lnTo>
                  <a:lnTo>
                    <a:pt x="146717" y="5027"/>
                  </a:lnTo>
                  <a:lnTo>
                    <a:pt x="190373" y="0"/>
                  </a:lnTo>
                  <a:lnTo>
                    <a:pt x="15177642" y="0"/>
                  </a:lnTo>
                  <a:lnTo>
                    <a:pt x="15221298" y="5027"/>
                  </a:lnTo>
                  <a:lnTo>
                    <a:pt x="15261371" y="19346"/>
                  </a:lnTo>
                  <a:lnTo>
                    <a:pt x="15296718" y="41817"/>
                  </a:lnTo>
                  <a:lnTo>
                    <a:pt x="15326198" y="71297"/>
                  </a:lnTo>
                  <a:lnTo>
                    <a:pt x="15348669" y="106644"/>
                  </a:lnTo>
                  <a:lnTo>
                    <a:pt x="15362988" y="146717"/>
                  </a:lnTo>
                  <a:lnTo>
                    <a:pt x="15368016" y="190373"/>
                  </a:lnTo>
                  <a:lnTo>
                    <a:pt x="15368016" y="583818"/>
                  </a:lnTo>
                  <a:lnTo>
                    <a:pt x="15362988" y="627474"/>
                  </a:lnTo>
                  <a:lnTo>
                    <a:pt x="15348669" y="667547"/>
                  </a:lnTo>
                  <a:lnTo>
                    <a:pt x="15326198" y="702894"/>
                  </a:lnTo>
                  <a:lnTo>
                    <a:pt x="15296718" y="732374"/>
                  </a:lnTo>
                  <a:lnTo>
                    <a:pt x="15261371" y="754845"/>
                  </a:lnTo>
                  <a:lnTo>
                    <a:pt x="15221298" y="769164"/>
                  </a:lnTo>
                  <a:lnTo>
                    <a:pt x="15177642" y="774191"/>
                  </a:lnTo>
                  <a:lnTo>
                    <a:pt x="190373" y="774191"/>
                  </a:lnTo>
                  <a:lnTo>
                    <a:pt x="146717" y="769164"/>
                  </a:lnTo>
                  <a:lnTo>
                    <a:pt x="106644" y="754845"/>
                  </a:lnTo>
                  <a:lnTo>
                    <a:pt x="71297" y="732374"/>
                  </a:lnTo>
                  <a:lnTo>
                    <a:pt x="41817" y="702894"/>
                  </a:lnTo>
                  <a:lnTo>
                    <a:pt x="19346" y="667547"/>
                  </a:lnTo>
                  <a:lnTo>
                    <a:pt x="5027" y="627474"/>
                  </a:lnTo>
                  <a:lnTo>
                    <a:pt x="0" y="583818"/>
                  </a:lnTo>
                  <a:lnTo>
                    <a:pt x="0" y="19037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80232" y="5681472"/>
              <a:ext cx="1496695" cy="1280160"/>
            </a:xfrm>
            <a:custGeom>
              <a:avLst/>
              <a:gdLst/>
              <a:ahLst/>
              <a:cxnLst/>
              <a:rect l="l" t="t" r="r" b="b"/>
              <a:pathLst>
                <a:path w="1496695" h="1280159">
                  <a:moveTo>
                    <a:pt x="0" y="1280159"/>
                  </a:moveTo>
                  <a:lnTo>
                    <a:pt x="1496567" y="1280159"/>
                  </a:lnTo>
                </a:path>
                <a:path w="1496695" h="1280159">
                  <a:moveTo>
                    <a:pt x="0" y="0"/>
                  </a:moveTo>
                  <a:lnTo>
                    <a:pt x="1493520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31080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Recall:</a:t>
            </a:r>
            <a:r>
              <a:rPr spc="-55" dirty="0"/>
              <a:t> </a:t>
            </a:r>
            <a:r>
              <a:rPr dirty="0"/>
              <a:t>read</a:t>
            </a:r>
            <a:r>
              <a:rPr spc="-35" dirty="0"/>
              <a:t> </a:t>
            </a:r>
            <a:r>
              <a:rPr spc="-310" dirty="0"/>
              <a:t>miss</a:t>
            </a:r>
            <a:r>
              <a:rPr spc="-25" dirty="0"/>
              <a:t> </a:t>
            </a:r>
            <a:r>
              <a:rPr spc="145" dirty="0"/>
              <a:t>to</a:t>
            </a:r>
            <a:r>
              <a:rPr spc="-35" dirty="0"/>
              <a:t> </a:t>
            </a:r>
            <a:r>
              <a:rPr dirty="0"/>
              <a:t>dirty</a:t>
            </a:r>
            <a:r>
              <a:rPr spc="-50" dirty="0"/>
              <a:t> </a:t>
            </a:r>
            <a:r>
              <a:rPr spc="-20" dirty="0"/>
              <a:t>line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02043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825176" y="4026344"/>
            <a:ext cx="2075814" cy="680085"/>
            <a:chOff x="3825176" y="4026344"/>
            <a:chExt cx="2075814" cy="680085"/>
          </a:xfrm>
        </p:grpSpPr>
        <p:sp>
          <p:nvSpPr>
            <p:cNvPr id="18" name="object 18"/>
            <p:cNvSpPr/>
            <p:nvPr/>
          </p:nvSpPr>
          <p:spPr>
            <a:xfrm>
              <a:off x="3834384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2057400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2057400" y="661416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34384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0" y="661416"/>
                  </a:moveTo>
                  <a:lnTo>
                    <a:pt x="2057400" y="661416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8288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843528" y="4044696"/>
            <a:ext cx="2039620" cy="41465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147955" rIns="0" bIns="0" rtlCol="0">
            <a:spAutoFit/>
          </a:bodyPr>
          <a:lstStyle/>
          <a:p>
            <a:pPr marL="381000">
              <a:lnSpc>
                <a:spcPts val="2100"/>
              </a:lnSpc>
              <a:spcBef>
                <a:spcPts val="116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31201" y="5163121"/>
            <a:ext cx="2161540" cy="2310765"/>
            <a:chOff x="1231201" y="5163121"/>
            <a:chExt cx="2161540" cy="2310765"/>
          </a:xfrm>
        </p:grpSpPr>
        <p:sp>
          <p:nvSpPr>
            <p:cNvPr id="22" name="object 22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255775" y="6733031"/>
            <a:ext cx="211264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3390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19009" y="5181409"/>
            <a:ext cx="2192020" cy="2073275"/>
            <a:chOff x="1219009" y="5181409"/>
            <a:chExt cx="2192020" cy="2073275"/>
          </a:xfrm>
        </p:grpSpPr>
        <p:sp>
          <p:nvSpPr>
            <p:cNvPr id="28" name="object 28"/>
            <p:cNvSpPr/>
            <p:nvPr/>
          </p:nvSpPr>
          <p:spPr>
            <a:xfrm>
              <a:off x="1231392" y="5422391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4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4" h="1819909">
                  <a:moveTo>
                    <a:pt x="0" y="256031"/>
                  </a:moveTo>
                  <a:lnTo>
                    <a:pt x="2154936" y="259079"/>
                  </a:lnTo>
                </a:path>
                <a:path w="2167254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4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4" h="1819909">
                  <a:moveTo>
                    <a:pt x="0" y="1551431"/>
                  </a:moveTo>
                  <a:lnTo>
                    <a:pt x="2154936" y="1554479"/>
                  </a:lnTo>
                </a:path>
                <a:path w="2167254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00784" y="5193791"/>
              <a:ext cx="1228725" cy="969644"/>
            </a:xfrm>
            <a:custGeom>
              <a:avLst/>
              <a:gdLst/>
              <a:ahLst/>
              <a:cxnLst/>
              <a:rect l="l" t="t" r="r" b="b"/>
              <a:pathLst>
                <a:path w="1228725" h="969645">
                  <a:moveTo>
                    <a:pt x="0" y="966215"/>
                  </a:moveTo>
                  <a:lnTo>
                    <a:pt x="188975" y="966215"/>
                  </a:lnTo>
                  <a:lnTo>
                    <a:pt x="188975" y="786383"/>
                  </a:lnTo>
                  <a:lnTo>
                    <a:pt x="0" y="786383"/>
                  </a:lnTo>
                  <a:lnTo>
                    <a:pt x="0" y="966215"/>
                  </a:lnTo>
                  <a:close/>
                </a:path>
                <a:path w="1228725" h="969645">
                  <a:moveTo>
                    <a:pt x="466344" y="966215"/>
                  </a:moveTo>
                  <a:lnTo>
                    <a:pt x="1216152" y="966215"/>
                  </a:lnTo>
                  <a:lnTo>
                    <a:pt x="1216152" y="786383"/>
                  </a:lnTo>
                  <a:lnTo>
                    <a:pt x="466344" y="786383"/>
                  </a:lnTo>
                  <a:lnTo>
                    <a:pt x="466344" y="966215"/>
                  </a:lnTo>
                  <a:close/>
                </a:path>
                <a:path w="1228725" h="969645">
                  <a:moveTo>
                    <a:pt x="737616" y="786383"/>
                  </a:moveTo>
                  <a:lnTo>
                    <a:pt x="740664" y="969263"/>
                  </a:lnTo>
                </a:path>
                <a:path w="1228725" h="969645">
                  <a:moveTo>
                    <a:pt x="975360" y="774191"/>
                  </a:moveTo>
                  <a:lnTo>
                    <a:pt x="978408" y="957072"/>
                  </a:lnTo>
                </a:path>
                <a:path w="1228725" h="969645">
                  <a:moveTo>
                    <a:pt x="15240" y="445007"/>
                  </a:moveTo>
                  <a:lnTo>
                    <a:pt x="201168" y="445007"/>
                  </a:lnTo>
                  <a:lnTo>
                    <a:pt x="201168" y="265175"/>
                  </a:lnTo>
                  <a:lnTo>
                    <a:pt x="15240" y="265175"/>
                  </a:lnTo>
                  <a:lnTo>
                    <a:pt x="15240" y="445007"/>
                  </a:lnTo>
                  <a:close/>
                </a:path>
                <a:path w="1228725" h="969645">
                  <a:moveTo>
                    <a:pt x="481584" y="445007"/>
                  </a:moveTo>
                  <a:lnTo>
                    <a:pt x="1228344" y="445007"/>
                  </a:lnTo>
                  <a:lnTo>
                    <a:pt x="1228344" y="265175"/>
                  </a:lnTo>
                  <a:lnTo>
                    <a:pt x="481584" y="265175"/>
                  </a:lnTo>
                  <a:lnTo>
                    <a:pt x="481584" y="445007"/>
                  </a:lnTo>
                  <a:close/>
                </a:path>
                <a:path w="1228725" h="969645">
                  <a:moveTo>
                    <a:pt x="749808" y="265175"/>
                  </a:moveTo>
                  <a:lnTo>
                    <a:pt x="752856" y="448055"/>
                  </a:lnTo>
                </a:path>
                <a:path w="1228725" h="969645">
                  <a:moveTo>
                    <a:pt x="987552" y="256031"/>
                  </a:moveTo>
                  <a:lnTo>
                    <a:pt x="990600" y="438911"/>
                  </a:lnTo>
                </a:path>
                <a:path w="1228725" h="969645">
                  <a:moveTo>
                    <a:pt x="15240" y="192024"/>
                  </a:moveTo>
                  <a:lnTo>
                    <a:pt x="201168" y="192024"/>
                  </a:lnTo>
                  <a:lnTo>
                    <a:pt x="201168" y="9144"/>
                  </a:lnTo>
                  <a:lnTo>
                    <a:pt x="15240" y="9144"/>
                  </a:lnTo>
                  <a:lnTo>
                    <a:pt x="15240" y="192024"/>
                  </a:lnTo>
                  <a:close/>
                </a:path>
                <a:path w="1228725" h="969645">
                  <a:moveTo>
                    <a:pt x="481584" y="188975"/>
                  </a:moveTo>
                  <a:lnTo>
                    <a:pt x="1228344" y="188975"/>
                  </a:lnTo>
                  <a:lnTo>
                    <a:pt x="1228344" y="12192"/>
                  </a:lnTo>
                  <a:lnTo>
                    <a:pt x="481584" y="12192"/>
                  </a:lnTo>
                  <a:lnTo>
                    <a:pt x="481584" y="188975"/>
                  </a:lnTo>
                  <a:close/>
                </a:path>
                <a:path w="1228725" h="969645">
                  <a:moveTo>
                    <a:pt x="749808" y="9143"/>
                  </a:moveTo>
                  <a:lnTo>
                    <a:pt x="752856" y="195072"/>
                  </a:lnTo>
                </a:path>
                <a:path w="1228725" h="969645">
                  <a:moveTo>
                    <a:pt x="987552" y="0"/>
                  </a:moveTo>
                  <a:lnTo>
                    <a:pt x="990600" y="182879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811782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55775" y="5695188"/>
            <a:ext cx="211264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445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674417" y="2770441"/>
            <a:ext cx="2710180" cy="5087620"/>
            <a:chOff x="8674417" y="2770441"/>
            <a:chExt cx="2710180" cy="5087620"/>
          </a:xfrm>
        </p:grpSpPr>
        <p:sp>
          <p:nvSpPr>
            <p:cNvPr id="33" name="object 33"/>
            <p:cNvSpPr/>
            <p:nvPr/>
          </p:nvSpPr>
          <p:spPr>
            <a:xfrm>
              <a:off x="8702040" y="5681472"/>
              <a:ext cx="1490980" cy="0"/>
            </a:xfrm>
            <a:custGeom>
              <a:avLst/>
              <a:gdLst/>
              <a:ahLst/>
              <a:cxnLst/>
              <a:rect l="l" t="t" r="r" b="b"/>
              <a:pathLst>
                <a:path w="1490979">
                  <a:moveTo>
                    <a:pt x="0" y="0"/>
                  </a:moveTo>
                  <a:lnTo>
                    <a:pt x="1490471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52888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8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8" y="1990344"/>
                  </a:lnTo>
                  <a:lnTo>
                    <a:pt x="241096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8" y="1990344"/>
                  </a:lnTo>
                  <a:lnTo>
                    <a:pt x="2410968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342501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56192" y="4035552"/>
            <a:ext cx="2057400" cy="6616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23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540817" y="5163121"/>
            <a:ext cx="2192020" cy="2091689"/>
            <a:chOff x="6540817" y="5163121"/>
            <a:chExt cx="2192020" cy="2091689"/>
          </a:xfrm>
        </p:grpSpPr>
        <p:sp>
          <p:nvSpPr>
            <p:cNvPr id="40" name="object 40"/>
            <p:cNvSpPr/>
            <p:nvPr/>
          </p:nvSpPr>
          <p:spPr>
            <a:xfrm>
              <a:off x="6565392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65392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53200" y="5422392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4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4" h="1819909">
                  <a:moveTo>
                    <a:pt x="0" y="256031"/>
                  </a:moveTo>
                  <a:lnTo>
                    <a:pt x="2154935" y="259079"/>
                  </a:lnTo>
                </a:path>
                <a:path w="2167254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4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4" h="1819909">
                  <a:moveTo>
                    <a:pt x="0" y="1551431"/>
                  </a:moveTo>
                  <a:lnTo>
                    <a:pt x="2154935" y="1554479"/>
                  </a:lnTo>
                </a:path>
                <a:path w="2167254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134225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034783" y="5193791"/>
            <a:ext cx="1216660" cy="448309"/>
          </a:xfrm>
          <a:custGeom>
            <a:avLst/>
            <a:gdLst/>
            <a:ahLst/>
            <a:cxnLst/>
            <a:rect l="l" t="t" r="r" b="b"/>
            <a:pathLst>
              <a:path w="1216659" h="448310">
                <a:moveTo>
                  <a:pt x="0" y="445007"/>
                </a:moveTo>
                <a:lnTo>
                  <a:pt x="188975" y="445007"/>
                </a:lnTo>
                <a:lnTo>
                  <a:pt x="188975" y="265175"/>
                </a:lnTo>
                <a:lnTo>
                  <a:pt x="0" y="265175"/>
                </a:lnTo>
                <a:lnTo>
                  <a:pt x="0" y="445007"/>
                </a:lnTo>
                <a:close/>
              </a:path>
              <a:path w="1216659" h="448310">
                <a:moveTo>
                  <a:pt x="466344" y="445007"/>
                </a:moveTo>
                <a:lnTo>
                  <a:pt x="1216152" y="445007"/>
                </a:lnTo>
                <a:lnTo>
                  <a:pt x="1216152" y="265175"/>
                </a:lnTo>
                <a:lnTo>
                  <a:pt x="466344" y="265175"/>
                </a:lnTo>
                <a:lnTo>
                  <a:pt x="466344" y="445007"/>
                </a:lnTo>
                <a:close/>
              </a:path>
              <a:path w="1216659" h="448310">
                <a:moveTo>
                  <a:pt x="737616" y="265175"/>
                </a:moveTo>
                <a:lnTo>
                  <a:pt x="740664" y="448055"/>
                </a:lnTo>
              </a:path>
              <a:path w="1216659" h="448310">
                <a:moveTo>
                  <a:pt x="975360" y="256031"/>
                </a:moveTo>
                <a:lnTo>
                  <a:pt x="978408" y="438911"/>
                </a:lnTo>
              </a:path>
              <a:path w="1216659" h="448310">
                <a:moveTo>
                  <a:pt x="0" y="192024"/>
                </a:moveTo>
                <a:lnTo>
                  <a:pt x="188975" y="192024"/>
                </a:lnTo>
                <a:lnTo>
                  <a:pt x="188975" y="9144"/>
                </a:lnTo>
                <a:lnTo>
                  <a:pt x="0" y="9144"/>
                </a:lnTo>
                <a:lnTo>
                  <a:pt x="0" y="192024"/>
                </a:lnTo>
                <a:close/>
              </a:path>
              <a:path w="1216659" h="448310">
                <a:moveTo>
                  <a:pt x="466344" y="188975"/>
                </a:moveTo>
                <a:lnTo>
                  <a:pt x="1216152" y="188975"/>
                </a:lnTo>
                <a:lnTo>
                  <a:pt x="1216152" y="12192"/>
                </a:lnTo>
                <a:lnTo>
                  <a:pt x="466344" y="12192"/>
                </a:lnTo>
                <a:lnTo>
                  <a:pt x="466344" y="188975"/>
                </a:lnTo>
                <a:close/>
              </a:path>
              <a:path w="1216659" h="448310">
                <a:moveTo>
                  <a:pt x="737616" y="9143"/>
                </a:moveTo>
                <a:lnTo>
                  <a:pt x="740664" y="195072"/>
                </a:lnTo>
              </a:path>
              <a:path w="1216659" h="448310">
                <a:moveTo>
                  <a:pt x="975360" y="0"/>
                </a:moveTo>
                <a:lnTo>
                  <a:pt x="978408" y="182879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571488" y="5695188"/>
            <a:ext cx="2131060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953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3856017" y="2770441"/>
            <a:ext cx="2710180" cy="5087620"/>
            <a:chOff x="13856017" y="2770441"/>
            <a:chExt cx="2710180" cy="5087620"/>
          </a:xfrm>
        </p:grpSpPr>
        <p:sp>
          <p:nvSpPr>
            <p:cNvPr id="47" name="object 47"/>
            <p:cNvSpPr/>
            <p:nvPr/>
          </p:nvSpPr>
          <p:spPr>
            <a:xfrm>
              <a:off x="13883640" y="4773168"/>
              <a:ext cx="1506220" cy="3057525"/>
            </a:xfrm>
            <a:custGeom>
              <a:avLst/>
              <a:gdLst/>
              <a:ahLst/>
              <a:cxnLst/>
              <a:rect l="l" t="t" r="r" b="b"/>
              <a:pathLst>
                <a:path w="1506219" h="3057525">
                  <a:moveTo>
                    <a:pt x="0" y="2188463"/>
                  </a:moveTo>
                  <a:lnTo>
                    <a:pt x="1496567" y="2188463"/>
                  </a:lnTo>
                </a:path>
                <a:path w="1506219" h="3057525">
                  <a:moveTo>
                    <a:pt x="0" y="908303"/>
                  </a:moveTo>
                  <a:lnTo>
                    <a:pt x="1505711" y="908303"/>
                  </a:lnTo>
                </a:path>
                <a:path w="1506219" h="3057525">
                  <a:moveTo>
                    <a:pt x="1450848" y="0"/>
                  </a:moveTo>
                  <a:lnTo>
                    <a:pt x="1450848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452498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4328584" y="4026344"/>
            <a:ext cx="2075814" cy="680085"/>
            <a:chOff x="14328584" y="4026344"/>
            <a:chExt cx="2075814" cy="680085"/>
          </a:xfrm>
        </p:grpSpPr>
        <p:sp>
          <p:nvSpPr>
            <p:cNvPr id="52" name="object 52"/>
            <p:cNvSpPr/>
            <p:nvPr/>
          </p:nvSpPr>
          <p:spPr>
            <a:xfrm>
              <a:off x="14337791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2057400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2057400" y="661416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337791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0" y="661416"/>
                  </a:moveTo>
                  <a:lnTo>
                    <a:pt x="2057400" y="661416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8288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4346936" y="4044696"/>
            <a:ext cx="2039620" cy="41465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147955" rIns="0" bIns="0" rtlCol="0">
            <a:spAutoFit/>
          </a:bodyPr>
          <a:lstStyle/>
          <a:p>
            <a:pPr marL="382270">
              <a:lnSpc>
                <a:spcPts val="2100"/>
              </a:lnSpc>
              <a:spcBef>
                <a:spcPts val="116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1734609" y="5163121"/>
            <a:ext cx="2161540" cy="2310765"/>
            <a:chOff x="11734609" y="5163121"/>
            <a:chExt cx="2161540" cy="2310765"/>
          </a:xfrm>
        </p:grpSpPr>
        <p:sp>
          <p:nvSpPr>
            <p:cNvPr id="56" name="object 56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1746992" y="6733031"/>
            <a:ext cx="213677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66725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734800" y="5422391"/>
            <a:ext cx="2167255" cy="1819910"/>
          </a:xfrm>
          <a:custGeom>
            <a:avLst/>
            <a:gdLst/>
            <a:ahLst/>
            <a:cxnLst/>
            <a:rect l="l" t="t" r="r" b="b"/>
            <a:pathLst>
              <a:path w="2167255" h="1819909">
                <a:moveTo>
                  <a:pt x="12192" y="0"/>
                </a:moveTo>
                <a:lnTo>
                  <a:pt x="2167128" y="3048"/>
                </a:lnTo>
              </a:path>
              <a:path w="2167255" h="1819909">
                <a:moveTo>
                  <a:pt x="0" y="256031"/>
                </a:moveTo>
                <a:lnTo>
                  <a:pt x="2154936" y="259079"/>
                </a:lnTo>
              </a:path>
              <a:path w="2167255" h="1819909">
                <a:moveTo>
                  <a:pt x="12192" y="521207"/>
                </a:moveTo>
                <a:lnTo>
                  <a:pt x="2167128" y="524255"/>
                </a:lnTo>
              </a:path>
              <a:path w="2167255" h="1819909">
                <a:moveTo>
                  <a:pt x="12192" y="1295400"/>
                </a:moveTo>
                <a:lnTo>
                  <a:pt x="2167128" y="1298448"/>
                </a:lnTo>
              </a:path>
              <a:path w="2167255" h="1819909">
                <a:moveTo>
                  <a:pt x="0" y="1551431"/>
                </a:moveTo>
                <a:lnTo>
                  <a:pt x="2154936" y="1554479"/>
                </a:lnTo>
              </a:path>
              <a:path w="2167255" h="1819909">
                <a:moveTo>
                  <a:pt x="12192" y="1816607"/>
                </a:moveTo>
                <a:lnTo>
                  <a:pt x="2167128" y="1819655"/>
                </a:lnTo>
              </a:path>
            </a:pathLst>
          </a:custGeom>
          <a:ln w="2438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2316459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2204192" y="5193791"/>
            <a:ext cx="1228725" cy="969644"/>
          </a:xfrm>
          <a:custGeom>
            <a:avLst/>
            <a:gdLst/>
            <a:ahLst/>
            <a:cxnLst/>
            <a:rect l="l" t="t" r="r" b="b"/>
            <a:pathLst>
              <a:path w="1228725" h="969645">
                <a:moveTo>
                  <a:pt x="0" y="966215"/>
                </a:moveTo>
                <a:lnTo>
                  <a:pt x="185927" y="966215"/>
                </a:lnTo>
                <a:lnTo>
                  <a:pt x="185927" y="786383"/>
                </a:lnTo>
                <a:lnTo>
                  <a:pt x="0" y="786383"/>
                </a:lnTo>
                <a:lnTo>
                  <a:pt x="0" y="966215"/>
                </a:lnTo>
                <a:close/>
              </a:path>
              <a:path w="1228725" h="969645">
                <a:moveTo>
                  <a:pt x="466343" y="966215"/>
                </a:moveTo>
                <a:lnTo>
                  <a:pt x="1216152" y="966215"/>
                </a:lnTo>
                <a:lnTo>
                  <a:pt x="1216152" y="786383"/>
                </a:lnTo>
                <a:lnTo>
                  <a:pt x="466343" y="786383"/>
                </a:lnTo>
                <a:lnTo>
                  <a:pt x="466343" y="966215"/>
                </a:lnTo>
                <a:close/>
              </a:path>
              <a:path w="1228725" h="969645">
                <a:moveTo>
                  <a:pt x="737615" y="786383"/>
                </a:moveTo>
                <a:lnTo>
                  <a:pt x="740663" y="969263"/>
                </a:lnTo>
              </a:path>
              <a:path w="1228725" h="969645">
                <a:moveTo>
                  <a:pt x="975359" y="774191"/>
                </a:moveTo>
                <a:lnTo>
                  <a:pt x="978407" y="957072"/>
                </a:lnTo>
              </a:path>
              <a:path w="1228725" h="969645">
                <a:moveTo>
                  <a:pt x="12191" y="445007"/>
                </a:moveTo>
                <a:lnTo>
                  <a:pt x="201167" y="445007"/>
                </a:lnTo>
                <a:lnTo>
                  <a:pt x="201167" y="265175"/>
                </a:lnTo>
                <a:lnTo>
                  <a:pt x="12191" y="265175"/>
                </a:lnTo>
                <a:lnTo>
                  <a:pt x="12191" y="445007"/>
                </a:lnTo>
                <a:close/>
              </a:path>
              <a:path w="1228725" h="969645">
                <a:moveTo>
                  <a:pt x="478535" y="445007"/>
                </a:moveTo>
                <a:lnTo>
                  <a:pt x="1228344" y="445007"/>
                </a:lnTo>
                <a:lnTo>
                  <a:pt x="1228344" y="265175"/>
                </a:lnTo>
                <a:lnTo>
                  <a:pt x="478535" y="265175"/>
                </a:lnTo>
                <a:lnTo>
                  <a:pt x="478535" y="445007"/>
                </a:lnTo>
                <a:close/>
              </a:path>
              <a:path w="1228725" h="969645">
                <a:moveTo>
                  <a:pt x="749807" y="265175"/>
                </a:moveTo>
                <a:lnTo>
                  <a:pt x="752855" y="448055"/>
                </a:lnTo>
              </a:path>
              <a:path w="1228725" h="969645">
                <a:moveTo>
                  <a:pt x="987551" y="256031"/>
                </a:moveTo>
                <a:lnTo>
                  <a:pt x="990600" y="438911"/>
                </a:lnTo>
              </a:path>
              <a:path w="1228725" h="969645">
                <a:moveTo>
                  <a:pt x="12191" y="192024"/>
                </a:moveTo>
                <a:lnTo>
                  <a:pt x="201167" y="192024"/>
                </a:lnTo>
                <a:lnTo>
                  <a:pt x="201167" y="9144"/>
                </a:lnTo>
                <a:lnTo>
                  <a:pt x="12191" y="9144"/>
                </a:lnTo>
                <a:lnTo>
                  <a:pt x="12191" y="192024"/>
                </a:lnTo>
                <a:close/>
              </a:path>
              <a:path w="1228725" h="969645">
                <a:moveTo>
                  <a:pt x="478535" y="188975"/>
                </a:moveTo>
                <a:lnTo>
                  <a:pt x="1228344" y="188975"/>
                </a:lnTo>
                <a:lnTo>
                  <a:pt x="1228344" y="12192"/>
                </a:lnTo>
                <a:lnTo>
                  <a:pt x="478535" y="12192"/>
                </a:lnTo>
                <a:lnTo>
                  <a:pt x="478535" y="188975"/>
                </a:lnTo>
                <a:close/>
              </a:path>
              <a:path w="1228725" h="969645">
                <a:moveTo>
                  <a:pt x="749807" y="9143"/>
                </a:moveTo>
                <a:lnTo>
                  <a:pt x="752855" y="195072"/>
                </a:lnTo>
              </a:path>
              <a:path w="1228725" h="969645">
                <a:moveTo>
                  <a:pt x="987551" y="0"/>
                </a:moveTo>
                <a:lnTo>
                  <a:pt x="990600" y="182879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746992" y="5695188"/>
            <a:ext cx="213677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191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995671" y="4459223"/>
            <a:ext cx="11375390" cy="5240020"/>
            <a:chOff x="4995671" y="4459223"/>
            <a:chExt cx="11375390" cy="5240020"/>
          </a:xfrm>
        </p:grpSpPr>
        <p:sp>
          <p:nvSpPr>
            <p:cNvPr id="66" name="object 66"/>
            <p:cNvSpPr/>
            <p:nvPr/>
          </p:nvSpPr>
          <p:spPr>
            <a:xfrm>
              <a:off x="4995671" y="4808219"/>
              <a:ext cx="4864735" cy="4253865"/>
            </a:xfrm>
            <a:custGeom>
              <a:avLst/>
              <a:gdLst/>
              <a:ahLst/>
              <a:cxnLst/>
              <a:rect l="l" t="t" r="r" b="b"/>
              <a:pathLst>
                <a:path w="4864734" h="4253865">
                  <a:moveTo>
                    <a:pt x="64007" y="0"/>
                  </a:moveTo>
                  <a:lnTo>
                    <a:pt x="0" y="0"/>
                  </a:lnTo>
                  <a:lnTo>
                    <a:pt x="0" y="4253483"/>
                  </a:lnTo>
                  <a:lnTo>
                    <a:pt x="4864608" y="4253483"/>
                  </a:lnTo>
                  <a:lnTo>
                    <a:pt x="4864608" y="4221480"/>
                  </a:lnTo>
                  <a:lnTo>
                    <a:pt x="64007" y="4221480"/>
                  </a:lnTo>
                  <a:lnTo>
                    <a:pt x="32003" y="4189476"/>
                  </a:lnTo>
                  <a:lnTo>
                    <a:pt x="64007" y="4189476"/>
                  </a:lnTo>
                  <a:lnTo>
                    <a:pt x="64007" y="0"/>
                  </a:lnTo>
                  <a:close/>
                </a:path>
                <a:path w="4864734" h="4253865">
                  <a:moveTo>
                    <a:pt x="64007" y="4189476"/>
                  </a:moveTo>
                  <a:lnTo>
                    <a:pt x="32003" y="4189476"/>
                  </a:lnTo>
                  <a:lnTo>
                    <a:pt x="64007" y="4221480"/>
                  </a:lnTo>
                  <a:lnTo>
                    <a:pt x="64007" y="4189476"/>
                  </a:lnTo>
                  <a:close/>
                </a:path>
                <a:path w="4864734" h="4253865">
                  <a:moveTo>
                    <a:pt x="4800600" y="4189476"/>
                  </a:moveTo>
                  <a:lnTo>
                    <a:pt x="64007" y="4189476"/>
                  </a:lnTo>
                  <a:lnTo>
                    <a:pt x="64007" y="4221480"/>
                  </a:lnTo>
                  <a:lnTo>
                    <a:pt x="4800600" y="4221480"/>
                  </a:lnTo>
                  <a:lnTo>
                    <a:pt x="4800600" y="4189476"/>
                  </a:lnTo>
                  <a:close/>
                </a:path>
                <a:path w="4864734" h="4253865">
                  <a:moveTo>
                    <a:pt x="4800600" y="1010284"/>
                  </a:moveTo>
                  <a:lnTo>
                    <a:pt x="4800600" y="4221480"/>
                  </a:lnTo>
                  <a:lnTo>
                    <a:pt x="4832604" y="4189476"/>
                  </a:lnTo>
                  <a:lnTo>
                    <a:pt x="4864608" y="4189476"/>
                  </a:lnTo>
                  <a:lnTo>
                    <a:pt x="4864608" y="1042288"/>
                  </a:lnTo>
                  <a:lnTo>
                    <a:pt x="4832604" y="1042288"/>
                  </a:lnTo>
                  <a:lnTo>
                    <a:pt x="4800600" y="1010284"/>
                  </a:lnTo>
                  <a:close/>
                </a:path>
                <a:path w="4864734" h="4253865">
                  <a:moveTo>
                    <a:pt x="4864608" y="4189476"/>
                  </a:moveTo>
                  <a:lnTo>
                    <a:pt x="4832604" y="4189476"/>
                  </a:lnTo>
                  <a:lnTo>
                    <a:pt x="4800600" y="4221480"/>
                  </a:lnTo>
                  <a:lnTo>
                    <a:pt x="4864608" y="4221480"/>
                  </a:lnTo>
                  <a:lnTo>
                    <a:pt x="4864608" y="4189476"/>
                  </a:lnTo>
                  <a:close/>
                </a:path>
                <a:path w="4864734" h="4253865">
                  <a:moveTo>
                    <a:pt x="3940302" y="914273"/>
                  </a:moveTo>
                  <a:lnTo>
                    <a:pt x="3748278" y="1010284"/>
                  </a:lnTo>
                  <a:lnTo>
                    <a:pt x="3940302" y="1106297"/>
                  </a:lnTo>
                  <a:lnTo>
                    <a:pt x="3940302" y="1042288"/>
                  </a:lnTo>
                  <a:lnTo>
                    <a:pt x="3908298" y="1042288"/>
                  </a:lnTo>
                  <a:lnTo>
                    <a:pt x="3908298" y="978280"/>
                  </a:lnTo>
                  <a:lnTo>
                    <a:pt x="3940302" y="978280"/>
                  </a:lnTo>
                  <a:lnTo>
                    <a:pt x="3940302" y="914273"/>
                  </a:lnTo>
                  <a:close/>
                </a:path>
                <a:path w="4864734" h="4253865">
                  <a:moveTo>
                    <a:pt x="3940302" y="978280"/>
                  </a:moveTo>
                  <a:lnTo>
                    <a:pt x="3908298" y="978280"/>
                  </a:lnTo>
                  <a:lnTo>
                    <a:pt x="3908298" y="1042288"/>
                  </a:lnTo>
                  <a:lnTo>
                    <a:pt x="3940302" y="1042288"/>
                  </a:lnTo>
                  <a:lnTo>
                    <a:pt x="3940302" y="978280"/>
                  </a:lnTo>
                  <a:close/>
                </a:path>
                <a:path w="4864734" h="4253865">
                  <a:moveTo>
                    <a:pt x="4864608" y="978280"/>
                  </a:moveTo>
                  <a:lnTo>
                    <a:pt x="3940302" y="978280"/>
                  </a:lnTo>
                  <a:lnTo>
                    <a:pt x="3940302" y="1042288"/>
                  </a:lnTo>
                  <a:lnTo>
                    <a:pt x="4800600" y="1042288"/>
                  </a:lnTo>
                  <a:lnTo>
                    <a:pt x="4800600" y="1010284"/>
                  </a:lnTo>
                  <a:lnTo>
                    <a:pt x="4864608" y="1010284"/>
                  </a:lnTo>
                  <a:lnTo>
                    <a:pt x="4864608" y="978280"/>
                  </a:lnTo>
                  <a:close/>
                </a:path>
                <a:path w="4864734" h="4253865">
                  <a:moveTo>
                    <a:pt x="4864608" y="1010284"/>
                  </a:moveTo>
                  <a:lnTo>
                    <a:pt x="4800600" y="1010284"/>
                  </a:lnTo>
                  <a:lnTo>
                    <a:pt x="4832604" y="1042288"/>
                  </a:lnTo>
                  <a:lnTo>
                    <a:pt x="4864608" y="1042288"/>
                  </a:lnTo>
                  <a:lnTo>
                    <a:pt x="4864608" y="1010284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76615" y="5983223"/>
              <a:ext cx="253365" cy="165100"/>
            </a:xfrm>
            <a:custGeom>
              <a:avLst/>
              <a:gdLst/>
              <a:ahLst/>
              <a:cxnLst/>
              <a:rect l="l" t="t" r="r" b="b"/>
              <a:pathLst>
                <a:path w="253365" h="165100">
                  <a:moveTo>
                    <a:pt x="252983" y="0"/>
                  </a:moveTo>
                  <a:lnTo>
                    <a:pt x="0" y="0"/>
                  </a:lnTo>
                  <a:lnTo>
                    <a:pt x="0" y="164592"/>
                  </a:lnTo>
                  <a:lnTo>
                    <a:pt x="252983" y="164592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E22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4337791" y="4459223"/>
              <a:ext cx="2033270" cy="228600"/>
            </a:xfrm>
            <a:custGeom>
              <a:avLst/>
              <a:gdLst/>
              <a:ahLst/>
              <a:cxnLst/>
              <a:rect l="l" t="t" r="r" b="b"/>
              <a:pathLst>
                <a:path w="2033269" h="228600">
                  <a:moveTo>
                    <a:pt x="203301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033015" y="228600"/>
                  </a:lnTo>
                  <a:lnTo>
                    <a:pt x="2033015" y="0"/>
                  </a:lnTo>
                  <a:close/>
                </a:path>
              </a:pathLst>
            </a:custGeom>
            <a:solidFill>
              <a:srgbClr val="008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124195" y="4917947"/>
              <a:ext cx="4507865" cy="4780915"/>
            </a:xfrm>
            <a:custGeom>
              <a:avLst/>
              <a:gdLst/>
              <a:ahLst/>
              <a:cxnLst/>
              <a:rect l="l" t="t" r="r" b="b"/>
              <a:pathLst>
                <a:path w="4507865" h="4780915">
                  <a:moveTo>
                    <a:pt x="127974" y="191939"/>
                  </a:moveTo>
                  <a:lnTo>
                    <a:pt x="63966" y="192108"/>
                  </a:lnTo>
                  <a:lnTo>
                    <a:pt x="76029" y="4714132"/>
                  </a:lnTo>
                  <a:lnTo>
                    <a:pt x="76114" y="4746117"/>
                  </a:lnTo>
                  <a:lnTo>
                    <a:pt x="76200" y="4778121"/>
                  </a:lnTo>
                  <a:lnTo>
                    <a:pt x="4498721" y="4780788"/>
                  </a:lnTo>
                  <a:lnTo>
                    <a:pt x="4498799" y="4748657"/>
                  </a:lnTo>
                  <a:lnTo>
                    <a:pt x="4434712" y="4748657"/>
                  </a:lnTo>
                  <a:lnTo>
                    <a:pt x="4434719" y="4746117"/>
                  </a:lnTo>
                  <a:lnTo>
                    <a:pt x="140080" y="4746117"/>
                  </a:lnTo>
                  <a:lnTo>
                    <a:pt x="108096" y="4714132"/>
                  </a:lnTo>
                  <a:lnTo>
                    <a:pt x="139995" y="4714132"/>
                  </a:lnTo>
                  <a:lnTo>
                    <a:pt x="127975" y="192277"/>
                  </a:lnTo>
                  <a:lnTo>
                    <a:pt x="127974" y="191939"/>
                  </a:lnTo>
                  <a:close/>
                </a:path>
                <a:path w="4507865" h="4780915">
                  <a:moveTo>
                    <a:pt x="4507534" y="1179829"/>
                  </a:moveTo>
                  <a:lnTo>
                    <a:pt x="4443476" y="1179829"/>
                  </a:lnTo>
                  <a:lnTo>
                    <a:pt x="4474845" y="1211960"/>
                  </a:lnTo>
                  <a:lnTo>
                    <a:pt x="4443397" y="1211961"/>
                  </a:lnTo>
                  <a:lnTo>
                    <a:pt x="4434797" y="4714132"/>
                  </a:lnTo>
                  <a:lnTo>
                    <a:pt x="4434712" y="4748657"/>
                  </a:lnTo>
                  <a:lnTo>
                    <a:pt x="4466717" y="4716780"/>
                  </a:lnTo>
                  <a:lnTo>
                    <a:pt x="4498877" y="4716780"/>
                  </a:lnTo>
                  <a:lnTo>
                    <a:pt x="4507455" y="1211960"/>
                  </a:lnTo>
                  <a:lnTo>
                    <a:pt x="4474845" y="1211960"/>
                  </a:lnTo>
                  <a:lnTo>
                    <a:pt x="4443398" y="1211393"/>
                  </a:lnTo>
                  <a:lnTo>
                    <a:pt x="4507456" y="1211393"/>
                  </a:lnTo>
                  <a:lnTo>
                    <a:pt x="4507534" y="1179829"/>
                  </a:lnTo>
                  <a:close/>
                </a:path>
                <a:path w="4507865" h="4780915">
                  <a:moveTo>
                    <a:pt x="4498877" y="4716780"/>
                  </a:moveTo>
                  <a:lnTo>
                    <a:pt x="4466717" y="4716780"/>
                  </a:lnTo>
                  <a:lnTo>
                    <a:pt x="4434712" y="4748657"/>
                  </a:lnTo>
                  <a:lnTo>
                    <a:pt x="4498799" y="4748657"/>
                  </a:lnTo>
                  <a:lnTo>
                    <a:pt x="4498877" y="4716780"/>
                  </a:lnTo>
                  <a:close/>
                </a:path>
                <a:path w="4507865" h="4780915">
                  <a:moveTo>
                    <a:pt x="139995" y="4714132"/>
                  </a:moveTo>
                  <a:lnTo>
                    <a:pt x="108096" y="4714132"/>
                  </a:lnTo>
                  <a:lnTo>
                    <a:pt x="140080" y="4746117"/>
                  </a:lnTo>
                  <a:lnTo>
                    <a:pt x="139995" y="4714132"/>
                  </a:lnTo>
                  <a:close/>
                </a:path>
                <a:path w="4507865" h="4780915">
                  <a:moveTo>
                    <a:pt x="139995" y="4714132"/>
                  </a:moveTo>
                  <a:lnTo>
                    <a:pt x="140080" y="4746117"/>
                  </a:lnTo>
                  <a:lnTo>
                    <a:pt x="4434719" y="4746117"/>
                  </a:lnTo>
                  <a:lnTo>
                    <a:pt x="4434791" y="4716780"/>
                  </a:lnTo>
                  <a:lnTo>
                    <a:pt x="4466716" y="4716780"/>
                  </a:lnTo>
                  <a:lnTo>
                    <a:pt x="139995" y="4714132"/>
                  </a:lnTo>
                  <a:close/>
                </a:path>
                <a:path w="4507865" h="4780915">
                  <a:moveTo>
                    <a:pt x="4443476" y="1179829"/>
                  </a:moveTo>
                  <a:lnTo>
                    <a:pt x="4443398" y="1211393"/>
                  </a:lnTo>
                  <a:lnTo>
                    <a:pt x="4474845" y="1211960"/>
                  </a:lnTo>
                  <a:lnTo>
                    <a:pt x="4443476" y="1179829"/>
                  </a:lnTo>
                  <a:close/>
                </a:path>
                <a:path w="4507865" h="4780915">
                  <a:moveTo>
                    <a:pt x="3582415" y="1131951"/>
                  </a:moveTo>
                  <a:lnTo>
                    <a:pt x="3581273" y="1195831"/>
                  </a:lnTo>
                  <a:lnTo>
                    <a:pt x="4443398" y="1211393"/>
                  </a:lnTo>
                  <a:lnTo>
                    <a:pt x="4443476" y="1179829"/>
                  </a:lnTo>
                  <a:lnTo>
                    <a:pt x="4507534" y="1179829"/>
                  </a:lnTo>
                  <a:lnTo>
                    <a:pt x="4507610" y="1148460"/>
                  </a:lnTo>
                  <a:lnTo>
                    <a:pt x="3582415" y="1131951"/>
                  </a:lnTo>
                  <a:close/>
                </a:path>
                <a:path w="4507865" h="4780915">
                  <a:moveTo>
                    <a:pt x="95503" y="0"/>
                  </a:moveTo>
                  <a:lnTo>
                    <a:pt x="252" y="191770"/>
                  </a:lnTo>
                  <a:lnTo>
                    <a:pt x="168" y="191939"/>
                  </a:lnTo>
                  <a:lnTo>
                    <a:pt x="84" y="192108"/>
                  </a:lnTo>
                  <a:lnTo>
                    <a:pt x="0" y="192277"/>
                  </a:lnTo>
                  <a:lnTo>
                    <a:pt x="63966" y="192108"/>
                  </a:lnTo>
                  <a:lnTo>
                    <a:pt x="63880" y="160147"/>
                  </a:lnTo>
                  <a:lnTo>
                    <a:pt x="175979" y="159893"/>
                  </a:lnTo>
                  <a:lnTo>
                    <a:pt x="95503" y="0"/>
                  </a:lnTo>
                  <a:close/>
                </a:path>
                <a:path w="4507865" h="4780915">
                  <a:moveTo>
                    <a:pt x="127888" y="159893"/>
                  </a:moveTo>
                  <a:lnTo>
                    <a:pt x="63880" y="160147"/>
                  </a:lnTo>
                  <a:lnTo>
                    <a:pt x="63966" y="192108"/>
                  </a:lnTo>
                  <a:lnTo>
                    <a:pt x="127974" y="191939"/>
                  </a:lnTo>
                  <a:lnTo>
                    <a:pt x="127888" y="159893"/>
                  </a:lnTo>
                  <a:close/>
                </a:path>
                <a:path w="4507865" h="4780915">
                  <a:moveTo>
                    <a:pt x="175979" y="159893"/>
                  </a:moveTo>
                  <a:lnTo>
                    <a:pt x="127888" y="159893"/>
                  </a:lnTo>
                  <a:lnTo>
                    <a:pt x="127974" y="191939"/>
                  </a:lnTo>
                  <a:lnTo>
                    <a:pt x="192024" y="191770"/>
                  </a:lnTo>
                  <a:lnTo>
                    <a:pt x="175979" y="159893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889203" y="1515236"/>
            <a:ext cx="165925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35" dirty="0">
                <a:latin typeface="Arial"/>
                <a:cs typeface="Arial"/>
              </a:rPr>
              <a:t>Read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from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main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memory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by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0" dirty="0">
                <a:latin typeface="Arial"/>
                <a:cs typeface="Arial"/>
              </a:rPr>
              <a:t>processor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0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70" dirty="0">
                <a:latin typeface="Arial"/>
                <a:cs typeface="Arial"/>
              </a:rPr>
              <a:t>of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blue</a:t>
            </a:r>
            <a:r>
              <a:rPr sz="3200" b="1" spc="-10" dirty="0">
                <a:latin typeface="Arial"/>
                <a:cs typeface="Arial"/>
              </a:rPr>
              <a:t> line: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line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160" dirty="0">
                <a:latin typeface="Arial"/>
                <a:cs typeface="Arial"/>
              </a:rPr>
              <a:t>is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dirty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(contained</a:t>
            </a:r>
            <a:r>
              <a:rPr sz="3200" b="1" spc="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P2’s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89203" y="2002612"/>
            <a:ext cx="12477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80" dirty="0">
                <a:latin typeface="Arial"/>
                <a:cs typeface="Arial"/>
              </a:rPr>
              <a:t>cache)</a:t>
            </a:r>
            <a:endParaRPr sz="32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669151" y="2103196"/>
            <a:ext cx="107765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(Note:</a:t>
            </a:r>
            <a:r>
              <a:rPr sz="2400" b="1" i="1" spc="-7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figure</a:t>
            </a:r>
            <a:r>
              <a:rPr sz="2400" b="1" i="1" spc="-1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below</a:t>
            </a:r>
            <a:r>
              <a:rPr sz="2400" b="1" i="1" spc="-50" dirty="0">
                <a:latin typeface="Arial"/>
                <a:cs typeface="Arial"/>
              </a:rPr>
              <a:t> </a:t>
            </a:r>
            <a:r>
              <a:rPr sz="2400" b="1" i="1" spc="-140" dirty="0">
                <a:latin typeface="Arial"/>
                <a:cs typeface="Arial"/>
              </a:rPr>
              <a:t>shows</a:t>
            </a:r>
            <a:r>
              <a:rPr sz="2400" b="1" i="1" spc="-25" dirty="0">
                <a:latin typeface="Arial"/>
                <a:cs typeface="Arial"/>
              </a:rPr>
              <a:t> </a:t>
            </a:r>
            <a:r>
              <a:rPr sz="2400" b="1" i="1" spc="65" dirty="0">
                <a:latin typeface="Arial"/>
                <a:cs typeface="Arial"/>
              </a:rPr>
              <a:t>final</a:t>
            </a:r>
            <a:r>
              <a:rPr sz="2400" b="1" i="1" spc="-2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state</a:t>
            </a:r>
            <a:r>
              <a:rPr sz="2400" b="1" i="1" spc="-3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of</a:t>
            </a:r>
            <a:r>
              <a:rPr sz="2400" b="1" i="1" spc="-50" dirty="0">
                <a:latin typeface="Arial"/>
                <a:cs typeface="Arial"/>
              </a:rPr>
              <a:t> </a:t>
            </a:r>
            <a:r>
              <a:rPr sz="2400" b="1" i="1" spc="-95" dirty="0">
                <a:latin typeface="Arial"/>
                <a:cs typeface="Arial"/>
              </a:rPr>
              <a:t>system</a:t>
            </a:r>
            <a:r>
              <a:rPr sz="2400" b="1" i="1" spc="-4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after</a:t>
            </a:r>
            <a:r>
              <a:rPr sz="2400" b="1" i="1" spc="-4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operation</a:t>
            </a:r>
            <a:r>
              <a:rPr sz="2400" b="1" i="1" spc="-55" dirty="0">
                <a:latin typeface="Arial"/>
                <a:cs typeface="Arial"/>
              </a:rPr>
              <a:t> </a:t>
            </a:r>
            <a:r>
              <a:rPr sz="2400" b="1" i="1" spc="-30" dirty="0">
                <a:latin typeface="Arial"/>
                <a:cs typeface="Arial"/>
              </a:rPr>
              <a:t>is</a:t>
            </a:r>
            <a:r>
              <a:rPr sz="2400" b="1" i="1" spc="-10" dirty="0">
                <a:latin typeface="Arial"/>
                <a:cs typeface="Arial"/>
              </a:rPr>
              <a:t> complete)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021704" y="9090152"/>
            <a:ext cx="31089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1.</a:t>
            </a:r>
            <a:r>
              <a:rPr sz="2000" b="1" spc="-8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C72405"/>
                </a:solidFill>
                <a:latin typeface="Arial"/>
                <a:cs typeface="Arial"/>
              </a:rPr>
              <a:t>Request: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 read</a:t>
            </a:r>
            <a:r>
              <a:rPr sz="2000" b="1" spc="-3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C72405"/>
                </a:solidFill>
                <a:latin typeface="Arial"/>
                <a:cs typeface="Arial"/>
              </a:rPr>
              <a:t>miss</a:t>
            </a:r>
            <a:r>
              <a:rPr sz="2000" b="1" spc="-2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C72405"/>
                </a:solidFill>
                <a:latin typeface="Arial"/>
                <a:cs typeface="Arial"/>
              </a:rPr>
              <a:t>msg</a:t>
            </a:r>
            <a:endParaRPr sz="20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160520" y="4814315"/>
            <a:ext cx="11430000" cy="5975985"/>
          </a:xfrm>
          <a:custGeom>
            <a:avLst/>
            <a:gdLst/>
            <a:ahLst/>
            <a:cxnLst/>
            <a:rect l="l" t="t" r="r" b="b"/>
            <a:pathLst>
              <a:path w="11430000" h="5975984">
                <a:moveTo>
                  <a:pt x="10997184" y="232410"/>
                </a:moveTo>
                <a:lnTo>
                  <a:pt x="10981182" y="200406"/>
                </a:lnTo>
                <a:lnTo>
                  <a:pt x="10901172" y="40386"/>
                </a:lnTo>
                <a:lnTo>
                  <a:pt x="10805160" y="232410"/>
                </a:lnTo>
                <a:lnTo>
                  <a:pt x="10869168" y="232410"/>
                </a:lnTo>
                <a:lnTo>
                  <a:pt x="10869168" y="5390400"/>
                </a:lnTo>
                <a:lnTo>
                  <a:pt x="457200" y="5390400"/>
                </a:lnTo>
                <a:lnTo>
                  <a:pt x="457200" y="0"/>
                </a:lnTo>
                <a:lnTo>
                  <a:pt x="393192" y="0"/>
                </a:lnTo>
                <a:lnTo>
                  <a:pt x="393192" y="5454396"/>
                </a:lnTo>
                <a:lnTo>
                  <a:pt x="10933176" y="5454396"/>
                </a:lnTo>
                <a:lnTo>
                  <a:pt x="10933176" y="5422392"/>
                </a:lnTo>
                <a:lnTo>
                  <a:pt x="10933176" y="5390400"/>
                </a:lnTo>
                <a:lnTo>
                  <a:pt x="10933176" y="232410"/>
                </a:lnTo>
                <a:lnTo>
                  <a:pt x="10997184" y="232410"/>
                </a:lnTo>
                <a:close/>
              </a:path>
              <a:path w="11430000" h="5975984">
                <a:moveTo>
                  <a:pt x="11430000" y="71501"/>
                </a:moveTo>
                <a:lnTo>
                  <a:pt x="11365992" y="71501"/>
                </a:lnTo>
                <a:lnTo>
                  <a:pt x="11365992" y="5911596"/>
                </a:lnTo>
                <a:lnTo>
                  <a:pt x="128016" y="5911596"/>
                </a:lnTo>
                <a:lnTo>
                  <a:pt x="128016" y="219456"/>
                </a:lnTo>
                <a:lnTo>
                  <a:pt x="192024" y="219456"/>
                </a:lnTo>
                <a:lnTo>
                  <a:pt x="176022" y="187452"/>
                </a:lnTo>
                <a:lnTo>
                  <a:pt x="96012" y="27432"/>
                </a:lnTo>
                <a:lnTo>
                  <a:pt x="0" y="219456"/>
                </a:lnTo>
                <a:lnTo>
                  <a:pt x="64008" y="219456"/>
                </a:lnTo>
                <a:lnTo>
                  <a:pt x="64008" y="5975604"/>
                </a:lnTo>
                <a:lnTo>
                  <a:pt x="11430000" y="5975616"/>
                </a:lnTo>
                <a:lnTo>
                  <a:pt x="11430000" y="5943612"/>
                </a:lnTo>
                <a:lnTo>
                  <a:pt x="128016" y="5943600"/>
                </a:lnTo>
                <a:lnTo>
                  <a:pt x="11365992" y="5943600"/>
                </a:lnTo>
                <a:lnTo>
                  <a:pt x="11430000" y="5943612"/>
                </a:lnTo>
                <a:lnTo>
                  <a:pt x="11430000" y="5911596"/>
                </a:lnTo>
                <a:lnTo>
                  <a:pt x="11430000" y="71501"/>
                </a:lnTo>
                <a:close/>
              </a:path>
            </a:pathLst>
          </a:custGeom>
          <a:solidFill>
            <a:srgbClr val="C72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105001" y="9749790"/>
            <a:ext cx="15863569" cy="30867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379085" indent="-281305">
              <a:lnSpc>
                <a:spcPct val="100000"/>
              </a:lnSpc>
              <a:spcBef>
                <a:spcPts val="90"/>
              </a:spcBef>
              <a:buAutoNum type="arabicPeriod" startAt="2"/>
              <a:tabLst>
                <a:tab pos="5379085" algn="l"/>
              </a:tabLst>
            </a:pPr>
            <a:r>
              <a:rPr sz="2000" b="1" spc="-100" dirty="0">
                <a:solidFill>
                  <a:srgbClr val="C72405"/>
                </a:solidFill>
                <a:latin typeface="Arial"/>
                <a:cs typeface="Arial"/>
              </a:rPr>
              <a:t>Response:</a:t>
            </a:r>
            <a:r>
              <a:rPr sz="2000" b="1" spc="-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owner</a:t>
            </a:r>
            <a:r>
              <a:rPr sz="2000" b="1" spc="3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C72405"/>
                </a:solidFill>
                <a:latin typeface="Arial"/>
                <a:cs typeface="Arial"/>
              </a:rPr>
              <a:t>id</a:t>
            </a:r>
            <a:endParaRPr sz="2000">
              <a:latin typeface="Arial"/>
              <a:cs typeface="Arial"/>
            </a:endParaRPr>
          </a:p>
          <a:p>
            <a:pPr marL="7809865" indent="-281305">
              <a:lnSpc>
                <a:spcPct val="100000"/>
              </a:lnSpc>
              <a:spcBef>
                <a:spcPts val="1900"/>
              </a:spcBef>
              <a:buAutoNum type="arabicPeriod" startAt="2"/>
              <a:tabLst>
                <a:tab pos="7809865" algn="l"/>
              </a:tabLst>
            </a:pPr>
            <a:r>
              <a:rPr sz="2000" b="1" spc="-55" dirty="0">
                <a:solidFill>
                  <a:srgbClr val="C72405"/>
                </a:solidFill>
                <a:latin typeface="Arial"/>
                <a:cs typeface="Arial"/>
              </a:rPr>
              <a:t>Request:</a:t>
            </a:r>
            <a:r>
              <a:rPr sz="2000" b="1" spc="-7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C72405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281305" marR="2855595" indent="-281305" algn="r">
              <a:lnSpc>
                <a:spcPct val="100000"/>
              </a:lnSpc>
              <a:spcBef>
                <a:spcPts val="1800"/>
              </a:spcBef>
              <a:buAutoNum type="arabicPeriod" startAt="2"/>
              <a:tabLst>
                <a:tab pos="281305" algn="l"/>
              </a:tabLst>
            </a:pPr>
            <a:r>
              <a:rPr sz="2000" b="1" spc="-100" dirty="0">
                <a:solidFill>
                  <a:srgbClr val="C72405"/>
                </a:solidFill>
                <a:latin typeface="Arial"/>
                <a:cs typeface="Arial"/>
              </a:rPr>
              <a:t>Response:</a:t>
            </a:r>
            <a:r>
              <a:rPr sz="2000" b="1" spc="2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C72405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sz="2800" b="1" spc="-60" dirty="0">
                <a:latin typeface="Arial"/>
                <a:cs typeface="Arial"/>
              </a:rPr>
              <a:t>Five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network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spc="-60" dirty="0">
                <a:latin typeface="Arial"/>
                <a:cs typeface="Arial"/>
              </a:rPr>
              <a:t>transactions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in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40" dirty="0">
                <a:latin typeface="Arial"/>
                <a:cs typeface="Arial"/>
              </a:rPr>
              <a:t>total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215"/>
              </a:lnSpc>
              <a:spcBef>
                <a:spcPts val="384"/>
              </a:spcBef>
            </a:pPr>
            <a:r>
              <a:rPr sz="2800" b="1" spc="-50" dirty="0">
                <a:latin typeface="Arial"/>
                <a:cs typeface="Arial"/>
              </a:rPr>
              <a:t>Four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spc="65" dirty="0">
                <a:latin typeface="Arial"/>
                <a:cs typeface="Arial"/>
              </a:rPr>
              <a:t>of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spc="-60" dirty="0">
                <a:latin typeface="Arial"/>
                <a:cs typeface="Arial"/>
              </a:rPr>
              <a:t>transactions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are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on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“critical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path”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spc="-50" dirty="0">
                <a:latin typeface="Arial"/>
                <a:cs typeface="Arial"/>
              </a:rPr>
              <a:t>(transactions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4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and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5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65" dirty="0">
                <a:latin typeface="Arial"/>
                <a:cs typeface="Arial"/>
              </a:rPr>
              <a:t>can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be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done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in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parallel)</a:t>
            </a:r>
            <a:endParaRPr sz="2800">
              <a:latin typeface="Arial"/>
              <a:cs typeface="Arial"/>
            </a:endParaRPr>
          </a:p>
          <a:p>
            <a:pPr marL="329565">
              <a:lnSpc>
                <a:spcPts val="4054"/>
              </a:lnSpc>
              <a:tabLst>
                <a:tab pos="710565" algn="l"/>
              </a:tabLst>
            </a:pPr>
            <a:r>
              <a:rPr sz="3500" spc="180" dirty="0">
                <a:latin typeface="Arial"/>
                <a:cs typeface="Arial"/>
              </a:rPr>
              <a:t>-</a:t>
            </a:r>
            <a:r>
              <a:rPr sz="3500" dirty="0">
                <a:latin typeface="Arial"/>
                <a:cs typeface="Arial"/>
              </a:rPr>
              <a:t>	</a:t>
            </a:r>
            <a:r>
              <a:rPr sz="2800" b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Critical</a:t>
            </a:r>
            <a:r>
              <a:rPr sz="2800" b="1" u="sng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path</a:t>
            </a:r>
            <a:r>
              <a:rPr sz="2800" b="1" dirty="0">
                <a:latin typeface="Arial"/>
                <a:cs typeface="Arial"/>
              </a:rPr>
              <a:t>: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spc="-95" dirty="0">
                <a:latin typeface="Arial"/>
                <a:cs typeface="Arial"/>
              </a:rPr>
              <a:t>sequence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65" dirty="0">
                <a:latin typeface="Arial"/>
                <a:cs typeface="Arial"/>
              </a:rPr>
              <a:t>of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dependent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operations</a:t>
            </a:r>
            <a:r>
              <a:rPr sz="2800" b="1" spc="-130" dirty="0">
                <a:latin typeface="Arial"/>
                <a:cs typeface="Arial"/>
              </a:rPr>
              <a:t> </a:t>
            </a:r>
            <a:r>
              <a:rPr sz="2800" b="1" spc="50" dirty="0">
                <a:latin typeface="Arial"/>
                <a:cs typeface="Arial"/>
              </a:rPr>
              <a:t>that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must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spc="-60" dirty="0">
                <a:latin typeface="Arial"/>
                <a:cs typeface="Arial"/>
              </a:rPr>
              <a:t>occur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spc="75" dirty="0">
                <a:latin typeface="Arial"/>
                <a:cs typeface="Arial"/>
              </a:rPr>
              <a:t>to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complete</a:t>
            </a:r>
            <a:r>
              <a:rPr sz="2800" b="1" spc="-11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operation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3849623" y="4459223"/>
            <a:ext cx="11920855" cy="4666615"/>
            <a:chOff x="3849623" y="4459223"/>
            <a:chExt cx="11920855" cy="4666615"/>
          </a:xfrm>
        </p:grpSpPr>
        <p:sp>
          <p:nvSpPr>
            <p:cNvPr id="77" name="object 77"/>
            <p:cNvSpPr/>
            <p:nvPr/>
          </p:nvSpPr>
          <p:spPr>
            <a:xfrm>
              <a:off x="3849623" y="4459223"/>
              <a:ext cx="2030095" cy="228600"/>
            </a:xfrm>
            <a:custGeom>
              <a:avLst/>
              <a:gdLst/>
              <a:ahLst/>
              <a:cxnLst/>
              <a:rect l="l" t="t" r="r" b="b"/>
              <a:pathLst>
                <a:path w="2030095" h="228600">
                  <a:moveTo>
                    <a:pt x="202996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029968" y="228600"/>
                  </a:lnTo>
                  <a:lnTo>
                    <a:pt x="2029968" y="0"/>
                  </a:lnTo>
                  <a:close/>
                </a:path>
              </a:pathLst>
            </a:custGeom>
            <a:solidFill>
              <a:srgbClr val="008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479791" y="5995415"/>
              <a:ext cx="268605" cy="152400"/>
            </a:xfrm>
            <a:custGeom>
              <a:avLst/>
              <a:gdLst/>
              <a:ahLst/>
              <a:cxnLst/>
              <a:rect l="l" t="t" r="r" b="b"/>
              <a:pathLst>
                <a:path w="268604" h="152400">
                  <a:moveTo>
                    <a:pt x="268224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268224" y="152400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E22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022591" y="5967983"/>
              <a:ext cx="1216660" cy="195580"/>
            </a:xfrm>
            <a:custGeom>
              <a:avLst/>
              <a:gdLst/>
              <a:ahLst/>
              <a:cxnLst/>
              <a:rect l="l" t="t" r="r" b="b"/>
              <a:pathLst>
                <a:path w="1216659" h="195579">
                  <a:moveTo>
                    <a:pt x="0" y="192024"/>
                  </a:moveTo>
                  <a:lnTo>
                    <a:pt x="185927" y="192024"/>
                  </a:lnTo>
                  <a:lnTo>
                    <a:pt x="185927" y="12192"/>
                  </a:lnTo>
                  <a:lnTo>
                    <a:pt x="0" y="12192"/>
                  </a:lnTo>
                  <a:lnTo>
                    <a:pt x="0" y="192024"/>
                  </a:lnTo>
                  <a:close/>
                </a:path>
                <a:path w="1216659" h="195579">
                  <a:moveTo>
                    <a:pt x="466343" y="192024"/>
                  </a:moveTo>
                  <a:lnTo>
                    <a:pt x="1216151" y="192024"/>
                  </a:lnTo>
                  <a:lnTo>
                    <a:pt x="1216151" y="12192"/>
                  </a:lnTo>
                  <a:lnTo>
                    <a:pt x="466343" y="12192"/>
                  </a:lnTo>
                  <a:lnTo>
                    <a:pt x="466343" y="192024"/>
                  </a:lnTo>
                  <a:close/>
                </a:path>
                <a:path w="1216659" h="195579">
                  <a:moveTo>
                    <a:pt x="737615" y="12192"/>
                  </a:moveTo>
                  <a:lnTo>
                    <a:pt x="740663" y="195072"/>
                  </a:lnTo>
                </a:path>
                <a:path w="1216659" h="195579">
                  <a:moveTo>
                    <a:pt x="975359" y="0"/>
                  </a:moveTo>
                  <a:lnTo>
                    <a:pt x="978407" y="18288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761476" y="4936235"/>
              <a:ext cx="7009130" cy="4189729"/>
            </a:xfrm>
            <a:custGeom>
              <a:avLst/>
              <a:gdLst/>
              <a:ahLst/>
              <a:cxnLst/>
              <a:rect l="l" t="t" r="r" b="b"/>
              <a:pathLst>
                <a:path w="7009130" h="4189729">
                  <a:moveTo>
                    <a:pt x="1717421" y="1570228"/>
                  </a:moveTo>
                  <a:lnTo>
                    <a:pt x="1717421" y="4189476"/>
                  </a:lnTo>
                  <a:lnTo>
                    <a:pt x="7008876" y="4189476"/>
                  </a:lnTo>
                  <a:lnTo>
                    <a:pt x="7008876" y="4157472"/>
                  </a:lnTo>
                  <a:lnTo>
                    <a:pt x="1781428" y="4157472"/>
                  </a:lnTo>
                  <a:lnTo>
                    <a:pt x="1749425" y="4125468"/>
                  </a:lnTo>
                  <a:lnTo>
                    <a:pt x="1781428" y="4125468"/>
                  </a:lnTo>
                  <a:lnTo>
                    <a:pt x="1781428" y="1602232"/>
                  </a:lnTo>
                  <a:lnTo>
                    <a:pt x="1749425" y="1602232"/>
                  </a:lnTo>
                  <a:lnTo>
                    <a:pt x="1717421" y="1570228"/>
                  </a:lnTo>
                  <a:close/>
                </a:path>
                <a:path w="7009130" h="4189729">
                  <a:moveTo>
                    <a:pt x="1781428" y="4125468"/>
                  </a:moveTo>
                  <a:lnTo>
                    <a:pt x="1749425" y="4125468"/>
                  </a:lnTo>
                  <a:lnTo>
                    <a:pt x="1781428" y="4157472"/>
                  </a:lnTo>
                  <a:lnTo>
                    <a:pt x="1781428" y="4125468"/>
                  </a:lnTo>
                  <a:close/>
                </a:path>
                <a:path w="7009130" h="4189729">
                  <a:moveTo>
                    <a:pt x="6944868" y="4125468"/>
                  </a:moveTo>
                  <a:lnTo>
                    <a:pt x="1781428" y="4125468"/>
                  </a:lnTo>
                  <a:lnTo>
                    <a:pt x="1781428" y="4157472"/>
                  </a:lnTo>
                  <a:lnTo>
                    <a:pt x="6944868" y="4157472"/>
                  </a:lnTo>
                  <a:lnTo>
                    <a:pt x="6944868" y="4125468"/>
                  </a:lnTo>
                  <a:close/>
                </a:path>
                <a:path w="7009130" h="4189729">
                  <a:moveTo>
                    <a:pt x="7008876" y="0"/>
                  </a:moveTo>
                  <a:lnTo>
                    <a:pt x="6944868" y="0"/>
                  </a:lnTo>
                  <a:lnTo>
                    <a:pt x="6944868" y="4157472"/>
                  </a:lnTo>
                  <a:lnTo>
                    <a:pt x="6976872" y="4125468"/>
                  </a:lnTo>
                  <a:lnTo>
                    <a:pt x="7008876" y="4125468"/>
                  </a:lnTo>
                  <a:lnTo>
                    <a:pt x="7008876" y="0"/>
                  </a:lnTo>
                  <a:close/>
                </a:path>
                <a:path w="7009130" h="4189729">
                  <a:moveTo>
                    <a:pt x="7008876" y="4125468"/>
                  </a:moveTo>
                  <a:lnTo>
                    <a:pt x="6976872" y="4125468"/>
                  </a:lnTo>
                  <a:lnTo>
                    <a:pt x="6944868" y="4157472"/>
                  </a:lnTo>
                  <a:lnTo>
                    <a:pt x="7008876" y="4157472"/>
                  </a:lnTo>
                  <a:lnTo>
                    <a:pt x="7008876" y="4125468"/>
                  </a:lnTo>
                  <a:close/>
                </a:path>
                <a:path w="7009130" h="4189729">
                  <a:moveTo>
                    <a:pt x="192024" y="1474216"/>
                  </a:moveTo>
                  <a:lnTo>
                    <a:pt x="0" y="1570228"/>
                  </a:lnTo>
                  <a:lnTo>
                    <a:pt x="192024" y="1666240"/>
                  </a:lnTo>
                  <a:lnTo>
                    <a:pt x="192024" y="1602232"/>
                  </a:lnTo>
                  <a:lnTo>
                    <a:pt x="160020" y="1602232"/>
                  </a:lnTo>
                  <a:lnTo>
                    <a:pt x="160020" y="1538224"/>
                  </a:lnTo>
                  <a:lnTo>
                    <a:pt x="192024" y="1538224"/>
                  </a:lnTo>
                  <a:lnTo>
                    <a:pt x="192024" y="1474216"/>
                  </a:lnTo>
                  <a:close/>
                </a:path>
                <a:path w="7009130" h="4189729">
                  <a:moveTo>
                    <a:pt x="192024" y="1538224"/>
                  </a:moveTo>
                  <a:lnTo>
                    <a:pt x="160020" y="1538224"/>
                  </a:lnTo>
                  <a:lnTo>
                    <a:pt x="160020" y="1602232"/>
                  </a:lnTo>
                  <a:lnTo>
                    <a:pt x="192024" y="1602232"/>
                  </a:lnTo>
                  <a:lnTo>
                    <a:pt x="192024" y="1538224"/>
                  </a:lnTo>
                  <a:close/>
                </a:path>
                <a:path w="7009130" h="4189729">
                  <a:moveTo>
                    <a:pt x="1781428" y="1538224"/>
                  </a:moveTo>
                  <a:lnTo>
                    <a:pt x="192024" y="1538224"/>
                  </a:lnTo>
                  <a:lnTo>
                    <a:pt x="192024" y="1602232"/>
                  </a:lnTo>
                  <a:lnTo>
                    <a:pt x="1717421" y="1602232"/>
                  </a:lnTo>
                  <a:lnTo>
                    <a:pt x="1717421" y="1570228"/>
                  </a:lnTo>
                  <a:lnTo>
                    <a:pt x="1781428" y="1570228"/>
                  </a:lnTo>
                  <a:lnTo>
                    <a:pt x="1781428" y="1538224"/>
                  </a:lnTo>
                  <a:close/>
                </a:path>
                <a:path w="7009130" h="4189729">
                  <a:moveTo>
                    <a:pt x="1781428" y="1570228"/>
                  </a:moveTo>
                  <a:lnTo>
                    <a:pt x="1717421" y="1570228"/>
                  </a:lnTo>
                  <a:lnTo>
                    <a:pt x="1749425" y="1602232"/>
                  </a:lnTo>
                  <a:lnTo>
                    <a:pt x="1781428" y="1602232"/>
                  </a:lnTo>
                  <a:lnTo>
                    <a:pt x="1781428" y="1570228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11033506" y="9190735"/>
            <a:ext cx="362457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5.</a:t>
            </a:r>
            <a:r>
              <a:rPr sz="2000" b="1" spc="7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C72405"/>
                </a:solidFill>
                <a:latin typeface="Arial"/>
                <a:cs typeface="Arial"/>
              </a:rPr>
              <a:t>Response:</a:t>
            </a:r>
            <a:r>
              <a:rPr sz="2000" b="1" spc="11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data+dir</a:t>
            </a:r>
            <a:r>
              <a:rPr sz="2000" b="1" spc="12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72405"/>
                </a:solidFill>
                <a:latin typeface="Arial"/>
                <a:cs typeface="Arial"/>
              </a:rPr>
              <a:t>revision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  <p:sp>
        <p:nvSpPr>
          <p:cNvPr id="82" name="object 82"/>
          <p:cNvSpPr txBox="1"/>
          <p:nvPr/>
        </p:nvSpPr>
        <p:spPr>
          <a:xfrm>
            <a:off x="7631938" y="8007222"/>
            <a:ext cx="25755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5" dirty="0">
                <a:latin typeface="Arial"/>
                <a:cs typeface="Arial"/>
              </a:rPr>
              <a:t>Scalable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Interconnect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53009" y="6428041"/>
            <a:ext cx="3673475" cy="1045844"/>
            <a:chOff x="6553009" y="6428041"/>
            <a:chExt cx="3673475" cy="1045844"/>
          </a:xfrm>
        </p:grpSpPr>
        <p:sp>
          <p:nvSpPr>
            <p:cNvPr id="3" name="object 3"/>
            <p:cNvSpPr/>
            <p:nvPr/>
          </p:nvSpPr>
          <p:spPr>
            <a:xfrm>
              <a:off x="8702039" y="6961631"/>
              <a:ext cx="1496695" cy="0"/>
            </a:xfrm>
            <a:custGeom>
              <a:avLst/>
              <a:gdLst/>
              <a:ahLst/>
              <a:cxnLst/>
              <a:rect l="l" t="t" r="r" b="b"/>
              <a:pathLst>
                <a:path w="1496695">
                  <a:moveTo>
                    <a:pt x="0" y="0"/>
                  </a:moveTo>
                  <a:lnTo>
                    <a:pt x="1496567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65391" y="6440423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65391" y="6440423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65392" y="6733031"/>
            <a:ext cx="213677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65455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Intervention</a:t>
            </a:r>
            <a:r>
              <a:rPr spc="475" dirty="0"/>
              <a:t> </a:t>
            </a:r>
            <a:r>
              <a:rPr spc="-10" dirty="0"/>
              <a:t>forwarding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219009" y="2770441"/>
            <a:ext cx="15393035" cy="5831205"/>
            <a:chOff x="1219009" y="2770441"/>
            <a:chExt cx="15393035" cy="5831205"/>
          </a:xfrm>
        </p:grpSpPr>
        <p:sp>
          <p:nvSpPr>
            <p:cNvPr id="9" name="object 9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15177642" y="0"/>
                  </a:moveTo>
                  <a:lnTo>
                    <a:pt x="190373" y="0"/>
                  </a:lnTo>
                  <a:lnTo>
                    <a:pt x="146717" y="5027"/>
                  </a:lnTo>
                  <a:lnTo>
                    <a:pt x="106644" y="19346"/>
                  </a:lnTo>
                  <a:lnTo>
                    <a:pt x="71297" y="41817"/>
                  </a:lnTo>
                  <a:lnTo>
                    <a:pt x="41817" y="71297"/>
                  </a:lnTo>
                  <a:lnTo>
                    <a:pt x="19346" y="106644"/>
                  </a:lnTo>
                  <a:lnTo>
                    <a:pt x="5027" y="146717"/>
                  </a:lnTo>
                  <a:lnTo>
                    <a:pt x="0" y="190373"/>
                  </a:lnTo>
                  <a:lnTo>
                    <a:pt x="0" y="583818"/>
                  </a:lnTo>
                  <a:lnTo>
                    <a:pt x="5027" y="627474"/>
                  </a:lnTo>
                  <a:lnTo>
                    <a:pt x="19346" y="667547"/>
                  </a:lnTo>
                  <a:lnTo>
                    <a:pt x="41817" y="702894"/>
                  </a:lnTo>
                  <a:lnTo>
                    <a:pt x="71297" y="732374"/>
                  </a:lnTo>
                  <a:lnTo>
                    <a:pt x="106644" y="754845"/>
                  </a:lnTo>
                  <a:lnTo>
                    <a:pt x="146717" y="769164"/>
                  </a:lnTo>
                  <a:lnTo>
                    <a:pt x="190373" y="774191"/>
                  </a:lnTo>
                  <a:lnTo>
                    <a:pt x="15177642" y="774191"/>
                  </a:lnTo>
                  <a:lnTo>
                    <a:pt x="15221298" y="769164"/>
                  </a:lnTo>
                  <a:lnTo>
                    <a:pt x="15261371" y="754845"/>
                  </a:lnTo>
                  <a:lnTo>
                    <a:pt x="15296718" y="732374"/>
                  </a:lnTo>
                  <a:lnTo>
                    <a:pt x="15326198" y="702894"/>
                  </a:lnTo>
                  <a:lnTo>
                    <a:pt x="15348669" y="667547"/>
                  </a:lnTo>
                  <a:lnTo>
                    <a:pt x="15362988" y="627474"/>
                  </a:lnTo>
                  <a:lnTo>
                    <a:pt x="15368016" y="583818"/>
                  </a:lnTo>
                  <a:lnTo>
                    <a:pt x="15368016" y="190373"/>
                  </a:lnTo>
                  <a:lnTo>
                    <a:pt x="15362988" y="146717"/>
                  </a:lnTo>
                  <a:lnTo>
                    <a:pt x="15348669" y="106644"/>
                  </a:lnTo>
                  <a:lnTo>
                    <a:pt x="15326198" y="71297"/>
                  </a:lnTo>
                  <a:lnTo>
                    <a:pt x="15296718" y="41817"/>
                  </a:lnTo>
                  <a:lnTo>
                    <a:pt x="15261371" y="19346"/>
                  </a:lnTo>
                  <a:lnTo>
                    <a:pt x="15221298" y="5027"/>
                  </a:lnTo>
                  <a:lnTo>
                    <a:pt x="15177642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0" y="190373"/>
                  </a:moveTo>
                  <a:lnTo>
                    <a:pt x="5027" y="146717"/>
                  </a:lnTo>
                  <a:lnTo>
                    <a:pt x="19346" y="106644"/>
                  </a:lnTo>
                  <a:lnTo>
                    <a:pt x="41817" y="71297"/>
                  </a:lnTo>
                  <a:lnTo>
                    <a:pt x="71297" y="41817"/>
                  </a:lnTo>
                  <a:lnTo>
                    <a:pt x="106644" y="19346"/>
                  </a:lnTo>
                  <a:lnTo>
                    <a:pt x="146717" y="5027"/>
                  </a:lnTo>
                  <a:lnTo>
                    <a:pt x="190373" y="0"/>
                  </a:lnTo>
                  <a:lnTo>
                    <a:pt x="15177642" y="0"/>
                  </a:lnTo>
                  <a:lnTo>
                    <a:pt x="15221298" y="5027"/>
                  </a:lnTo>
                  <a:lnTo>
                    <a:pt x="15261371" y="19346"/>
                  </a:lnTo>
                  <a:lnTo>
                    <a:pt x="15296718" y="41817"/>
                  </a:lnTo>
                  <a:lnTo>
                    <a:pt x="15326198" y="71297"/>
                  </a:lnTo>
                  <a:lnTo>
                    <a:pt x="15348669" y="106644"/>
                  </a:lnTo>
                  <a:lnTo>
                    <a:pt x="15362988" y="146717"/>
                  </a:lnTo>
                  <a:lnTo>
                    <a:pt x="15368016" y="190373"/>
                  </a:lnTo>
                  <a:lnTo>
                    <a:pt x="15368016" y="583818"/>
                  </a:lnTo>
                  <a:lnTo>
                    <a:pt x="15362988" y="627474"/>
                  </a:lnTo>
                  <a:lnTo>
                    <a:pt x="15348669" y="667547"/>
                  </a:lnTo>
                  <a:lnTo>
                    <a:pt x="15326198" y="702894"/>
                  </a:lnTo>
                  <a:lnTo>
                    <a:pt x="15296718" y="732374"/>
                  </a:lnTo>
                  <a:lnTo>
                    <a:pt x="15261371" y="754845"/>
                  </a:lnTo>
                  <a:lnTo>
                    <a:pt x="15221298" y="769164"/>
                  </a:lnTo>
                  <a:lnTo>
                    <a:pt x="15177642" y="774191"/>
                  </a:lnTo>
                  <a:lnTo>
                    <a:pt x="190373" y="774191"/>
                  </a:lnTo>
                  <a:lnTo>
                    <a:pt x="146717" y="769164"/>
                  </a:lnTo>
                  <a:lnTo>
                    <a:pt x="106644" y="754845"/>
                  </a:lnTo>
                  <a:lnTo>
                    <a:pt x="71297" y="732374"/>
                  </a:lnTo>
                  <a:lnTo>
                    <a:pt x="41817" y="702894"/>
                  </a:lnTo>
                  <a:lnTo>
                    <a:pt x="19346" y="667547"/>
                  </a:lnTo>
                  <a:lnTo>
                    <a:pt x="5027" y="627474"/>
                  </a:lnTo>
                  <a:lnTo>
                    <a:pt x="0" y="583818"/>
                  </a:lnTo>
                  <a:lnTo>
                    <a:pt x="0" y="19037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80232" y="5681472"/>
              <a:ext cx="1496695" cy="1280160"/>
            </a:xfrm>
            <a:custGeom>
              <a:avLst/>
              <a:gdLst/>
              <a:ahLst/>
              <a:cxnLst/>
              <a:rect l="l" t="t" r="r" b="b"/>
              <a:pathLst>
                <a:path w="1496695" h="1280159">
                  <a:moveTo>
                    <a:pt x="0" y="1280159"/>
                  </a:moveTo>
                  <a:lnTo>
                    <a:pt x="1496567" y="1280159"/>
                  </a:lnTo>
                </a:path>
                <a:path w="1496695" h="1280159">
                  <a:moveTo>
                    <a:pt x="0" y="0"/>
                  </a:moveTo>
                  <a:lnTo>
                    <a:pt x="1493520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31080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2043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4384" y="4035552"/>
            <a:ext cx="2057400" cy="6616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23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31201" y="5163121"/>
            <a:ext cx="2161540" cy="2310765"/>
            <a:chOff x="1231201" y="5163121"/>
            <a:chExt cx="2161540" cy="2310765"/>
          </a:xfrm>
        </p:grpSpPr>
        <p:sp>
          <p:nvSpPr>
            <p:cNvPr id="18" name="object 18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255775" y="6733031"/>
            <a:ext cx="211264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3390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219009" y="5181409"/>
            <a:ext cx="2192020" cy="2073275"/>
            <a:chOff x="1219009" y="5181409"/>
            <a:chExt cx="2192020" cy="2073275"/>
          </a:xfrm>
        </p:grpSpPr>
        <p:sp>
          <p:nvSpPr>
            <p:cNvPr id="24" name="object 24"/>
            <p:cNvSpPr/>
            <p:nvPr/>
          </p:nvSpPr>
          <p:spPr>
            <a:xfrm>
              <a:off x="1231392" y="5422391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4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4" h="1819909">
                  <a:moveTo>
                    <a:pt x="0" y="256031"/>
                  </a:moveTo>
                  <a:lnTo>
                    <a:pt x="2154936" y="259079"/>
                  </a:lnTo>
                </a:path>
                <a:path w="2167254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4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4" h="1819909">
                  <a:moveTo>
                    <a:pt x="0" y="1551431"/>
                  </a:moveTo>
                  <a:lnTo>
                    <a:pt x="2154936" y="1554479"/>
                  </a:lnTo>
                </a:path>
                <a:path w="2167254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00784" y="5193791"/>
              <a:ext cx="1228725" cy="969644"/>
            </a:xfrm>
            <a:custGeom>
              <a:avLst/>
              <a:gdLst/>
              <a:ahLst/>
              <a:cxnLst/>
              <a:rect l="l" t="t" r="r" b="b"/>
              <a:pathLst>
                <a:path w="1228725" h="969645">
                  <a:moveTo>
                    <a:pt x="0" y="966215"/>
                  </a:moveTo>
                  <a:lnTo>
                    <a:pt x="188975" y="966215"/>
                  </a:lnTo>
                  <a:lnTo>
                    <a:pt x="188975" y="786383"/>
                  </a:lnTo>
                  <a:lnTo>
                    <a:pt x="0" y="786383"/>
                  </a:lnTo>
                  <a:lnTo>
                    <a:pt x="0" y="966215"/>
                  </a:lnTo>
                  <a:close/>
                </a:path>
                <a:path w="1228725" h="969645">
                  <a:moveTo>
                    <a:pt x="466344" y="966215"/>
                  </a:moveTo>
                  <a:lnTo>
                    <a:pt x="1216152" y="966215"/>
                  </a:lnTo>
                  <a:lnTo>
                    <a:pt x="1216152" y="786383"/>
                  </a:lnTo>
                  <a:lnTo>
                    <a:pt x="466344" y="786383"/>
                  </a:lnTo>
                  <a:lnTo>
                    <a:pt x="466344" y="966215"/>
                  </a:lnTo>
                  <a:close/>
                </a:path>
                <a:path w="1228725" h="969645">
                  <a:moveTo>
                    <a:pt x="737616" y="786383"/>
                  </a:moveTo>
                  <a:lnTo>
                    <a:pt x="740664" y="969263"/>
                  </a:lnTo>
                </a:path>
                <a:path w="1228725" h="969645">
                  <a:moveTo>
                    <a:pt x="975360" y="774191"/>
                  </a:moveTo>
                  <a:lnTo>
                    <a:pt x="978408" y="957072"/>
                  </a:lnTo>
                </a:path>
                <a:path w="1228725" h="969645">
                  <a:moveTo>
                    <a:pt x="15240" y="445007"/>
                  </a:moveTo>
                  <a:lnTo>
                    <a:pt x="201168" y="445007"/>
                  </a:lnTo>
                  <a:lnTo>
                    <a:pt x="201168" y="265175"/>
                  </a:lnTo>
                  <a:lnTo>
                    <a:pt x="15240" y="265175"/>
                  </a:lnTo>
                  <a:lnTo>
                    <a:pt x="15240" y="445007"/>
                  </a:lnTo>
                  <a:close/>
                </a:path>
                <a:path w="1228725" h="969645">
                  <a:moveTo>
                    <a:pt x="481584" y="445007"/>
                  </a:moveTo>
                  <a:lnTo>
                    <a:pt x="1228344" y="445007"/>
                  </a:lnTo>
                  <a:lnTo>
                    <a:pt x="1228344" y="265175"/>
                  </a:lnTo>
                  <a:lnTo>
                    <a:pt x="481584" y="265175"/>
                  </a:lnTo>
                  <a:lnTo>
                    <a:pt x="481584" y="445007"/>
                  </a:lnTo>
                  <a:close/>
                </a:path>
                <a:path w="1228725" h="969645">
                  <a:moveTo>
                    <a:pt x="749808" y="265175"/>
                  </a:moveTo>
                  <a:lnTo>
                    <a:pt x="752856" y="448055"/>
                  </a:lnTo>
                </a:path>
                <a:path w="1228725" h="969645">
                  <a:moveTo>
                    <a:pt x="987552" y="256031"/>
                  </a:moveTo>
                  <a:lnTo>
                    <a:pt x="990600" y="438911"/>
                  </a:lnTo>
                </a:path>
                <a:path w="1228725" h="969645">
                  <a:moveTo>
                    <a:pt x="15240" y="192024"/>
                  </a:moveTo>
                  <a:lnTo>
                    <a:pt x="201168" y="192024"/>
                  </a:lnTo>
                  <a:lnTo>
                    <a:pt x="201168" y="9144"/>
                  </a:lnTo>
                  <a:lnTo>
                    <a:pt x="15240" y="9144"/>
                  </a:lnTo>
                  <a:lnTo>
                    <a:pt x="15240" y="192024"/>
                  </a:lnTo>
                  <a:close/>
                </a:path>
                <a:path w="1228725" h="969645">
                  <a:moveTo>
                    <a:pt x="481584" y="188975"/>
                  </a:moveTo>
                  <a:lnTo>
                    <a:pt x="1228344" y="188975"/>
                  </a:lnTo>
                  <a:lnTo>
                    <a:pt x="1228344" y="12192"/>
                  </a:lnTo>
                  <a:lnTo>
                    <a:pt x="481584" y="12192"/>
                  </a:lnTo>
                  <a:lnTo>
                    <a:pt x="481584" y="188975"/>
                  </a:lnTo>
                  <a:close/>
                </a:path>
                <a:path w="1228725" h="969645">
                  <a:moveTo>
                    <a:pt x="749808" y="9143"/>
                  </a:moveTo>
                  <a:lnTo>
                    <a:pt x="752856" y="195072"/>
                  </a:lnTo>
                </a:path>
                <a:path w="1228725" h="969645">
                  <a:moveTo>
                    <a:pt x="987552" y="0"/>
                  </a:moveTo>
                  <a:lnTo>
                    <a:pt x="990600" y="182879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811782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5775" y="5695188"/>
            <a:ext cx="211264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445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674417" y="2770441"/>
            <a:ext cx="2710180" cy="5087620"/>
            <a:chOff x="8674417" y="2770441"/>
            <a:chExt cx="2710180" cy="5087620"/>
          </a:xfrm>
        </p:grpSpPr>
        <p:sp>
          <p:nvSpPr>
            <p:cNvPr id="29" name="object 29"/>
            <p:cNvSpPr/>
            <p:nvPr/>
          </p:nvSpPr>
          <p:spPr>
            <a:xfrm>
              <a:off x="8702040" y="5681472"/>
              <a:ext cx="1490980" cy="0"/>
            </a:xfrm>
            <a:custGeom>
              <a:avLst/>
              <a:gdLst/>
              <a:ahLst/>
              <a:cxnLst/>
              <a:rect l="l" t="t" r="r" b="b"/>
              <a:pathLst>
                <a:path w="1490979">
                  <a:moveTo>
                    <a:pt x="0" y="0"/>
                  </a:moveTo>
                  <a:lnTo>
                    <a:pt x="1490471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152888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8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8" y="1990344"/>
                  </a:lnTo>
                  <a:lnTo>
                    <a:pt x="241096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8" y="1990344"/>
                  </a:lnTo>
                  <a:lnTo>
                    <a:pt x="2410968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342501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156192" y="4035552"/>
            <a:ext cx="2057400" cy="6616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23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540817" y="5163121"/>
            <a:ext cx="2192020" cy="2091689"/>
            <a:chOff x="6540817" y="5163121"/>
            <a:chExt cx="2192020" cy="2091689"/>
          </a:xfrm>
        </p:grpSpPr>
        <p:sp>
          <p:nvSpPr>
            <p:cNvPr id="36" name="object 36"/>
            <p:cNvSpPr/>
            <p:nvPr/>
          </p:nvSpPr>
          <p:spPr>
            <a:xfrm>
              <a:off x="6565392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65392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53200" y="5422392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4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4" h="1819909">
                  <a:moveTo>
                    <a:pt x="0" y="256031"/>
                  </a:moveTo>
                  <a:lnTo>
                    <a:pt x="2154935" y="259079"/>
                  </a:lnTo>
                </a:path>
                <a:path w="2167254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4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4" h="1819909">
                  <a:moveTo>
                    <a:pt x="0" y="1551431"/>
                  </a:moveTo>
                  <a:lnTo>
                    <a:pt x="2154935" y="1554479"/>
                  </a:lnTo>
                </a:path>
                <a:path w="2167254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134225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034783" y="5193791"/>
            <a:ext cx="1216660" cy="448309"/>
          </a:xfrm>
          <a:custGeom>
            <a:avLst/>
            <a:gdLst/>
            <a:ahLst/>
            <a:cxnLst/>
            <a:rect l="l" t="t" r="r" b="b"/>
            <a:pathLst>
              <a:path w="1216659" h="448310">
                <a:moveTo>
                  <a:pt x="0" y="445007"/>
                </a:moveTo>
                <a:lnTo>
                  <a:pt x="188975" y="445007"/>
                </a:lnTo>
                <a:lnTo>
                  <a:pt x="188975" y="265175"/>
                </a:lnTo>
                <a:lnTo>
                  <a:pt x="0" y="265175"/>
                </a:lnTo>
                <a:lnTo>
                  <a:pt x="0" y="445007"/>
                </a:lnTo>
                <a:close/>
              </a:path>
              <a:path w="1216659" h="448310">
                <a:moveTo>
                  <a:pt x="466344" y="445007"/>
                </a:moveTo>
                <a:lnTo>
                  <a:pt x="1216152" y="445007"/>
                </a:lnTo>
                <a:lnTo>
                  <a:pt x="1216152" y="265175"/>
                </a:lnTo>
                <a:lnTo>
                  <a:pt x="466344" y="265175"/>
                </a:lnTo>
                <a:lnTo>
                  <a:pt x="466344" y="445007"/>
                </a:lnTo>
                <a:close/>
              </a:path>
              <a:path w="1216659" h="448310">
                <a:moveTo>
                  <a:pt x="737616" y="265175"/>
                </a:moveTo>
                <a:lnTo>
                  <a:pt x="740664" y="448055"/>
                </a:lnTo>
              </a:path>
              <a:path w="1216659" h="448310">
                <a:moveTo>
                  <a:pt x="975360" y="256031"/>
                </a:moveTo>
                <a:lnTo>
                  <a:pt x="978408" y="438911"/>
                </a:lnTo>
              </a:path>
              <a:path w="1216659" h="448310">
                <a:moveTo>
                  <a:pt x="0" y="192024"/>
                </a:moveTo>
                <a:lnTo>
                  <a:pt x="188975" y="192024"/>
                </a:lnTo>
                <a:lnTo>
                  <a:pt x="188975" y="9144"/>
                </a:lnTo>
                <a:lnTo>
                  <a:pt x="0" y="9144"/>
                </a:lnTo>
                <a:lnTo>
                  <a:pt x="0" y="192024"/>
                </a:lnTo>
                <a:close/>
              </a:path>
              <a:path w="1216659" h="448310">
                <a:moveTo>
                  <a:pt x="466344" y="188975"/>
                </a:moveTo>
                <a:lnTo>
                  <a:pt x="1216152" y="188975"/>
                </a:lnTo>
                <a:lnTo>
                  <a:pt x="1216152" y="12192"/>
                </a:lnTo>
                <a:lnTo>
                  <a:pt x="466344" y="12192"/>
                </a:lnTo>
                <a:lnTo>
                  <a:pt x="466344" y="188975"/>
                </a:lnTo>
                <a:close/>
              </a:path>
              <a:path w="1216659" h="448310">
                <a:moveTo>
                  <a:pt x="737616" y="9143"/>
                </a:moveTo>
                <a:lnTo>
                  <a:pt x="740664" y="195072"/>
                </a:lnTo>
              </a:path>
              <a:path w="1216659" h="448310">
                <a:moveTo>
                  <a:pt x="975360" y="0"/>
                </a:moveTo>
                <a:lnTo>
                  <a:pt x="978408" y="182879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565392" y="5695188"/>
            <a:ext cx="213677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3815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3856017" y="2770441"/>
            <a:ext cx="2710180" cy="5087620"/>
            <a:chOff x="13856017" y="2770441"/>
            <a:chExt cx="2710180" cy="5087620"/>
          </a:xfrm>
        </p:grpSpPr>
        <p:sp>
          <p:nvSpPr>
            <p:cNvPr id="43" name="object 43"/>
            <p:cNvSpPr/>
            <p:nvPr/>
          </p:nvSpPr>
          <p:spPr>
            <a:xfrm>
              <a:off x="13883640" y="4773168"/>
              <a:ext cx="1506220" cy="3057525"/>
            </a:xfrm>
            <a:custGeom>
              <a:avLst/>
              <a:gdLst/>
              <a:ahLst/>
              <a:cxnLst/>
              <a:rect l="l" t="t" r="r" b="b"/>
              <a:pathLst>
                <a:path w="1506219" h="3057525">
                  <a:moveTo>
                    <a:pt x="0" y="2188463"/>
                  </a:moveTo>
                  <a:lnTo>
                    <a:pt x="1496567" y="2188463"/>
                  </a:lnTo>
                </a:path>
                <a:path w="1506219" h="3057525">
                  <a:moveTo>
                    <a:pt x="0" y="908303"/>
                  </a:moveTo>
                  <a:lnTo>
                    <a:pt x="1505711" y="908303"/>
                  </a:lnTo>
                </a:path>
                <a:path w="1506219" h="3057525">
                  <a:moveTo>
                    <a:pt x="1450848" y="0"/>
                  </a:moveTo>
                  <a:lnTo>
                    <a:pt x="1450848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452498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4328584" y="4026344"/>
            <a:ext cx="2075814" cy="680085"/>
            <a:chOff x="14328584" y="4026344"/>
            <a:chExt cx="2075814" cy="680085"/>
          </a:xfrm>
        </p:grpSpPr>
        <p:sp>
          <p:nvSpPr>
            <p:cNvPr id="48" name="object 48"/>
            <p:cNvSpPr/>
            <p:nvPr/>
          </p:nvSpPr>
          <p:spPr>
            <a:xfrm>
              <a:off x="14337791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2057400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2057400" y="661416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337791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0" y="661416"/>
                  </a:moveTo>
                  <a:lnTo>
                    <a:pt x="2057400" y="661416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8288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4346936" y="4044696"/>
            <a:ext cx="2039620" cy="41465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147955" rIns="0" bIns="0" rtlCol="0">
            <a:spAutoFit/>
          </a:bodyPr>
          <a:lstStyle/>
          <a:p>
            <a:pPr marL="382270">
              <a:lnSpc>
                <a:spcPts val="2100"/>
              </a:lnSpc>
              <a:spcBef>
                <a:spcPts val="116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1734609" y="5163121"/>
            <a:ext cx="2161540" cy="2310765"/>
            <a:chOff x="11734609" y="5163121"/>
            <a:chExt cx="2161540" cy="2310765"/>
          </a:xfrm>
        </p:grpSpPr>
        <p:sp>
          <p:nvSpPr>
            <p:cNvPr id="52" name="object 52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1759183" y="6733031"/>
            <a:ext cx="211264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4659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1722417" y="5181409"/>
            <a:ext cx="2192020" cy="2073275"/>
            <a:chOff x="11722417" y="5181409"/>
            <a:chExt cx="2192020" cy="2073275"/>
          </a:xfrm>
        </p:grpSpPr>
        <p:sp>
          <p:nvSpPr>
            <p:cNvPr id="58" name="object 58"/>
            <p:cNvSpPr/>
            <p:nvPr/>
          </p:nvSpPr>
          <p:spPr>
            <a:xfrm>
              <a:off x="11734800" y="5422391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5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5" h="1819909">
                  <a:moveTo>
                    <a:pt x="0" y="256031"/>
                  </a:moveTo>
                  <a:lnTo>
                    <a:pt x="2154936" y="259079"/>
                  </a:lnTo>
                </a:path>
                <a:path w="2167255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5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5" h="1819909">
                  <a:moveTo>
                    <a:pt x="0" y="1551431"/>
                  </a:moveTo>
                  <a:lnTo>
                    <a:pt x="2154936" y="1554479"/>
                  </a:lnTo>
                </a:path>
                <a:path w="2167255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204192" y="5193791"/>
              <a:ext cx="1228725" cy="969644"/>
            </a:xfrm>
            <a:custGeom>
              <a:avLst/>
              <a:gdLst/>
              <a:ahLst/>
              <a:cxnLst/>
              <a:rect l="l" t="t" r="r" b="b"/>
              <a:pathLst>
                <a:path w="1228725" h="969645">
                  <a:moveTo>
                    <a:pt x="0" y="966215"/>
                  </a:moveTo>
                  <a:lnTo>
                    <a:pt x="185927" y="966215"/>
                  </a:lnTo>
                  <a:lnTo>
                    <a:pt x="185927" y="786383"/>
                  </a:lnTo>
                  <a:lnTo>
                    <a:pt x="0" y="786383"/>
                  </a:lnTo>
                  <a:lnTo>
                    <a:pt x="0" y="966215"/>
                  </a:lnTo>
                  <a:close/>
                </a:path>
                <a:path w="1228725" h="969645">
                  <a:moveTo>
                    <a:pt x="466343" y="966215"/>
                  </a:moveTo>
                  <a:lnTo>
                    <a:pt x="1216152" y="966215"/>
                  </a:lnTo>
                  <a:lnTo>
                    <a:pt x="1216152" y="786383"/>
                  </a:lnTo>
                  <a:lnTo>
                    <a:pt x="466343" y="786383"/>
                  </a:lnTo>
                  <a:lnTo>
                    <a:pt x="466343" y="966215"/>
                  </a:lnTo>
                  <a:close/>
                </a:path>
                <a:path w="1228725" h="969645">
                  <a:moveTo>
                    <a:pt x="737615" y="786383"/>
                  </a:moveTo>
                  <a:lnTo>
                    <a:pt x="740663" y="969263"/>
                  </a:lnTo>
                </a:path>
                <a:path w="1228725" h="969645">
                  <a:moveTo>
                    <a:pt x="975359" y="774191"/>
                  </a:moveTo>
                  <a:lnTo>
                    <a:pt x="978407" y="957072"/>
                  </a:lnTo>
                </a:path>
                <a:path w="1228725" h="969645">
                  <a:moveTo>
                    <a:pt x="12191" y="445007"/>
                  </a:moveTo>
                  <a:lnTo>
                    <a:pt x="201167" y="445007"/>
                  </a:lnTo>
                  <a:lnTo>
                    <a:pt x="201167" y="265175"/>
                  </a:lnTo>
                  <a:lnTo>
                    <a:pt x="12191" y="265175"/>
                  </a:lnTo>
                  <a:lnTo>
                    <a:pt x="12191" y="445007"/>
                  </a:lnTo>
                  <a:close/>
                </a:path>
                <a:path w="1228725" h="969645">
                  <a:moveTo>
                    <a:pt x="478535" y="445007"/>
                  </a:moveTo>
                  <a:lnTo>
                    <a:pt x="1228344" y="445007"/>
                  </a:lnTo>
                  <a:lnTo>
                    <a:pt x="1228344" y="265175"/>
                  </a:lnTo>
                  <a:lnTo>
                    <a:pt x="478535" y="265175"/>
                  </a:lnTo>
                  <a:lnTo>
                    <a:pt x="478535" y="445007"/>
                  </a:lnTo>
                  <a:close/>
                </a:path>
                <a:path w="1228725" h="969645">
                  <a:moveTo>
                    <a:pt x="749807" y="265175"/>
                  </a:moveTo>
                  <a:lnTo>
                    <a:pt x="752855" y="448055"/>
                  </a:lnTo>
                </a:path>
                <a:path w="1228725" h="969645">
                  <a:moveTo>
                    <a:pt x="987551" y="256031"/>
                  </a:moveTo>
                  <a:lnTo>
                    <a:pt x="990600" y="438911"/>
                  </a:lnTo>
                </a:path>
                <a:path w="1228725" h="969645">
                  <a:moveTo>
                    <a:pt x="12191" y="192024"/>
                  </a:moveTo>
                  <a:lnTo>
                    <a:pt x="201167" y="192024"/>
                  </a:lnTo>
                  <a:lnTo>
                    <a:pt x="201167" y="9144"/>
                  </a:lnTo>
                  <a:lnTo>
                    <a:pt x="12191" y="9144"/>
                  </a:lnTo>
                  <a:lnTo>
                    <a:pt x="12191" y="192024"/>
                  </a:lnTo>
                  <a:close/>
                </a:path>
                <a:path w="1228725" h="969645">
                  <a:moveTo>
                    <a:pt x="478535" y="188975"/>
                  </a:moveTo>
                  <a:lnTo>
                    <a:pt x="1228344" y="188975"/>
                  </a:lnTo>
                  <a:lnTo>
                    <a:pt x="1228344" y="12192"/>
                  </a:lnTo>
                  <a:lnTo>
                    <a:pt x="478535" y="12192"/>
                  </a:lnTo>
                  <a:lnTo>
                    <a:pt x="478535" y="188975"/>
                  </a:lnTo>
                  <a:close/>
                </a:path>
                <a:path w="1228725" h="969645">
                  <a:moveTo>
                    <a:pt x="749807" y="9143"/>
                  </a:moveTo>
                  <a:lnTo>
                    <a:pt x="752855" y="195072"/>
                  </a:lnTo>
                </a:path>
                <a:path w="1228725" h="969645">
                  <a:moveTo>
                    <a:pt x="987551" y="0"/>
                  </a:moveTo>
                  <a:lnTo>
                    <a:pt x="990600" y="182879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2316459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1759183" y="5695188"/>
            <a:ext cx="211264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191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995671" y="4459223"/>
            <a:ext cx="11375390" cy="4602480"/>
            <a:chOff x="4995671" y="4459223"/>
            <a:chExt cx="11375390" cy="4602480"/>
          </a:xfrm>
        </p:grpSpPr>
        <p:sp>
          <p:nvSpPr>
            <p:cNvPr id="63" name="object 63"/>
            <p:cNvSpPr/>
            <p:nvPr/>
          </p:nvSpPr>
          <p:spPr>
            <a:xfrm>
              <a:off x="4995671" y="4808219"/>
              <a:ext cx="4864735" cy="4253865"/>
            </a:xfrm>
            <a:custGeom>
              <a:avLst/>
              <a:gdLst/>
              <a:ahLst/>
              <a:cxnLst/>
              <a:rect l="l" t="t" r="r" b="b"/>
              <a:pathLst>
                <a:path w="4864734" h="4253865">
                  <a:moveTo>
                    <a:pt x="64007" y="0"/>
                  </a:moveTo>
                  <a:lnTo>
                    <a:pt x="0" y="0"/>
                  </a:lnTo>
                  <a:lnTo>
                    <a:pt x="0" y="4253483"/>
                  </a:lnTo>
                  <a:lnTo>
                    <a:pt x="4864608" y="4253483"/>
                  </a:lnTo>
                  <a:lnTo>
                    <a:pt x="4864608" y="4221480"/>
                  </a:lnTo>
                  <a:lnTo>
                    <a:pt x="64007" y="4221480"/>
                  </a:lnTo>
                  <a:lnTo>
                    <a:pt x="32003" y="4189476"/>
                  </a:lnTo>
                  <a:lnTo>
                    <a:pt x="64007" y="4189476"/>
                  </a:lnTo>
                  <a:lnTo>
                    <a:pt x="64007" y="0"/>
                  </a:lnTo>
                  <a:close/>
                </a:path>
                <a:path w="4864734" h="4253865">
                  <a:moveTo>
                    <a:pt x="64007" y="4189476"/>
                  </a:moveTo>
                  <a:lnTo>
                    <a:pt x="32003" y="4189476"/>
                  </a:lnTo>
                  <a:lnTo>
                    <a:pt x="64007" y="4221480"/>
                  </a:lnTo>
                  <a:lnTo>
                    <a:pt x="64007" y="4189476"/>
                  </a:lnTo>
                  <a:close/>
                </a:path>
                <a:path w="4864734" h="4253865">
                  <a:moveTo>
                    <a:pt x="4800600" y="4189476"/>
                  </a:moveTo>
                  <a:lnTo>
                    <a:pt x="64007" y="4189476"/>
                  </a:lnTo>
                  <a:lnTo>
                    <a:pt x="64007" y="4221480"/>
                  </a:lnTo>
                  <a:lnTo>
                    <a:pt x="4800600" y="4221480"/>
                  </a:lnTo>
                  <a:lnTo>
                    <a:pt x="4800600" y="4189476"/>
                  </a:lnTo>
                  <a:close/>
                </a:path>
                <a:path w="4864734" h="4253865">
                  <a:moveTo>
                    <a:pt x="4800600" y="1010284"/>
                  </a:moveTo>
                  <a:lnTo>
                    <a:pt x="4800600" y="4221480"/>
                  </a:lnTo>
                  <a:lnTo>
                    <a:pt x="4832604" y="4189476"/>
                  </a:lnTo>
                  <a:lnTo>
                    <a:pt x="4864608" y="4189476"/>
                  </a:lnTo>
                  <a:lnTo>
                    <a:pt x="4864608" y="1042288"/>
                  </a:lnTo>
                  <a:lnTo>
                    <a:pt x="4832604" y="1042288"/>
                  </a:lnTo>
                  <a:lnTo>
                    <a:pt x="4800600" y="1010284"/>
                  </a:lnTo>
                  <a:close/>
                </a:path>
                <a:path w="4864734" h="4253865">
                  <a:moveTo>
                    <a:pt x="4864608" y="4189476"/>
                  </a:moveTo>
                  <a:lnTo>
                    <a:pt x="4832604" y="4189476"/>
                  </a:lnTo>
                  <a:lnTo>
                    <a:pt x="4800600" y="4221480"/>
                  </a:lnTo>
                  <a:lnTo>
                    <a:pt x="4864608" y="4221480"/>
                  </a:lnTo>
                  <a:lnTo>
                    <a:pt x="4864608" y="4189476"/>
                  </a:lnTo>
                  <a:close/>
                </a:path>
                <a:path w="4864734" h="4253865">
                  <a:moveTo>
                    <a:pt x="3940302" y="914273"/>
                  </a:moveTo>
                  <a:lnTo>
                    <a:pt x="3748278" y="1010284"/>
                  </a:lnTo>
                  <a:lnTo>
                    <a:pt x="3940302" y="1106297"/>
                  </a:lnTo>
                  <a:lnTo>
                    <a:pt x="3940302" y="1042288"/>
                  </a:lnTo>
                  <a:lnTo>
                    <a:pt x="3908298" y="1042288"/>
                  </a:lnTo>
                  <a:lnTo>
                    <a:pt x="3908298" y="978280"/>
                  </a:lnTo>
                  <a:lnTo>
                    <a:pt x="3940302" y="978280"/>
                  </a:lnTo>
                  <a:lnTo>
                    <a:pt x="3940302" y="914273"/>
                  </a:lnTo>
                  <a:close/>
                </a:path>
                <a:path w="4864734" h="4253865">
                  <a:moveTo>
                    <a:pt x="3940302" y="978280"/>
                  </a:moveTo>
                  <a:lnTo>
                    <a:pt x="3908298" y="978280"/>
                  </a:lnTo>
                  <a:lnTo>
                    <a:pt x="3908298" y="1042288"/>
                  </a:lnTo>
                  <a:lnTo>
                    <a:pt x="3940302" y="1042288"/>
                  </a:lnTo>
                  <a:lnTo>
                    <a:pt x="3940302" y="978280"/>
                  </a:lnTo>
                  <a:close/>
                </a:path>
                <a:path w="4864734" h="4253865">
                  <a:moveTo>
                    <a:pt x="4864608" y="978280"/>
                  </a:moveTo>
                  <a:lnTo>
                    <a:pt x="3940302" y="978280"/>
                  </a:lnTo>
                  <a:lnTo>
                    <a:pt x="3940302" y="1042288"/>
                  </a:lnTo>
                  <a:lnTo>
                    <a:pt x="4800600" y="1042288"/>
                  </a:lnTo>
                  <a:lnTo>
                    <a:pt x="4800600" y="1010284"/>
                  </a:lnTo>
                  <a:lnTo>
                    <a:pt x="4864608" y="1010284"/>
                  </a:lnTo>
                  <a:lnTo>
                    <a:pt x="4864608" y="978280"/>
                  </a:lnTo>
                  <a:close/>
                </a:path>
                <a:path w="4864734" h="4253865">
                  <a:moveTo>
                    <a:pt x="4864608" y="1010284"/>
                  </a:moveTo>
                  <a:lnTo>
                    <a:pt x="4800600" y="1010284"/>
                  </a:lnTo>
                  <a:lnTo>
                    <a:pt x="4832604" y="1042288"/>
                  </a:lnTo>
                  <a:lnTo>
                    <a:pt x="4864608" y="1042288"/>
                  </a:lnTo>
                  <a:lnTo>
                    <a:pt x="4864608" y="1010284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76615" y="5983223"/>
              <a:ext cx="253365" cy="165100"/>
            </a:xfrm>
            <a:custGeom>
              <a:avLst/>
              <a:gdLst/>
              <a:ahLst/>
              <a:cxnLst/>
              <a:rect l="l" t="t" r="r" b="b"/>
              <a:pathLst>
                <a:path w="253365" h="165100">
                  <a:moveTo>
                    <a:pt x="252983" y="0"/>
                  </a:moveTo>
                  <a:lnTo>
                    <a:pt x="0" y="0"/>
                  </a:lnTo>
                  <a:lnTo>
                    <a:pt x="0" y="164592"/>
                  </a:lnTo>
                  <a:lnTo>
                    <a:pt x="252983" y="164592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E22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4337791" y="4459223"/>
              <a:ext cx="2033270" cy="228600"/>
            </a:xfrm>
            <a:custGeom>
              <a:avLst/>
              <a:gdLst/>
              <a:ahLst/>
              <a:cxnLst/>
              <a:rect l="l" t="t" r="r" b="b"/>
              <a:pathLst>
                <a:path w="2033269" h="228600">
                  <a:moveTo>
                    <a:pt x="203301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033015" y="228600"/>
                  </a:lnTo>
                  <a:lnTo>
                    <a:pt x="2033015" y="0"/>
                  </a:lnTo>
                  <a:close/>
                </a:path>
              </a:pathLst>
            </a:custGeom>
            <a:solidFill>
              <a:srgbClr val="008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022591" y="5967983"/>
              <a:ext cx="1216660" cy="195580"/>
            </a:xfrm>
            <a:custGeom>
              <a:avLst/>
              <a:gdLst/>
              <a:ahLst/>
              <a:cxnLst/>
              <a:rect l="l" t="t" r="r" b="b"/>
              <a:pathLst>
                <a:path w="1216659" h="195579">
                  <a:moveTo>
                    <a:pt x="0" y="192024"/>
                  </a:moveTo>
                  <a:lnTo>
                    <a:pt x="185927" y="192024"/>
                  </a:lnTo>
                  <a:lnTo>
                    <a:pt x="185927" y="12192"/>
                  </a:lnTo>
                  <a:lnTo>
                    <a:pt x="0" y="12192"/>
                  </a:lnTo>
                  <a:lnTo>
                    <a:pt x="0" y="192024"/>
                  </a:lnTo>
                  <a:close/>
                </a:path>
                <a:path w="1216659" h="195579">
                  <a:moveTo>
                    <a:pt x="466343" y="192024"/>
                  </a:moveTo>
                  <a:lnTo>
                    <a:pt x="1216151" y="192024"/>
                  </a:lnTo>
                  <a:lnTo>
                    <a:pt x="1216151" y="12192"/>
                  </a:lnTo>
                  <a:lnTo>
                    <a:pt x="466343" y="12192"/>
                  </a:lnTo>
                  <a:lnTo>
                    <a:pt x="466343" y="192024"/>
                  </a:lnTo>
                  <a:close/>
                </a:path>
                <a:path w="1216659" h="195579">
                  <a:moveTo>
                    <a:pt x="737615" y="12192"/>
                  </a:moveTo>
                  <a:lnTo>
                    <a:pt x="740663" y="195072"/>
                  </a:lnTo>
                </a:path>
                <a:path w="1216659" h="195579">
                  <a:moveTo>
                    <a:pt x="975359" y="0"/>
                  </a:moveTo>
                  <a:lnTo>
                    <a:pt x="978407" y="18288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022591" y="5995415"/>
              <a:ext cx="180340" cy="152400"/>
            </a:xfrm>
            <a:custGeom>
              <a:avLst/>
              <a:gdLst/>
              <a:ahLst/>
              <a:cxnLst/>
              <a:rect l="l" t="t" r="r" b="b"/>
              <a:pathLst>
                <a:path w="180340" h="152400">
                  <a:moveTo>
                    <a:pt x="179831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79831" y="152400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E22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889203" y="1515236"/>
            <a:ext cx="16592550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35" dirty="0">
                <a:latin typeface="Arial"/>
                <a:cs typeface="Arial"/>
              </a:rPr>
              <a:t>Read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from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main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memory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by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0" dirty="0">
                <a:latin typeface="Arial"/>
                <a:cs typeface="Arial"/>
              </a:rPr>
              <a:t>processor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0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70" dirty="0">
                <a:latin typeface="Arial"/>
                <a:cs typeface="Arial"/>
              </a:rPr>
              <a:t>of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blue</a:t>
            </a:r>
            <a:r>
              <a:rPr sz="3200" b="1" spc="-10" dirty="0">
                <a:latin typeface="Arial"/>
                <a:cs typeface="Arial"/>
              </a:rPr>
              <a:t> line: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line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160" dirty="0">
                <a:latin typeface="Arial"/>
                <a:cs typeface="Arial"/>
              </a:rPr>
              <a:t>is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dirty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(contained</a:t>
            </a:r>
            <a:r>
              <a:rPr sz="3200" b="1" spc="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P2’s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b="1" spc="-10" dirty="0">
                <a:latin typeface="Arial"/>
                <a:cs typeface="Arial"/>
              </a:rPr>
              <a:t>cache)</a:t>
            </a:r>
            <a:endParaRPr sz="3200">
              <a:latin typeface="Arial"/>
              <a:cs typeface="Arial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6021704" y="9090152"/>
            <a:ext cx="31089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1.</a:t>
            </a:r>
            <a:r>
              <a:rPr sz="2000" b="1" spc="-8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C72405"/>
                </a:solidFill>
                <a:latin typeface="Arial"/>
                <a:cs typeface="Arial"/>
              </a:rPr>
              <a:t>Request: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 read</a:t>
            </a:r>
            <a:r>
              <a:rPr sz="2000" b="1" spc="-3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C72405"/>
                </a:solidFill>
                <a:latin typeface="Arial"/>
                <a:cs typeface="Arial"/>
              </a:rPr>
              <a:t>miss</a:t>
            </a:r>
            <a:r>
              <a:rPr sz="2000" b="1" spc="-2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C72405"/>
                </a:solidFill>
                <a:latin typeface="Arial"/>
                <a:cs typeface="Arial"/>
              </a:rPr>
              <a:t>msg</a:t>
            </a:r>
            <a:endParaRPr sz="20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631938" y="8007222"/>
            <a:ext cx="25755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5" dirty="0">
                <a:latin typeface="Arial"/>
                <a:cs typeface="Arial"/>
              </a:rPr>
              <a:t>Scalable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Interconnect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53009" y="6428041"/>
            <a:ext cx="3673475" cy="1045844"/>
            <a:chOff x="6553009" y="6428041"/>
            <a:chExt cx="3673475" cy="1045844"/>
          </a:xfrm>
        </p:grpSpPr>
        <p:sp>
          <p:nvSpPr>
            <p:cNvPr id="3" name="object 3"/>
            <p:cNvSpPr/>
            <p:nvPr/>
          </p:nvSpPr>
          <p:spPr>
            <a:xfrm>
              <a:off x="8702039" y="6961631"/>
              <a:ext cx="1496695" cy="0"/>
            </a:xfrm>
            <a:custGeom>
              <a:avLst/>
              <a:gdLst/>
              <a:ahLst/>
              <a:cxnLst/>
              <a:rect l="l" t="t" r="r" b="b"/>
              <a:pathLst>
                <a:path w="1496695">
                  <a:moveTo>
                    <a:pt x="0" y="0"/>
                  </a:moveTo>
                  <a:lnTo>
                    <a:pt x="1496567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65391" y="6440423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65391" y="6440423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71488" y="6733031"/>
            <a:ext cx="2131060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9740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Intervention</a:t>
            </a:r>
            <a:r>
              <a:rPr spc="475" dirty="0"/>
              <a:t> </a:t>
            </a:r>
            <a:r>
              <a:rPr spc="-10" dirty="0"/>
              <a:t>forwarding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219009" y="2770441"/>
            <a:ext cx="15393035" cy="5831205"/>
            <a:chOff x="1219009" y="2770441"/>
            <a:chExt cx="15393035" cy="5831205"/>
          </a:xfrm>
        </p:grpSpPr>
        <p:sp>
          <p:nvSpPr>
            <p:cNvPr id="9" name="object 9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15177642" y="0"/>
                  </a:moveTo>
                  <a:lnTo>
                    <a:pt x="190373" y="0"/>
                  </a:lnTo>
                  <a:lnTo>
                    <a:pt x="146717" y="5027"/>
                  </a:lnTo>
                  <a:lnTo>
                    <a:pt x="106644" y="19346"/>
                  </a:lnTo>
                  <a:lnTo>
                    <a:pt x="71297" y="41817"/>
                  </a:lnTo>
                  <a:lnTo>
                    <a:pt x="41817" y="71297"/>
                  </a:lnTo>
                  <a:lnTo>
                    <a:pt x="19346" y="106644"/>
                  </a:lnTo>
                  <a:lnTo>
                    <a:pt x="5027" y="146717"/>
                  </a:lnTo>
                  <a:lnTo>
                    <a:pt x="0" y="190373"/>
                  </a:lnTo>
                  <a:lnTo>
                    <a:pt x="0" y="583818"/>
                  </a:lnTo>
                  <a:lnTo>
                    <a:pt x="5027" y="627474"/>
                  </a:lnTo>
                  <a:lnTo>
                    <a:pt x="19346" y="667547"/>
                  </a:lnTo>
                  <a:lnTo>
                    <a:pt x="41817" y="702894"/>
                  </a:lnTo>
                  <a:lnTo>
                    <a:pt x="71297" y="732374"/>
                  </a:lnTo>
                  <a:lnTo>
                    <a:pt x="106644" y="754845"/>
                  </a:lnTo>
                  <a:lnTo>
                    <a:pt x="146717" y="769164"/>
                  </a:lnTo>
                  <a:lnTo>
                    <a:pt x="190373" y="774191"/>
                  </a:lnTo>
                  <a:lnTo>
                    <a:pt x="15177642" y="774191"/>
                  </a:lnTo>
                  <a:lnTo>
                    <a:pt x="15221298" y="769164"/>
                  </a:lnTo>
                  <a:lnTo>
                    <a:pt x="15261371" y="754845"/>
                  </a:lnTo>
                  <a:lnTo>
                    <a:pt x="15296718" y="732374"/>
                  </a:lnTo>
                  <a:lnTo>
                    <a:pt x="15326198" y="702894"/>
                  </a:lnTo>
                  <a:lnTo>
                    <a:pt x="15348669" y="667547"/>
                  </a:lnTo>
                  <a:lnTo>
                    <a:pt x="15362988" y="627474"/>
                  </a:lnTo>
                  <a:lnTo>
                    <a:pt x="15368016" y="583818"/>
                  </a:lnTo>
                  <a:lnTo>
                    <a:pt x="15368016" y="190373"/>
                  </a:lnTo>
                  <a:lnTo>
                    <a:pt x="15362988" y="146717"/>
                  </a:lnTo>
                  <a:lnTo>
                    <a:pt x="15348669" y="106644"/>
                  </a:lnTo>
                  <a:lnTo>
                    <a:pt x="15326198" y="71297"/>
                  </a:lnTo>
                  <a:lnTo>
                    <a:pt x="15296718" y="41817"/>
                  </a:lnTo>
                  <a:lnTo>
                    <a:pt x="15261371" y="19346"/>
                  </a:lnTo>
                  <a:lnTo>
                    <a:pt x="15221298" y="5027"/>
                  </a:lnTo>
                  <a:lnTo>
                    <a:pt x="15177642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0" y="190373"/>
                  </a:moveTo>
                  <a:lnTo>
                    <a:pt x="5027" y="146717"/>
                  </a:lnTo>
                  <a:lnTo>
                    <a:pt x="19346" y="106644"/>
                  </a:lnTo>
                  <a:lnTo>
                    <a:pt x="41817" y="71297"/>
                  </a:lnTo>
                  <a:lnTo>
                    <a:pt x="71297" y="41817"/>
                  </a:lnTo>
                  <a:lnTo>
                    <a:pt x="106644" y="19346"/>
                  </a:lnTo>
                  <a:lnTo>
                    <a:pt x="146717" y="5027"/>
                  </a:lnTo>
                  <a:lnTo>
                    <a:pt x="190373" y="0"/>
                  </a:lnTo>
                  <a:lnTo>
                    <a:pt x="15177642" y="0"/>
                  </a:lnTo>
                  <a:lnTo>
                    <a:pt x="15221298" y="5027"/>
                  </a:lnTo>
                  <a:lnTo>
                    <a:pt x="15261371" y="19346"/>
                  </a:lnTo>
                  <a:lnTo>
                    <a:pt x="15296718" y="41817"/>
                  </a:lnTo>
                  <a:lnTo>
                    <a:pt x="15326198" y="71297"/>
                  </a:lnTo>
                  <a:lnTo>
                    <a:pt x="15348669" y="106644"/>
                  </a:lnTo>
                  <a:lnTo>
                    <a:pt x="15362988" y="146717"/>
                  </a:lnTo>
                  <a:lnTo>
                    <a:pt x="15368016" y="190373"/>
                  </a:lnTo>
                  <a:lnTo>
                    <a:pt x="15368016" y="583818"/>
                  </a:lnTo>
                  <a:lnTo>
                    <a:pt x="15362988" y="627474"/>
                  </a:lnTo>
                  <a:lnTo>
                    <a:pt x="15348669" y="667547"/>
                  </a:lnTo>
                  <a:lnTo>
                    <a:pt x="15326198" y="702894"/>
                  </a:lnTo>
                  <a:lnTo>
                    <a:pt x="15296718" y="732374"/>
                  </a:lnTo>
                  <a:lnTo>
                    <a:pt x="15261371" y="754845"/>
                  </a:lnTo>
                  <a:lnTo>
                    <a:pt x="15221298" y="769164"/>
                  </a:lnTo>
                  <a:lnTo>
                    <a:pt x="15177642" y="774191"/>
                  </a:lnTo>
                  <a:lnTo>
                    <a:pt x="190373" y="774191"/>
                  </a:lnTo>
                  <a:lnTo>
                    <a:pt x="146717" y="769164"/>
                  </a:lnTo>
                  <a:lnTo>
                    <a:pt x="106644" y="754845"/>
                  </a:lnTo>
                  <a:lnTo>
                    <a:pt x="71297" y="732374"/>
                  </a:lnTo>
                  <a:lnTo>
                    <a:pt x="41817" y="702894"/>
                  </a:lnTo>
                  <a:lnTo>
                    <a:pt x="19346" y="667547"/>
                  </a:lnTo>
                  <a:lnTo>
                    <a:pt x="5027" y="627474"/>
                  </a:lnTo>
                  <a:lnTo>
                    <a:pt x="0" y="583818"/>
                  </a:lnTo>
                  <a:lnTo>
                    <a:pt x="0" y="19037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80232" y="5681472"/>
              <a:ext cx="1496695" cy="1280160"/>
            </a:xfrm>
            <a:custGeom>
              <a:avLst/>
              <a:gdLst/>
              <a:ahLst/>
              <a:cxnLst/>
              <a:rect l="l" t="t" r="r" b="b"/>
              <a:pathLst>
                <a:path w="1496695" h="1280159">
                  <a:moveTo>
                    <a:pt x="0" y="1280159"/>
                  </a:moveTo>
                  <a:lnTo>
                    <a:pt x="1496567" y="1280159"/>
                  </a:lnTo>
                </a:path>
                <a:path w="1496695" h="1280159">
                  <a:moveTo>
                    <a:pt x="0" y="0"/>
                  </a:moveTo>
                  <a:lnTo>
                    <a:pt x="1493520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31080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2043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4384" y="4035552"/>
            <a:ext cx="2057400" cy="6616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23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31201" y="5163121"/>
            <a:ext cx="2161540" cy="2310765"/>
            <a:chOff x="1231201" y="5163121"/>
            <a:chExt cx="2161540" cy="2310765"/>
          </a:xfrm>
        </p:grpSpPr>
        <p:sp>
          <p:nvSpPr>
            <p:cNvPr id="18" name="object 18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255775" y="6733031"/>
            <a:ext cx="211264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3390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219009" y="5181409"/>
            <a:ext cx="2192020" cy="2073275"/>
            <a:chOff x="1219009" y="5181409"/>
            <a:chExt cx="2192020" cy="2073275"/>
          </a:xfrm>
        </p:grpSpPr>
        <p:sp>
          <p:nvSpPr>
            <p:cNvPr id="24" name="object 24"/>
            <p:cNvSpPr/>
            <p:nvPr/>
          </p:nvSpPr>
          <p:spPr>
            <a:xfrm>
              <a:off x="1231392" y="5422391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4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4" h="1819909">
                  <a:moveTo>
                    <a:pt x="0" y="256031"/>
                  </a:moveTo>
                  <a:lnTo>
                    <a:pt x="2154936" y="259079"/>
                  </a:lnTo>
                </a:path>
                <a:path w="2167254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4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4" h="1819909">
                  <a:moveTo>
                    <a:pt x="0" y="1551431"/>
                  </a:moveTo>
                  <a:lnTo>
                    <a:pt x="2154936" y="1554479"/>
                  </a:lnTo>
                </a:path>
                <a:path w="2167254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00784" y="5193791"/>
              <a:ext cx="1228725" cy="969644"/>
            </a:xfrm>
            <a:custGeom>
              <a:avLst/>
              <a:gdLst/>
              <a:ahLst/>
              <a:cxnLst/>
              <a:rect l="l" t="t" r="r" b="b"/>
              <a:pathLst>
                <a:path w="1228725" h="969645">
                  <a:moveTo>
                    <a:pt x="0" y="966215"/>
                  </a:moveTo>
                  <a:lnTo>
                    <a:pt x="188975" y="966215"/>
                  </a:lnTo>
                  <a:lnTo>
                    <a:pt x="188975" y="786383"/>
                  </a:lnTo>
                  <a:lnTo>
                    <a:pt x="0" y="786383"/>
                  </a:lnTo>
                  <a:lnTo>
                    <a:pt x="0" y="966215"/>
                  </a:lnTo>
                  <a:close/>
                </a:path>
                <a:path w="1228725" h="969645">
                  <a:moveTo>
                    <a:pt x="466344" y="966215"/>
                  </a:moveTo>
                  <a:lnTo>
                    <a:pt x="1216152" y="966215"/>
                  </a:lnTo>
                  <a:lnTo>
                    <a:pt x="1216152" y="786383"/>
                  </a:lnTo>
                  <a:lnTo>
                    <a:pt x="466344" y="786383"/>
                  </a:lnTo>
                  <a:lnTo>
                    <a:pt x="466344" y="966215"/>
                  </a:lnTo>
                  <a:close/>
                </a:path>
                <a:path w="1228725" h="969645">
                  <a:moveTo>
                    <a:pt x="737616" y="786383"/>
                  </a:moveTo>
                  <a:lnTo>
                    <a:pt x="740664" y="969263"/>
                  </a:lnTo>
                </a:path>
                <a:path w="1228725" h="969645">
                  <a:moveTo>
                    <a:pt x="975360" y="774191"/>
                  </a:moveTo>
                  <a:lnTo>
                    <a:pt x="978408" y="957072"/>
                  </a:lnTo>
                </a:path>
                <a:path w="1228725" h="969645">
                  <a:moveTo>
                    <a:pt x="15240" y="445007"/>
                  </a:moveTo>
                  <a:lnTo>
                    <a:pt x="201168" y="445007"/>
                  </a:lnTo>
                  <a:lnTo>
                    <a:pt x="201168" y="265175"/>
                  </a:lnTo>
                  <a:lnTo>
                    <a:pt x="15240" y="265175"/>
                  </a:lnTo>
                  <a:lnTo>
                    <a:pt x="15240" y="445007"/>
                  </a:lnTo>
                  <a:close/>
                </a:path>
                <a:path w="1228725" h="969645">
                  <a:moveTo>
                    <a:pt x="481584" y="445007"/>
                  </a:moveTo>
                  <a:lnTo>
                    <a:pt x="1228344" y="445007"/>
                  </a:lnTo>
                  <a:lnTo>
                    <a:pt x="1228344" y="265175"/>
                  </a:lnTo>
                  <a:lnTo>
                    <a:pt x="481584" y="265175"/>
                  </a:lnTo>
                  <a:lnTo>
                    <a:pt x="481584" y="445007"/>
                  </a:lnTo>
                  <a:close/>
                </a:path>
                <a:path w="1228725" h="969645">
                  <a:moveTo>
                    <a:pt x="749808" y="265175"/>
                  </a:moveTo>
                  <a:lnTo>
                    <a:pt x="752856" y="448055"/>
                  </a:lnTo>
                </a:path>
                <a:path w="1228725" h="969645">
                  <a:moveTo>
                    <a:pt x="987552" y="256031"/>
                  </a:moveTo>
                  <a:lnTo>
                    <a:pt x="990600" y="438911"/>
                  </a:lnTo>
                </a:path>
                <a:path w="1228725" h="969645">
                  <a:moveTo>
                    <a:pt x="15240" y="192024"/>
                  </a:moveTo>
                  <a:lnTo>
                    <a:pt x="201168" y="192024"/>
                  </a:lnTo>
                  <a:lnTo>
                    <a:pt x="201168" y="9144"/>
                  </a:lnTo>
                  <a:lnTo>
                    <a:pt x="15240" y="9144"/>
                  </a:lnTo>
                  <a:lnTo>
                    <a:pt x="15240" y="192024"/>
                  </a:lnTo>
                  <a:close/>
                </a:path>
                <a:path w="1228725" h="969645">
                  <a:moveTo>
                    <a:pt x="481584" y="188975"/>
                  </a:moveTo>
                  <a:lnTo>
                    <a:pt x="1228344" y="188975"/>
                  </a:lnTo>
                  <a:lnTo>
                    <a:pt x="1228344" y="12192"/>
                  </a:lnTo>
                  <a:lnTo>
                    <a:pt x="481584" y="12192"/>
                  </a:lnTo>
                  <a:lnTo>
                    <a:pt x="481584" y="188975"/>
                  </a:lnTo>
                  <a:close/>
                </a:path>
                <a:path w="1228725" h="969645">
                  <a:moveTo>
                    <a:pt x="749808" y="9143"/>
                  </a:moveTo>
                  <a:lnTo>
                    <a:pt x="752856" y="195072"/>
                  </a:lnTo>
                </a:path>
                <a:path w="1228725" h="969645">
                  <a:moveTo>
                    <a:pt x="987552" y="0"/>
                  </a:moveTo>
                  <a:lnTo>
                    <a:pt x="990600" y="182879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811782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5775" y="5695188"/>
            <a:ext cx="211264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445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674417" y="2770441"/>
            <a:ext cx="2710180" cy="5087620"/>
            <a:chOff x="8674417" y="2770441"/>
            <a:chExt cx="2710180" cy="5087620"/>
          </a:xfrm>
        </p:grpSpPr>
        <p:sp>
          <p:nvSpPr>
            <p:cNvPr id="29" name="object 29"/>
            <p:cNvSpPr/>
            <p:nvPr/>
          </p:nvSpPr>
          <p:spPr>
            <a:xfrm>
              <a:off x="8702040" y="5681472"/>
              <a:ext cx="1490980" cy="0"/>
            </a:xfrm>
            <a:custGeom>
              <a:avLst/>
              <a:gdLst/>
              <a:ahLst/>
              <a:cxnLst/>
              <a:rect l="l" t="t" r="r" b="b"/>
              <a:pathLst>
                <a:path w="1490979">
                  <a:moveTo>
                    <a:pt x="0" y="0"/>
                  </a:moveTo>
                  <a:lnTo>
                    <a:pt x="1490471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152888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8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8" y="1990344"/>
                  </a:lnTo>
                  <a:lnTo>
                    <a:pt x="241096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8" y="1990344"/>
                  </a:lnTo>
                  <a:lnTo>
                    <a:pt x="2410968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342501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156192" y="4035552"/>
            <a:ext cx="2057400" cy="6616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23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540817" y="5163121"/>
            <a:ext cx="2192020" cy="2091689"/>
            <a:chOff x="6540817" y="5163121"/>
            <a:chExt cx="2192020" cy="2091689"/>
          </a:xfrm>
        </p:grpSpPr>
        <p:sp>
          <p:nvSpPr>
            <p:cNvPr id="36" name="object 36"/>
            <p:cNvSpPr/>
            <p:nvPr/>
          </p:nvSpPr>
          <p:spPr>
            <a:xfrm>
              <a:off x="6565392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65392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53200" y="5422392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4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4" h="1819909">
                  <a:moveTo>
                    <a:pt x="0" y="256031"/>
                  </a:moveTo>
                  <a:lnTo>
                    <a:pt x="2154935" y="259079"/>
                  </a:lnTo>
                </a:path>
                <a:path w="2167254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4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4" h="1819909">
                  <a:moveTo>
                    <a:pt x="0" y="1551431"/>
                  </a:moveTo>
                  <a:lnTo>
                    <a:pt x="2154935" y="1554479"/>
                  </a:lnTo>
                </a:path>
                <a:path w="2167254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134225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034783" y="5193791"/>
            <a:ext cx="1216660" cy="448309"/>
          </a:xfrm>
          <a:custGeom>
            <a:avLst/>
            <a:gdLst/>
            <a:ahLst/>
            <a:cxnLst/>
            <a:rect l="l" t="t" r="r" b="b"/>
            <a:pathLst>
              <a:path w="1216659" h="448310">
                <a:moveTo>
                  <a:pt x="0" y="445007"/>
                </a:moveTo>
                <a:lnTo>
                  <a:pt x="188975" y="445007"/>
                </a:lnTo>
                <a:lnTo>
                  <a:pt x="188975" y="265175"/>
                </a:lnTo>
                <a:lnTo>
                  <a:pt x="0" y="265175"/>
                </a:lnTo>
                <a:lnTo>
                  <a:pt x="0" y="445007"/>
                </a:lnTo>
                <a:close/>
              </a:path>
              <a:path w="1216659" h="448310">
                <a:moveTo>
                  <a:pt x="466344" y="445007"/>
                </a:moveTo>
                <a:lnTo>
                  <a:pt x="1216152" y="445007"/>
                </a:lnTo>
                <a:lnTo>
                  <a:pt x="1216152" y="265175"/>
                </a:lnTo>
                <a:lnTo>
                  <a:pt x="466344" y="265175"/>
                </a:lnTo>
                <a:lnTo>
                  <a:pt x="466344" y="445007"/>
                </a:lnTo>
                <a:close/>
              </a:path>
              <a:path w="1216659" h="448310">
                <a:moveTo>
                  <a:pt x="737616" y="265175"/>
                </a:moveTo>
                <a:lnTo>
                  <a:pt x="740664" y="448055"/>
                </a:lnTo>
              </a:path>
              <a:path w="1216659" h="448310">
                <a:moveTo>
                  <a:pt x="975360" y="256031"/>
                </a:moveTo>
                <a:lnTo>
                  <a:pt x="978408" y="438911"/>
                </a:lnTo>
              </a:path>
              <a:path w="1216659" h="448310">
                <a:moveTo>
                  <a:pt x="0" y="192024"/>
                </a:moveTo>
                <a:lnTo>
                  <a:pt x="188975" y="192024"/>
                </a:lnTo>
                <a:lnTo>
                  <a:pt x="188975" y="9144"/>
                </a:lnTo>
                <a:lnTo>
                  <a:pt x="0" y="9144"/>
                </a:lnTo>
                <a:lnTo>
                  <a:pt x="0" y="192024"/>
                </a:lnTo>
                <a:close/>
              </a:path>
              <a:path w="1216659" h="448310">
                <a:moveTo>
                  <a:pt x="466344" y="188975"/>
                </a:moveTo>
                <a:lnTo>
                  <a:pt x="1216152" y="188975"/>
                </a:lnTo>
                <a:lnTo>
                  <a:pt x="1216152" y="12192"/>
                </a:lnTo>
                <a:lnTo>
                  <a:pt x="466344" y="12192"/>
                </a:lnTo>
                <a:lnTo>
                  <a:pt x="466344" y="188975"/>
                </a:lnTo>
                <a:close/>
              </a:path>
              <a:path w="1216659" h="448310">
                <a:moveTo>
                  <a:pt x="737616" y="9143"/>
                </a:moveTo>
                <a:lnTo>
                  <a:pt x="740664" y="195072"/>
                </a:lnTo>
              </a:path>
              <a:path w="1216659" h="448310">
                <a:moveTo>
                  <a:pt x="975360" y="0"/>
                </a:moveTo>
                <a:lnTo>
                  <a:pt x="978408" y="182879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571488" y="5695188"/>
            <a:ext cx="2131060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953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3856017" y="2770441"/>
            <a:ext cx="2710180" cy="5087620"/>
            <a:chOff x="13856017" y="2770441"/>
            <a:chExt cx="2710180" cy="5087620"/>
          </a:xfrm>
        </p:grpSpPr>
        <p:sp>
          <p:nvSpPr>
            <p:cNvPr id="43" name="object 43"/>
            <p:cNvSpPr/>
            <p:nvPr/>
          </p:nvSpPr>
          <p:spPr>
            <a:xfrm>
              <a:off x="13883640" y="4773168"/>
              <a:ext cx="1518285" cy="3057525"/>
            </a:xfrm>
            <a:custGeom>
              <a:avLst/>
              <a:gdLst/>
              <a:ahLst/>
              <a:cxnLst/>
              <a:rect l="l" t="t" r="r" b="b"/>
              <a:pathLst>
                <a:path w="1518284" h="3057525">
                  <a:moveTo>
                    <a:pt x="0" y="2188463"/>
                  </a:moveTo>
                  <a:lnTo>
                    <a:pt x="1496567" y="2188463"/>
                  </a:lnTo>
                </a:path>
                <a:path w="1518284" h="3057525">
                  <a:moveTo>
                    <a:pt x="0" y="908303"/>
                  </a:moveTo>
                  <a:lnTo>
                    <a:pt x="1517903" y="908303"/>
                  </a:lnTo>
                </a:path>
                <a:path w="1518284" h="3057525">
                  <a:moveTo>
                    <a:pt x="1450848" y="0"/>
                  </a:moveTo>
                  <a:lnTo>
                    <a:pt x="1450848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452498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4328584" y="4026344"/>
            <a:ext cx="2075814" cy="680085"/>
            <a:chOff x="14328584" y="4026344"/>
            <a:chExt cx="2075814" cy="680085"/>
          </a:xfrm>
        </p:grpSpPr>
        <p:sp>
          <p:nvSpPr>
            <p:cNvPr id="48" name="object 48"/>
            <p:cNvSpPr/>
            <p:nvPr/>
          </p:nvSpPr>
          <p:spPr>
            <a:xfrm>
              <a:off x="14337791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2057400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2057400" y="661416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337791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0" y="661416"/>
                  </a:moveTo>
                  <a:lnTo>
                    <a:pt x="2057400" y="661416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8288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4346936" y="4044696"/>
            <a:ext cx="2039620" cy="41465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147955" rIns="0" bIns="0" rtlCol="0">
            <a:spAutoFit/>
          </a:bodyPr>
          <a:lstStyle/>
          <a:p>
            <a:pPr marL="382270">
              <a:lnSpc>
                <a:spcPts val="2100"/>
              </a:lnSpc>
              <a:spcBef>
                <a:spcPts val="116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1734609" y="5163121"/>
            <a:ext cx="2161540" cy="2310765"/>
            <a:chOff x="11734609" y="5163121"/>
            <a:chExt cx="2161540" cy="2310765"/>
          </a:xfrm>
        </p:grpSpPr>
        <p:sp>
          <p:nvSpPr>
            <p:cNvPr id="52" name="object 52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1746992" y="6733031"/>
            <a:ext cx="213677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66725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734800" y="5422391"/>
            <a:ext cx="2167255" cy="1819910"/>
          </a:xfrm>
          <a:custGeom>
            <a:avLst/>
            <a:gdLst/>
            <a:ahLst/>
            <a:cxnLst/>
            <a:rect l="l" t="t" r="r" b="b"/>
            <a:pathLst>
              <a:path w="2167255" h="1819909">
                <a:moveTo>
                  <a:pt x="12192" y="0"/>
                </a:moveTo>
                <a:lnTo>
                  <a:pt x="2167128" y="3048"/>
                </a:lnTo>
              </a:path>
              <a:path w="2167255" h="1819909">
                <a:moveTo>
                  <a:pt x="0" y="256031"/>
                </a:moveTo>
                <a:lnTo>
                  <a:pt x="2154936" y="259079"/>
                </a:lnTo>
              </a:path>
              <a:path w="2167255" h="1819909">
                <a:moveTo>
                  <a:pt x="12192" y="521207"/>
                </a:moveTo>
                <a:lnTo>
                  <a:pt x="2167128" y="524255"/>
                </a:lnTo>
              </a:path>
              <a:path w="2167255" h="1819909">
                <a:moveTo>
                  <a:pt x="12192" y="1295400"/>
                </a:moveTo>
                <a:lnTo>
                  <a:pt x="2167128" y="1298448"/>
                </a:lnTo>
              </a:path>
              <a:path w="2167255" h="1819909">
                <a:moveTo>
                  <a:pt x="0" y="1551431"/>
                </a:moveTo>
                <a:lnTo>
                  <a:pt x="2154936" y="1554479"/>
                </a:lnTo>
              </a:path>
              <a:path w="2167255" h="1819909">
                <a:moveTo>
                  <a:pt x="12192" y="1816607"/>
                </a:moveTo>
                <a:lnTo>
                  <a:pt x="2167128" y="1819655"/>
                </a:lnTo>
              </a:path>
            </a:pathLst>
          </a:custGeom>
          <a:ln w="2438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2316459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2204192" y="5193791"/>
            <a:ext cx="1228725" cy="969644"/>
          </a:xfrm>
          <a:custGeom>
            <a:avLst/>
            <a:gdLst/>
            <a:ahLst/>
            <a:cxnLst/>
            <a:rect l="l" t="t" r="r" b="b"/>
            <a:pathLst>
              <a:path w="1228725" h="969645">
                <a:moveTo>
                  <a:pt x="0" y="966215"/>
                </a:moveTo>
                <a:lnTo>
                  <a:pt x="185927" y="966215"/>
                </a:lnTo>
                <a:lnTo>
                  <a:pt x="185927" y="786383"/>
                </a:lnTo>
                <a:lnTo>
                  <a:pt x="0" y="786383"/>
                </a:lnTo>
                <a:lnTo>
                  <a:pt x="0" y="966215"/>
                </a:lnTo>
                <a:close/>
              </a:path>
              <a:path w="1228725" h="969645">
                <a:moveTo>
                  <a:pt x="466343" y="966215"/>
                </a:moveTo>
                <a:lnTo>
                  <a:pt x="1216152" y="966215"/>
                </a:lnTo>
                <a:lnTo>
                  <a:pt x="1216152" y="786383"/>
                </a:lnTo>
                <a:lnTo>
                  <a:pt x="466343" y="786383"/>
                </a:lnTo>
                <a:lnTo>
                  <a:pt x="466343" y="966215"/>
                </a:lnTo>
                <a:close/>
              </a:path>
              <a:path w="1228725" h="969645">
                <a:moveTo>
                  <a:pt x="737615" y="786383"/>
                </a:moveTo>
                <a:lnTo>
                  <a:pt x="740663" y="969263"/>
                </a:lnTo>
              </a:path>
              <a:path w="1228725" h="969645">
                <a:moveTo>
                  <a:pt x="975359" y="774191"/>
                </a:moveTo>
                <a:lnTo>
                  <a:pt x="978407" y="957072"/>
                </a:lnTo>
              </a:path>
              <a:path w="1228725" h="969645">
                <a:moveTo>
                  <a:pt x="12191" y="445007"/>
                </a:moveTo>
                <a:lnTo>
                  <a:pt x="201167" y="445007"/>
                </a:lnTo>
                <a:lnTo>
                  <a:pt x="201167" y="265175"/>
                </a:lnTo>
                <a:lnTo>
                  <a:pt x="12191" y="265175"/>
                </a:lnTo>
                <a:lnTo>
                  <a:pt x="12191" y="445007"/>
                </a:lnTo>
                <a:close/>
              </a:path>
              <a:path w="1228725" h="969645">
                <a:moveTo>
                  <a:pt x="478535" y="445007"/>
                </a:moveTo>
                <a:lnTo>
                  <a:pt x="1228344" y="445007"/>
                </a:lnTo>
                <a:lnTo>
                  <a:pt x="1228344" y="265175"/>
                </a:lnTo>
                <a:lnTo>
                  <a:pt x="478535" y="265175"/>
                </a:lnTo>
                <a:lnTo>
                  <a:pt x="478535" y="445007"/>
                </a:lnTo>
                <a:close/>
              </a:path>
              <a:path w="1228725" h="969645">
                <a:moveTo>
                  <a:pt x="749807" y="265175"/>
                </a:moveTo>
                <a:lnTo>
                  <a:pt x="752855" y="448055"/>
                </a:lnTo>
              </a:path>
              <a:path w="1228725" h="969645">
                <a:moveTo>
                  <a:pt x="987551" y="256031"/>
                </a:moveTo>
                <a:lnTo>
                  <a:pt x="990600" y="438911"/>
                </a:lnTo>
              </a:path>
              <a:path w="1228725" h="969645">
                <a:moveTo>
                  <a:pt x="12191" y="192024"/>
                </a:moveTo>
                <a:lnTo>
                  <a:pt x="201167" y="192024"/>
                </a:lnTo>
                <a:lnTo>
                  <a:pt x="201167" y="9144"/>
                </a:lnTo>
                <a:lnTo>
                  <a:pt x="12191" y="9144"/>
                </a:lnTo>
                <a:lnTo>
                  <a:pt x="12191" y="192024"/>
                </a:lnTo>
                <a:close/>
              </a:path>
              <a:path w="1228725" h="969645">
                <a:moveTo>
                  <a:pt x="478535" y="188975"/>
                </a:moveTo>
                <a:lnTo>
                  <a:pt x="1228344" y="188975"/>
                </a:lnTo>
                <a:lnTo>
                  <a:pt x="1228344" y="12192"/>
                </a:lnTo>
                <a:lnTo>
                  <a:pt x="478535" y="12192"/>
                </a:lnTo>
                <a:lnTo>
                  <a:pt x="478535" y="188975"/>
                </a:lnTo>
                <a:close/>
              </a:path>
              <a:path w="1228725" h="969645">
                <a:moveTo>
                  <a:pt x="749807" y="9143"/>
                </a:moveTo>
                <a:lnTo>
                  <a:pt x="752855" y="195072"/>
                </a:lnTo>
              </a:path>
              <a:path w="1228725" h="969645">
                <a:moveTo>
                  <a:pt x="987551" y="0"/>
                </a:moveTo>
                <a:lnTo>
                  <a:pt x="990600" y="182879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1746992" y="5695188"/>
            <a:ext cx="213677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191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4995671" y="4459223"/>
            <a:ext cx="11375390" cy="4602480"/>
            <a:chOff x="4995671" y="4459223"/>
            <a:chExt cx="11375390" cy="4602480"/>
          </a:xfrm>
        </p:grpSpPr>
        <p:sp>
          <p:nvSpPr>
            <p:cNvPr id="62" name="object 62"/>
            <p:cNvSpPr/>
            <p:nvPr/>
          </p:nvSpPr>
          <p:spPr>
            <a:xfrm>
              <a:off x="4995671" y="4808219"/>
              <a:ext cx="4864735" cy="4253865"/>
            </a:xfrm>
            <a:custGeom>
              <a:avLst/>
              <a:gdLst/>
              <a:ahLst/>
              <a:cxnLst/>
              <a:rect l="l" t="t" r="r" b="b"/>
              <a:pathLst>
                <a:path w="4864734" h="4253865">
                  <a:moveTo>
                    <a:pt x="64007" y="0"/>
                  </a:moveTo>
                  <a:lnTo>
                    <a:pt x="0" y="0"/>
                  </a:lnTo>
                  <a:lnTo>
                    <a:pt x="0" y="4253483"/>
                  </a:lnTo>
                  <a:lnTo>
                    <a:pt x="4864608" y="4253483"/>
                  </a:lnTo>
                  <a:lnTo>
                    <a:pt x="4864608" y="4221480"/>
                  </a:lnTo>
                  <a:lnTo>
                    <a:pt x="64007" y="4221480"/>
                  </a:lnTo>
                  <a:lnTo>
                    <a:pt x="32003" y="4189476"/>
                  </a:lnTo>
                  <a:lnTo>
                    <a:pt x="64007" y="4189476"/>
                  </a:lnTo>
                  <a:lnTo>
                    <a:pt x="64007" y="0"/>
                  </a:lnTo>
                  <a:close/>
                </a:path>
                <a:path w="4864734" h="4253865">
                  <a:moveTo>
                    <a:pt x="64007" y="4189476"/>
                  </a:moveTo>
                  <a:lnTo>
                    <a:pt x="32003" y="4189476"/>
                  </a:lnTo>
                  <a:lnTo>
                    <a:pt x="64007" y="4221480"/>
                  </a:lnTo>
                  <a:lnTo>
                    <a:pt x="64007" y="4189476"/>
                  </a:lnTo>
                  <a:close/>
                </a:path>
                <a:path w="4864734" h="4253865">
                  <a:moveTo>
                    <a:pt x="4800600" y="4189476"/>
                  </a:moveTo>
                  <a:lnTo>
                    <a:pt x="64007" y="4189476"/>
                  </a:lnTo>
                  <a:lnTo>
                    <a:pt x="64007" y="4221480"/>
                  </a:lnTo>
                  <a:lnTo>
                    <a:pt x="4800600" y="4221480"/>
                  </a:lnTo>
                  <a:lnTo>
                    <a:pt x="4800600" y="4189476"/>
                  </a:lnTo>
                  <a:close/>
                </a:path>
                <a:path w="4864734" h="4253865">
                  <a:moveTo>
                    <a:pt x="4800600" y="1010284"/>
                  </a:moveTo>
                  <a:lnTo>
                    <a:pt x="4800600" y="4221480"/>
                  </a:lnTo>
                  <a:lnTo>
                    <a:pt x="4832604" y="4189476"/>
                  </a:lnTo>
                  <a:lnTo>
                    <a:pt x="4864608" y="4189476"/>
                  </a:lnTo>
                  <a:lnTo>
                    <a:pt x="4864608" y="1042288"/>
                  </a:lnTo>
                  <a:lnTo>
                    <a:pt x="4832604" y="1042288"/>
                  </a:lnTo>
                  <a:lnTo>
                    <a:pt x="4800600" y="1010284"/>
                  </a:lnTo>
                  <a:close/>
                </a:path>
                <a:path w="4864734" h="4253865">
                  <a:moveTo>
                    <a:pt x="4864608" y="4189476"/>
                  </a:moveTo>
                  <a:lnTo>
                    <a:pt x="4832604" y="4189476"/>
                  </a:lnTo>
                  <a:lnTo>
                    <a:pt x="4800600" y="4221480"/>
                  </a:lnTo>
                  <a:lnTo>
                    <a:pt x="4864608" y="4221480"/>
                  </a:lnTo>
                  <a:lnTo>
                    <a:pt x="4864608" y="4189476"/>
                  </a:lnTo>
                  <a:close/>
                </a:path>
                <a:path w="4864734" h="4253865">
                  <a:moveTo>
                    <a:pt x="3940302" y="914273"/>
                  </a:moveTo>
                  <a:lnTo>
                    <a:pt x="3748278" y="1010284"/>
                  </a:lnTo>
                  <a:lnTo>
                    <a:pt x="3940302" y="1106297"/>
                  </a:lnTo>
                  <a:lnTo>
                    <a:pt x="3940302" y="1042288"/>
                  </a:lnTo>
                  <a:lnTo>
                    <a:pt x="3908298" y="1042288"/>
                  </a:lnTo>
                  <a:lnTo>
                    <a:pt x="3908298" y="978280"/>
                  </a:lnTo>
                  <a:lnTo>
                    <a:pt x="3940302" y="978280"/>
                  </a:lnTo>
                  <a:lnTo>
                    <a:pt x="3940302" y="914273"/>
                  </a:lnTo>
                  <a:close/>
                </a:path>
                <a:path w="4864734" h="4253865">
                  <a:moveTo>
                    <a:pt x="3940302" y="978280"/>
                  </a:moveTo>
                  <a:lnTo>
                    <a:pt x="3908298" y="978280"/>
                  </a:lnTo>
                  <a:lnTo>
                    <a:pt x="3908298" y="1042288"/>
                  </a:lnTo>
                  <a:lnTo>
                    <a:pt x="3940302" y="1042288"/>
                  </a:lnTo>
                  <a:lnTo>
                    <a:pt x="3940302" y="978280"/>
                  </a:lnTo>
                  <a:close/>
                </a:path>
                <a:path w="4864734" h="4253865">
                  <a:moveTo>
                    <a:pt x="4864608" y="978280"/>
                  </a:moveTo>
                  <a:lnTo>
                    <a:pt x="3940302" y="978280"/>
                  </a:lnTo>
                  <a:lnTo>
                    <a:pt x="3940302" y="1042288"/>
                  </a:lnTo>
                  <a:lnTo>
                    <a:pt x="4800600" y="1042288"/>
                  </a:lnTo>
                  <a:lnTo>
                    <a:pt x="4800600" y="1010284"/>
                  </a:lnTo>
                  <a:lnTo>
                    <a:pt x="4864608" y="1010284"/>
                  </a:lnTo>
                  <a:lnTo>
                    <a:pt x="4864608" y="978280"/>
                  </a:lnTo>
                  <a:close/>
                </a:path>
                <a:path w="4864734" h="4253865">
                  <a:moveTo>
                    <a:pt x="4864608" y="1010284"/>
                  </a:moveTo>
                  <a:lnTo>
                    <a:pt x="4800600" y="1010284"/>
                  </a:lnTo>
                  <a:lnTo>
                    <a:pt x="4832604" y="1042288"/>
                  </a:lnTo>
                  <a:lnTo>
                    <a:pt x="4864608" y="1042288"/>
                  </a:lnTo>
                  <a:lnTo>
                    <a:pt x="4864608" y="1010284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976615" y="5983223"/>
              <a:ext cx="253365" cy="165100"/>
            </a:xfrm>
            <a:custGeom>
              <a:avLst/>
              <a:gdLst/>
              <a:ahLst/>
              <a:cxnLst/>
              <a:rect l="l" t="t" r="r" b="b"/>
              <a:pathLst>
                <a:path w="253365" h="165100">
                  <a:moveTo>
                    <a:pt x="252983" y="0"/>
                  </a:moveTo>
                  <a:lnTo>
                    <a:pt x="0" y="0"/>
                  </a:lnTo>
                  <a:lnTo>
                    <a:pt x="0" y="164592"/>
                  </a:lnTo>
                  <a:lnTo>
                    <a:pt x="252983" y="164592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E22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4337791" y="4459223"/>
              <a:ext cx="2033270" cy="228600"/>
            </a:xfrm>
            <a:custGeom>
              <a:avLst/>
              <a:gdLst/>
              <a:ahLst/>
              <a:cxnLst/>
              <a:rect l="l" t="t" r="r" b="b"/>
              <a:pathLst>
                <a:path w="2033269" h="228600">
                  <a:moveTo>
                    <a:pt x="203301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033015" y="228600"/>
                  </a:lnTo>
                  <a:lnTo>
                    <a:pt x="2033015" y="0"/>
                  </a:lnTo>
                  <a:close/>
                </a:path>
              </a:pathLst>
            </a:custGeom>
            <a:solidFill>
              <a:srgbClr val="008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889203" y="1515236"/>
            <a:ext cx="16592550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35" dirty="0">
                <a:latin typeface="Arial"/>
                <a:cs typeface="Arial"/>
              </a:rPr>
              <a:t>Read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from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main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memory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by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0" dirty="0">
                <a:latin typeface="Arial"/>
                <a:cs typeface="Arial"/>
              </a:rPr>
              <a:t>processor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0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70" dirty="0">
                <a:latin typeface="Arial"/>
                <a:cs typeface="Arial"/>
              </a:rPr>
              <a:t>of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blue</a:t>
            </a:r>
            <a:r>
              <a:rPr sz="3200" b="1" spc="-10" dirty="0">
                <a:latin typeface="Arial"/>
                <a:cs typeface="Arial"/>
              </a:rPr>
              <a:t> line: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line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160" dirty="0">
                <a:latin typeface="Arial"/>
                <a:cs typeface="Arial"/>
              </a:rPr>
              <a:t>is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dirty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(contained</a:t>
            </a:r>
            <a:r>
              <a:rPr sz="3200" b="1" spc="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P2’s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b="1" spc="-10" dirty="0">
                <a:latin typeface="Arial"/>
                <a:cs typeface="Arial"/>
              </a:rPr>
              <a:t>cache)</a:t>
            </a:r>
            <a:endParaRPr sz="32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021704" y="9090152"/>
            <a:ext cx="31089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1.</a:t>
            </a:r>
            <a:r>
              <a:rPr sz="2000" b="1" spc="-8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C72405"/>
                </a:solidFill>
                <a:latin typeface="Arial"/>
                <a:cs typeface="Arial"/>
              </a:rPr>
              <a:t>Request: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 read</a:t>
            </a:r>
            <a:r>
              <a:rPr sz="2000" b="1" spc="-3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C72405"/>
                </a:solidFill>
                <a:latin typeface="Arial"/>
                <a:cs typeface="Arial"/>
              </a:rPr>
              <a:t>miss</a:t>
            </a:r>
            <a:r>
              <a:rPr sz="2000" b="1" spc="-2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C72405"/>
                </a:solidFill>
                <a:latin typeface="Arial"/>
                <a:cs typeface="Arial"/>
              </a:rPr>
              <a:t>msg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7010209" y="4936235"/>
            <a:ext cx="8760460" cy="4899660"/>
            <a:chOff x="7010209" y="4936235"/>
            <a:chExt cx="8760460" cy="4899660"/>
          </a:xfrm>
        </p:grpSpPr>
        <p:sp>
          <p:nvSpPr>
            <p:cNvPr id="68" name="object 68"/>
            <p:cNvSpPr/>
            <p:nvPr/>
          </p:nvSpPr>
          <p:spPr>
            <a:xfrm>
              <a:off x="7022591" y="5967983"/>
              <a:ext cx="1216660" cy="195580"/>
            </a:xfrm>
            <a:custGeom>
              <a:avLst/>
              <a:gdLst/>
              <a:ahLst/>
              <a:cxnLst/>
              <a:rect l="l" t="t" r="r" b="b"/>
              <a:pathLst>
                <a:path w="1216659" h="195579">
                  <a:moveTo>
                    <a:pt x="0" y="192024"/>
                  </a:moveTo>
                  <a:lnTo>
                    <a:pt x="185927" y="192024"/>
                  </a:lnTo>
                  <a:lnTo>
                    <a:pt x="185927" y="12192"/>
                  </a:lnTo>
                  <a:lnTo>
                    <a:pt x="0" y="12192"/>
                  </a:lnTo>
                  <a:lnTo>
                    <a:pt x="0" y="192024"/>
                  </a:lnTo>
                  <a:close/>
                </a:path>
                <a:path w="1216659" h="195579">
                  <a:moveTo>
                    <a:pt x="466343" y="192024"/>
                  </a:moveTo>
                  <a:lnTo>
                    <a:pt x="1216151" y="192024"/>
                  </a:lnTo>
                  <a:lnTo>
                    <a:pt x="1216151" y="12192"/>
                  </a:lnTo>
                  <a:lnTo>
                    <a:pt x="466343" y="12192"/>
                  </a:lnTo>
                  <a:lnTo>
                    <a:pt x="466343" y="192024"/>
                  </a:lnTo>
                  <a:close/>
                </a:path>
                <a:path w="1216659" h="195579">
                  <a:moveTo>
                    <a:pt x="737615" y="12192"/>
                  </a:moveTo>
                  <a:lnTo>
                    <a:pt x="740663" y="195072"/>
                  </a:lnTo>
                </a:path>
                <a:path w="1216659" h="195579">
                  <a:moveTo>
                    <a:pt x="975359" y="0"/>
                  </a:moveTo>
                  <a:lnTo>
                    <a:pt x="978407" y="18288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685276" y="4936235"/>
              <a:ext cx="7085330" cy="4899660"/>
            </a:xfrm>
            <a:custGeom>
              <a:avLst/>
              <a:gdLst/>
              <a:ahLst/>
              <a:cxnLst/>
              <a:rect l="l" t="t" r="r" b="b"/>
              <a:pathLst>
                <a:path w="7085330" h="4899659">
                  <a:moveTo>
                    <a:pt x="6411468" y="210312"/>
                  </a:moveTo>
                  <a:lnTo>
                    <a:pt x="6395466" y="178308"/>
                  </a:lnTo>
                  <a:lnTo>
                    <a:pt x="6315456" y="18288"/>
                  </a:lnTo>
                  <a:lnTo>
                    <a:pt x="6219444" y="210312"/>
                  </a:lnTo>
                  <a:lnTo>
                    <a:pt x="6283452" y="210312"/>
                  </a:lnTo>
                  <a:lnTo>
                    <a:pt x="6283452" y="3854208"/>
                  </a:lnTo>
                  <a:lnTo>
                    <a:pt x="2188845" y="3854208"/>
                  </a:lnTo>
                  <a:lnTo>
                    <a:pt x="2188845" y="633730"/>
                  </a:lnTo>
                  <a:lnTo>
                    <a:pt x="2188845" y="601726"/>
                  </a:lnTo>
                  <a:lnTo>
                    <a:pt x="2188845" y="569722"/>
                  </a:lnTo>
                  <a:lnTo>
                    <a:pt x="0" y="569722"/>
                  </a:lnTo>
                  <a:lnTo>
                    <a:pt x="0" y="633730"/>
                  </a:lnTo>
                  <a:lnTo>
                    <a:pt x="2124837" y="633730"/>
                  </a:lnTo>
                  <a:lnTo>
                    <a:pt x="2124837" y="3918204"/>
                  </a:lnTo>
                  <a:lnTo>
                    <a:pt x="6347460" y="3918204"/>
                  </a:lnTo>
                  <a:lnTo>
                    <a:pt x="6347460" y="3886212"/>
                  </a:lnTo>
                  <a:lnTo>
                    <a:pt x="2188845" y="3886200"/>
                  </a:lnTo>
                  <a:lnTo>
                    <a:pt x="6283452" y="3886200"/>
                  </a:lnTo>
                  <a:lnTo>
                    <a:pt x="6347460" y="3886212"/>
                  </a:lnTo>
                  <a:lnTo>
                    <a:pt x="6347460" y="3854208"/>
                  </a:lnTo>
                  <a:lnTo>
                    <a:pt x="6347460" y="210312"/>
                  </a:lnTo>
                  <a:lnTo>
                    <a:pt x="6411468" y="210312"/>
                  </a:lnTo>
                  <a:close/>
                </a:path>
                <a:path w="7085330" h="4899659">
                  <a:moveTo>
                    <a:pt x="7085076" y="0"/>
                  </a:moveTo>
                  <a:lnTo>
                    <a:pt x="7021068" y="0"/>
                  </a:lnTo>
                  <a:lnTo>
                    <a:pt x="7021068" y="4835652"/>
                  </a:lnTo>
                  <a:lnTo>
                    <a:pt x="1857629" y="4835652"/>
                  </a:lnTo>
                  <a:lnTo>
                    <a:pt x="1857629" y="1601851"/>
                  </a:lnTo>
                  <a:lnTo>
                    <a:pt x="1857629" y="1569847"/>
                  </a:lnTo>
                  <a:lnTo>
                    <a:pt x="1857629" y="1537843"/>
                  </a:lnTo>
                  <a:lnTo>
                    <a:pt x="268224" y="1537843"/>
                  </a:lnTo>
                  <a:lnTo>
                    <a:pt x="268224" y="1473835"/>
                  </a:lnTo>
                  <a:lnTo>
                    <a:pt x="76200" y="1569847"/>
                  </a:lnTo>
                  <a:lnTo>
                    <a:pt x="268224" y="1665859"/>
                  </a:lnTo>
                  <a:lnTo>
                    <a:pt x="268224" y="1601851"/>
                  </a:lnTo>
                  <a:lnTo>
                    <a:pt x="1793621" y="1601851"/>
                  </a:lnTo>
                  <a:lnTo>
                    <a:pt x="1793621" y="4899660"/>
                  </a:lnTo>
                  <a:lnTo>
                    <a:pt x="7085076" y="4899660"/>
                  </a:lnTo>
                  <a:lnTo>
                    <a:pt x="7085076" y="4867656"/>
                  </a:lnTo>
                  <a:lnTo>
                    <a:pt x="7085076" y="4835652"/>
                  </a:lnTo>
                  <a:lnTo>
                    <a:pt x="7085076" y="0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11274932" y="9889363"/>
            <a:ext cx="362457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3.</a:t>
            </a:r>
            <a:r>
              <a:rPr sz="2000" b="1" spc="7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C72405"/>
                </a:solidFill>
                <a:latin typeface="Arial"/>
                <a:cs typeface="Arial"/>
              </a:rPr>
              <a:t>Response:</a:t>
            </a:r>
            <a:r>
              <a:rPr sz="2000" b="1" spc="11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data+dir</a:t>
            </a:r>
            <a:r>
              <a:rPr sz="2000" b="1" spc="12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72405"/>
                </a:solidFill>
                <a:latin typeface="Arial"/>
                <a:cs typeface="Arial"/>
              </a:rPr>
              <a:t>revision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1220957" y="8885935"/>
            <a:ext cx="34804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2.</a:t>
            </a:r>
            <a:r>
              <a:rPr sz="2000" b="1" spc="-4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C72405"/>
                </a:solidFill>
                <a:latin typeface="Arial"/>
                <a:cs typeface="Arial"/>
              </a:rPr>
              <a:t>Request:</a:t>
            </a:r>
            <a:r>
              <a:rPr sz="2000" b="1" spc="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intervention</a:t>
            </a:r>
            <a:r>
              <a:rPr sz="2000" b="1" spc="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C72405"/>
                </a:solidFill>
                <a:latin typeface="Arial"/>
                <a:cs typeface="Arial"/>
              </a:rPr>
              <a:t>read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577583" y="7239000"/>
            <a:ext cx="2109470" cy="216535"/>
          </a:xfrm>
          <a:custGeom>
            <a:avLst/>
            <a:gdLst/>
            <a:ahLst/>
            <a:cxnLst/>
            <a:rect l="l" t="t" r="r" b="b"/>
            <a:pathLst>
              <a:path w="2109470" h="216534">
                <a:moveTo>
                  <a:pt x="2109216" y="0"/>
                </a:moveTo>
                <a:lnTo>
                  <a:pt x="0" y="0"/>
                </a:lnTo>
                <a:lnTo>
                  <a:pt x="0" y="216408"/>
                </a:lnTo>
                <a:lnTo>
                  <a:pt x="2109216" y="216408"/>
                </a:lnTo>
                <a:lnTo>
                  <a:pt x="2109216" y="0"/>
                </a:lnTo>
                <a:close/>
              </a:path>
            </a:pathLst>
          </a:custGeom>
          <a:solidFill>
            <a:srgbClr val="008B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105001" y="11363365"/>
            <a:ext cx="10232390" cy="9766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480"/>
              </a:spcBef>
              <a:buAutoNum type="arabicPeriod" startAt="2"/>
              <a:tabLst>
                <a:tab pos="622300" algn="l"/>
              </a:tabLst>
            </a:pPr>
            <a:r>
              <a:rPr sz="2800" b="1" dirty="0">
                <a:latin typeface="Arial"/>
                <a:cs typeface="Arial"/>
              </a:rPr>
              <a:t>Home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node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70" dirty="0">
                <a:latin typeface="Arial"/>
                <a:cs typeface="Arial"/>
              </a:rPr>
              <a:t>requests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data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60" dirty="0">
                <a:latin typeface="Arial"/>
                <a:cs typeface="Arial"/>
              </a:rPr>
              <a:t>from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owner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node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70" dirty="0">
                <a:latin typeface="Arial"/>
                <a:cs typeface="Arial"/>
              </a:rPr>
              <a:t>(processor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spc="45" dirty="0">
                <a:latin typeface="Arial"/>
                <a:cs typeface="Arial"/>
              </a:rPr>
              <a:t>2)</a:t>
            </a:r>
            <a:endParaRPr sz="28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380"/>
              </a:spcBef>
              <a:buAutoNum type="arabicPeriod" startAt="2"/>
              <a:tabLst>
                <a:tab pos="622300" algn="l"/>
              </a:tabLst>
            </a:pPr>
            <a:r>
              <a:rPr sz="2800" b="1" dirty="0">
                <a:latin typeface="Arial"/>
                <a:cs typeface="Arial"/>
              </a:rPr>
              <a:t>Owning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node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responds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7631938" y="8007222"/>
            <a:ext cx="25755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5" dirty="0">
                <a:latin typeface="Arial"/>
                <a:cs typeface="Arial"/>
              </a:rPr>
              <a:t>Scalable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Interconnect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53009" y="6428041"/>
            <a:ext cx="3673475" cy="1045844"/>
            <a:chOff x="6553009" y="6428041"/>
            <a:chExt cx="3673475" cy="1045844"/>
          </a:xfrm>
        </p:grpSpPr>
        <p:sp>
          <p:nvSpPr>
            <p:cNvPr id="3" name="object 3"/>
            <p:cNvSpPr/>
            <p:nvPr/>
          </p:nvSpPr>
          <p:spPr>
            <a:xfrm>
              <a:off x="8702039" y="6961631"/>
              <a:ext cx="1496695" cy="0"/>
            </a:xfrm>
            <a:custGeom>
              <a:avLst/>
              <a:gdLst/>
              <a:ahLst/>
              <a:cxnLst/>
              <a:rect l="l" t="t" r="r" b="b"/>
              <a:pathLst>
                <a:path w="1496695">
                  <a:moveTo>
                    <a:pt x="0" y="0"/>
                  </a:moveTo>
                  <a:lnTo>
                    <a:pt x="1496567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65391" y="6440423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65391" y="6440423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71488" y="6733031"/>
            <a:ext cx="2131060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9740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Intervention</a:t>
            </a:r>
            <a:r>
              <a:rPr spc="475" dirty="0"/>
              <a:t> </a:t>
            </a:r>
            <a:r>
              <a:rPr spc="-10" dirty="0"/>
              <a:t>forwarding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219009" y="2770441"/>
            <a:ext cx="15393035" cy="5831205"/>
            <a:chOff x="1219009" y="2770441"/>
            <a:chExt cx="15393035" cy="5831205"/>
          </a:xfrm>
        </p:grpSpPr>
        <p:sp>
          <p:nvSpPr>
            <p:cNvPr id="9" name="object 9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15177642" y="0"/>
                  </a:moveTo>
                  <a:lnTo>
                    <a:pt x="190373" y="0"/>
                  </a:lnTo>
                  <a:lnTo>
                    <a:pt x="146717" y="5027"/>
                  </a:lnTo>
                  <a:lnTo>
                    <a:pt x="106644" y="19346"/>
                  </a:lnTo>
                  <a:lnTo>
                    <a:pt x="71297" y="41817"/>
                  </a:lnTo>
                  <a:lnTo>
                    <a:pt x="41817" y="71297"/>
                  </a:lnTo>
                  <a:lnTo>
                    <a:pt x="19346" y="106644"/>
                  </a:lnTo>
                  <a:lnTo>
                    <a:pt x="5027" y="146717"/>
                  </a:lnTo>
                  <a:lnTo>
                    <a:pt x="0" y="190373"/>
                  </a:lnTo>
                  <a:lnTo>
                    <a:pt x="0" y="583818"/>
                  </a:lnTo>
                  <a:lnTo>
                    <a:pt x="5027" y="627474"/>
                  </a:lnTo>
                  <a:lnTo>
                    <a:pt x="19346" y="667547"/>
                  </a:lnTo>
                  <a:lnTo>
                    <a:pt x="41817" y="702894"/>
                  </a:lnTo>
                  <a:lnTo>
                    <a:pt x="71297" y="732374"/>
                  </a:lnTo>
                  <a:lnTo>
                    <a:pt x="106644" y="754845"/>
                  </a:lnTo>
                  <a:lnTo>
                    <a:pt x="146717" y="769164"/>
                  </a:lnTo>
                  <a:lnTo>
                    <a:pt x="190373" y="774191"/>
                  </a:lnTo>
                  <a:lnTo>
                    <a:pt x="15177642" y="774191"/>
                  </a:lnTo>
                  <a:lnTo>
                    <a:pt x="15221298" y="769164"/>
                  </a:lnTo>
                  <a:lnTo>
                    <a:pt x="15261371" y="754845"/>
                  </a:lnTo>
                  <a:lnTo>
                    <a:pt x="15296718" y="732374"/>
                  </a:lnTo>
                  <a:lnTo>
                    <a:pt x="15326198" y="702894"/>
                  </a:lnTo>
                  <a:lnTo>
                    <a:pt x="15348669" y="667547"/>
                  </a:lnTo>
                  <a:lnTo>
                    <a:pt x="15362988" y="627474"/>
                  </a:lnTo>
                  <a:lnTo>
                    <a:pt x="15368016" y="583818"/>
                  </a:lnTo>
                  <a:lnTo>
                    <a:pt x="15368016" y="190373"/>
                  </a:lnTo>
                  <a:lnTo>
                    <a:pt x="15362988" y="146717"/>
                  </a:lnTo>
                  <a:lnTo>
                    <a:pt x="15348669" y="106644"/>
                  </a:lnTo>
                  <a:lnTo>
                    <a:pt x="15326198" y="71297"/>
                  </a:lnTo>
                  <a:lnTo>
                    <a:pt x="15296718" y="41817"/>
                  </a:lnTo>
                  <a:lnTo>
                    <a:pt x="15261371" y="19346"/>
                  </a:lnTo>
                  <a:lnTo>
                    <a:pt x="15221298" y="5027"/>
                  </a:lnTo>
                  <a:lnTo>
                    <a:pt x="15177642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0" y="190373"/>
                  </a:moveTo>
                  <a:lnTo>
                    <a:pt x="5027" y="146717"/>
                  </a:lnTo>
                  <a:lnTo>
                    <a:pt x="19346" y="106644"/>
                  </a:lnTo>
                  <a:lnTo>
                    <a:pt x="41817" y="71297"/>
                  </a:lnTo>
                  <a:lnTo>
                    <a:pt x="71297" y="41817"/>
                  </a:lnTo>
                  <a:lnTo>
                    <a:pt x="106644" y="19346"/>
                  </a:lnTo>
                  <a:lnTo>
                    <a:pt x="146717" y="5027"/>
                  </a:lnTo>
                  <a:lnTo>
                    <a:pt x="190373" y="0"/>
                  </a:lnTo>
                  <a:lnTo>
                    <a:pt x="15177642" y="0"/>
                  </a:lnTo>
                  <a:lnTo>
                    <a:pt x="15221298" y="5027"/>
                  </a:lnTo>
                  <a:lnTo>
                    <a:pt x="15261371" y="19346"/>
                  </a:lnTo>
                  <a:lnTo>
                    <a:pt x="15296718" y="41817"/>
                  </a:lnTo>
                  <a:lnTo>
                    <a:pt x="15326198" y="71297"/>
                  </a:lnTo>
                  <a:lnTo>
                    <a:pt x="15348669" y="106644"/>
                  </a:lnTo>
                  <a:lnTo>
                    <a:pt x="15362988" y="146717"/>
                  </a:lnTo>
                  <a:lnTo>
                    <a:pt x="15368016" y="190373"/>
                  </a:lnTo>
                  <a:lnTo>
                    <a:pt x="15368016" y="583818"/>
                  </a:lnTo>
                  <a:lnTo>
                    <a:pt x="15362988" y="627474"/>
                  </a:lnTo>
                  <a:lnTo>
                    <a:pt x="15348669" y="667547"/>
                  </a:lnTo>
                  <a:lnTo>
                    <a:pt x="15326198" y="702894"/>
                  </a:lnTo>
                  <a:lnTo>
                    <a:pt x="15296718" y="732374"/>
                  </a:lnTo>
                  <a:lnTo>
                    <a:pt x="15261371" y="754845"/>
                  </a:lnTo>
                  <a:lnTo>
                    <a:pt x="15221298" y="769164"/>
                  </a:lnTo>
                  <a:lnTo>
                    <a:pt x="15177642" y="774191"/>
                  </a:lnTo>
                  <a:lnTo>
                    <a:pt x="190373" y="774191"/>
                  </a:lnTo>
                  <a:lnTo>
                    <a:pt x="146717" y="769164"/>
                  </a:lnTo>
                  <a:lnTo>
                    <a:pt x="106644" y="754845"/>
                  </a:lnTo>
                  <a:lnTo>
                    <a:pt x="71297" y="732374"/>
                  </a:lnTo>
                  <a:lnTo>
                    <a:pt x="41817" y="702894"/>
                  </a:lnTo>
                  <a:lnTo>
                    <a:pt x="19346" y="667547"/>
                  </a:lnTo>
                  <a:lnTo>
                    <a:pt x="5027" y="627474"/>
                  </a:lnTo>
                  <a:lnTo>
                    <a:pt x="0" y="583818"/>
                  </a:lnTo>
                  <a:lnTo>
                    <a:pt x="0" y="19037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80232" y="5681472"/>
              <a:ext cx="1496695" cy="1280160"/>
            </a:xfrm>
            <a:custGeom>
              <a:avLst/>
              <a:gdLst/>
              <a:ahLst/>
              <a:cxnLst/>
              <a:rect l="l" t="t" r="r" b="b"/>
              <a:pathLst>
                <a:path w="1496695" h="1280159">
                  <a:moveTo>
                    <a:pt x="0" y="1280159"/>
                  </a:moveTo>
                  <a:lnTo>
                    <a:pt x="1496567" y="1280159"/>
                  </a:lnTo>
                </a:path>
                <a:path w="1496695" h="1280159">
                  <a:moveTo>
                    <a:pt x="0" y="0"/>
                  </a:moveTo>
                  <a:lnTo>
                    <a:pt x="1493520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31080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2043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25176" y="4026344"/>
            <a:ext cx="2075814" cy="680085"/>
            <a:chOff x="3825176" y="4026344"/>
            <a:chExt cx="2075814" cy="680085"/>
          </a:xfrm>
        </p:grpSpPr>
        <p:sp>
          <p:nvSpPr>
            <p:cNvPr id="17" name="object 17"/>
            <p:cNvSpPr/>
            <p:nvPr/>
          </p:nvSpPr>
          <p:spPr>
            <a:xfrm>
              <a:off x="3834384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2057400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2057400" y="661416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34384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0" y="661416"/>
                  </a:moveTo>
                  <a:lnTo>
                    <a:pt x="2057400" y="661416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8288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843528" y="4044696"/>
            <a:ext cx="2039620" cy="41465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147955" rIns="0" bIns="0" rtlCol="0">
            <a:spAutoFit/>
          </a:bodyPr>
          <a:lstStyle/>
          <a:p>
            <a:pPr marL="381000">
              <a:lnSpc>
                <a:spcPts val="2100"/>
              </a:lnSpc>
              <a:spcBef>
                <a:spcPts val="116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31201" y="5163121"/>
            <a:ext cx="2161540" cy="2310765"/>
            <a:chOff x="1231201" y="5163121"/>
            <a:chExt cx="2161540" cy="2310765"/>
          </a:xfrm>
        </p:grpSpPr>
        <p:sp>
          <p:nvSpPr>
            <p:cNvPr id="21" name="object 21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55775" y="6733031"/>
            <a:ext cx="211264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3390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219009" y="5181409"/>
            <a:ext cx="2192020" cy="2073275"/>
            <a:chOff x="1219009" y="5181409"/>
            <a:chExt cx="2192020" cy="2073275"/>
          </a:xfrm>
        </p:grpSpPr>
        <p:sp>
          <p:nvSpPr>
            <p:cNvPr id="27" name="object 27"/>
            <p:cNvSpPr/>
            <p:nvPr/>
          </p:nvSpPr>
          <p:spPr>
            <a:xfrm>
              <a:off x="1231392" y="5422391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4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4" h="1819909">
                  <a:moveTo>
                    <a:pt x="0" y="256031"/>
                  </a:moveTo>
                  <a:lnTo>
                    <a:pt x="2154936" y="259079"/>
                  </a:lnTo>
                </a:path>
                <a:path w="2167254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4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4" h="1819909">
                  <a:moveTo>
                    <a:pt x="0" y="1551431"/>
                  </a:moveTo>
                  <a:lnTo>
                    <a:pt x="2154936" y="1554479"/>
                  </a:lnTo>
                </a:path>
                <a:path w="2167254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00784" y="5193791"/>
              <a:ext cx="1228725" cy="969644"/>
            </a:xfrm>
            <a:custGeom>
              <a:avLst/>
              <a:gdLst/>
              <a:ahLst/>
              <a:cxnLst/>
              <a:rect l="l" t="t" r="r" b="b"/>
              <a:pathLst>
                <a:path w="1228725" h="969645">
                  <a:moveTo>
                    <a:pt x="0" y="966215"/>
                  </a:moveTo>
                  <a:lnTo>
                    <a:pt x="188975" y="966215"/>
                  </a:lnTo>
                  <a:lnTo>
                    <a:pt x="188975" y="786383"/>
                  </a:lnTo>
                  <a:lnTo>
                    <a:pt x="0" y="786383"/>
                  </a:lnTo>
                  <a:lnTo>
                    <a:pt x="0" y="966215"/>
                  </a:lnTo>
                  <a:close/>
                </a:path>
                <a:path w="1228725" h="969645">
                  <a:moveTo>
                    <a:pt x="466344" y="966215"/>
                  </a:moveTo>
                  <a:lnTo>
                    <a:pt x="1216152" y="966215"/>
                  </a:lnTo>
                  <a:lnTo>
                    <a:pt x="1216152" y="786383"/>
                  </a:lnTo>
                  <a:lnTo>
                    <a:pt x="466344" y="786383"/>
                  </a:lnTo>
                  <a:lnTo>
                    <a:pt x="466344" y="966215"/>
                  </a:lnTo>
                  <a:close/>
                </a:path>
                <a:path w="1228725" h="969645">
                  <a:moveTo>
                    <a:pt x="737616" y="786383"/>
                  </a:moveTo>
                  <a:lnTo>
                    <a:pt x="740664" y="969263"/>
                  </a:lnTo>
                </a:path>
                <a:path w="1228725" h="969645">
                  <a:moveTo>
                    <a:pt x="975360" y="774191"/>
                  </a:moveTo>
                  <a:lnTo>
                    <a:pt x="978408" y="957072"/>
                  </a:lnTo>
                </a:path>
                <a:path w="1228725" h="969645">
                  <a:moveTo>
                    <a:pt x="15240" y="445007"/>
                  </a:moveTo>
                  <a:lnTo>
                    <a:pt x="201168" y="445007"/>
                  </a:lnTo>
                  <a:lnTo>
                    <a:pt x="201168" y="265175"/>
                  </a:lnTo>
                  <a:lnTo>
                    <a:pt x="15240" y="265175"/>
                  </a:lnTo>
                  <a:lnTo>
                    <a:pt x="15240" y="445007"/>
                  </a:lnTo>
                  <a:close/>
                </a:path>
                <a:path w="1228725" h="969645">
                  <a:moveTo>
                    <a:pt x="481584" y="445007"/>
                  </a:moveTo>
                  <a:lnTo>
                    <a:pt x="1228344" y="445007"/>
                  </a:lnTo>
                  <a:lnTo>
                    <a:pt x="1228344" y="265175"/>
                  </a:lnTo>
                  <a:lnTo>
                    <a:pt x="481584" y="265175"/>
                  </a:lnTo>
                  <a:lnTo>
                    <a:pt x="481584" y="445007"/>
                  </a:lnTo>
                  <a:close/>
                </a:path>
                <a:path w="1228725" h="969645">
                  <a:moveTo>
                    <a:pt x="749808" y="265175"/>
                  </a:moveTo>
                  <a:lnTo>
                    <a:pt x="752856" y="448055"/>
                  </a:lnTo>
                </a:path>
                <a:path w="1228725" h="969645">
                  <a:moveTo>
                    <a:pt x="987552" y="256031"/>
                  </a:moveTo>
                  <a:lnTo>
                    <a:pt x="990600" y="438911"/>
                  </a:lnTo>
                </a:path>
                <a:path w="1228725" h="969645">
                  <a:moveTo>
                    <a:pt x="15240" y="192024"/>
                  </a:moveTo>
                  <a:lnTo>
                    <a:pt x="201168" y="192024"/>
                  </a:lnTo>
                  <a:lnTo>
                    <a:pt x="201168" y="9144"/>
                  </a:lnTo>
                  <a:lnTo>
                    <a:pt x="15240" y="9144"/>
                  </a:lnTo>
                  <a:lnTo>
                    <a:pt x="15240" y="192024"/>
                  </a:lnTo>
                  <a:close/>
                </a:path>
                <a:path w="1228725" h="969645">
                  <a:moveTo>
                    <a:pt x="481584" y="188975"/>
                  </a:moveTo>
                  <a:lnTo>
                    <a:pt x="1228344" y="188975"/>
                  </a:lnTo>
                  <a:lnTo>
                    <a:pt x="1228344" y="12192"/>
                  </a:lnTo>
                  <a:lnTo>
                    <a:pt x="481584" y="12192"/>
                  </a:lnTo>
                  <a:lnTo>
                    <a:pt x="481584" y="188975"/>
                  </a:lnTo>
                  <a:close/>
                </a:path>
                <a:path w="1228725" h="969645">
                  <a:moveTo>
                    <a:pt x="749808" y="9143"/>
                  </a:moveTo>
                  <a:lnTo>
                    <a:pt x="752856" y="195072"/>
                  </a:lnTo>
                </a:path>
                <a:path w="1228725" h="969645">
                  <a:moveTo>
                    <a:pt x="987552" y="0"/>
                  </a:moveTo>
                  <a:lnTo>
                    <a:pt x="990600" y="182879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811782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55775" y="5695188"/>
            <a:ext cx="211264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445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674417" y="2770441"/>
            <a:ext cx="2710180" cy="5087620"/>
            <a:chOff x="8674417" y="2770441"/>
            <a:chExt cx="2710180" cy="5087620"/>
          </a:xfrm>
        </p:grpSpPr>
        <p:sp>
          <p:nvSpPr>
            <p:cNvPr id="32" name="object 32"/>
            <p:cNvSpPr/>
            <p:nvPr/>
          </p:nvSpPr>
          <p:spPr>
            <a:xfrm>
              <a:off x="8702040" y="5681472"/>
              <a:ext cx="1490980" cy="0"/>
            </a:xfrm>
            <a:custGeom>
              <a:avLst/>
              <a:gdLst/>
              <a:ahLst/>
              <a:cxnLst/>
              <a:rect l="l" t="t" r="r" b="b"/>
              <a:pathLst>
                <a:path w="1490979">
                  <a:moveTo>
                    <a:pt x="0" y="0"/>
                  </a:moveTo>
                  <a:lnTo>
                    <a:pt x="1490471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152888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8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8" y="1990344"/>
                  </a:lnTo>
                  <a:lnTo>
                    <a:pt x="241096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8" y="1990344"/>
                  </a:lnTo>
                  <a:lnTo>
                    <a:pt x="2410968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342501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156192" y="4035552"/>
            <a:ext cx="2057400" cy="6616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23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540817" y="5163121"/>
            <a:ext cx="2192020" cy="2091689"/>
            <a:chOff x="6540817" y="5163121"/>
            <a:chExt cx="2192020" cy="2091689"/>
          </a:xfrm>
        </p:grpSpPr>
        <p:sp>
          <p:nvSpPr>
            <p:cNvPr id="39" name="object 39"/>
            <p:cNvSpPr/>
            <p:nvPr/>
          </p:nvSpPr>
          <p:spPr>
            <a:xfrm>
              <a:off x="6565392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65392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53200" y="5422392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4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4" h="1819909">
                  <a:moveTo>
                    <a:pt x="0" y="256031"/>
                  </a:moveTo>
                  <a:lnTo>
                    <a:pt x="2154935" y="259079"/>
                  </a:lnTo>
                </a:path>
                <a:path w="2167254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4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4" h="1819909">
                  <a:moveTo>
                    <a:pt x="0" y="1551431"/>
                  </a:moveTo>
                  <a:lnTo>
                    <a:pt x="2154935" y="1554479"/>
                  </a:lnTo>
                </a:path>
                <a:path w="2167254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134225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034783" y="5193791"/>
            <a:ext cx="1216660" cy="448309"/>
          </a:xfrm>
          <a:custGeom>
            <a:avLst/>
            <a:gdLst/>
            <a:ahLst/>
            <a:cxnLst/>
            <a:rect l="l" t="t" r="r" b="b"/>
            <a:pathLst>
              <a:path w="1216659" h="448310">
                <a:moveTo>
                  <a:pt x="0" y="445007"/>
                </a:moveTo>
                <a:lnTo>
                  <a:pt x="188975" y="445007"/>
                </a:lnTo>
                <a:lnTo>
                  <a:pt x="188975" y="265175"/>
                </a:lnTo>
                <a:lnTo>
                  <a:pt x="0" y="265175"/>
                </a:lnTo>
                <a:lnTo>
                  <a:pt x="0" y="445007"/>
                </a:lnTo>
                <a:close/>
              </a:path>
              <a:path w="1216659" h="448310">
                <a:moveTo>
                  <a:pt x="466344" y="445007"/>
                </a:moveTo>
                <a:lnTo>
                  <a:pt x="1216152" y="445007"/>
                </a:lnTo>
                <a:lnTo>
                  <a:pt x="1216152" y="265175"/>
                </a:lnTo>
                <a:lnTo>
                  <a:pt x="466344" y="265175"/>
                </a:lnTo>
                <a:lnTo>
                  <a:pt x="466344" y="445007"/>
                </a:lnTo>
                <a:close/>
              </a:path>
              <a:path w="1216659" h="448310">
                <a:moveTo>
                  <a:pt x="737616" y="265175"/>
                </a:moveTo>
                <a:lnTo>
                  <a:pt x="740664" y="448055"/>
                </a:lnTo>
              </a:path>
              <a:path w="1216659" h="448310">
                <a:moveTo>
                  <a:pt x="975360" y="256031"/>
                </a:moveTo>
                <a:lnTo>
                  <a:pt x="978408" y="438911"/>
                </a:lnTo>
              </a:path>
              <a:path w="1216659" h="448310">
                <a:moveTo>
                  <a:pt x="0" y="192024"/>
                </a:moveTo>
                <a:lnTo>
                  <a:pt x="188975" y="192024"/>
                </a:lnTo>
                <a:lnTo>
                  <a:pt x="188975" y="9144"/>
                </a:lnTo>
                <a:lnTo>
                  <a:pt x="0" y="9144"/>
                </a:lnTo>
                <a:lnTo>
                  <a:pt x="0" y="192024"/>
                </a:lnTo>
                <a:close/>
              </a:path>
              <a:path w="1216659" h="448310">
                <a:moveTo>
                  <a:pt x="466344" y="188975"/>
                </a:moveTo>
                <a:lnTo>
                  <a:pt x="1216152" y="188975"/>
                </a:lnTo>
                <a:lnTo>
                  <a:pt x="1216152" y="12192"/>
                </a:lnTo>
                <a:lnTo>
                  <a:pt x="466344" y="12192"/>
                </a:lnTo>
                <a:lnTo>
                  <a:pt x="466344" y="188975"/>
                </a:lnTo>
                <a:close/>
              </a:path>
              <a:path w="1216659" h="448310">
                <a:moveTo>
                  <a:pt x="737616" y="9143"/>
                </a:moveTo>
                <a:lnTo>
                  <a:pt x="740664" y="195072"/>
                </a:lnTo>
              </a:path>
              <a:path w="1216659" h="448310">
                <a:moveTo>
                  <a:pt x="975360" y="0"/>
                </a:moveTo>
                <a:lnTo>
                  <a:pt x="978408" y="182879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571488" y="5695188"/>
            <a:ext cx="2131060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953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3856017" y="2770441"/>
            <a:ext cx="2710180" cy="5087620"/>
            <a:chOff x="13856017" y="2770441"/>
            <a:chExt cx="2710180" cy="5087620"/>
          </a:xfrm>
        </p:grpSpPr>
        <p:sp>
          <p:nvSpPr>
            <p:cNvPr id="46" name="object 46"/>
            <p:cNvSpPr/>
            <p:nvPr/>
          </p:nvSpPr>
          <p:spPr>
            <a:xfrm>
              <a:off x="13883640" y="4773168"/>
              <a:ext cx="1506220" cy="3057525"/>
            </a:xfrm>
            <a:custGeom>
              <a:avLst/>
              <a:gdLst/>
              <a:ahLst/>
              <a:cxnLst/>
              <a:rect l="l" t="t" r="r" b="b"/>
              <a:pathLst>
                <a:path w="1506219" h="3057525">
                  <a:moveTo>
                    <a:pt x="0" y="2188463"/>
                  </a:moveTo>
                  <a:lnTo>
                    <a:pt x="1496567" y="2188463"/>
                  </a:lnTo>
                </a:path>
                <a:path w="1506219" h="3057525">
                  <a:moveTo>
                    <a:pt x="0" y="908303"/>
                  </a:moveTo>
                  <a:lnTo>
                    <a:pt x="1505711" y="908303"/>
                  </a:lnTo>
                </a:path>
                <a:path w="1506219" h="3057525">
                  <a:moveTo>
                    <a:pt x="1450848" y="0"/>
                  </a:moveTo>
                  <a:lnTo>
                    <a:pt x="1450848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452498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4328584" y="4026344"/>
            <a:ext cx="2075814" cy="680085"/>
            <a:chOff x="14328584" y="4026344"/>
            <a:chExt cx="2075814" cy="680085"/>
          </a:xfrm>
        </p:grpSpPr>
        <p:sp>
          <p:nvSpPr>
            <p:cNvPr id="51" name="object 51"/>
            <p:cNvSpPr/>
            <p:nvPr/>
          </p:nvSpPr>
          <p:spPr>
            <a:xfrm>
              <a:off x="14337791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2057400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2057400" y="661416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337791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0" y="661416"/>
                  </a:moveTo>
                  <a:lnTo>
                    <a:pt x="2057400" y="661416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8288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4346936" y="4044696"/>
            <a:ext cx="2039620" cy="41465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147955" rIns="0" bIns="0" rtlCol="0">
            <a:spAutoFit/>
          </a:bodyPr>
          <a:lstStyle/>
          <a:p>
            <a:pPr marL="382270">
              <a:lnSpc>
                <a:spcPts val="2100"/>
              </a:lnSpc>
              <a:spcBef>
                <a:spcPts val="116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1734609" y="5163121"/>
            <a:ext cx="2161540" cy="2310765"/>
            <a:chOff x="11734609" y="5163121"/>
            <a:chExt cx="2161540" cy="2310765"/>
          </a:xfrm>
        </p:grpSpPr>
        <p:sp>
          <p:nvSpPr>
            <p:cNvPr id="55" name="object 55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1746992" y="6733031"/>
            <a:ext cx="213677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66725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1734800" y="5422391"/>
            <a:ext cx="2167255" cy="1819910"/>
          </a:xfrm>
          <a:custGeom>
            <a:avLst/>
            <a:gdLst/>
            <a:ahLst/>
            <a:cxnLst/>
            <a:rect l="l" t="t" r="r" b="b"/>
            <a:pathLst>
              <a:path w="2167255" h="1819909">
                <a:moveTo>
                  <a:pt x="12192" y="0"/>
                </a:moveTo>
                <a:lnTo>
                  <a:pt x="2167128" y="3048"/>
                </a:lnTo>
              </a:path>
              <a:path w="2167255" h="1819909">
                <a:moveTo>
                  <a:pt x="0" y="256031"/>
                </a:moveTo>
                <a:lnTo>
                  <a:pt x="2154936" y="259079"/>
                </a:lnTo>
              </a:path>
              <a:path w="2167255" h="1819909">
                <a:moveTo>
                  <a:pt x="12192" y="521207"/>
                </a:moveTo>
                <a:lnTo>
                  <a:pt x="2167128" y="524255"/>
                </a:lnTo>
              </a:path>
              <a:path w="2167255" h="1819909">
                <a:moveTo>
                  <a:pt x="12192" y="1295400"/>
                </a:moveTo>
                <a:lnTo>
                  <a:pt x="2167128" y="1298448"/>
                </a:lnTo>
              </a:path>
              <a:path w="2167255" h="1819909">
                <a:moveTo>
                  <a:pt x="0" y="1551431"/>
                </a:moveTo>
                <a:lnTo>
                  <a:pt x="2154936" y="1554479"/>
                </a:lnTo>
              </a:path>
              <a:path w="2167255" h="1819909">
                <a:moveTo>
                  <a:pt x="12192" y="1816607"/>
                </a:moveTo>
                <a:lnTo>
                  <a:pt x="2167128" y="1819655"/>
                </a:lnTo>
              </a:path>
            </a:pathLst>
          </a:custGeom>
          <a:ln w="2438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2316459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2204192" y="5193791"/>
            <a:ext cx="1228725" cy="969644"/>
          </a:xfrm>
          <a:custGeom>
            <a:avLst/>
            <a:gdLst/>
            <a:ahLst/>
            <a:cxnLst/>
            <a:rect l="l" t="t" r="r" b="b"/>
            <a:pathLst>
              <a:path w="1228725" h="969645">
                <a:moveTo>
                  <a:pt x="0" y="966215"/>
                </a:moveTo>
                <a:lnTo>
                  <a:pt x="185927" y="966215"/>
                </a:lnTo>
                <a:lnTo>
                  <a:pt x="185927" y="786383"/>
                </a:lnTo>
                <a:lnTo>
                  <a:pt x="0" y="786383"/>
                </a:lnTo>
                <a:lnTo>
                  <a:pt x="0" y="966215"/>
                </a:lnTo>
                <a:close/>
              </a:path>
              <a:path w="1228725" h="969645">
                <a:moveTo>
                  <a:pt x="466343" y="966215"/>
                </a:moveTo>
                <a:lnTo>
                  <a:pt x="1216152" y="966215"/>
                </a:lnTo>
                <a:lnTo>
                  <a:pt x="1216152" y="786383"/>
                </a:lnTo>
                <a:lnTo>
                  <a:pt x="466343" y="786383"/>
                </a:lnTo>
                <a:lnTo>
                  <a:pt x="466343" y="966215"/>
                </a:lnTo>
                <a:close/>
              </a:path>
              <a:path w="1228725" h="969645">
                <a:moveTo>
                  <a:pt x="737615" y="786383"/>
                </a:moveTo>
                <a:lnTo>
                  <a:pt x="740663" y="969263"/>
                </a:lnTo>
              </a:path>
              <a:path w="1228725" h="969645">
                <a:moveTo>
                  <a:pt x="975359" y="774191"/>
                </a:moveTo>
                <a:lnTo>
                  <a:pt x="978407" y="957072"/>
                </a:lnTo>
              </a:path>
              <a:path w="1228725" h="969645">
                <a:moveTo>
                  <a:pt x="12191" y="445007"/>
                </a:moveTo>
                <a:lnTo>
                  <a:pt x="201167" y="445007"/>
                </a:lnTo>
                <a:lnTo>
                  <a:pt x="201167" y="265175"/>
                </a:lnTo>
                <a:lnTo>
                  <a:pt x="12191" y="265175"/>
                </a:lnTo>
                <a:lnTo>
                  <a:pt x="12191" y="445007"/>
                </a:lnTo>
                <a:close/>
              </a:path>
              <a:path w="1228725" h="969645">
                <a:moveTo>
                  <a:pt x="478535" y="445007"/>
                </a:moveTo>
                <a:lnTo>
                  <a:pt x="1228344" y="445007"/>
                </a:lnTo>
                <a:lnTo>
                  <a:pt x="1228344" y="265175"/>
                </a:lnTo>
                <a:lnTo>
                  <a:pt x="478535" y="265175"/>
                </a:lnTo>
                <a:lnTo>
                  <a:pt x="478535" y="445007"/>
                </a:lnTo>
                <a:close/>
              </a:path>
              <a:path w="1228725" h="969645">
                <a:moveTo>
                  <a:pt x="749807" y="265175"/>
                </a:moveTo>
                <a:lnTo>
                  <a:pt x="752855" y="448055"/>
                </a:lnTo>
              </a:path>
              <a:path w="1228725" h="969645">
                <a:moveTo>
                  <a:pt x="987551" y="256031"/>
                </a:moveTo>
                <a:lnTo>
                  <a:pt x="990600" y="438911"/>
                </a:lnTo>
              </a:path>
              <a:path w="1228725" h="969645">
                <a:moveTo>
                  <a:pt x="12191" y="192024"/>
                </a:moveTo>
                <a:lnTo>
                  <a:pt x="201167" y="192024"/>
                </a:lnTo>
                <a:lnTo>
                  <a:pt x="201167" y="9144"/>
                </a:lnTo>
                <a:lnTo>
                  <a:pt x="12191" y="9144"/>
                </a:lnTo>
                <a:lnTo>
                  <a:pt x="12191" y="192024"/>
                </a:lnTo>
                <a:close/>
              </a:path>
              <a:path w="1228725" h="969645">
                <a:moveTo>
                  <a:pt x="478535" y="188975"/>
                </a:moveTo>
                <a:lnTo>
                  <a:pt x="1228344" y="188975"/>
                </a:lnTo>
                <a:lnTo>
                  <a:pt x="1228344" y="12192"/>
                </a:lnTo>
                <a:lnTo>
                  <a:pt x="478535" y="12192"/>
                </a:lnTo>
                <a:lnTo>
                  <a:pt x="478535" y="188975"/>
                </a:lnTo>
                <a:close/>
              </a:path>
              <a:path w="1228725" h="969645">
                <a:moveTo>
                  <a:pt x="749807" y="9143"/>
                </a:moveTo>
                <a:lnTo>
                  <a:pt x="752855" y="195072"/>
                </a:lnTo>
              </a:path>
              <a:path w="1228725" h="969645">
                <a:moveTo>
                  <a:pt x="987551" y="0"/>
                </a:moveTo>
                <a:lnTo>
                  <a:pt x="990600" y="182879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1746992" y="5695188"/>
            <a:ext cx="213677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191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4995671" y="4459223"/>
            <a:ext cx="11375390" cy="4602480"/>
            <a:chOff x="4995671" y="4459223"/>
            <a:chExt cx="11375390" cy="4602480"/>
          </a:xfrm>
        </p:grpSpPr>
        <p:sp>
          <p:nvSpPr>
            <p:cNvPr id="65" name="object 65"/>
            <p:cNvSpPr/>
            <p:nvPr/>
          </p:nvSpPr>
          <p:spPr>
            <a:xfrm>
              <a:off x="4995671" y="4808219"/>
              <a:ext cx="4864735" cy="4253865"/>
            </a:xfrm>
            <a:custGeom>
              <a:avLst/>
              <a:gdLst/>
              <a:ahLst/>
              <a:cxnLst/>
              <a:rect l="l" t="t" r="r" b="b"/>
              <a:pathLst>
                <a:path w="4864734" h="4253865">
                  <a:moveTo>
                    <a:pt x="64007" y="0"/>
                  </a:moveTo>
                  <a:lnTo>
                    <a:pt x="0" y="0"/>
                  </a:lnTo>
                  <a:lnTo>
                    <a:pt x="0" y="4253483"/>
                  </a:lnTo>
                  <a:lnTo>
                    <a:pt x="4864608" y="4253483"/>
                  </a:lnTo>
                  <a:lnTo>
                    <a:pt x="4864608" y="4221480"/>
                  </a:lnTo>
                  <a:lnTo>
                    <a:pt x="64007" y="4221480"/>
                  </a:lnTo>
                  <a:lnTo>
                    <a:pt x="32003" y="4189476"/>
                  </a:lnTo>
                  <a:lnTo>
                    <a:pt x="64007" y="4189476"/>
                  </a:lnTo>
                  <a:lnTo>
                    <a:pt x="64007" y="0"/>
                  </a:lnTo>
                  <a:close/>
                </a:path>
                <a:path w="4864734" h="4253865">
                  <a:moveTo>
                    <a:pt x="64007" y="4189476"/>
                  </a:moveTo>
                  <a:lnTo>
                    <a:pt x="32003" y="4189476"/>
                  </a:lnTo>
                  <a:lnTo>
                    <a:pt x="64007" y="4221480"/>
                  </a:lnTo>
                  <a:lnTo>
                    <a:pt x="64007" y="4189476"/>
                  </a:lnTo>
                  <a:close/>
                </a:path>
                <a:path w="4864734" h="4253865">
                  <a:moveTo>
                    <a:pt x="4800600" y="4189476"/>
                  </a:moveTo>
                  <a:lnTo>
                    <a:pt x="64007" y="4189476"/>
                  </a:lnTo>
                  <a:lnTo>
                    <a:pt x="64007" y="4221480"/>
                  </a:lnTo>
                  <a:lnTo>
                    <a:pt x="4800600" y="4221480"/>
                  </a:lnTo>
                  <a:lnTo>
                    <a:pt x="4800600" y="4189476"/>
                  </a:lnTo>
                  <a:close/>
                </a:path>
                <a:path w="4864734" h="4253865">
                  <a:moveTo>
                    <a:pt x="4800600" y="1010284"/>
                  </a:moveTo>
                  <a:lnTo>
                    <a:pt x="4800600" y="4221480"/>
                  </a:lnTo>
                  <a:lnTo>
                    <a:pt x="4832604" y="4189476"/>
                  </a:lnTo>
                  <a:lnTo>
                    <a:pt x="4864608" y="4189476"/>
                  </a:lnTo>
                  <a:lnTo>
                    <a:pt x="4864608" y="1042288"/>
                  </a:lnTo>
                  <a:lnTo>
                    <a:pt x="4832604" y="1042288"/>
                  </a:lnTo>
                  <a:lnTo>
                    <a:pt x="4800600" y="1010284"/>
                  </a:lnTo>
                  <a:close/>
                </a:path>
                <a:path w="4864734" h="4253865">
                  <a:moveTo>
                    <a:pt x="4864608" y="4189476"/>
                  </a:moveTo>
                  <a:lnTo>
                    <a:pt x="4832604" y="4189476"/>
                  </a:lnTo>
                  <a:lnTo>
                    <a:pt x="4800600" y="4221480"/>
                  </a:lnTo>
                  <a:lnTo>
                    <a:pt x="4864608" y="4221480"/>
                  </a:lnTo>
                  <a:lnTo>
                    <a:pt x="4864608" y="4189476"/>
                  </a:lnTo>
                  <a:close/>
                </a:path>
                <a:path w="4864734" h="4253865">
                  <a:moveTo>
                    <a:pt x="3940302" y="914273"/>
                  </a:moveTo>
                  <a:lnTo>
                    <a:pt x="3748278" y="1010284"/>
                  </a:lnTo>
                  <a:lnTo>
                    <a:pt x="3940302" y="1106297"/>
                  </a:lnTo>
                  <a:lnTo>
                    <a:pt x="3940302" y="1042288"/>
                  </a:lnTo>
                  <a:lnTo>
                    <a:pt x="3908298" y="1042288"/>
                  </a:lnTo>
                  <a:lnTo>
                    <a:pt x="3908298" y="978280"/>
                  </a:lnTo>
                  <a:lnTo>
                    <a:pt x="3940302" y="978280"/>
                  </a:lnTo>
                  <a:lnTo>
                    <a:pt x="3940302" y="914273"/>
                  </a:lnTo>
                  <a:close/>
                </a:path>
                <a:path w="4864734" h="4253865">
                  <a:moveTo>
                    <a:pt x="3940302" y="978280"/>
                  </a:moveTo>
                  <a:lnTo>
                    <a:pt x="3908298" y="978280"/>
                  </a:lnTo>
                  <a:lnTo>
                    <a:pt x="3908298" y="1042288"/>
                  </a:lnTo>
                  <a:lnTo>
                    <a:pt x="3940302" y="1042288"/>
                  </a:lnTo>
                  <a:lnTo>
                    <a:pt x="3940302" y="978280"/>
                  </a:lnTo>
                  <a:close/>
                </a:path>
                <a:path w="4864734" h="4253865">
                  <a:moveTo>
                    <a:pt x="4864608" y="978280"/>
                  </a:moveTo>
                  <a:lnTo>
                    <a:pt x="3940302" y="978280"/>
                  </a:lnTo>
                  <a:lnTo>
                    <a:pt x="3940302" y="1042288"/>
                  </a:lnTo>
                  <a:lnTo>
                    <a:pt x="4800600" y="1042288"/>
                  </a:lnTo>
                  <a:lnTo>
                    <a:pt x="4800600" y="1010284"/>
                  </a:lnTo>
                  <a:lnTo>
                    <a:pt x="4864608" y="1010284"/>
                  </a:lnTo>
                  <a:lnTo>
                    <a:pt x="4864608" y="978280"/>
                  </a:lnTo>
                  <a:close/>
                </a:path>
                <a:path w="4864734" h="4253865">
                  <a:moveTo>
                    <a:pt x="4864608" y="1010284"/>
                  </a:moveTo>
                  <a:lnTo>
                    <a:pt x="4800600" y="1010284"/>
                  </a:lnTo>
                  <a:lnTo>
                    <a:pt x="4832604" y="1042288"/>
                  </a:lnTo>
                  <a:lnTo>
                    <a:pt x="4864608" y="1042288"/>
                  </a:lnTo>
                  <a:lnTo>
                    <a:pt x="4864608" y="1010284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76615" y="5983223"/>
              <a:ext cx="253365" cy="165100"/>
            </a:xfrm>
            <a:custGeom>
              <a:avLst/>
              <a:gdLst/>
              <a:ahLst/>
              <a:cxnLst/>
              <a:rect l="l" t="t" r="r" b="b"/>
              <a:pathLst>
                <a:path w="253365" h="165100">
                  <a:moveTo>
                    <a:pt x="252983" y="0"/>
                  </a:moveTo>
                  <a:lnTo>
                    <a:pt x="0" y="0"/>
                  </a:lnTo>
                  <a:lnTo>
                    <a:pt x="0" y="164592"/>
                  </a:lnTo>
                  <a:lnTo>
                    <a:pt x="252983" y="164592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E22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4337791" y="4459223"/>
              <a:ext cx="2033270" cy="228600"/>
            </a:xfrm>
            <a:custGeom>
              <a:avLst/>
              <a:gdLst/>
              <a:ahLst/>
              <a:cxnLst/>
              <a:rect l="l" t="t" r="r" b="b"/>
              <a:pathLst>
                <a:path w="2033269" h="228600">
                  <a:moveTo>
                    <a:pt x="203301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033015" y="228600"/>
                  </a:lnTo>
                  <a:lnTo>
                    <a:pt x="2033015" y="0"/>
                  </a:lnTo>
                  <a:close/>
                </a:path>
              </a:pathLst>
            </a:custGeom>
            <a:solidFill>
              <a:srgbClr val="008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889203" y="1515236"/>
            <a:ext cx="16592550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35" dirty="0">
                <a:latin typeface="Arial"/>
                <a:cs typeface="Arial"/>
              </a:rPr>
              <a:t>Read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from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main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memory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by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0" dirty="0">
                <a:latin typeface="Arial"/>
                <a:cs typeface="Arial"/>
              </a:rPr>
              <a:t>processor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0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70" dirty="0">
                <a:latin typeface="Arial"/>
                <a:cs typeface="Arial"/>
              </a:rPr>
              <a:t>of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blue</a:t>
            </a:r>
            <a:r>
              <a:rPr sz="3200" b="1" spc="-10" dirty="0">
                <a:latin typeface="Arial"/>
                <a:cs typeface="Arial"/>
              </a:rPr>
              <a:t> line: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line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160" dirty="0">
                <a:latin typeface="Arial"/>
                <a:cs typeface="Arial"/>
              </a:rPr>
              <a:t>is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dirty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(contained</a:t>
            </a:r>
            <a:r>
              <a:rPr sz="3200" b="1" spc="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P2’s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b="1" spc="-10" dirty="0">
                <a:latin typeface="Arial"/>
                <a:cs typeface="Arial"/>
              </a:rPr>
              <a:t>cache)</a:t>
            </a:r>
            <a:endParaRPr sz="3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021704" y="9090152"/>
            <a:ext cx="31089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1.</a:t>
            </a:r>
            <a:r>
              <a:rPr sz="2000" b="1" spc="-8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C72405"/>
                </a:solidFill>
                <a:latin typeface="Arial"/>
                <a:cs typeface="Arial"/>
              </a:rPr>
              <a:t>Request: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 read</a:t>
            </a:r>
            <a:r>
              <a:rPr sz="2000" b="1" spc="-3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C72405"/>
                </a:solidFill>
                <a:latin typeface="Arial"/>
                <a:cs typeface="Arial"/>
              </a:rPr>
              <a:t>miss</a:t>
            </a:r>
            <a:r>
              <a:rPr sz="2000" b="1" spc="-2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C72405"/>
                </a:solidFill>
                <a:latin typeface="Arial"/>
                <a:cs typeface="Arial"/>
              </a:rPr>
              <a:t>msg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3849623" y="4459223"/>
            <a:ext cx="11920855" cy="5377180"/>
            <a:chOff x="3849623" y="4459223"/>
            <a:chExt cx="11920855" cy="5377180"/>
          </a:xfrm>
        </p:grpSpPr>
        <p:sp>
          <p:nvSpPr>
            <p:cNvPr id="71" name="object 71"/>
            <p:cNvSpPr/>
            <p:nvPr/>
          </p:nvSpPr>
          <p:spPr>
            <a:xfrm>
              <a:off x="3849623" y="4459223"/>
              <a:ext cx="2030095" cy="228600"/>
            </a:xfrm>
            <a:custGeom>
              <a:avLst/>
              <a:gdLst/>
              <a:ahLst/>
              <a:cxnLst/>
              <a:rect l="l" t="t" r="r" b="b"/>
              <a:pathLst>
                <a:path w="2030095" h="228600">
                  <a:moveTo>
                    <a:pt x="202996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029968" y="228600"/>
                  </a:lnTo>
                  <a:lnTo>
                    <a:pt x="2029968" y="0"/>
                  </a:lnTo>
                  <a:close/>
                </a:path>
              </a:pathLst>
            </a:custGeom>
            <a:solidFill>
              <a:srgbClr val="008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022591" y="5967983"/>
              <a:ext cx="1216660" cy="195580"/>
            </a:xfrm>
            <a:custGeom>
              <a:avLst/>
              <a:gdLst/>
              <a:ahLst/>
              <a:cxnLst/>
              <a:rect l="l" t="t" r="r" b="b"/>
              <a:pathLst>
                <a:path w="1216659" h="195579">
                  <a:moveTo>
                    <a:pt x="0" y="192024"/>
                  </a:moveTo>
                  <a:lnTo>
                    <a:pt x="185927" y="192024"/>
                  </a:lnTo>
                  <a:lnTo>
                    <a:pt x="185927" y="12192"/>
                  </a:lnTo>
                  <a:lnTo>
                    <a:pt x="0" y="12192"/>
                  </a:lnTo>
                  <a:lnTo>
                    <a:pt x="0" y="192024"/>
                  </a:lnTo>
                  <a:close/>
                </a:path>
                <a:path w="1216659" h="195579">
                  <a:moveTo>
                    <a:pt x="466343" y="192024"/>
                  </a:moveTo>
                  <a:lnTo>
                    <a:pt x="1216151" y="192024"/>
                  </a:lnTo>
                  <a:lnTo>
                    <a:pt x="1216151" y="12192"/>
                  </a:lnTo>
                  <a:lnTo>
                    <a:pt x="466343" y="12192"/>
                  </a:lnTo>
                  <a:lnTo>
                    <a:pt x="466343" y="192024"/>
                  </a:lnTo>
                  <a:close/>
                </a:path>
                <a:path w="1216659" h="195579">
                  <a:moveTo>
                    <a:pt x="737615" y="12192"/>
                  </a:moveTo>
                  <a:lnTo>
                    <a:pt x="740663" y="195072"/>
                  </a:lnTo>
                </a:path>
                <a:path w="1216659" h="195579">
                  <a:moveTo>
                    <a:pt x="975359" y="0"/>
                  </a:moveTo>
                  <a:lnTo>
                    <a:pt x="978407" y="18288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685276" y="4936235"/>
              <a:ext cx="7085330" cy="4899660"/>
            </a:xfrm>
            <a:custGeom>
              <a:avLst/>
              <a:gdLst/>
              <a:ahLst/>
              <a:cxnLst/>
              <a:rect l="l" t="t" r="r" b="b"/>
              <a:pathLst>
                <a:path w="7085330" h="4899659">
                  <a:moveTo>
                    <a:pt x="6411468" y="210312"/>
                  </a:moveTo>
                  <a:lnTo>
                    <a:pt x="6395466" y="178308"/>
                  </a:lnTo>
                  <a:lnTo>
                    <a:pt x="6315456" y="18288"/>
                  </a:lnTo>
                  <a:lnTo>
                    <a:pt x="6219444" y="210312"/>
                  </a:lnTo>
                  <a:lnTo>
                    <a:pt x="6283452" y="210312"/>
                  </a:lnTo>
                  <a:lnTo>
                    <a:pt x="6283452" y="3854208"/>
                  </a:lnTo>
                  <a:lnTo>
                    <a:pt x="2188845" y="3854208"/>
                  </a:lnTo>
                  <a:lnTo>
                    <a:pt x="2188845" y="633730"/>
                  </a:lnTo>
                  <a:lnTo>
                    <a:pt x="2188845" y="601726"/>
                  </a:lnTo>
                  <a:lnTo>
                    <a:pt x="2188845" y="569722"/>
                  </a:lnTo>
                  <a:lnTo>
                    <a:pt x="0" y="569722"/>
                  </a:lnTo>
                  <a:lnTo>
                    <a:pt x="0" y="633730"/>
                  </a:lnTo>
                  <a:lnTo>
                    <a:pt x="2124837" y="633730"/>
                  </a:lnTo>
                  <a:lnTo>
                    <a:pt x="2124837" y="3918204"/>
                  </a:lnTo>
                  <a:lnTo>
                    <a:pt x="6347460" y="3918204"/>
                  </a:lnTo>
                  <a:lnTo>
                    <a:pt x="6347460" y="3886212"/>
                  </a:lnTo>
                  <a:lnTo>
                    <a:pt x="2188845" y="3886200"/>
                  </a:lnTo>
                  <a:lnTo>
                    <a:pt x="6283452" y="3886200"/>
                  </a:lnTo>
                  <a:lnTo>
                    <a:pt x="6347460" y="3886212"/>
                  </a:lnTo>
                  <a:lnTo>
                    <a:pt x="6347460" y="3854208"/>
                  </a:lnTo>
                  <a:lnTo>
                    <a:pt x="6347460" y="210312"/>
                  </a:lnTo>
                  <a:lnTo>
                    <a:pt x="6411468" y="210312"/>
                  </a:lnTo>
                  <a:close/>
                </a:path>
                <a:path w="7085330" h="4899659">
                  <a:moveTo>
                    <a:pt x="7085076" y="0"/>
                  </a:moveTo>
                  <a:lnTo>
                    <a:pt x="7021068" y="0"/>
                  </a:lnTo>
                  <a:lnTo>
                    <a:pt x="7021068" y="4835652"/>
                  </a:lnTo>
                  <a:lnTo>
                    <a:pt x="1857629" y="4835652"/>
                  </a:lnTo>
                  <a:lnTo>
                    <a:pt x="1857629" y="1601851"/>
                  </a:lnTo>
                  <a:lnTo>
                    <a:pt x="1857629" y="1569847"/>
                  </a:lnTo>
                  <a:lnTo>
                    <a:pt x="1857629" y="1537843"/>
                  </a:lnTo>
                  <a:lnTo>
                    <a:pt x="268224" y="1537843"/>
                  </a:lnTo>
                  <a:lnTo>
                    <a:pt x="268224" y="1473835"/>
                  </a:lnTo>
                  <a:lnTo>
                    <a:pt x="76200" y="1569847"/>
                  </a:lnTo>
                  <a:lnTo>
                    <a:pt x="268224" y="1665859"/>
                  </a:lnTo>
                  <a:lnTo>
                    <a:pt x="268224" y="1601851"/>
                  </a:lnTo>
                  <a:lnTo>
                    <a:pt x="1793621" y="1601851"/>
                  </a:lnTo>
                  <a:lnTo>
                    <a:pt x="1793621" y="4899660"/>
                  </a:lnTo>
                  <a:lnTo>
                    <a:pt x="7085076" y="4899660"/>
                  </a:lnTo>
                  <a:lnTo>
                    <a:pt x="7085076" y="4867656"/>
                  </a:lnTo>
                  <a:lnTo>
                    <a:pt x="7085076" y="4835652"/>
                  </a:lnTo>
                  <a:lnTo>
                    <a:pt x="7085076" y="0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1274932" y="9889363"/>
            <a:ext cx="362457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3.</a:t>
            </a:r>
            <a:r>
              <a:rPr sz="2000" b="1" spc="7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C72405"/>
                </a:solidFill>
                <a:latin typeface="Arial"/>
                <a:cs typeface="Arial"/>
              </a:rPr>
              <a:t>Response:</a:t>
            </a:r>
            <a:r>
              <a:rPr sz="2000" b="1" spc="11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data+dir</a:t>
            </a:r>
            <a:r>
              <a:rPr sz="2000" b="1" spc="12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72405"/>
                </a:solidFill>
                <a:latin typeface="Arial"/>
                <a:cs typeface="Arial"/>
              </a:rPr>
              <a:t>revision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1220957" y="8885935"/>
            <a:ext cx="34804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2.</a:t>
            </a:r>
            <a:r>
              <a:rPr sz="2000" b="1" spc="-4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C72405"/>
                </a:solidFill>
                <a:latin typeface="Arial"/>
                <a:cs typeface="Arial"/>
              </a:rPr>
              <a:t>Request:</a:t>
            </a:r>
            <a:r>
              <a:rPr sz="2000" b="1" spc="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intervention</a:t>
            </a:r>
            <a:r>
              <a:rPr sz="2000" b="1" spc="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C72405"/>
                </a:solidFill>
                <a:latin typeface="Arial"/>
                <a:cs typeface="Arial"/>
              </a:rPr>
              <a:t>read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5124196" y="4917947"/>
            <a:ext cx="4507865" cy="4780915"/>
            <a:chOff x="5124196" y="4917947"/>
            <a:chExt cx="4507865" cy="4780915"/>
          </a:xfrm>
        </p:grpSpPr>
        <p:sp>
          <p:nvSpPr>
            <p:cNvPr id="77" name="object 77"/>
            <p:cNvSpPr/>
            <p:nvPr/>
          </p:nvSpPr>
          <p:spPr>
            <a:xfrm>
              <a:off x="6577584" y="7238999"/>
              <a:ext cx="2109470" cy="216535"/>
            </a:xfrm>
            <a:custGeom>
              <a:avLst/>
              <a:gdLst/>
              <a:ahLst/>
              <a:cxnLst/>
              <a:rect l="l" t="t" r="r" b="b"/>
              <a:pathLst>
                <a:path w="2109470" h="216534">
                  <a:moveTo>
                    <a:pt x="2109216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2109216" y="216408"/>
                  </a:lnTo>
                  <a:lnTo>
                    <a:pt x="2109216" y="0"/>
                  </a:lnTo>
                  <a:close/>
                </a:path>
              </a:pathLst>
            </a:custGeom>
            <a:solidFill>
              <a:srgbClr val="008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124196" y="4917947"/>
              <a:ext cx="4507865" cy="4780915"/>
            </a:xfrm>
            <a:custGeom>
              <a:avLst/>
              <a:gdLst/>
              <a:ahLst/>
              <a:cxnLst/>
              <a:rect l="l" t="t" r="r" b="b"/>
              <a:pathLst>
                <a:path w="4507865" h="4780915">
                  <a:moveTo>
                    <a:pt x="127974" y="191939"/>
                  </a:moveTo>
                  <a:lnTo>
                    <a:pt x="63966" y="192108"/>
                  </a:lnTo>
                  <a:lnTo>
                    <a:pt x="76029" y="4714132"/>
                  </a:lnTo>
                  <a:lnTo>
                    <a:pt x="76114" y="4746117"/>
                  </a:lnTo>
                  <a:lnTo>
                    <a:pt x="76200" y="4778121"/>
                  </a:lnTo>
                  <a:lnTo>
                    <a:pt x="4498721" y="4780788"/>
                  </a:lnTo>
                  <a:lnTo>
                    <a:pt x="4498799" y="4748657"/>
                  </a:lnTo>
                  <a:lnTo>
                    <a:pt x="4434712" y="4748657"/>
                  </a:lnTo>
                  <a:lnTo>
                    <a:pt x="4434719" y="4746117"/>
                  </a:lnTo>
                  <a:lnTo>
                    <a:pt x="140080" y="4746117"/>
                  </a:lnTo>
                  <a:lnTo>
                    <a:pt x="108096" y="4714132"/>
                  </a:lnTo>
                  <a:lnTo>
                    <a:pt x="139995" y="4714132"/>
                  </a:lnTo>
                  <a:lnTo>
                    <a:pt x="127975" y="192277"/>
                  </a:lnTo>
                  <a:lnTo>
                    <a:pt x="127974" y="191939"/>
                  </a:lnTo>
                  <a:close/>
                </a:path>
                <a:path w="4507865" h="4780915">
                  <a:moveTo>
                    <a:pt x="4507534" y="1179829"/>
                  </a:moveTo>
                  <a:lnTo>
                    <a:pt x="4443476" y="1179829"/>
                  </a:lnTo>
                  <a:lnTo>
                    <a:pt x="4474845" y="1211960"/>
                  </a:lnTo>
                  <a:lnTo>
                    <a:pt x="4443397" y="1211961"/>
                  </a:lnTo>
                  <a:lnTo>
                    <a:pt x="4434797" y="4714132"/>
                  </a:lnTo>
                  <a:lnTo>
                    <a:pt x="4434712" y="4748657"/>
                  </a:lnTo>
                  <a:lnTo>
                    <a:pt x="4466717" y="4716780"/>
                  </a:lnTo>
                  <a:lnTo>
                    <a:pt x="4498877" y="4716780"/>
                  </a:lnTo>
                  <a:lnTo>
                    <a:pt x="4507455" y="1211960"/>
                  </a:lnTo>
                  <a:lnTo>
                    <a:pt x="4474845" y="1211960"/>
                  </a:lnTo>
                  <a:lnTo>
                    <a:pt x="4443398" y="1211393"/>
                  </a:lnTo>
                  <a:lnTo>
                    <a:pt x="4507456" y="1211393"/>
                  </a:lnTo>
                  <a:lnTo>
                    <a:pt x="4507534" y="1179829"/>
                  </a:lnTo>
                  <a:close/>
                </a:path>
                <a:path w="4507865" h="4780915">
                  <a:moveTo>
                    <a:pt x="4498877" y="4716780"/>
                  </a:moveTo>
                  <a:lnTo>
                    <a:pt x="4466717" y="4716780"/>
                  </a:lnTo>
                  <a:lnTo>
                    <a:pt x="4434712" y="4748657"/>
                  </a:lnTo>
                  <a:lnTo>
                    <a:pt x="4498799" y="4748657"/>
                  </a:lnTo>
                  <a:lnTo>
                    <a:pt x="4498877" y="4716780"/>
                  </a:lnTo>
                  <a:close/>
                </a:path>
                <a:path w="4507865" h="4780915">
                  <a:moveTo>
                    <a:pt x="139995" y="4714132"/>
                  </a:moveTo>
                  <a:lnTo>
                    <a:pt x="108096" y="4714132"/>
                  </a:lnTo>
                  <a:lnTo>
                    <a:pt x="140080" y="4746117"/>
                  </a:lnTo>
                  <a:lnTo>
                    <a:pt x="139995" y="4714132"/>
                  </a:lnTo>
                  <a:close/>
                </a:path>
                <a:path w="4507865" h="4780915">
                  <a:moveTo>
                    <a:pt x="139995" y="4714132"/>
                  </a:moveTo>
                  <a:lnTo>
                    <a:pt x="140080" y="4746117"/>
                  </a:lnTo>
                  <a:lnTo>
                    <a:pt x="4434719" y="4746117"/>
                  </a:lnTo>
                  <a:lnTo>
                    <a:pt x="4434791" y="4716780"/>
                  </a:lnTo>
                  <a:lnTo>
                    <a:pt x="4466716" y="4716780"/>
                  </a:lnTo>
                  <a:lnTo>
                    <a:pt x="139995" y="4714132"/>
                  </a:lnTo>
                  <a:close/>
                </a:path>
                <a:path w="4507865" h="4780915">
                  <a:moveTo>
                    <a:pt x="4443476" y="1179829"/>
                  </a:moveTo>
                  <a:lnTo>
                    <a:pt x="4443398" y="1211393"/>
                  </a:lnTo>
                  <a:lnTo>
                    <a:pt x="4474845" y="1211960"/>
                  </a:lnTo>
                  <a:lnTo>
                    <a:pt x="4443476" y="1179829"/>
                  </a:lnTo>
                  <a:close/>
                </a:path>
                <a:path w="4507865" h="4780915">
                  <a:moveTo>
                    <a:pt x="3582415" y="1131951"/>
                  </a:moveTo>
                  <a:lnTo>
                    <a:pt x="3581273" y="1195831"/>
                  </a:lnTo>
                  <a:lnTo>
                    <a:pt x="4443398" y="1211393"/>
                  </a:lnTo>
                  <a:lnTo>
                    <a:pt x="4443476" y="1179829"/>
                  </a:lnTo>
                  <a:lnTo>
                    <a:pt x="4507534" y="1179829"/>
                  </a:lnTo>
                  <a:lnTo>
                    <a:pt x="4507610" y="1148460"/>
                  </a:lnTo>
                  <a:lnTo>
                    <a:pt x="3582415" y="1131951"/>
                  </a:lnTo>
                  <a:close/>
                </a:path>
                <a:path w="4507865" h="4780915">
                  <a:moveTo>
                    <a:pt x="95503" y="0"/>
                  </a:moveTo>
                  <a:lnTo>
                    <a:pt x="252" y="191770"/>
                  </a:lnTo>
                  <a:lnTo>
                    <a:pt x="168" y="191939"/>
                  </a:lnTo>
                  <a:lnTo>
                    <a:pt x="84" y="192108"/>
                  </a:lnTo>
                  <a:lnTo>
                    <a:pt x="0" y="192277"/>
                  </a:lnTo>
                  <a:lnTo>
                    <a:pt x="63966" y="192108"/>
                  </a:lnTo>
                  <a:lnTo>
                    <a:pt x="63880" y="160147"/>
                  </a:lnTo>
                  <a:lnTo>
                    <a:pt x="175979" y="159893"/>
                  </a:lnTo>
                  <a:lnTo>
                    <a:pt x="95503" y="0"/>
                  </a:lnTo>
                  <a:close/>
                </a:path>
                <a:path w="4507865" h="4780915">
                  <a:moveTo>
                    <a:pt x="127888" y="159893"/>
                  </a:moveTo>
                  <a:lnTo>
                    <a:pt x="63880" y="160147"/>
                  </a:lnTo>
                  <a:lnTo>
                    <a:pt x="63966" y="192108"/>
                  </a:lnTo>
                  <a:lnTo>
                    <a:pt x="127974" y="191939"/>
                  </a:lnTo>
                  <a:lnTo>
                    <a:pt x="127888" y="159893"/>
                  </a:lnTo>
                  <a:close/>
                </a:path>
                <a:path w="4507865" h="4780915">
                  <a:moveTo>
                    <a:pt x="175979" y="159893"/>
                  </a:moveTo>
                  <a:lnTo>
                    <a:pt x="127888" y="159893"/>
                  </a:lnTo>
                  <a:lnTo>
                    <a:pt x="127974" y="191939"/>
                  </a:lnTo>
                  <a:lnTo>
                    <a:pt x="192024" y="191770"/>
                  </a:lnTo>
                  <a:lnTo>
                    <a:pt x="175979" y="159893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479792" y="5995415"/>
              <a:ext cx="268605" cy="152400"/>
            </a:xfrm>
            <a:custGeom>
              <a:avLst/>
              <a:gdLst/>
              <a:ahLst/>
              <a:cxnLst/>
              <a:rect l="l" t="t" r="r" b="b"/>
              <a:pathLst>
                <a:path w="268604" h="152400">
                  <a:moveTo>
                    <a:pt x="268224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268224" y="152400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E22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6499097" y="9749790"/>
            <a:ext cx="21012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4.</a:t>
            </a:r>
            <a:r>
              <a:rPr sz="2000" b="1" spc="-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C72405"/>
                </a:solidFill>
                <a:latin typeface="Arial"/>
                <a:cs typeface="Arial"/>
              </a:rPr>
              <a:t>Response:</a:t>
            </a:r>
            <a:r>
              <a:rPr sz="2000" b="1" spc="2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C72405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  <p:sp>
        <p:nvSpPr>
          <p:cNvPr id="81" name="object 81"/>
          <p:cNvSpPr txBox="1"/>
          <p:nvPr/>
        </p:nvSpPr>
        <p:spPr>
          <a:xfrm>
            <a:off x="1105001" y="11080495"/>
            <a:ext cx="130448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2300" algn="l"/>
              </a:tabLst>
            </a:pPr>
            <a:r>
              <a:rPr sz="2800" b="1" spc="-25" dirty="0">
                <a:latin typeface="Arial"/>
                <a:cs typeface="Arial"/>
              </a:rPr>
              <a:t>4.</a:t>
            </a:r>
            <a:r>
              <a:rPr sz="2800" b="1" dirty="0">
                <a:latin typeface="Arial"/>
                <a:cs typeface="Arial"/>
              </a:rPr>
              <a:t>	Home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node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updates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directory,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and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80" dirty="0">
                <a:latin typeface="Arial"/>
                <a:cs typeface="Arial"/>
              </a:rPr>
              <a:t>responds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spc="75" dirty="0">
                <a:latin typeface="Arial"/>
                <a:cs typeface="Arial"/>
              </a:rPr>
              <a:t>to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requesting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node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with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105001" y="11719092"/>
            <a:ext cx="9468485" cy="9766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800" b="1" spc="-50" dirty="0">
                <a:latin typeface="Arial"/>
                <a:cs typeface="Arial"/>
              </a:rPr>
              <a:t>Four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network</a:t>
            </a:r>
            <a:r>
              <a:rPr sz="2800" b="1" spc="-60" dirty="0">
                <a:latin typeface="Arial"/>
                <a:cs typeface="Arial"/>
              </a:rPr>
              <a:t> transactions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in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50" dirty="0">
                <a:latin typeface="Arial"/>
                <a:cs typeface="Arial"/>
              </a:rPr>
              <a:t>total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100" dirty="0">
                <a:latin typeface="Arial"/>
                <a:cs typeface="Arial"/>
              </a:rPr>
              <a:t>(less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traffic)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800" b="1" dirty="0">
                <a:latin typeface="Arial"/>
                <a:cs typeface="Arial"/>
              </a:rPr>
              <a:t>But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all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four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65" dirty="0">
                <a:latin typeface="Arial"/>
                <a:cs typeface="Arial"/>
              </a:rPr>
              <a:t>of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60" dirty="0">
                <a:latin typeface="Arial"/>
                <a:cs typeface="Arial"/>
              </a:rPr>
              <a:t>transactions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are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on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30" dirty="0">
                <a:latin typeface="Arial"/>
                <a:cs typeface="Arial"/>
              </a:rPr>
              <a:t>“critical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path.”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1527559" y="12241479"/>
            <a:ext cx="30524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100" dirty="0">
                <a:latin typeface="Arial"/>
                <a:cs typeface="Arial"/>
              </a:rPr>
              <a:t>Can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we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do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better?</a:t>
            </a:r>
            <a:endParaRPr sz="2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631938" y="8007222"/>
            <a:ext cx="25755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5" dirty="0">
                <a:latin typeface="Arial"/>
                <a:cs typeface="Arial"/>
              </a:rPr>
              <a:t>Scalable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Interconnect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53009" y="6428041"/>
            <a:ext cx="3673475" cy="1045844"/>
            <a:chOff x="6553009" y="6428041"/>
            <a:chExt cx="3673475" cy="1045844"/>
          </a:xfrm>
        </p:grpSpPr>
        <p:sp>
          <p:nvSpPr>
            <p:cNvPr id="3" name="object 3"/>
            <p:cNvSpPr/>
            <p:nvPr/>
          </p:nvSpPr>
          <p:spPr>
            <a:xfrm>
              <a:off x="8702039" y="6961631"/>
              <a:ext cx="1496695" cy="0"/>
            </a:xfrm>
            <a:custGeom>
              <a:avLst/>
              <a:gdLst/>
              <a:ahLst/>
              <a:cxnLst/>
              <a:rect l="l" t="t" r="r" b="b"/>
              <a:pathLst>
                <a:path w="1496695">
                  <a:moveTo>
                    <a:pt x="0" y="0"/>
                  </a:moveTo>
                  <a:lnTo>
                    <a:pt x="1496567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65391" y="6440423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65391" y="6440423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65392" y="6733031"/>
            <a:ext cx="213677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65455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Request</a:t>
            </a:r>
            <a:r>
              <a:rPr spc="-265" dirty="0"/>
              <a:t> </a:t>
            </a:r>
            <a:r>
              <a:rPr spc="-10" dirty="0"/>
              <a:t>forwarding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219009" y="2770441"/>
            <a:ext cx="15393035" cy="5831205"/>
            <a:chOff x="1219009" y="2770441"/>
            <a:chExt cx="15393035" cy="5831205"/>
          </a:xfrm>
        </p:grpSpPr>
        <p:sp>
          <p:nvSpPr>
            <p:cNvPr id="9" name="object 9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15177642" y="0"/>
                  </a:moveTo>
                  <a:lnTo>
                    <a:pt x="190373" y="0"/>
                  </a:lnTo>
                  <a:lnTo>
                    <a:pt x="146717" y="5027"/>
                  </a:lnTo>
                  <a:lnTo>
                    <a:pt x="106644" y="19346"/>
                  </a:lnTo>
                  <a:lnTo>
                    <a:pt x="71297" y="41817"/>
                  </a:lnTo>
                  <a:lnTo>
                    <a:pt x="41817" y="71297"/>
                  </a:lnTo>
                  <a:lnTo>
                    <a:pt x="19346" y="106644"/>
                  </a:lnTo>
                  <a:lnTo>
                    <a:pt x="5027" y="146717"/>
                  </a:lnTo>
                  <a:lnTo>
                    <a:pt x="0" y="190373"/>
                  </a:lnTo>
                  <a:lnTo>
                    <a:pt x="0" y="583818"/>
                  </a:lnTo>
                  <a:lnTo>
                    <a:pt x="5027" y="627474"/>
                  </a:lnTo>
                  <a:lnTo>
                    <a:pt x="19346" y="667547"/>
                  </a:lnTo>
                  <a:lnTo>
                    <a:pt x="41817" y="702894"/>
                  </a:lnTo>
                  <a:lnTo>
                    <a:pt x="71297" y="732374"/>
                  </a:lnTo>
                  <a:lnTo>
                    <a:pt x="106644" y="754845"/>
                  </a:lnTo>
                  <a:lnTo>
                    <a:pt x="146717" y="769164"/>
                  </a:lnTo>
                  <a:lnTo>
                    <a:pt x="190373" y="774191"/>
                  </a:lnTo>
                  <a:lnTo>
                    <a:pt x="15177642" y="774191"/>
                  </a:lnTo>
                  <a:lnTo>
                    <a:pt x="15221298" y="769164"/>
                  </a:lnTo>
                  <a:lnTo>
                    <a:pt x="15261371" y="754845"/>
                  </a:lnTo>
                  <a:lnTo>
                    <a:pt x="15296718" y="732374"/>
                  </a:lnTo>
                  <a:lnTo>
                    <a:pt x="15326198" y="702894"/>
                  </a:lnTo>
                  <a:lnTo>
                    <a:pt x="15348669" y="667547"/>
                  </a:lnTo>
                  <a:lnTo>
                    <a:pt x="15362988" y="627474"/>
                  </a:lnTo>
                  <a:lnTo>
                    <a:pt x="15368016" y="583818"/>
                  </a:lnTo>
                  <a:lnTo>
                    <a:pt x="15368016" y="190373"/>
                  </a:lnTo>
                  <a:lnTo>
                    <a:pt x="15362988" y="146717"/>
                  </a:lnTo>
                  <a:lnTo>
                    <a:pt x="15348669" y="106644"/>
                  </a:lnTo>
                  <a:lnTo>
                    <a:pt x="15326198" y="71297"/>
                  </a:lnTo>
                  <a:lnTo>
                    <a:pt x="15296718" y="41817"/>
                  </a:lnTo>
                  <a:lnTo>
                    <a:pt x="15261371" y="19346"/>
                  </a:lnTo>
                  <a:lnTo>
                    <a:pt x="15221298" y="5027"/>
                  </a:lnTo>
                  <a:lnTo>
                    <a:pt x="15177642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0" y="190373"/>
                  </a:moveTo>
                  <a:lnTo>
                    <a:pt x="5027" y="146717"/>
                  </a:lnTo>
                  <a:lnTo>
                    <a:pt x="19346" y="106644"/>
                  </a:lnTo>
                  <a:lnTo>
                    <a:pt x="41817" y="71297"/>
                  </a:lnTo>
                  <a:lnTo>
                    <a:pt x="71297" y="41817"/>
                  </a:lnTo>
                  <a:lnTo>
                    <a:pt x="106644" y="19346"/>
                  </a:lnTo>
                  <a:lnTo>
                    <a:pt x="146717" y="5027"/>
                  </a:lnTo>
                  <a:lnTo>
                    <a:pt x="190373" y="0"/>
                  </a:lnTo>
                  <a:lnTo>
                    <a:pt x="15177642" y="0"/>
                  </a:lnTo>
                  <a:lnTo>
                    <a:pt x="15221298" y="5027"/>
                  </a:lnTo>
                  <a:lnTo>
                    <a:pt x="15261371" y="19346"/>
                  </a:lnTo>
                  <a:lnTo>
                    <a:pt x="15296718" y="41817"/>
                  </a:lnTo>
                  <a:lnTo>
                    <a:pt x="15326198" y="71297"/>
                  </a:lnTo>
                  <a:lnTo>
                    <a:pt x="15348669" y="106644"/>
                  </a:lnTo>
                  <a:lnTo>
                    <a:pt x="15362988" y="146717"/>
                  </a:lnTo>
                  <a:lnTo>
                    <a:pt x="15368016" y="190373"/>
                  </a:lnTo>
                  <a:lnTo>
                    <a:pt x="15368016" y="583818"/>
                  </a:lnTo>
                  <a:lnTo>
                    <a:pt x="15362988" y="627474"/>
                  </a:lnTo>
                  <a:lnTo>
                    <a:pt x="15348669" y="667547"/>
                  </a:lnTo>
                  <a:lnTo>
                    <a:pt x="15326198" y="702894"/>
                  </a:lnTo>
                  <a:lnTo>
                    <a:pt x="15296718" y="732374"/>
                  </a:lnTo>
                  <a:lnTo>
                    <a:pt x="15261371" y="754845"/>
                  </a:lnTo>
                  <a:lnTo>
                    <a:pt x="15221298" y="769164"/>
                  </a:lnTo>
                  <a:lnTo>
                    <a:pt x="15177642" y="774191"/>
                  </a:lnTo>
                  <a:lnTo>
                    <a:pt x="190373" y="774191"/>
                  </a:lnTo>
                  <a:lnTo>
                    <a:pt x="146717" y="769164"/>
                  </a:lnTo>
                  <a:lnTo>
                    <a:pt x="106644" y="754845"/>
                  </a:lnTo>
                  <a:lnTo>
                    <a:pt x="71297" y="732374"/>
                  </a:lnTo>
                  <a:lnTo>
                    <a:pt x="41817" y="702894"/>
                  </a:lnTo>
                  <a:lnTo>
                    <a:pt x="19346" y="667547"/>
                  </a:lnTo>
                  <a:lnTo>
                    <a:pt x="5027" y="627474"/>
                  </a:lnTo>
                  <a:lnTo>
                    <a:pt x="0" y="583818"/>
                  </a:lnTo>
                  <a:lnTo>
                    <a:pt x="0" y="19037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80232" y="5681472"/>
              <a:ext cx="1496695" cy="1280160"/>
            </a:xfrm>
            <a:custGeom>
              <a:avLst/>
              <a:gdLst/>
              <a:ahLst/>
              <a:cxnLst/>
              <a:rect l="l" t="t" r="r" b="b"/>
              <a:pathLst>
                <a:path w="1496695" h="1280159">
                  <a:moveTo>
                    <a:pt x="0" y="1280159"/>
                  </a:moveTo>
                  <a:lnTo>
                    <a:pt x="1496567" y="1280159"/>
                  </a:lnTo>
                </a:path>
                <a:path w="1496695" h="1280159">
                  <a:moveTo>
                    <a:pt x="0" y="0"/>
                  </a:moveTo>
                  <a:lnTo>
                    <a:pt x="1493520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31080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2043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4384" y="4035552"/>
            <a:ext cx="2057400" cy="6616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23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31201" y="5163121"/>
            <a:ext cx="2161540" cy="2310765"/>
            <a:chOff x="1231201" y="5163121"/>
            <a:chExt cx="2161540" cy="2310765"/>
          </a:xfrm>
        </p:grpSpPr>
        <p:sp>
          <p:nvSpPr>
            <p:cNvPr id="18" name="object 18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255775" y="6733031"/>
            <a:ext cx="211264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3390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219009" y="5181409"/>
            <a:ext cx="2192020" cy="2073275"/>
            <a:chOff x="1219009" y="5181409"/>
            <a:chExt cx="2192020" cy="2073275"/>
          </a:xfrm>
        </p:grpSpPr>
        <p:sp>
          <p:nvSpPr>
            <p:cNvPr id="24" name="object 24"/>
            <p:cNvSpPr/>
            <p:nvPr/>
          </p:nvSpPr>
          <p:spPr>
            <a:xfrm>
              <a:off x="1231392" y="5422391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4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4" h="1819909">
                  <a:moveTo>
                    <a:pt x="0" y="256031"/>
                  </a:moveTo>
                  <a:lnTo>
                    <a:pt x="2154936" y="259079"/>
                  </a:lnTo>
                </a:path>
                <a:path w="2167254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4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4" h="1819909">
                  <a:moveTo>
                    <a:pt x="0" y="1551431"/>
                  </a:moveTo>
                  <a:lnTo>
                    <a:pt x="2154936" y="1554479"/>
                  </a:lnTo>
                </a:path>
                <a:path w="2167254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00784" y="5193791"/>
              <a:ext cx="1228725" cy="969644"/>
            </a:xfrm>
            <a:custGeom>
              <a:avLst/>
              <a:gdLst/>
              <a:ahLst/>
              <a:cxnLst/>
              <a:rect l="l" t="t" r="r" b="b"/>
              <a:pathLst>
                <a:path w="1228725" h="969645">
                  <a:moveTo>
                    <a:pt x="0" y="966215"/>
                  </a:moveTo>
                  <a:lnTo>
                    <a:pt x="188975" y="966215"/>
                  </a:lnTo>
                  <a:lnTo>
                    <a:pt x="188975" y="786383"/>
                  </a:lnTo>
                  <a:lnTo>
                    <a:pt x="0" y="786383"/>
                  </a:lnTo>
                  <a:lnTo>
                    <a:pt x="0" y="966215"/>
                  </a:lnTo>
                  <a:close/>
                </a:path>
                <a:path w="1228725" h="969645">
                  <a:moveTo>
                    <a:pt x="466344" y="966215"/>
                  </a:moveTo>
                  <a:lnTo>
                    <a:pt x="1216152" y="966215"/>
                  </a:lnTo>
                  <a:lnTo>
                    <a:pt x="1216152" y="786383"/>
                  </a:lnTo>
                  <a:lnTo>
                    <a:pt x="466344" y="786383"/>
                  </a:lnTo>
                  <a:lnTo>
                    <a:pt x="466344" y="966215"/>
                  </a:lnTo>
                  <a:close/>
                </a:path>
                <a:path w="1228725" h="969645">
                  <a:moveTo>
                    <a:pt x="737616" y="786383"/>
                  </a:moveTo>
                  <a:lnTo>
                    <a:pt x="740664" y="969263"/>
                  </a:lnTo>
                </a:path>
                <a:path w="1228725" h="969645">
                  <a:moveTo>
                    <a:pt x="975360" y="774191"/>
                  </a:moveTo>
                  <a:lnTo>
                    <a:pt x="978408" y="957072"/>
                  </a:lnTo>
                </a:path>
                <a:path w="1228725" h="969645">
                  <a:moveTo>
                    <a:pt x="15240" y="445007"/>
                  </a:moveTo>
                  <a:lnTo>
                    <a:pt x="201168" y="445007"/>
                  </a:lnTo>
                  <a:lnTo>
                    <a:pt x="201168" y="265175"/>
                  </a:lnTo>
                  <a:lnTo>
                    <a:pt x="15240" y="265175"/>
                  </a:lnTo>
                  <a:lnTo>
                    <a:pt x="15240" y="445007"/>
                  </a:lnTo>
                  <a:close/>
                </a:path>
                <a:path w="1228725" h="969645">
                  <a:moveTo>
                    <a:pt x="481584" y="445007"/>
                  </a:moveTo>
                  <a:lnTo>
                    <a:pt x="1228344" y="445007"/>
                  </a:lnTo>
                  <a:lnTo>
                    <a:pt x="1228344" y="265175"/>
                  </a:lnTo>
                  <a:lnTo>
                    <a:pt x="481584" y="265175"/>
                  </a:lnTo>
                  <a:lnTo>
                    <a:pt x="481584" y="445007"/>
                  </a:lnTo>
                  <a:close/>
                </a:path>
                <a:path w="1228725" h="969645">
                  <a:moveTo>
                    <a:pt x="749808" y="265175"/>
                  </a:moveTo>
                  <a:lnTo>
                    <a:pt x="752856" y="448055"/>
                  </a:lnTo>
                </a:path>
                <a:path w="1228725" h="969645">
                  <a:moveTo>
                    <a:pt x="987552" y="256031"/>
                  </a:moveTo>
                  <a:lnTo>
                    <a:pt x="990600" y="438911"/>
                  </a:lnTo>
                </a:path>
                <a:path w="1228725" h="969645">
                  <a:moveTo>
                    <a:pt x="15240" y="192024"/>
                  </a:moveTo>
                  <a:lnTo>
                    <a:pt x="201168" y="192024"/>
                  </a:lnTo>
                  <a:lnTo>
                    <a:pt x="201168" y="9144"/>
                  </a:lnTo>
                  <a:lnTo>
                    <a:pt x="15240" y="9144"/>
                  </a:lnTo>
                  <a:lnTo>
                    <a:pt x="15240" y="192024"/>
                  </a:lnTo>
                  <a:close/>
                </a:path>
                <a:path w="1228725" h="969645">
                  <a:moveTo>
                    <a:pt x="481584" y="188975"/>
                  </a:moveTo>
                  <a:lnTo>
                    <a:pt x="1228344" y="188975"/>
                  </a:lnTo>
                  <a:lnTo>
                    <a:pt x="1228344" y="12192"/>
                  </a:lnTo>
                  <a:lnTo>
                    <a:pt x="481584" y="12192"/>
                  </a:lnTo>
                  <a:lnTo>
                    <a:pt x="481584" y="188975"/>
                  </a:lnTo>
                  <a:close/>
                </a:path>
                <a:path w="1228725" h="969645">
                  <a:moveTo>
                    <a:pt x="749808" y="9143"/>
                  </a:moveTo>
                  <a:lnTo>
                    <a:pt x="752856" y="195072"/>
                  </a:lnTo>
                </a:path>
                <a:path w="1228725" h="969645">
                  <a:moveTo>
                    <a:pt x="987552" y="0"/>
                  </a:moveTo>
                  <a:lnTo>
                    <a:pt x="990600" y="182879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811782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5775" y="5695188"/>
            <a:ext cx="211264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445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674417" y="2770441"/>
            <a:ext cx="2710180" cy="5087620"/>
            <a:chOff x="8674417" y="2770441"/>
            <a:chExt cx="2710180" cy="5087620"/>
          </a:xfrm>
        </p:grpSpPr>
        <p:sp>
          <p:nvSpPr>
            <p:cNvPr id="29" name="object 29"/>
            <p:cNvSpPr/>
            <p:nvPr/>
          </p:nvSpPr>
          <p:spPr>
            <a:xfrm>
              <a:off x="8702040" y="5681472"/>
              <a:ext cx="1490980" cy="0"/>
            </a:xfrm>
            <a:custGeom>
              <a:avLst/>
              <a:gdLst/>
              <a:ahLst/>
              <a:cxnLst/>
              <a:rect l="l" t="t" r="r" b="b"/>
              <a:pathLst>
                <a:path w="1490979">
                  <a:moveTo>
                    <a:pt x="0" y="0"/>
                  </a:moveTo>
                  <a:lnTo>
                    <a:pt x="1490471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152888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8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8" y="1990344"/>
                  </a:lnTo>
                  <a:lnTo>
                    <a:pt x="241096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8" y="1990344"/>
                  </a:lnTo>
                  <a:lnTo>
                    <a:pt x="2410968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342501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156192" y="4035552"/>
            <a:ext cx="2057400" cy="6616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23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540817" y="5163121"/>
            <a:ext cx="2192020" cy="2091689"/>
            <a:chOff x="6540817" y="5163121"/>
            <a:chExt cx="2192020" cy="2091689"/>
          </a:xfrm>
        </p:grpSpPr>
        <p:sp>
          <p:nvSpPr>
            <p:cNvPr id="36" name="object 36"/>
            <p:cNvSpPr/>
            <p:nvPr/>
          </p:nvSpPr>
          <p:spPr>
            <a:xfrm>
              <a:off x="6565392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65392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53200" y="5422392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4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4" h="1819909">
                  <a:moveTo>
                    <a:pt x="0" y="256031"/>
                  </a:moveTo>
                  <a:lnTo>
                    <a:pt x="2154935" y="259079"/>
                  </a:lnTo>
                </a:path>
                <a:path w="2167254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4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4" h="1819909">
                  <a:moveTo>
                    <a:pt x="0" y="1551431"/>
                  </a:moveTo>
                  <a:lnTo>
                    <a:pt x="2154935" y="1554479"/>
                  </a:lnTo>
                </a:path>
                <a:path w="2167254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134225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034783" y="5193791"/>
            <a:ext cx="1216660" cy="448309"/>
          </a:xfrm>
          <a:custGeom>
            <a:avLst/>
            <a:gdLst/>
            <a:ahLst/>
            <a:cxnLst/>
            <a:rect l="l" t="t" r="r" b="b"/>
            <a:pathLst>
              <a:path w="1216659" h="448310">
                <a:moveTo>
                  <a:pt x="0" y="445007"/>
                </a:moveTo>
                <a:lnTo>
                  <a:pt x="188975" y="445007"/>
                </a:lnTo>
                <a:lnTo>
                  <a:pt x="188975" y="265175"/>
                </a:lnTo>
                <a:lnTo>
                  <a:pt x="0" y="265175"/>
                </a:lnTo>
                <a:lnTo>
                  <a:pt x="0" y="445007"/>
                </a:lnTo>
                <a:close/>
              </a:path>
              <a:path w="1216659" h="448310">
                <a:moveTo>
                  <a:pt x="466344" y="445007"/>
                </a:moveTo>
                <a:lnTo>
                  <a:pt x="1216152" y="445007"/>
                </a:lnTo>
                <a:lnTo>
                  <a:pt x="1216152" y="265175"/>
                </a:lnTo>
                <a:lnTo>
                  <a:pt x="466344" y="265175"/>
                </a:lnTo>
                <a:lnTo>
                  <a:pt x="466344" y="445007"/>
                </a:lnTo>
                <a:close/>
              </a:path>
              <a:path w="1216659" h="448310">
                <a:moveTo>
                  <a:pt x="737616" y="265175"/>
                </a:moveTo>
                <a:lnTo>
                  <a:pt x="740664" y="448055"/>
                </a:lnTo>
              </a:path>
              <a:path w="1216659" h="448310">
                <a:moveTo>
                  <a:pt x="975360" y="256031"/>
                </a:moveTo>
                <a:lnTo>
                  <a:pt x="978408" y="438911"/>
                </a:lnTo>
              </a:path>
              <a:path w="1216659" h="448310">
                <a:moveTo>
                  <a:pt x="0" y="192024"/>
                </a:moveTo>
                <a:lnTo>
                  <a:pt x="188975" y="192024"/>
                </a:lnTo>
                <a:lnTo>
                  <a:pt x="188975" y="9144"/>
                </a:lnTo>
                <a:lnTo>
                  <a:pt x="0" y="9144"/>
                </a:lnTo>
                <a:lnTo>
                  <a:pt x="0" y="192024"/>
                </a:lnTo>
                <a:close/>
              </a:path>
              <a:path w="1216659" h="448310">
                <a:moveTo>
                  <a:pt x="466344" y="188975"/>
                </a:moveTo>
                <a:lnTo>
                  <a:pt x="1216152" y="188975"/>
                </a:lnTo>
                <a:lnTo>
                  <a:pt x="1216152" y="12192"/>
                </a:lnTo>
                <a:lnTo>
                  <a:pt x="466344" y="12192"/>
                </a:lnTo>
                <a:lnTo>
                  <a:pt x="466344" y="188975"/>
                </a:lnTo>
                <a:close/>
              </a:path>
              <a:path w="1216659" h="448310">
                <a:moveTo>
                  <a:pt x="737616" y="9143"/>
                </a:moveTo>
                <a:lnTo>
                  <a:pt x="740664" y="195072"/>
                </a:lnTo>
              </a:path>
              <a:path w="1216659" h="448310">
                <a:moveTo>
                  <a:pt x="975360" y="0"/>
                </a:moveTo>
                <a:lnTo>
                  <a:pt x="978408" y="182879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565392" y="5695188"/>
            <a:ext cx="213677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3815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3856017" y="2770441"/>
            <a:ext cx="2710180" cy="5087620"/>
            <a:chOff x="13856017" y="2770441"/>
            <a:chExt cx="2710180" cy="5087620"/>
          </a:xfrm>
        </p:grpSpPr>
        <p:sp>
          <p:nvSpPr>
            <p:cNvPr id="43" name="object 43"/>
            <p:cNvSpPr/>
            <p:nvPr/>
          </p:nvSpPr>
          <p:spPr>
            <a:xfrm>
              <a:off x="13883640" y="4773168"/>
              <a:ext cx="1496695" cy="3057525"/>
            </a:xfrm>
            <a:custGeom>
              <a:avLst/>
              <a:gdLst/>
              <a:ahLst/>
              <a:cxnLst/>
              <a:rect l="l" t="t" r="r" b="b"/>
              <a:pathLst>
                <a:path w="1496694" h="3057525">
                  <a:moveTo>
                    <a:pt x="0" y="2188463"/>
                  </a:moveTo>
                  <a:lnTo>
                    <a:pt x="1496567" y="2188463"/>
                  </a:lnTo>
                </a:path>
                <a:path w="1496694" h="3057525">
                  <a:moveTo>
                    <a:pt x="0" y="908303"/>
                  </a:moveTo>
                  <a:lnTo>
                    <a:pt x="1490471" y="908303"/>
                  </a:lnTo>
                </a:path>
                <a:path w="1496694" h="3057525">
                  <a:moveTo>
                    <a:pt x="1450848" y="0"/>
                  </a:moveTo>
                  <a:lnTo>
                    <a:pt x="1450848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452498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4328584" y="4026344"/>
            <a:ext cx="2075814" cy="680085"/>
            <a:chOff x="14328584" y="4026344"/>
            <a:chExt cx="2075814" cy="680085"/>
          </a:xfrm>
        </p:grpSpPr>
        <p:sp>
          <p:nvSpPr>
            <p:cNvPr id="48" name="object 48"/>
            <p:cNvSpPr/>
            <p:nvPr/>
          </p:nvSpPr>
          <p:spPr>
            <a:xfrm>
              <a:off x="14337791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2057400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2057400" y="661416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337791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0" y="661416"/>
                  </a:moveTo>
                  <a:lnTo>
                    <a:pt x="2057400" y="661416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8288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4346936" y="4044696"/>
            <a:ext cx="2039620" cy="41465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147955" rIns="0" bIns="0" rtlCol="0">
            <a:spAutoFit/>
          </a:bodyPr>
          <a:lstStyle/>
          <a:p>
            <a:pPr marL="382270">
              <a:lnSpc>
                <a:spcPts val="2100"/>
              </a:lnSpc>
              <a:spcBef>
                <a:spcPts val="116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1734609" y="5163121"/>
            <a:ext cx="2161540" cy="2310765"/>
            <a:chOff x="11734609" y="5163121"/>
            <a:chExt cx="2161540" cy="2310765"/>
          </a:xfrm>
        </p:grpSpPr>
        <p:sp>
          <p:nvSpPr>
            <p:cNvPr id="52" name="object 52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1759183" y="6733031"/>
            <a:ext cx="211264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4659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1722417" y="5181409"/>
            <a:ext cx="2192020" cy="2073275"/>
            <a:chOff x="11722417" y="5181409"/>
            <a:chExt cx="2192020" cy="2073275"/>
          </a:xfrm>
        </p:grpSpPr>
        <p:sp>
          <p:nvSpPr>
            <p:cNvPr id="58" name="object 58"/>
            <p:cNvSpPr/>
            <p:nvPr/>
          </p:nvSpPr>
          <p:spPr>
            <a:xfrm>
              <a:off x="11734800" y="5422391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5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5" h="1819909">
                  <a:moveTo>
                    <a:pt x="0" y="256031"/>
                  </a:moveTo>
                  <a:lnTo>
                    <a:pt x="2154936" y="259079"/>
                  </a:lnTo>
                </a:path>
                <a:path w="2167255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5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5" h="1819909">
                  <a:moveTo>
                    <a:pt x="0" y="1551431"/>
                  </a:moveTo>
                  <a:lnTo>
                    <a:pt x="2154936" y="1554479"/>
                  </a:lnTo>
                </a:path>
                <a:path w="2167255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204192" y="5193791"/>
              <a:ext cx="1228725" cy="969644"/>
            </a:xfrm>
            <a:custGeom>
              <a:avLst/>
              <a:gdLst/>
              <a:ahLst/>
              <a:cxnLst/>
              <a:rect l="l" t="t" r="r" b="b"/>
              <a:pathLst>
                <a:path w="1228725" h="969645">
                  <a:moveTo>
                    <a:pt x="0" y="966215"/>
                  </a:moveTo>
                  <a:lnTo>
                    <a:pt x="185927" y="966215"/>
                  </a:lnTo>
                  <a:lnTo>
                    <a:pt x="185927" y="786383"/>
                  </a:lnTo>
                  <a:lnTo>
                    <a:pt x="0" y="786383"/>
                  </a:lnTo>
                  <a:lnTo>
                    <a:pt x="0" y="966215"/>
                  </a:lnTo>
                  <a:close/>
                </a:path>
                <a:path w="1228725" h="969645">
                  <a:moveTo>
                    <a:pt x="466343" y="966215"/>
                  </a:moveTo>
                  <a:lnTo>
                    <a:pt x="1216152" y="966215"/>
                  </a:lnTo>
                  <a:lnTo>
                    <a:pt x="1216152" y="786383"/>
                  </a:lnTo>
                  <a:lnTo>
                    <a:pt x="466343" y="786383"/>
                  </a:lnTo>
                  <a:lnTo>
                    <a:pt x="466343" y="966215"/>
                  </a:lnTo>
                  <a:close/>
                </a:path>
                <a:path w="1228725" h="969645">
                  <a:moveTo>
                    <a:pt x="737615" y="786383"/>
                  </a:moveTo>
                  <a:lnTo>
                    <a:pt x="740663" y="969263"/>
                  </a:lnTo>
                </a:path>
                <a:path w="1228725" h="969645">
                  <a:moveTo>
                    <a:pt x="975359" y="774191"/>
                  </a:moveTo>
                  <a:lnTo>
                    <a:pt x="978407" y="957072"/>
                  </a:lnTo>
                </a:path>
                <a:path w="1228725" h="969645">
                  <a:moveTo>
                    <a:pt x="12191" y="445007"/>
                  </a:moveTo>
                  <a:lnTo>
                    <a:pt x="201167" y="445007"/>
                  </a:lnTo>
                  <a:lnTo>
                    <a:pt x="201167" y="265175"/>
                  </a:lnTo>
                  <a:lnTo>
                    <a:pt x="12191" y="265175"/>
                  </a:lnTo>
                  <a:lnTo>
                    <a:pt x="12191" y="445007"/>
                  </a:lnTo>
                  <a:close/>
                </a:path>
                <a:path w="1228725" h="969645">
                  <a:moveTo>
                    <a:pt x="478535" y="445007"/>
                  </a:moveTo>
                  <a:lnTo>
                    <a:pt x="1228344" y="445007"/>
                  </a:lnTo>
                  <a:lnTo>
                    <a:pt x="1228344" y="265175"/>
                  </a:lnTo>
                  <a:lnTo>
                    <a:pt x="478535" y="265175"/>
                  </a:lnTo>
                  <a:lnTo>
                    <a:pt x="478535" y="445007"/>
                  </a:lnTo>
                  <a:close/>
                </a:path>
                <a:path w="1228725" h="969645">
                  <a:moveTo>
                    <a:pt x="749807" y="265175"/>
                  </a:moveTo>
                  <a:lnTo>
                    <a:pt x="752855" y="448055"/>
                  </a:lnTo>
                </a:path>
                <a:path w="1228725" h="969645">
                  <a:moveTo>
                    <a:pt x="987551" y="256031"/>
                  </a:moveTo>
                  <a:lnTo>
                    <a:pt x="990600" y="438911"/>
                  </a:lnTo>
                </a:path>
                <a:path w="1228725" h="969645">
                  <a:moveTo>
                    <a:pt x="12191" y="192024"/>
                  </a:moveTo>
                  <a:lnTo>
                    <a:pt x="201167" y="192024"/>
                  </a:lnTo>
                  <a:lnTo>
                    <a:pt x="201167" y="9144"/>
                  </a:lnTo>
                  <a:lnTo>
                    <a:pt x="12191" y="9144"/>
                  </a:lnTo>
                  <a:lnTo>
                    <a:pt x="12191" y="192024"/>
                  </a:lnTo>
                  <a:close/>
                </a:path>
                <a:path w="1228725" h="969645">
                  <a:moveTo>
                    <a:pt x="478535" y="188975"/>
                  </a:moveTo>
                  <a:lnTo>
                    <a:pt x="1228344" y="188975"/>
                  </a:lnTo>
                  <a:lnTo>
                    <a:pt x="1228344" y="12192"/>
                  </a:lnTo>
                  <a:lnTo>
                    <a:pt x="478535" y="12192"/>
                  </a:lnTo>
                  <a:lnTo>
                    <a:pt x="478535" y="188975"/>
                  </a:lnTo>
                  <a:close/>
                </a:path>
                <a:path w="1228725" h="969645">
                  <a:moveTo>
                    <a:pt x="749807" y="9143"/>
                  </a:moveTo>
                  <a:lnTo>
                    <a:pt x="752855" y="195072"/>
                  </a:lnTo>
                </a:path>
                <a:path w="1228725" h="969645">
                  <a:moveTo>
                    <a:pt x="987551" y="0"/>
                  </a:moveTo>
                  <a:lnTo>
                    <a:pt x="990600" y="182879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2316459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1759183" y="5695188"/>
            <a:ext cx="211264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191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995671" y="4459223"/>
            <a:ext cx="11375390" cy="4602480"/>
            <a:chOff x="4995671" y="4459223"/>
            <a:chExt cx="11375390" cy="4602480"/>
          </a:xfrm>
        </p:grpSpPr>
        <p:sp>
          <p:nvSpPr>
            <p:cNvPr id="63" name="object 63"/>
            <p:cNvSpPr/>
            <p:nvPr/>
          </p:nvSpPr>
          <p:spPr>
            <a:xfrm>
              <a:off x="4995671" y="4808219"/>
              <a:ext cx="4864735" cy="4253865"/>
            </a:xfrm>
            <a:custGeom>
              <a:avLst/>
              <a:gdLst/>
              <a:ahLst/>
              <a:cxnLst/>
              <a:rect l="l" t="t" r="r" b="b"/>
              <a:pathLst>
                <a:path w="4864734" h="4253865">
                  <a:moveTo>
                    <a:pt x="64007" y="0"/>
                  </a:moveTo>
                  <a:lnTo>
                    <a:pt x="0" y="0"/>
                  </a:lnTo>
                  <a:lnTo>
                    <a:pt x="0" y="4253483"/>
                  </a:lnTo>
                  <a:lnTo>
                    <a:pt x="4864608" y="4253483"/>
                  </a:lnTo>
                  <a:lnTo>
                    <a:pt x="4864608" y="4221480"/>
                  </a:lnTo>
                  <a:lnTo>
                    <a:pt x="64007" y="4221480"/>
                  </a:lnTo>
                  <a:lnTo>
                    <a:pt x="32003" y="4189476"/>
                  </a:lnTo>
                  <a:lnTo>
                    <a:pt x="64007" y="4189476"/>
                  </a:lnTo>
                  <a:lnTo>
                    <a:pt x="64007" y="0"/>
                  </a:lnTo>
                  <a:close/>
                </a:path>
                <a:path w="4864734" h="4253865">
                  <a:moveTo>
                    <a:pt x="64007" y="4189476"/>
                  </a:moveTo>
                  <a:lnTo>
                    <a:pt x="32003" y="4189476"/>
                  </a:lnTo>
                  <a:lnTo>
                    <a:pt x="64007" y="4221480"/>
                  </a:lnTo>
                  <a:lnTo>
                    <a:pt x="64007" y="4189476"/>
                  </a:lnTo>
                  <a:close/>
                </a:path>
                <a:path w="4864734" h="4253865">
                  <a:moveTo>
                    <a:pt x="4800600" y="4189476"/>
                  </a:moveTo>
                  <a:lnTo>
                    <a:pt x="64007" y="4189476"/>
                  </a:lnTo>
                  <a:lnTo>
                    <a:pt x="64007" y="4221480"/>
                  </a:lnTo>
                  <a:lnTo>
                    <a:pt x="4800600" y="4221480"/>
                  </a:lnTo>
                  <a:lnTo>
                    <a:pt x="4800600" y="4189476"/>
                  </a:lnTo>
                  <a:close/>
                </a:path>
                <a:path w="4864734" h="4253865">
                  <a:moveTo>
                    <a:pt x="4800600" y="1010284"/>
                  </a:moveTo>
                  <a:lnTo>
                    <a:pt x="4800600" y="4221480"/>
                  </a:lnTo>
                  <a:lnTo>
                    <a:pt x="4832604" y="4189476"/>
                  </a:lnTo>
                  <a:lnTo>
                    <a:pt x="4864608" y="4189476"/>
                  </a:lnTo>
                  <a:lnTo>
                    <a:pt x="4864608" y="1042288"/>
                  </a:lnTo>
                  <a:lnTo>
                    <a:pt x="4832604" y="1042288"/>
                  </a:lnTo>
                  <a:lnTo>
                    <a:pt x="4800600" y="1010284"/>
                  </a:lnTo>
                  <a:close/>
                </a:path>
                <a:path w="4864734" h="4253865">
                  <a:moveTo>
                    <a:pt x="4864608" y="4189476"/>
                  </a:moveTo>
                  <a:lnTo>
                    <a:pt x="4832604" y="4189476"/>
                  </a:lnTo>
                  <a:lnTo>
                    <a:pt x="4800600" y="4221480"/>
                  </a:lnTo>
                  <a:lnTo>
                    <a:pt x="4864608" y="4221480"/>
                  </a:lnTo>
                  <a:lnTo>
                    <a:pt x="4864608" y="4189476"/>
                  </a:lnTo>
                  <a:close/>
                </a:path>
                <a:path w="4864734" h="4253865">
                  <a:moveTo>
                    <a:pt x="3940302" y="914273"/>
                  </a:moveTo>
                  <a:lnTo>
                    <a:pt x="3748278" y="1010284"/>
                  </a:lnTo>
                  <a:lnTo>
                    <a:pt x="3940302" y="1106297"/>
                  </a:lnTo>
                  <a:lnTo>
                    <a:pt x="3940302" y="1042288"/>
                  </a:lnTo>
                  <a:lnTo>
                    <a:pt x="3908298" y="1042288"/>
                  </a:lnTo>
                  <a:lnTo>
                    <a:pt x="3908298" y="978280"/>
                  </a:lnTo>
                  <a:lnTo>
                    <a:pt x="3940302" y="978280"/>
                  </a:lnTo>
                  <a:lnTo>
                    <a:pt x="3940302" y="914273"/>
                  </a:lnTo>
                  <a:close/>
                </a:path>
                <a:path w="4864734" h="4253865">
                  <a:moveTo>
                    <a:pt x="3940302" y="978280"/>
                  </a:moveTo>
                  <a:lnTo>
                    <a:pt x="3908298" y="978280"/>
                  </a:lnTo>
                  <a:lnTo>
                    <a:pt x="3908298" y="1042288"/>
                  </a:lnTo>
                  <a:lnTo>
                    <a:pt x="3940302" y="1042288"/>
                  </a:lnTo>
                  <a:lnTo>
                    <a:pt x="3940302" y="978280"/>
                  </a:lnTo>
                  <a:close/>
                </a:path>
                <a:path w="4864734" h="4253865">
                  <a:moveTo>
                    <a:pt x="4864608" y="978280"/>
                  </a:moveTo>
                  <a:lnTo>
                    <a:pt x="3940302" y="978280"/>
                  </a:lnTo>
                  <a:lnTo>
                    <a:pt x="3940302" y="1042288"/>
                  </a:lnTo>
                  <a:lnTo>
                    <a:pt x="4800600" y="1042288"/>
                  </a:lnTo>
                  <a:lnTo>
                    <a:pt x="4800600" y="1010284"/>
                  </a:lnTo>
                  <a:lnTo>
                    <a:pt x="4864608" y="1010284"/>
                  </a:lnTo>
                  <a:lnTo>
                    <a:pt x="4864608" y="978280"/>
                  </a:lnTo>
                  <a:close/>
                </a:path>
                <a:path w="4864734" h="4253865">
                  <a:moveTo>
                    <a:pt x="4864608" y="1010284"/>
                  </a:moveTo>
                  <a:lnTo>
                    <a:pt x="4800600" y="1010284"/>
                  </a:lnTo>
                  <a:lnTo>
                    <a:pt x="4832604" y="1042288"/>
                  </a:lnTo>
                  <a:lnTo>
                    <a:pt x="4864608" y="1042288"/>
                  </a:lnTo>
                  <a:lnTo>
                    <a:pt x="4864608" y="1010284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76615" y="5983223"/>
              <a:ext cx="253365" cy="165100"/>
            </a:xfrm>
            <a:custGeom>
              <a:avLst/>
              <a:gdLst/>
              <a:ahLst/>
              <a:cxnLst/>
              <a:rect l="l" t="t" r="r" b="b"/>
              <a:pathLst>
                <a:path w="253365" h="165100">
                  <a:moveTo>
                    <a:pt x="252983" y="0"/>
                  </a:moveTo>
                  <a:lnTo>
                    <a:pt x="0" y="0"/>
                  </a:lnTo>
                  <a:lnTo>
                    <a:pt x="0" y="164592"/>
                  </a:lnTo>
                  <a:lnTo>
                    <a:pt x="252983" y="164592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E22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4337791" y="4459223"/>
              <a:ext cx="2033270" cy="228600"/>
            </a:xfrm>
            <a:custGeom>
              <a:avLst/>
              <a:gdLst/>
              <a:ahLst/>
              <a:cxnLst/>
              <a:rect l="l" t="t" r="r" b="b"/>
              <a:pathLst>
                <a:path w="2033269" h="228600">
                  <a:moveTo>
                    <a:pt x="203301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033015" y="228600"/>
                  </a:lnTo>
                  <a:lnTo>
                    <a:pt x="2033015" y="0"/>
                  </a:lnTo>
                  <a:close/>
                </a:path>
              </a:pathLst>
            </a:custGeom>
            <a:solidFill>
              <a:srgbClr val="008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022591" y="5967983"/>
              <a:ext cx="1216660" cy="195580"/>
            </a:xfrm>
            <a:custGeom>
              <a:avLst/>
              <a:gdLst/>
              <a:ahLst/>
              <a:cxnLst/>
              <a:rect l="l" t="t" r="r" b="b"/>
              <a:pathLst>
                <a:path w="1216659" h="195579">
                  <a:moveTo>
                    <a:pt x="0" y="192024"/>
                  </a:moveTo>
                  <a:lnTo>
                    <a:pt x="185927" y="192024"/>
                  </a:lnTo>
                  <a:lnTo>
                    <a:pt x="185927" y="12192"/>
                  </a:lnTo>
                  <a:lnTo>
                    <a:pt x="0" y="12192"/>
                  </a:lnTo>
                  <a:lnTo>
                    <a:pt x="0" y="192024"/>
                  </a:lnTo>
                  <a:close/>
                </a:path>
                <a:path w="1216659" h="195579">
                  <a:moveTo>
                    <a:pt x="466343" y="192024"/>
                  </a:moveTo>
                  <a:lnTo>
                    <a:pt x="1216151" y="192024"/>
                  </a:lnTo>
                  <a:lnTo>
                    <a:pt x="1216151" y="12192"/>
                  </a:lnTo>
                  <a:lnTo>
                    <a:pt x="466343" y="12192"/>
                  </a:lnTo>
                  <a:lnTo>
                    <a:pt x="466343" y="192024"/>
                  </a:lnTo>
                  <a:close/>
                </a:path>
                <a:path w="1216659" h="195579">
                  <a:moveTo>
                    <a:pt x="737615" y="12192"/>
                  </a:moveTo>
                  <a:lnTo>
                    <a:pt x="740663" y="195072"/>
                  </a:lnTo>
                </a:path>
                <a:path w="1216659" h="195579">
                  <a:moveTo>
                    <a:pt x="975359" y="0"/>
                  </a:moveTo>
                  <a:lnTo>
                    <a:pt x="978407" y="18288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022591" y="5995415"/>
              <a:ext cx="180340" cy="152400"/>
            </a:xfrm>
            <a:custGeom>
              <a:avLst/>
              <a:gdLst/>
              <a:ahLst/>
              <a:cxnLst/>
              <a:rect l="l" t="t" r="r" b="b"/>
              <a:pathLst>
                <a:path w="180340" h="152400">
                  <a:moveTo>
                    <a:pt x="179831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79831" y="152400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E22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889203" y="1515236"/>
            <a:ext cx="16592550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35" dirty="0">
                <a:latin typeface="Arial"/>
                <a:cs typeface="Arial"/>
              </a:rPr>
              <a:t>Read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from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main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memory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by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0" dirty="0">
                <a:latin typeface="Arial"/>
                <a:cs typeface="Arial"/>
              </a:rPr>
              <a:t>processor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0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70" dirty="0">
                <a:latin typeface="Arial"/>
                <a:cs typeface="Arial"/>
              </a:rPr>
              <a:t>of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blue</a:t>
            </a:r>
            <a:r>
              <a:rPr sz="3200" b="1" spc="-10" dirty="0">
                <a:latin typeface="Arial"/>
                <a:cs typeface="Arial"/>
              </a:rPr>
              <a:t> line: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line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160" dirty="0">
                <a:latin typeface="Arial"/>
                <a:cs typeface="Arial"/>
              </a:rPr>
              <a:t>is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dirty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(contained</a:t>
            </a:r>
            <a:r>
              <a:rPr sz="3200" b="1" spc="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P2’s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b="1" spc="-10" dirty="0">
                <a:latin typeface="Arial"/>
                <a:cs typeface="Arial"/>
              </a:rPr>
              <a:t>cache)</a:t>
            </a:r>
            <a:endParaRPr sz="3200">
              <a:latin typeface="Arial"/>
              <a:cs typeface="Arial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6021704" y="9090152"/>
            <a:ext cx="31089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1.</a:t>
            </a:r>
            <a:r>
              <a:rPr sz="2000" b="1" spc="-8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C72405"/>
                </a:solidFill>
                <a:latin typeface="Arial"/>
                <a:cs typeface="Arial"/>
              </a:rPr>
              <a:t>Request: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 read</a:t>
            </a:r>
            <a:r>
              <a:rPr sz="2000" b="1" spc="-3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C72405"/>
                </a:solidFill>
                <a:latin typeface="Arial"/>
                <a:cs typeface="Arial"/>
              </a:rPr>
              <a:t>miss</a:t>
            </a:r>
            <a:r>
              <a:rPr sz="2000" b="1" spc="-2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C72405"/>
                </a:solidFill>
                <a:latin typeface="Arial"/>
                <a:cs typeface="Arial"/>
              </a:rPr>
              <a:t>msg</a:t>
            </a:r>
            <a:endParaRPr sz="20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631938" y="8007222"/>
            <a:ext cx="25755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5" dirty="0">
                <a:latin typeface="Arial"/>
                <a:cs typeface="Arial"/>
              </a:rPr>
              <a:t>Scalable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Interconnect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53009" y="6428041"/>
            <a:ext cx="3673475" cy="1045844"/>
            <a:chOff x="6553009" y="6428041"/>
            <a:chExt cx="3673475" cy="1045844"/>
          </a:xfrm>
        </p:grpSpPr>
        <p:sp>
          <p:nvSpPr>
            <p:cNvPr id="3" name="object 3"/>
            <p:cNvSpPr/>
            <p:nvPr/>
          </p:nvSpPr>
          <p:spPr>
            <a:xfrm>
              <a:off x="8702039" y="6961631"/>
              <a:ext cx="1496695" cy="0"/>
            </a:xfrm>
            <a:custGeom>
              <a:avLst/>
              <a:gdLst/>
              <a:ahLst/>
              <a:cxnLst/>
              <a:rect l="l" t="t" r="r" b="b"/>
              <a:pathLst>
                <a:path w="1496695">
                  <a:moveTo>
                    <a:pt x="0" y="0"/>
                  </a:moveTo>
                  <a:lnTo>
                    <a:pt x="1496567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65391" y="6440423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65391" y="6440423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65392" y="6733031"/>
            <a:ext cx="213677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65455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Request</a:t>
            </a:r>
            <a:r>
              <a:rPr spc="-265" dirty="0"/>
              <a:t> </a:t>
            </a:r>
            <a:r>
              <a:rPr spc="-10" dirty="0"/>
              <a:t>forwarding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219009" y="2770441"/>
            <a:ext cx="15393035" cy="5831205"/>
            <a:chOff x="1219009" y="2770441"/>
            <a:chExt cx="15393035" cy="5831205"/>
          </a:xfrm>
        </p:grpSpPr>
        <p:sp>
          <p:nvSpPr>
            <p:cNvPr id="9" name="object 9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15177642" y="0"/>
                  </a:moveTo>
                  <a:lnTo>
                    <a:pt x="190373" y="0"/>
                  </a:lnTo>
                  <a:lnTo>
                    <a:pt x="146717" y="5027"/>
                  </a:lnTo>
                  <a:lnTo>
                    <a:pt x="106644" y="19346"/>
                  </a:lnTo>
                  <a:lnTo>
                    <a:pt x="71297" y="41817"/>
                  </a:lnTo>
                  <a:lnTo>
                    <a:pt x="41817" y="71297"/>
                  </a:lnTo>
                  <a:lnTo>
                    <a:pt x="19346" y="106644"/>
                  </a:lnTo>
                  <a:lnTo>
                    <a:pt x="5027" y="146717"/>
                  </a:lnTo>
                  <a:lnTo>
                    <a:pt x="0" y="190373"/>
                  </a:lnTo>
                  <a:lnTo>
                    <a:pt x="0" y="583818"/>
                  </a:lnTo>
                  <a:lnTo>
                    <a:pt x="5027" y="627474"/>
                  </a:lnTo>
                  <a:lnTo>
                    <a:pt x="19346" y="667547"/>
                  </a:lnTo>
                  <a:lnTo>
                    <a:pt x="41817" y="702894"/>
                  </a:lnTo>
                  <a:lnTo>
                    <a:pt x="71297" y="732374"/>
                  </a:lnTo>
                  <a:lnTo>
                    <a:pt x="106644" y="754845"/>
                  </a:lnTo>
                  <a:lnTo>
                    <a:pt x="146717" y="769164"/>
                  </a:lnTo>
                  <a:lnTo>
                    <a:pt x="190373" y="774191"/>
                  </a:lnTo>
                  <a:lnTo>
                    <a:pt x="15177642" y="774191"/>
                  </a:lnTo>
                  <a:lnTo>
                    <a:pt x="15221298" y="769164"/>
                  </a:lnTo>
                  <a:lnTo>
                    <a:pt x="15261371" y="754845"/>
                  </a:lnTo>
                  <a:lnTo>
                    <a:pt x="15296718" y="732374"/>
                  </a:lnTo>
                  <a:lnTo>
                    <a:pt x="15326198" y="702894"/>
                  </a:lnTo>
                  <a:lnTo>
                    <a:pt x="15348669" y="667547"/>
                  </a:lnTo>
                  <a:lnTo>
                    <a:pt x="15362988" y="627474"/>
                  </a:lnTo>
                  <a:lnTo>
                    <a:pt x="15368016" y="583818"/>
                  </a:lnTo>
                  <a:lnTo>
                    <a:pt x="15368016" y="190373"/>
                  </a:lnTo>
                  <a:lnTo>
                    <a:pt x="15362988" y="146717"/>
                  </a:lnTo>
                  <a:lnTo>
                    <a:pt x="15348669" y="106644"/>
                  </a:lnTo>
                  <a:lnTo>
                    <a:pt x="15326198" y="71297"/>
                  </a:lnTo>
                  <a:lnTo>
                    <a:pt x="15296718" y="41817"/>
                  </a:lnTo>
                  <a:lnTo>
                    <a:pt x="15261371" y="19346"/>
                  </a:lnTo>
                  <a:lnTo>
                    <a:pt x="15221298" y="5027"/>
                  </a:lnTo>
                  <a:lnTo>
                    <a:pt x="15177642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0" y="190373"/>
                  </a:moveTo>
                  <a:lnTo>
                    <a:pt x="5027" y="146717"/>
                  </a:lnTo>
                  <a:lnTo>
                    <a:pt x="19346" y="106644"/>
                  </a:lnTo>
                  <a:lnTo>
                    <a:pt x="41817" y="71297"/>
                  </a:lnTo>
                  <a:lnTo>
                    <a:pt x="71297" y="41817"/>
                  </a:lnTo>
                  <a:lnTo>
                    <a:pt x="106644" y="19346"/>
                  </a:lnTo>
                  <a:lnTo>
                    <a:pt x="146717" y="5027"/>
                  </a:lnTo>
                  <a:lnTo>
                    <a:pt x="190373" y="0"/>
                  </a:lnTo>
                  <a:lnTo>
                    <a:pt x="15177642" y="0"/>
                  </a:lnTo>
                  <a:lnTo>
                    <a:pt x="15221298" y="5027"/>
                  </a:lnTo>
                  <a:lnTo>
                    <a:pt x="15261371" y="19346"/>
                  </a:lnTo>
                  <a:lnTo>
                    <a:pt x="15296718" y="41817"/>
                  </a:lnTo>
                  <a:lnTo>
                    <a:pt x="15326198" y="71297"/>
                  </a:lnTo>
                  <a:lnTo>
                    <a:pt x="15348669" y="106644"/>
                  </a:lnTo>
                  <a:lnTo>
                    <a:pt x="15362988" y="146717"/>
                  </a:lnTo>
                  <a:lnTo>
                    <a:pt x="15368016" y="190373"/>
                  </a:lnTo>
                  <a:lnTo>
                    <a:pt x="15368016" y="583818"/>
                  </a:lnTo>
                  <a:lnTo>
                    <a:pt x="15362988" y="627474"/>
                  </a:lnTo>
                  <a:lnTo>
                    <a:pt x="15348669" y="667547"/>
                  </a:lnTo>
                  <a:lnTo>
                    <a:pt x="15326198" y="702894"/>
                  </a:lnTo>
                  <a:lnTo>
                    <a:pt x="15296718" y="732374"/>
                  </a:lnTo>
                  <a:lnTo>
                    <a:pt x="15261371" y="754845"/>
                  </a:lnTo>
                  <a:lnTo>
                    <a:pt x="15221298" y="769164"/>
                  </a:lnTo>
                  <a:lnTo>
                    <a:pt x="15177642" y="774191"/>
                  </a:lnTo>
                  <a:lnTo>
                    <a:pt x="190373" y="774191"/>
                  </a:lnTo>
                  <a:lnTo>
                    <a:pt x="146717" y="769164"/>
                  </a:lnTo>
                  <a:lnTo>
                    <a:pt x="106644" y="754845"/>
                  </a:lnTo>
                  <a:lnTo>
                    <a:pt x="71297" y="732374"/>
                  </a:lnTo>
                  <a:lnTo>
                    <a:pt x="41817" y="702894"/>
                  </a:lnTo>
                  <a:lnTo>
                    <a:pt x="19346" y="667547"/>
                  </a:lnTo>
                  <a:lnTo>
                    <a:pt x="5027" y="627474"/>
                  </a:lnTo>
                  <a:lnTo>
                    <a:pt x="0" y="583818"/>
                  </a:lnTo>
                  <a:lnTo>
                    <a:pt x="0" y="19037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80232" y="5681472"/>
              <a:ext cx="1496695" cy="1280160"/>
            </a:xfrm>
            <a:custGeom>
              <a:avLst/>
              <a:gdLst/>
              <a:ahLst/>
              <a:cxnLst/>
              <a:rect l="l" t="t" r="r" b="b"/>
              <a:pathLst>
                <a:path w="1496695" h="1280159">
                  <a:moveTo>
                    <a:pt x="0" y="1280159"/>
                  </a:moveTo>
                  <a:lnTo>
                    <a:pt x="1496567" y="1280159"/>
                  </a:lnTo>
                </a:path>
                <a:path w="1496695" h="1280159">
                  <a:moveTo>
                    <a:pt x="0" y="0"/>
                  </a:moveTo>
                  <a:lnTo>
                    <a:pt x="1493520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31080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2043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4384" y="4035552"/>
            <a:ext cx="2057400" cy="6616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23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31201" y="5163121"/>
            <a:ext cx="2161540" cy="2310765"/>
            <a:chOff x="1231201" y="5163121"/>
            <a:chExt cx="2161540" cy="2310765"/>
          </a:xfrm>
        </p:grpSpPr>
        <p:sp>
          <p:nvSpPr>
            <p:cNvPr id="18" name="object 18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255775" y="6733031"/>
            <a:ext cx="211264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3390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219009" y="5181409"/>
            <a:ext cx="2192020" cy="2073275"/>
            <a:chOff x="1219009" y="5181409"/>
            <a:chExt cx="2192020" cy="2073275"/>
          </a:xfrm>
        </p:grpSpPr>
        <p:sp>
          <p:nvSpPr>
            <p:cNvPr id="24" name="object 24"/>
            <p:cNvSpPr/>
            <p:nvPr/>
          </p:nvSpPr>
          <p:spPr>
            <a:xfrm>
              <a:off x="1231392" y="5422391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4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4" h="1819909">
                  <a:moveTo>
                    <a:pt x="0" y="256031"/>
                  </a:moveTo>
                  <a:lnTo>
                    <a:pt x="2154936" y="259079"/>
                  </a:lnTo>
                </a:path>
                <a:path w="2167254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4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4" h="1819909">
                  <a:moveTo>
                    <a:pt x="0" y="1551431"/>
                  </a:moveTo>
                  <a:lnTo>
                    <a:pt x="2154936" y="1554479"/>
                  </a:lnTo>
                </a:path>
                <a:path w="2167254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00784" y="5193791"/>
              <a:ext cx="1228725" cy="969644"/>
            </a:xfrm>
            <a:custGeom>
              <a:avLst/>
              <a:gdLst/>
              <a:ahLst/>
              <a:cxnLst/>
              <a:rect l="l" t="t" r="r" b="b"/>
              <a:pathLst>
                <a:path w="1228725" h="969645">
                  <a:moveTo>
                    <a:pt x="0" y="966215"/>
                  </a:moveTo>
                  <a:lnTo>
                    <a:pt x="188975" y="966215"/>
                  </a:lnTo>
                  <a:lnTo>
                    <a:pt x="188975" y="786383"/>
                  </a:lnTo>
                  <a:lnTo>
                    <a:pt x="0" y="786383"/>
                  </a:lnTo>
                  <a:lnTo>
                    <a:pt x="0" y="966215"/>
                  </a:lnTo>
                  <a:close/>
                </a:path>
                <a:path w="1228725" h="969645">
                  <a:moveTo>
                    <a:pt x="466344" y="966215"/>
                  </a:moveTo>
                  <a:lnTo>
                    <a:pt x="1216152" y="966215"/>
                  </a:lnTo>
                  <a:lnTo>
                    <a:pt x="1216152" y="786383"/>
                  </a:lnTo>
                  <a:lnTo>
                    <a:pt x="466344" y="786383"/>
                  </a:lnTo>
                  <a:lnTo>
                    <a:pt x="466344" y="966215"/>
                  </a:lnTo>
                  <a:close/>
                </a:path>
                <a:path w="1228725" h="969645">
                  <a:moveTo>
                    <a:pt x="737616" y="786383"/>
                  </a:moveTo>
                  <a:lnTo>
                    <a:pt x="740664" y="969263"/>
                  </a:lnTo>
                </a:path>
                <a:path w="1228725" h="969645">
                  <a:moveTo>
                    <a:pt x="975360" y="774191"/>
                  </a:moveTo>
                  <a:lnTo>
                    <a:pt x="978408" y="957072"/>
                  </a:lnTo>
                </a:path>
                <a:path w="1228725" h="969645">
                  <a:moveTo>
                    <a:pt x="15240" y="445007"/>
                  </a:moveTo>
                  <a:lnTo>
                    <a:pt x="201168" y="445007"/>
                  </a:lnTo>
                  <a:lnTo>
                    <a:pt x="201168" y="265175"/>
                  </a:lnTo>
                  <a:lnTo>
                    <a:pt x="15240" y="265175"/>
                  </a:lnTo>
                  <a:lnTo>
                    <a:pt x="15240" y="445007"/>
                  </a:lnTo>
                  <a:close/>
                </a:path>
                <a:path w="1228725" h="969645">
                  <a:moveTo>
                    <a:pt x="481584" y="445007"/>
                  </a:moveTo>
                  <a:lnTo>
                    <a:pt x="1228344" y="445007"/>
                  </a:lnTo>
                  <a:lnTo>
                    <a:pt x="1228344" y="265175"/>
                  </a:lnTo>
                  <a:lnTo>
                    <a:pt x="481584" y="265175"/>
                  </a:lnTo>
                  <a:lnTo>
                    <a:pt x="481584" y="445007"/>
                  </a:lnTo>
                  <a:close/>
                </a:path>
                <a:path w="1228725" h="969645">
                  <a:moveTo>
                    <a:pt x="749808" y="265175"/>
                  </a:moveTo>
                  <a:lnTo>
                    <a:pt x="752856" y="448055"/>
                  </a:lnTo>
                </a:path>
                <a:path w="1228725" h="969645">
                  <a:moveTo>
                    <a:pt x="987552" y="256031"/>
                  </a:moveTo>
                  <a:lnTo>
                    <a:pt x="990600" y="438911"/>
                  </a:lnTo>
                </a:path>
                <a:path w="1228725" h="969645">
                  <a:moveTo>
                    <a:pt x="15240" y="192024"/>
                  </a:moveTo>
                  <a:lnTo>
                    <a:pt x="201168" y="192024"/>
                  </a:lnTo>
                  <a:lnTo>
                    <a:pt x="201168" y="9144"/>
                  </a:lnTo>
                  <a:lnTo>
                    <a:pt x="15240" y="9144"/>
                  </a:lnTo>
                  <a:lnTo>
                    <a:pt x="15240" y="192024"/>
                  </a:lnTo>
                  <a:close/>
                </a:path>
                <a:path w="1228725" h="969645">
                  <a:moveTo>
                    <a:pt x="481584" y="188975"/>
                  </a:moveTo>
                  <a:lnTo>
                    <a:pt x="1228344" y="188975"/>
                  </a:lnTo>
                  <a:lnTo>
                    <a:pt x="1228344" y="12192"/>
                  </a:lnTo>
                  <a:lnTo>
                    <a:pt x="481584" y="12192"/>
                  </a:lnTo>
                  <a:lnTo>
                    <a:pt x="481584" y="188975"/>
                  </a:lnTo>
                  <a:close/>
                </a:path>
                <a:path w="1228725" h="969645">
                  <a:moveTo>
                    <a:pt x="749808" y="9143"/>
                  </a:moveTo>
                  <a:lnTo>
                    <a:pt x="752856" y="195072"/>
                  </a:lnTo>
                </a:path>
                <a:path w="1228725" h="969645">
                  <a:moveTo>
                    <a:pt x="987552" y="0"/>
                  </a:moveTo>
                  <a:lnTo>
                    <a:pt x="990600" y="182879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811782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5775" y="5695188"/>
            <a:ext cx="211264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445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674417" y="2770441"/>
            <a:ext cx="2710180" cy="5087620"/>
            <a:chOff x="8674417" y="2770441"/>
            <a:chExt cx="2710180" cy="5087620"/>
          </a:xfrm>
        </p:grpSpPr>
        <p:sp>
          <p:nvSpPr>
            <p:cNvPr id="29" name="object 29"/>
            <p:cNvSpPr/>
            <p:nvPr/>
          </p:nvSpPr>
          <p:spPr>
            <a:xfrm>
              <a:off x="8702040" y="5681472"/>
              <a:ext cx="1478280" cy="0"/>
            </a:xfrm>
            <a:custGeom>
              <a:avLst/>
              <a:gdLst/>
              <a:ahLst/>
              <a:cxnLst/>
              <a:rect l="l" t="t" r="r" b="b"/>
              <a:pathLst>
                <a:path w="1478279">
                  <a:moveTo>
                    <a:pt x="0" y="0"/>
                  </a:moveTo>
                  <a:lnTo>
                    <a:pt x="1478279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152888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8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8" y="1990344"/>
                  </a:lnTo>
                  <a:lnTo>
                    <a:pt x="241096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8" y="1990344"/>
                  </a:lnTo>
                  <a:lnTo>
                    <a:pt x="2410968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342501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156192" y="4035552"/>
            <a:ext cx="2057400" cy="6616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23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540817" y="5163121"/>
            <a:ext cx="2192020" cy="2091689"/>
            <a:chOff x="6540817" y="5163121"/>
            <a:chExt cx="2192020" cy="2091689"/>
          </a:xfrm>
        </p:grpSpPr>
        <p:sp>
          <p:nvSpPr>
            <p:cNvPr id="36" name="object 36"/>
            <p:cNvSpPr/>
            <p:nvPr/>
          </p:nvSpPr>
          <p:spPr>
            <a:xfrm>
              <a:off x="6565392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65392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53200" y="5422392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4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4" h="1819909">
                  <a:moveTo>
                    <a:pt x="0" y="256031"/>
                  </a:moveTo>
                  <a:lnTo>
                    <a:pt x="2154935" y="259079"/>
                  </a:lnTo>
                </a:path>
                <a:path w="2167254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4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4" h="1819909">
                  <a:moveTo>
                    <a:pt x="0" y="1551431"/>
                  </a:moveTo>
                  <a:lnTo>
                    <a:pt x="2154935" y="1554479"/>
                  </a:lnTo>
                </a:path>
                <a:path w="2167254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134225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034783" y="5193791"/>
            <a:ext cx="1216660" cy="448309"/>
          </a:xfrm>
          <a:custGeom>
            <a:avLst/>
            <a:gdLst/>
            <a:ahLst/>
            <a:cxnLst/>
            <a:rect l="l" t="t" r="r" b="b"/>
            <a:pathLst>
              <a:path w="1216659" h="448310">
                <a:moveTo>
                  <a:pt x="0" y="445007"/>
                </a:moveTo>
                <a:lnTo>
                  <a:pt x="188975" y="445007"/>
                </a:lnTo>
                <a:lnTo>
                  <a:pt x="188975" y="265175"/>
                </a:lnTo>
                <a:lnTo>
                  <a:pt x="0" y="265175"/>
                </a:lnTo>
                <a:lnTo>
                  <a:pt x="0" y="445007"/>
                </a:lnTo>
                <a:close/>
              </a:path>
              <a:path w="1216659" h="448310">
                <a:moveTo>
                  <a:pt x="466344" y="445007"/>
                </a:moveTo>
                <a:lnTo>
                  <a:pt x="1216152" y="445007"/>
                </a:lnTo>
                <a:lnTo>
                  <a:pt x="1216152" y="265175"/>
                </a:lnTo>
                <a:lnTo>
                  <a:pt x="466344" y="265175"/>
                </a:lnTo>
                <a:lnTo>
                  <a:pt x="466344" y="445007"/>
                </a:lnTo>
                <a:close/>
              </a:path>
              <a:path w="1216659" h="448310">
                <a:moveTo>
                  <a:pt x="737616" y="265175"/>
                </a:moveTo>
                <a:lnTo>
                  <a:pt x="740664" y="448055"/>
                </a:lnTo>
              </a:path>
              <a:path w="1216659" h="448310">
                <a:moveTo>
                  <a:pt x="975360" y="256031"/>
                </a:moveTo>
                <a:lnTo>
                  <a:pt x="978408" y="438911"/>
                </a:lnTo>
              </a:path>
              <a:path w="1216659" h="448310">
                <a:moveTo>
                  <a:pt x="0" y="192024"/>
                </a:moveTo>
                <a:lnTo>
                  <a:pt x="188975" y="192024"/>
                </a:lnTo>
                <a:lnTo>
                  <a:pt x="188975" y="9144"/>
                </a:lnTo>
                <a:lnTo>
                  <a:pt x="0" y="9144"/>
                </a:lnTo>
                <a:lnTo>
                  <a:pt x="0" y="192024"/>
                </a:lnTo>
                <a:close/>
              </a:path>
              <a:path w="1216659" h="448310">
                <a:moveTo>
                  <a:pt x="466344" y="188975"/>
                </a:moveTo>
                <a:lnTo>
                  <a:pt x="1216152" y="188975"/>
                </a:lnTo>
                <a:lnTo>
                  <a:pt x="1216152" y="12192"/>
                </a:lnTo>
                <a:lnTo>
                  <a:pt x="466344" y="12192"/>
                </a:lnTo>
                <a:lnTo>
                  <a:pt x="466344" y="188975"/>
                </a:lnTo>
                <a:close/>
              </a:path>
              <a:path w="1216659" h="448310">
                <a:moveTo>
                  <a:pt x="737616" y="9143"/>
                </a:moveTo>
                <a:lnTo>
                  <a:pt x="740664" y="195072"/>
                </a:lnTo>
              </a:path>
              <a:path w="1216659" h="448310">
                <a:moveTo>
                  <a:pt x="975360" y="0"/>
                </a:moveTo>
                <a:lnTo>
                  <a:pt x="978408" y="182879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565392" y="5695188"/>
            <a:ext cx="213677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3815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3856017" y="2770441"/>
            <a:ext cx="2710180" cy="5087620"/>
            <a:chOff x="13856017" y="2770441"/>
            <a:chExt cx="2710180" cy="5087620"/>
          </a:xfrm>
        </p:grpSpPr>
        <p:sp>
          <p:nvSpPr>
            <p:cNvPr id="43" name="object 43"/>
            <p:cNvSpPr/>
            <p:nvPr/>
          </p:nvSpPr>
          <p:spPr>
            <a:xfrm>
              <a:off x="13883640" y="4773168"/>
              <a:ext cx="1518285" cy="3057525"/>
            </a:xfrm>
            <a:custGeom>
              <a:avLst/>
              <a:gdLst/>
              <a:ahLst/>
              <a:cxnLst/>
              <a:rect l="l" t="t" r="r" b="b"/>
              <a:pathLst>
                <a:path w="1518284" h="3057525">
                  <a:moveTo>
                    <a:pt x="0" y="2188463"/>
                  </a:moveTo>
                  <a:lnTo>
                    <a:pt x="1496567" y="2188463"/>
                  </a:lnTo>
                </a:path>
                <a:path w="1518284" h="3057525">
                  <a:moveTo>
                    <a:pt x="0" y="908303"/>
                  </a:moveTo>
                  <a:lnTo>
                    <a:pt x="1517903" y="908303"/>
                  </a:lnTo>
                </a:path>
                <a:path w="1518284" h="3057525">
                  <a:moveTo>
                    <a:pt x="1450848" y="0"/>
                  </a:moveTo>
                  <a:lnTo>
                    <a:pt x="1450848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452498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4328584" y="4026344"/>
            <a:ext cx="2075814" cy="680085"/>
            <a:chOff x="14328584" y="4026344"/>
            <a:chExt cx="2075814" cy="680085"/>
          </a:xfrm>
        </p:grpSpPr>
        <p:sp>
          <p:nvSpPr>
            <p:cNvPr id="48" name="object 48"/>
            <p:cNvSpPr/>
            <p:nvPr/>
          </p:nvSpPr>
          <p:spPr>
            <a:xfrm>
              <a:off x="14337791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2057400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2057400" y="661416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337791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0" y="661416"/>
                  </a:moveTo>
                  <a:lnTo>
                    <a:pt x="2057400" y="661416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8288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4346936" y="4044696"/>
            <a:ext cx="2039620" cy="41465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147955" rIns="0" bIns="0" rtlCol="0">
            <a:spAutoFit/>
          </a:bodyPr>
          <a:lstStyle/>
          <a:p>
            <a:pPr marL="382270">
              <a:lnSpc>
                <a:spcPts val="2100"/>
              </a:lnSpc>
              <a:spcBef>
                <a:spcPts val="116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1734609" y="5163121"/>
            <a:ext cx="2161540" cy="2310765"/>
            <a:chOff x="11734609" y="5163121"/>
            <a:chExt cx="2161540" cy="2310765"/>
          </a:xfrm>
        </p:grpSpPr>
        <p:sp>
          <p:nvSpPr>
            <p:cNvPr id="52" name="object 52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1746992" y="6733031"/>
            <a:ext cx="213677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66725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734800" y="5422391"/>
            <a:ext cx="2167255" cy="1819910"/>
          </a:xfrm>
          <a:custGeom>
            <a:avLst/>
            <a:gdLst/>
            <a:ahLst/>
            <a:cxnLst/>
            <a:rect l="l" t="t" r="r" b="b"/>
            <a:pathLst>
              <a:path w="2167255" h="1819909">
                <a:moveTo>
                  <a:pt x="12192" y="0"/>
                </a:moveTo>
                <a:lnTo>
                  <a:pt x="2167128" y="3048"/>
                </a:lnTo>
              </a:path>
              <a:path w="2167255" h="1819909">
                <a:moveTo>
                  <a:pt x="0" y="256031"/>
                </a:moveTo>
                <a:lnTo>
                  <a:pt x="2154936" y="259079"/>
                </a:lnTo>
              </a:path>
              <a:path w="2167255" h="1819909">
                <a:moveTo>
                  <a:pt x="12192" y="521207"/>
                </a:moveTo>
                <a:lnTo>
                  <a:pt x="2167128" y="524255"/>
                </a:lnTo>
              </a:path>
              <a:path w="2167255" h="1819909">
                <a:moveTo>
                  <a:pt x="12192" y="1295400"/>
                </a:moveTo>
                <a:lnTo>
                  <a:pt x="2167128" y="1298448"/>
                </a:lnTo>
              </a:path>
              <a:path w="2167255" h="1819909">
                <a:moveTo>
                  <a:pt x="0" y="1551431"/>
                </a:moveTo>
                <a:lnTo>
                  <a:pt x="2154936" y="1554479"/>
                </a:lnTo>
              </a:path>
              <a:path w="2167255" h="1819909">
                <a:moveTo>
                  <a:pt x="12192" y="1816607"/>
                </a:moveTo>
                <a:lnTo>
                  <a:pt x="2167128" y="1819655"/>
                </a:lnTo>
              </a:path>
            </a:pathLst>
          </a:custGeom>
          <a:ln w="2438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2316459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2204192" y="5193791"/>
            <a:ext cx="1228725" cy="969644"/>
          </a:xfrm>
          <a:custGeom>
            <a:avLst/>
            <a:gdLst/>
            <a:ahLst/>
            <a:cxnLst/>
            <a:rect l="l" t="t" r="r" b="b"/>
            <a:pathLst>
              <a:path w="1228725" h="969645">
                <a:moveTo>
                  <a:pt x="0" y="966215"/>
                </a:moveTo>
                <a:lnTo>
                  <a:pt x="185927" y="966215"/>
                </a:lnTo>
                <a:lnTo>
                  <a:pt x="185927" y="786383"/>
                </a:lnTo>
                <a:lnTo>
                  <a:pt x="0" y="786383"/>
                </a:lnTo>
                <a:lnTo>
                  <a:pt x="0" y="966215"/>
                </a:lnTo>
                <a:close/>
              </a:path>
              <a:path w="1228725" h="969645">
                <a:moveTo>
                  <a:pt x="466343" y="966215"/>
                </a:moveTo>
                <a:lnTo>
                  <a:pt x="1216152" y="966215"/>
                </a:lnTo>
                <a:lnTo>
                  <a:pt x="1216152" y="786383"/>
                </a:lnTo>
                <a:lnTo>
                  <a:pt x="466343" y="786383"/>
                </a:lnTo>
                <a:lnTo>
                  <a:pt x="466343" y="966215"/>
                </a:lnTo>
                <a:close/>
              </a:path>
              <a:path w="1228725" h="969645">
                <a:moveTo>
                  <a:pt x="737615" y="786383"/>
                </a:moveTo>
                <a:lnTo>
                  <a:pt x="740663" y="969263"/>
                </a:lnTo>
              </a:path>
              <a:path w="1228725" h="969645">
                <a:moveTo>
                  <a:pt x="975359" y="774191"/>
                </a:moveTo>
                <a:lnTo>
                  <a:pt x="978407" y="957072"/>
                </a:lnTo>
              </a:path>
              <a:path w="1228725" h="969645">
                <a:moveTo>
                  <a:pt x="12191" y="445007"/>
                </a:moveTo>
                <a:lnTo>
                  <a:pt x="201167" y="445007"/>
                </a:lnTo>
                <a:lnTo>
                  <a:pt x="201167" y="265175"/>
                </a:lnTo>
                <a:lnTo>
                  <a:pt x="12191" y="265175"/>
                </a:lnTo>
                <a:lnTo>
                  <a:pt x="12191" y="445007"/>
                </a:lnTo>
                <a:close/>
              </a:path>
              <a:path w="1228725" h="969645">
                <a:moveTo>
                  <a:pt x="478535" y="445007"/>
                </a:moveTo>
                <a:lnTo>
                  <a:pt x="1228344" y="445007"/>
                </a:lnTo>
                <a:lnTo>
                  <a:pt x="1228344" y="265175"/>
                </a:lnTo>
                <a:lnTo>
                  <a:pt x="478535" y="265175"/>
                </a:lnTo>
                <a:lnTo>
                  <a:pt x="478535" y="445007"/>
                </a:lnTo>
                <a:close/>
              </a:path>
              <a:path w="1228725" h="969645">
                <a:moveTo>
                  <a:pt x="749807" y="265175"/>
                </a:moveTo>
                <a:lnTo>
                  <a:pt x="752855" y="448055"/>
                </a:lnTo>
              </a:path>
              <a:path w="1228725" h="969645">
                <a:moveTo>
                  <a:pt x="987551" y="256031"/>
                </a:moveTo>
                <a:lnTo>
                  <a:pt x="990600" y="438911"/>
                </a:lnTo>
              </a:path>
              <a:path w="1228725" h="969645">
                <a:moveTo>
                  <a:pt x="12191" y="192024"/>
                </a:moveTo>
                <a:lnTo>
                  <a:pt x="201167" y="192024"/>
                </a:lnTo>
                <a:lnTo>
                  <a:pt x="201167" y="9144"/>
                </a:lnTo>
                <a:lnTo>
                  <a:pt x="12191" y="9144"/>
                </a:lnTo>
                <a:lnTo>
                  <a:pt x="12191" y="192024"/>
                </a:lnTo>
                <a:close/>
              </a:path>
              <a:path w="1228725" h="969645">
                <a:moveTo>
                  <a:pt x="478535" y="188975"/>
                </a:moveTo>
                <a:lnTo>
                  <a:pt x="1228344" y="188975"/>
                </a:lnTo>
                <a:lnTo>
                  <a:pt x="1228344" y="12192"/>
                </a:lnTo>
                <a:lnTo>
                  <a:pt x="478535" y="12192"/>
                </a:lnTo>
                <a:lnTo>
                  <a:pt x="478535" y="188975"/>
                </a:lnTo>
                <a:close/>
              </a:path>
              <a:path w="1228725" h="969645">
                <a:moveTo>
                  <a:pt x="749807" y="9143"/>
                </a:moveTo>
                <a:lnTo>
                  <a:pt x="752855" y="195072"/>
                </a:lnTo>
              </a:path>
              <a:path w="1228725" h="969645">
                <a:moveTo>
                  <a:pt x="987551" y="0"/>
                </a:moveTo>
                <a:lnTo>
                  <a:pt x="990600" y="182879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1746992" y="5695188"/>
            <a:ext cx="213677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191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4995671" y="4459223"/>
            <a:ext cx="11375390" cy="4602480"/>
            <a:chOff x="4995671" y="4459223"/>
            <a:chExt cx="11375390" cy="4602480"/>
          </a:xfrm>
        </p:grpSpPr>
        <p:sp>
          <p:nvSpPr>
            <p:cNvPr id="62" name="object 62"/>
            <p:cNvSpPr/>
            <p:nvPr/>
          </p:nvSpPr>
          <p:spPr>
            <a:xfrm>
              <a:off x="4995671" y="4808219"/>
              <a:ext cx="4864735" cy="4253865"/>
            </a:xfrm>
            <a:custGeom>
              <a:avLst/>
              <a:gdLst/>
              <a:ahLst/>
              <a:cxnLst/>
              <a:rect l="l" t="t" r="r" b="b"/>
              <a:pathLst>
                <a:path w="4864734" h="4253865">
                  <a:moveTo>
                    <a:pt x="64007" y="0"/>
                  </a:moveTo>
                  <a:lnTo>
                    <a:pt x="0" y="0"/>
                  </a:lnTo>
                  <a:lnTo>
                    <a:pt x="0" y="4253483"/>
                  </a:lnTo>
                  <a:lnTo>
                    <a:pt x="4864608" y="4253483"/>
                  </a:lnTo>
                  <a:lnTo>
                    <a:pt x="4864608" y="4221480"/>
                  </a:lnTo>
                  <a:lnTo>
                    <a:pt x="64007" y="4221480"/>
                  </a:lnTo>
                  <a:lnTo>
                    <a:pt x="32003" y="4189476"/>
                  </a:lnTo>
                  <a:lnTo>
                    <a:pt x="64007" y="4189476"/>
                  </a:lnTo>
                  <a:lnTo>
                    <a:pt x="64007" y="0"/>
                  </a:lnTo>
                  <a:close/>
                </a:path>
                <a:path w="4864734" h="4253865">
                  <a:moveTo>
                    <a:pt x="64007" y="4189476"/>
                  </a:moveTo>
                  <a:lnTo>
                    <a:pt x="32003" y="4189476"/>
                  </a:lnTo>
                  <a:lnTo>
                    <a:pt x="64007" y="4221480"/>
                  </a:lnTo>
                  <a:lnTo>
                    <a:pt x="64007" y="4189476"/>
                  </a:lnTo>
                  <a:close/>
                </a:path>
                <a:path w="4864734" h="4253865">
                  <a:moveTo>
                    <a:pt x="4800600" y="4189476"/>
                  </a:moveTo>
                  <a:lnTo>
                    <a:pt x="64007" y="4189476"/>
                  </a:lnTo>
                  <a:lnTo>
                    <a:pt x="64007" y="4221480"/>
                  </a:lnTo>
                  <a:lnTo>
                    <a:pt x="4800600" y="4221480"/>
                  </a:lnTo>
                  <a:lnTo>
                    <a:pt x="4800600" y="4189476"/>
                  </a:lnTo>
                  <a:close/>
                </a:path>
                <a:path w="4864734" h="4253865">
                  <a:moveTo>
                    <a:pt x="4800600" y="1010284"/>
                  </a:moveTo>
                  <a:lnTo>
                    <a:pt x="4800600" y="4221480"/>
                  </a:lnTo>
                  <a:lnTo>
                    <a:pt x="4832604" y="4189476"/>
                  </a:lnTo>
                  <a:lnTo>
                    <a:pt x="4864608" y="4189476"/>
                  </a:lnTo>
                  <a:lnTo>
                    <a:pt x="4864608" y="1042288"/>
                  </a:lnTo>
                  <a:lnTo>
                    <a:pt x="4832604" y="1042288"/>
                  </a:lnTo>
                  <a:lnTo>
                    <a:pt x="4800600" y="1010284"/>
                  </a:lnTo>
                  <a:close/>
                </a:path>
                <a:path w="4864734" h="4253865">
                  <a:moveTo>
                    <a:pt x="4864608" y="4189476"/>
                  </a:moveTo>
                  <a:lnTo>
                    <a:pt x="4832604" y="4189476"/>
                  </a:lnTo>
                  <a:lnTo>
                    <a:pt x="4800600" y="4221480"/>
                  </a:lnTo>
                  <a:lnTo>
                    <a:pt x="4864608" y="4221480"/>
                  </a:lnTo>
                  <a:lnTo>
                    <a:pt x="4864608" y="4189476"/>
                  </a:lnTo>
                  <a:close/>
                </a:path>
                <a:path w="4864734" h="4253865">
                  <a:moveTo>
                    <a:pt x="3940302" y="914273"/>
                  </a:moveTo>
                  <a:lnTo>
                    <a:pt x="3748278" y="1010284"/>
                  </a:lnTo>
                  <a:lnTo>
                    <a:pt x="3940302" y="1106297"/>
                  </a:lnTo>
                  <a:lnTo>
                    <a:pt x="3940302" y="1042288"/>
                  </a:lnTo>
                  <a:lnTo>
                    <a:pt x="3908298" y="1042288"/>
                  </a:lnTo>
                  <a:lnTo>
                    <a:pt x="3908298" y="978280"/>
                  </a:lnTo>
                  <a:lnTo>
                    <a:pt x="3940302" y="978280"/>
                  </a:lnTo>
                  <a:lnTo>
                    <a:pt x="3940302" y="914273"/>
                  </a:lnTo>
                  <a:close/>
                </a:path>
                <a:path w="4864734" h="4253865">
                  <a:moveTo>
                    <a:pt x="3940302" y="978280"/>
                  </a:moveTo>
                  <a:lnTo>
                    <a:pt x="3908298" y="978280"/>
                  </a:lnTo>
                  <a:lnTo>
                    <a:pt x="3908298" y="1042288"/>
                  </a:lnTo>
                  <a:lnTo>
                    <a:pt x="3940302" y="1042288"/>
                  </a:lnTo>
                  <a:lnTo>
                    <a:pt x="3940302" y="978280"/>
                  </a:lnTo>
                  <a:close/>
                </a:path>
                <a:path w="4864734" h="4253865">
                  <a:moveTo>
                    <a:pt x="4864608" y="978280"/>
                  </a:moveTo>
                  <a:lnTo>
                    <a:pt x="3940302" y="978280"/>
                  </a:lnTo>
                  <a:lnTo>
                    <a:pt x="3940302" y="1042288"/>
                  </a:lnTo>
                  <a:lnTo>
                    <a:pt x="4800600" y="1042288"/>
                  </a:lnTo>
                  <a:lnTo>
                    <a:pt x="4800600" y="1010284"/>
                  </a:lnTo>
                  <a:lnTo>
                    <a:pt x="4864608" y="1010284"/>
                  </a:lnTo>
                  <a:lnTo>
                    <a:pt x="4864608" y="978280"/>
                  </a:lnTo>
                  <a:close/>
                </a:path>
                <a:path w="4864734" h="4253865">
                  <a:moveTo>
                    <a:pt x="4864608" y="1010284"/>
                  </a:moveTo>
                  <a:lnTo>
                    <a:pt x="4800600" y="1010284"/>
                  </a:lnTo>
                  <a:lnTo>
                    <a:pt x="4832604" y="1042288"/>
                  </a:lnTo>
                  <a:lnTo>
                    <a:pt x="4864608" y="1042288"/>
                  </a:lnTo>
                  <a:lnTo>
                    <a:pt x="4864608" y="1010284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976615" y="5983223"/>
              <a:ext cx="253365" cy="165100"/>
            </a:xfrm>
            <a:custGeom>
              <a:avLst/>
              <a:gdLst/>
              <a:ahLst/>
              <a:cxnLst/>
              <a:rect l="l" t="t" r="r" b="b"/>
              <a:pathLst>
                <a:path w="253365" h="165100">
                  <a:moveTo>
                    <a:pt x="252983" y="0"/>
                  </a:moveTo>
                  <a:lnTo>
                    <a:pt x="0" y="0"/>
                  </a:lnTo>
                  <a:lnTo>
                    <a:pt x="0" y="164592"/>
                  </a:lnTo>
                  <a:lnTo>
                    <a:pt x="252983" y="164592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E22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4337791" y="4459223"/>
              <a:ext cx="2033270" cy="228600"/>
            </a:xfrm>
            <a:custGeom>
              <a:avLst/>
              <a:gdLst/>
              <a:ahLst/>
              <a:cxnLst/>
              <a:rect l="l" t="t" r="r" b="b"/>
              <a:pathLst>
                <a:path w="2033269" h="228600">
                  <a:moveTo>
                    <a:pt x="203301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033015" y="228600"/>
                  </a:lnTo>
                  <a:lnTo>
                    <a:pt x="2033015" y="0"/>
                  </a:lnTo>
                  <a:close/>
                </a:path>
              </a:pathLst>
            </a:custGeom>
            <a:solidFill>
              <a:srgbClr val="008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022591" y="5967983"/>
              <a:ext cx="1216660" cy="195580"/>
            </a:xfrm>
            <a:custGeom>
              <a:avLst/>
              <a:gdLst/>
              <a:ahLst/>
              <a:cxnLst/>
              <a:rect l="l" t="t" r="r" b="b"/>
              <a:pathLst>
                <a:path w="1216659" h="195579">
                  <a:moveTo>
                    <a:pt x="0" y="192024"/>
                  </a:moveTo>
                  <a:lnTo>
                    <a:pt x="185927" y="192024"/>
                  </a:lnTo>
                  <a:lnTo>
                    <a:pt x="185927" y="12192"/>
                  </a:lnTo>
                  <a:lnTo>
                    <a:pt x="0" y="12192"/>
                  </a:lnTo>
                  <a:lnTo>
                    <a:pt x="0" y="192024"/>
                  </a:lnTo>
                  <a:close/>
                </a:path>
                <a:path w="1216659" h="195579">
                  <a:moveTo>
                    <a:pt x="466343" y="192024"/>
                  </a:moveTo>
                  <a:lnTo>
                    <a:pt x="1216151" y="192024"/>
                  </a:lnTo>
                  <a:lnTo>
                    <a:pt x="1216151" y="12192"/>
                  </a:lnTo>
                  <a:lnTo>
                    <a:pt x="466343" y="12192"/>
                  </a:lnTo>
                  <a:lnTo>
                    <a:pt x="466343" y="192024"/>
                  </a:lnTo>
                  <a:close/>
                </a:path>
                <a:path w="1216659" h="195579">
                  <a:moveTo>
                    <a:pt x="737615" y="12192"/>
                  </a:moveTo>
                  <a:lnTo>
                    <a:pt x="740663" y="195072"/>
                  </a:lnTo>
                </a:path>
                <a:path w="1216659" h="195579">
                  <a:moveTo>
                    <a:pt x="975359" y="0"/>
                  </a:moveTo>
                  <a:lnTo>
                    <a:pt x="978407" y="18288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685275" y="4954523"/>
              <a:ext cx="6411595" cy="3900170"/>
            </a:xfrm>
            <a:custGeom>
              <a:avLst/>
              <a:gdLst/>
              <a:ahLst/>
              <a:cxnLst/>
              <a:rect l="l" t="t" r="r" b="b"/>
              <a:pathLst>
                <a:path w="6411594" h="3900170">
                  <a:moveTo>
                    <a:pt x="2124837" y="583437"/>
                  </a:moveTo>
                  <a:lnTo>
                    <a:pt x="2124837" y="3899916"/>
                  </a:lnTo>
                  <a:lnTo>
                    <a:pt x="6347460" y="3899916"/>
                  </a:lnTo>
                  <a:lnTo>
                    <a:pt x="6347460" y="3867912"/>
                  </a:lnTo>
                  <a:lnTo>
                    <a:pt x="2188845" y="3867912"/>
                  </a:lnTo>
                  <a:lnTo>
                    <a:pt x="2156841" y="3835908"/>
                  </a:lnTo>
                  <a:lnTo>
                    <a:pt x="2188845" y="3835908"/>
                  </a:lnTo>
                  <a:lnTo>
                    <a:pt x="2188845" y="615442"/>
                  </a:lnTo>
                  <a:lnTo>
                    <a:pt x="2156841" y="615442"/>
                  </a:lnTo>
                  <a:lnTo>
                    <a:pt x="2124837" y="583437"/>
                  </a:lnTo>
                  <a:close/>
                </a:path>
                <a:path w="6411594" h="3900170">
                  <a:moveTo>
                    <a:pt x="2188845" y="3835908"/>
                  </a:moveTo>
                  <a:lnTo>
                    <a:pt x="2156841" y="3835908"/>
                  </a:lnTo>
                  <a:lnTo>
                    <a:pt x="2188845" y="3867912"/>
                  </a:lnTo>
                  <a:lnTo>
                    <a:pt x="2188845" y="3835908"/>
                  </a:lnTo>
                  <a:close/>
                </a:path>
                <a:path w="6411594" h="3900170">
                  <a:moveTo>
                    <a:pt x="6283452" y="3835908"/>
                  </a:moveTo>
                  <a:lnTo>
                    <a:pt x="2188845" y="3835908"/>
                  </a:lnTo>
                  <a:lnTo>
                    <a:pt x="2188845" y="3867912"/>
                  </a:lnTo>
                  <a:lnTo>
                    <a:pt x="6283452" y="3867912"/>
                  </a:lnTo>
                  <a:lnTo>
                    <a:pt x="6283452" y="3835908"/>
                  </a:lnTo>
                  <a:close/>
                </a:path>
                <a:path w="6411594" h="3900170">
                  <a:moveTo>
                    <a:pt x="6347460" y="160020"/>
                  </a:moveTo>
                  <a:lnTo>
                    <a:pt x="6283452" y="160020"/>
                  </a:lnTo>
                  <a:lnTo>
                    <a:pt x="6283452" y="3867912"/>
                  </a:lnTo>
                  <a:lnTo>
                    <a:pt x="6315456" y="3835908"/>
                  </a:lnTo>
                  <a:lnTo>
                    <a:pt x="6347460" y="3835908"/>
                  </a:lnTo>
                  <a:lnTo>
                    <a:pt x="6347460" y="160020"/>
                  </a:lnTo>
                  <a:close/>
                </a:path>
                <a:path w="6411594" h="3900170">
                  <a:moveTo>
                    <a:pt x="6347460" y="3835908"/>
                  </a:moveTo>
                  <a:lnTo>
                    <a:pt x="6315456" y="3835908"/>
                  </a:lnTo>
                  <a:lnTo>
                    <a:pt x="6283452" y="3867912"/>
                  </a:lnTo>
                  <a:lnTo>
                    <a:pt x="6347460" y="3867912"/>
                  </a:lnTo>
                  <a:lnTo>
                    <a:pt x="6347460" y="3835908"/>
                  </a:lnTo>
                  <a:close/>
                </a:path>
                <a:path w="6411594" h="3900170">
                  <a:moveTo>
                    <a:pt x="2188845" y="551433"/>
                  </a:moveTo>
                  <a:lnTo>
                    <a:pt x="0" y="551433"/>
                  </a:lnTo>
                  <a:lnTo>
                    <a:pt x="0" y="615442"/>
                  </a:lnTo>
                  <a:lnTo>
                    <a:pt x="2124837" y="615442"/>
                  </a:lnTo>
                  <a:lnTo>
                    <a:pt x="2124837" y="583437"/>
                  </a:lnTo>
                  <a:lnTo>
                    <a:pt x="2188845" y="583437"/>
                  </a:lnTo>
                  <a:lnTo>
                    <a:pt x="2188845" y="551433"/>
                  </a:lnTo>
                  <a:close/>
                </a:path>
                <a:path w="6411594" h="3900170">
                  <a:moveTo>
                    <a:pt x="2188845" y="583437"/>
                  </a:moveTo>
                  <a:lnTo>
                    <a:pt x="2124837" y="583437"/>
                  </a:lnTo>
                  <a:lnTo>
                    <a:pt x="2156841" y="615442"/>
                  </a:lnTo>
                  <a:lnTo>
                    <a:pt x="2188845" y="615442"/>
                  </a:lnTo>
                  <a:lnTo>
                    <a:pt x="2188845" y="583437"/>
                  </a:lnTo>
                  <a:close/>
                </a:path>
                <a:path w="6411594" h="3900170">
                  <a:moveTo>
                    <a:pt x="6315456" y="0"/>
                  </a:moveTo>
                  <a:lnTo>
                    <a:pt x="6219443" y="192024"/>
                  </a:lnTo>
                  <a:lnTo>
                    <a:pt x="6283452" y="192024"/>
                  </a:lnTo>
                  <a:lnTo>
                    <a:pt x="6283452" y="160020"/>
                  </a:lnTo>
                  <a:lnTo>
                    <a:pt x="6395466" y="160020"/>
                  </a:lnTo>
                  <a:lnTo>
                    <a:pt x="6315456" y="0"/>
                  </a:lnTo>
                  <a:close/>
                </a:path>
                <a:path w="6411594" h="3900170">
                  <a:moveTo>
                    <a:pt x="6395466" y="160020"/>
                  </a:moveTo>
                  <a:lnTo>
                    <a:pt x="6347460" y="160020"/>
                  </a:lnTo>
                  <a:lnTo>
                    <a:pt x="6347460" y="192024"/>
                  </a:lnTo>
                  <a:lnTo>
                    <a:pt x="6411468" y="192024"/>
                  </a:lnTo>
                  <a:lnTo>
                    <a:pt x="6395466" y="160020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889203" y="1515236"/>
            <a:ext cx="16592550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35" dirty="0">
                <a:latin typeface="Arial"/>
                <a:cs typeface="Arial"/>
              </a:rPr>
              <a:t>Read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from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main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memory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by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0" dirty="0">
                <a:latin typeface="Arial"/>
                <a:cs typeface="Arial"/>
              </a:rPr>
              <a:t>processor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0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70" dirty="0">
                <a:latin typeface="Arial"/>
                <a:cs typeface="Arial"/>
              </a:rPr>
              <a:t>of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blue</a:t>
            </a:r>
            <a:r>
              <a:rPr sz="3200" b="1" spc="-10" dirty="0">
                <a:latin typeface="Arial"/>
                <a:cs typeface="Arial"/>
              </a:rPr>
              <a:t> line: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line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160" dirty="0">
                <a:latin typeface="Arial"/>
                <a:cs typeface="Arial"/>
              </a:rPr>
              <a:t>is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dirty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(contained</a:t>
            </a:r>
            <a:r>
              <a:rPr sz="3200" b="1" spc="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P2’s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b="1" spc="-10" dirty="0">
                <a:latin typeface="Arial"/>
                <a:cs typeface="Arial"/>
              </a:rPr>
              <a:t>cache)</a:t>
            </a:r>
            <a:endParaRPr sz="32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021704" y="9090152"/>
            <a:ext cx="31089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1.</a:t>
            </a:r>
            <a:r>
              <a:rPr sz="2000" b="1" spc="-8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C72405"/>
                </a:solidFill>
                <a:latin typeface="Arial"/>
                <a:cs typeface="Arial"/>
              </a:rPr>
              <a:t>Request: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 read</a:t>
            </a:r>
            <a:r>
              <a:rPr sz="2000" b="1" spc="-3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C72405"/>
                </a:solidFill>
                <a:latin typeface="Arial"/>
                <a:cs typeface="Arial"/>
              </a:rPr>
              <a:t>miss</a:t>
            </a:r>
            <a:r>
              <a:rPr sz="2000" b="1" spc="-2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C72405"/>
                </a:solidFill>
                <a:latin typeface="Arial"/>
                <a:cs typeface="Arial"/>
              </a:rPr>
              <a:t>msg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0903966" y="8885935"/>
            <a:ext cx="41097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2.</a:t>
            </a:r>
            <a:r>
              <a:rPr sz="2000" b="1" spc="-3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C72405"/>
                </a:solidFill>
                <a:latin typeface="Arial"/>
                <a:cs typeface="Arial"/>
              </a:rPr>
              <a:t>Request:</a:t>
            </a:r>
            <a:r>
              <a:rPr sz="2000" b="1" spc="1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60" dirty="0">
                <a:solidFill>
                  <a:srgbClr val="C72405"/>
                </a:solidFill>
                <a:latin typeface="Arial"/>
                <a:cs typeface="Arial"/>
              </a:rPr>
              <a:t>send</a:t>
            </a:r>
            <a:r>
              <a:rPr sz="2000" b="1" spc="-1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data</a:t>
            </a:r>
            <a:r>
              <a:rPr sz="2000" b="1" spc="-2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to </a:t>
            </a:r>
            <a:r>
              <a:rPr sz="2000" b="1" spc="-10" dirty="0">
                <a:solidFill>
                  <a:srgbClr val="C72405"/>
                </a:solidFill>
                <a:latin typeface="Arial"/>
                <a:cs typeface="Arial"/>
              </a:rPr>
              <a:t>requestor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479792" y="5995415"/>
            <a:ext cx="268605" cy="152400"/>
          </a:xfrm>
          <a:custGeom>
            <a:avLst/>
            <a:gdLst/>
            <a:ahLst/>
            <a:cxnLst/>
            <a:rect l="l" t="t" r="r" b="b"/>
            <a:pathLst>
              <a:path w="268604" h="152400">
                <a:moveTo>
                  <a:pt x="268224" y="0"/>
                </a:moveTo>
                <a:lnTo>
                  <a:pt x="0" y="0"/>
                </a:lnTo>
                <a:lnTo>
                  <a:pt x="0" y="152400"/>
                </a:lnTo>
                <a:lnTo>
                  <a:pt x="268224" y="152400"/>
                </a:lnTo>
                <a:lnTo>
                  <a:pt x="268224" y="0"/>
                </a:lnTo>
                <a:close/>
              </a:path>
            </a:pathLst>
          </a:custGeom>
          <a:solidFill>
            <a:srgbClr val="E22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631938" y="8007222"/>
            <a:ext cx="25755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5" dirty="0">
                <a:latin typeface="Arial"/>
                <a:cs typeface="Arial"/>
              </a:rPr>
              <a:t>Scalable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Interconnect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25" dirty="0"/>
              <a:t>Scaling</a:t>
            </a:r>
            <a:r>
              <a:rPr sz="5400" spc="-145" dirty="0"/>
              <a:t> </a:t>
            </a:r>
            <a:r>
              <a:rPr sz="5400" spc="-190" dirty="0"/>
              <a:t>cache</a:t>
            </a:r>
            <a:r>
              <a:rPr sz="5400" spc="-140" dirty="0"/>
              <a:t> </a:t>
            </a:r>
            <a:r>
              <a:rPr sz="5400" spc="-125" dirty="0"/>
              <a:t>coherence</a:t>
            </a:r>
            <a:r>
              <a:rPr sz="5400" spc="-180" dirty="0"/>
              <a:t> </a:t>
            </a:r>
            <a:r>
              <a:rPr sz="5400" spc="125" dirty="0"/>
              <a:t>to</a:t>
            </a:r>
            <a:r>
              <a:rPr sz="5400" spc="-150" dirty="0"/>
              <a:t> </a:t>
            </a:r>
            <a:r>
              <a:rPr sz="5400" dirty="0"/>
              <a:t>large</a:t>
            </a:r>
            <a:r>
              <a:rPr sz="5400" spc="-140" dirty="0"/>
              <a:t> </a:t>
            </a:r>
            <a:r>
              <a:rPr sz="5400" spc="-70" dirty="0"/>
              <a:t>machines</a:t>
            </a:r>
            <a:endParaRPr sz="5400"/>
          </a:p>
        </p:txBody>
      </p:sp>
      <p:grpSp>
        <p:nvGrpSpPr>
          <p:cNvPr id="3" name="object 3"/>
          <p:cNvGrpSpPr/>
          <p:nvPr/>
        </p:nvGrpSpPr>
        <p:grpSpPr>
          <a:xfrm>
            <a:off x="3166681" y="1932241"/>
            <a:ext cx="1884045" cy="2530475"/>
            <a:chOff x="3166681" y="1932241"/>
            <a:chExt cx="1884045" cy="2530475"/>
          </a:xfrm>
        </p:grpSpPr>
        <p:sp>
          <p:nvSpPr>
            <p:cNvPr id="4" name="object 4"/>
            <p:cNvSpPr/>
            <p:nvPr/>
          </p:nvSpPr>
          <p:spPr>
            <a:xfrm>
              <a:off x="3194304" y="3596639"/>
              <a:ext cx="1051560" cy="0"/>
            </a:xfrm>
            <a:custGeom>
              <a:avLst/>
              <a:gdLst/>
              <a:ahLst/>
              <a:cxnLst/>
              <a:rect l="l" t="t" r="r" b="b"/>
              <a:pathLst>
                <a:path w="1051560">
                  <a:moveTo>
                    <a:pt x="0" y="0"/>
                  </a:moveTo>
                  <a:lnTo>
                    <a:pt x="1051559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12336" y="3307080"/>
              <a:ext cx="0" cy="1127760"/>
            </a:xfrm>
            <a:custGeom>
              <a:avLst/>
              <a:gdLst/>
              <a:ahLst/>
              <a:cxnLst/>
              <a:rect l="l" t="t" r="r" b="b"/>
              <a:pathLst>
                <a:path h="1127760">
                  <a:moveTo>
                    <a:pt x="0" y="0"/>
                  </a:moveTo>
                  <a:lnTo>
                    <a:pt x="0" y="1127759"/>
                  </a:lnTo>
                </a:path>
              </a:pathLst>
            </a:custGeom>
            <a:ln w="54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89376" y="1944624"/>
              <a:ext cx="1649095" cy="1362710"/>
            </a:xfrm>
            <a:custGeom>
              <a:avLst/>
              <a:gdLst/>
              <a:ahLst/>
              <a:cxnLst/>
              <a:rect l="l" t="t" r="r" b="b"/>
              <a:pathLst>
                <a:path w="1649095" h="1362710">
                  <a:moveTo>
                    <a:pt x="1648968" y="0"/>
                  </a:moveTo>
                  <a:lnTo>
                    <a:pt x="0" y="0"/>
                  </a:lnTo>
                  <a:lnTo>
                    <a:pt x="0" y="1362455"/>
                  </a:lnTo>
                  <a:lnTo>
                    <a:pt x="1648968" y="1362455"/>
                  </a:lnTo>
                  <a:lnTo>
                    <a:pt x="164896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89376" y="1944624"/>
              <a:ext cx="1649095" cy="1362710"/>
            </a:xfrm>
            <a:custGeom>
              <a:avLst/>
              <a:gdLst/>
              <a:ahLst/>
              <a:cxnLst/>
              <a:rect l="l" t="t" r="r" b="b"/>
              <a:pathLst>
                <a:path w="1649095" h="1362710">
                  <a:moveTo>
                    <a:pt x="0" y="1362455"/>
                  </a:moveTo>
                  <a:lnTo>
                    <a:pt x="1648968" y="1362455"/>
                  </a:lnTo>
                  <a:lnTo>
                    <a:pt x="1648968" y="0"/>
                  </a:lnTo>
                  <a:lnTo>
                    <a:pt x="0" y="0"/>
                  </a:lnTo>
                  <a:lnTo>
                    <a:pt x="0" y="1362455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87317" y="2369946"/>
            <a:ext cx="1063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Arial"/>
                <a:cs typeface="Arial"/>
              </a:rPr>
              <a:t>Processor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23488" y="2801111"/>
            <a:ext cx="1405255" cy="451484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65"/>
              </a:spcBef>
            </a:pPr>
            <a:r>
              <a:rPr sz="1600" b="1" spc="-65" dirty="0">
                <a:latin typeface="Arial"/>
                <a:cs typeface="Arial"/>
              </a:rPr>
              <a:t>Local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Cache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7504" y="3032760"/>
            <a:ext cx="1066800" cy="954405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85"/>
              </a:spcBef>
            </a:pPr>
            <a:endParaRPr sz="16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85369" y="1932241"/>
            <a:ext cx="1887220" cy="2530475"/>
            <a:chOff x="6385369" y="1932241"/>
            <a:chExt cx="1887220" cy="2530475"/>
          </a:xfrm>
        </p:grpSpPr>
        <p:sp>
          <p:nvSpPr>
            <p:cNvPr id="12" name="object 12"/>
            <p:cNvSpPr/>
            <p:nvPr/>
          </p:nvSpPr>
          <p:spPr>
            <a:xfrm>
              <a:off x="6412992" y="3307080"/>
              <a:ext cx="1069975" cy="1127760"/>
            </a:xfrm>
            <a:custGeom>
              <a:avLst/>
              <a:gdLst/>
              <a:ahLst/>
              <a:cxnLst/>
              <a:rect l="l" t="t" r="r" b="b"/>
              <a:pathLst>
                <a:path w="1069975" h="1127760">
                  <a:moveTo>
                    <a:pt x="0" y="289560"/>
                  </a:moveTo>
                  <a:lnTo>
                    <a:pt x="1069847" y="289560"/>
                  </a:lnTo>
                </a:path>
                <a:path w="1069975" h="1127760">
                  <a:moveTo>
                    <a:pt x="1021080" y="0"/>
                  </a:moveTo>
                  <a:lnTo>
                    <a:pt x="1021080" y="1127759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11112" y="1944624"/>
              <a:ext cx="1649095" cy="1362710"/>
            </a:xfrm>
            <a:custGeom>
              <a:avLst/>
              <a:gdLst/>
              <a:ahLst/>
              <a:cxnLst/>
              <a:rect l="l" t="t" r="r" b="b"/>
              <a:pathLst>
                <a:path w="1649095" h="1362710">
                  <a:moveTo>
                    <a:pt x="1648968" y="0"/>
                  </a:moveTo>
                  <a:lnTo>
                    <a:pt x="0" y="0"/>
                  </a:lnTo>
                  <a:lnTo>
                    <a:pt x="0" y="1362455"/>
                  </a:lnTo>
                  <a:lnTo>
                    <a:pt x="1648968" y="1362455"/>
                  </a:lnTo>
                  <a:lnTo>
                    <a:pt x="164896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11112" y="1944624"/>
              <a:ext cx="1649095" cy="1362710"/>
            </a:xfrm>
            <a:custGeom>
              <a:avLst/>
              <a:gdLst/>
              <a:ahLst/>
              <a:cxnLst/>
              <a:rect l="l" t="t" r="r" b="b"/>
              <a:pathLst>
                <a:path w="1649095" h="1362710">
                  <a:moveTo>
                    <a:pt x="0" y="1362455"/>
                  </a:moveTo>
                  <a:lnTo>
                    <a:pt x="1648968" y="1362455"/>
                  </a:lnTo>
                  <a:lnTo>
                    <a:pt x="1648968" y="0"/>
                  </a:lnTo>
                  <a:lnTo>
                    <a:pt x="0" y="0"/>
                  </a:lnTo>
                  <a:lnTo>
                    <a:pt x="0" y="1362455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908038" y="2369946"/>
            <a:ext cx="1063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Arial"/>
                <a:cs typeface="Arial"/>
              </a:rPr>
              <a:t>Processor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42176" y="2801111"/>
            <a:ext cx="1408430" cy="451484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965"/>
              </a:spcBef>
            </a:pPr>
            <a:r>
              <a:rPr sz="1600" b="1" spc="-65" dirty="0">
                <a:latin typeface="Arial"/>
                <a:cs typeface="Arial"/>
              </a:rPr>
              <a:t>Local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Cache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46191" y="3032760"/>
            <a:ext cx="1066800" cy="954405"/>
          </a:xfrm>
          <a:prstGeom prst="rect">
            <a:avLst/>
          </a:prstGeom>
          <a:solidFill>
            <a:srgbClr val="EBEBEB"/>
          </a:solidFill>
          <a:ln w="24383">
            <a:solidFill>
              <a:srgbClr val="000000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85"/>
              </a:spcBef>
            </a:pPr>
            <a:endParaRPr sz="1600">
              <a:latin typeface="Times New Roman"/>
              <a:cs typeface="Times New Roman"/>
            </a:endParaRPr>
          </a:p>
          <a:p>
            <a:pPr marL="13081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597961" y="1932241"/>
            <a:ext cx="1887220" cy="2530475"/>
            <a:chOff x="9597961" y="1932241"/>
            <a:chExt cx="1887220" cy="2530475"/>
          </a:xfrm>
        </p:grpSpPr>
        <p:sp>
          <p:nvSpPr>
            <p:cNvPr id="19" name="object 19"/>
            <p:cNvSpPr/>
            <p:nvPr/>
          </p:nvSpPr>
          <p:spPr>
            <a:xfrm>
              <a:off x="9625583" y="3307080"/>
              <a:ext cx="1057910" cy="1127760"/>
            </a:xfrm>
            <a:custGeom>
              <a:avLst/>
              <a:gdLst/>
              <a:ahLst/>
              <a:cxnLst/>
              <a:rect l="l" t="t" r="r" b="b"/>
              <a:pathLst>
                <a:path w="1057909" h="1127760">
                  <a:moveTo>
                    <a:pt x="0" y="289560"/>
                  </a:moveTo>
                  <a:lnTo>
                    <a:pt x="1057655" y="289560"/>
                  </a:lnTo>
                </a:path>
                <a:path w="1057909" h="1127760">
                  <a:moveTo>
                    <a:pt x="1021080" y="0"/>
                  </a:moveTo>
                  <a:lnTo>
                    <a:pt x="1021080" y="1127759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23703" y="1944624"/>
              <a:ext cx="1649095" cy="1362710"/>
            </a:xfrm>
            <a:custGeom>
              <a:avLst/>
              <a:gdLst/>
              <a:ahLst/>
              <a:cxnLst/>
              <a:rect l="l" t="t" r="r" b="b"/>
              <a:pathLst>
                <a:path w="1649095" h="1362710">
                  <a:moveTo>
                    <a:pt x="1648968" y="0"/>
                  </a:moveTo>
                  <a:lnTo>
                    <a:pt x="0" y="0"/>
                  </a:lnTo>
                  <a:lnTo>
                    <a:pt x="0" y="1362455"/>
                  </a:lnTo>
                  <a:lnTo>
                    <a:pt x="1648968" y="1362455"/>
                  </a:lnTo>
                  <a:lnTo>
                    <a:pt x="164896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23703" y="1944624"/>
              <a:ext cx="1649095" cy="1362710"/>
            </a:xfrm>
            <a:custGeom>
              <a:avLst/>
              <a:gdLst/>
              <a:ahLst/>
              <a:cxnLst/>
              <a:rect l="l" t="t" r="r" b="b"/>
              <a:pathLst>
                <a:path w="1649095" h="1362710">
                  <a:moveTo>
                    <a:pt x="0" y="1362455"/>
                  </a:moveTo>
                  <a:lnTo>
                    <a:pt x="1648968" y="1362455"/>
                  </a:lnTo>
                  <a:lnTo>
                    <a:pt x="1648968" y="0"/>
                  </a:lnTo>
                  <a:lnTo>
                    <a:pt x="0" y="0"/>
                  </a:lnTo>
                  <a:lnTo>
                    <a:pt x="0" y="1362455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121645" y="2369946"/>
            <a:ext cx="1063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Arial"/>
                <a:cs typeface="Arial"/>
              </a:rPr>
              <a:t>Processor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954768" y="2801111"/>
            <a:ext cx="1408430" cy="451484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965"/>
              </a:spcBef>
            </a:pPr>
            <a:r>
              <a:rPr sz="1600" b="1" spc="-65" dirty="0">
                <a:latin typeface="Arial"/>
                <a:cs typeface="Arial"/>
              </a:rPr>
              <a:t>Local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Cache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58783" y="3032760"/>
            <a:ext cx="1066800" cy="954405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85"/>
              </a:spcBef>
            </a:pPr>
            <a:endParaRPr sz="1600">
              <a:latin typeface="Times New Roman"/>
              <a:cs typeface="Times New Roman"/>
            </a:endParaRPr>
          </a:p>
          <a:p>
            <a:pPr marL="131445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813601" y="1932241"/>
            <a:ext cx="1884045" cy="2530475"/>
            <a:chOff x="12813601" y="1932241"/>
            <a:chExt cx="1884045" cy="2530475"/>
          </a:xfrm>
        </p:grpSpPr>
        <p:sp>
          <p:nvSpPr>
            <p:cNvPr id="26" name="object 26"/>
            <p:cNvSpPr/>
            <p:nvPr/>
          </p:nvSpPr>
          <p:spPr>
            <a:xfrm>
              <a:off x="12841224" y="3307080"/>
              <a:ext cx="1057910" cy="1127760"/>
            </a:xfrm>
            <a:custGeom>
              <a:avLst/>
              <a:gdLst/>
              <a:ahLst/>
              <a:cxnLst/>
              <a:rect l="l" t="t" r="r" b="b"/>
              <a:pathLst>
                <a:path w="1057909" h="1127760">
                  <a:moveTo>
                    <a:pt x="0" y="289560"/>
                  </a:moveTo>
                  <a:lnTo>
                    <a:pt x="1057655" y="289560"/>
                  </a:lnTo>
                </a:path>
                <a:path w="1057909" h="1127760">
                  <a:moveTo>
                    <a:pt x="1018032" y="0"/>
                  </a:moveTo>
                  <a:lnTo>
                    <a:pt x="1018032" y="1127759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036296" y="1944624"/>
              <a:ext cx="1649095" cy="1362710"/>
            </a:xfrm>
            <a:custGeom>
              <a:avLst/>
              <a:gdLst/>
              <a:ahLst/>
              <a:cxnLst/>
              <a:rect l="l" t="t" r="r" b="b"/>
              <a:pathLst>
                <a:path w="1649094" h="1362710">
                  <a:moveTo>
                    <a:pt x="1648967" y="0"/>
                  </a:moveTo>
                  <a:lnTo>
                    <a:pt x="0" y="0"/>
                  </a:lnTo>
                  <a:lnTo>
                    <a:pt x="0" y="1362455"/>
                  </a:lnTo>
                  <a:lnTo>
                    <a:pt x="1648967" y="1362455"/>
                  </a:lnTo>
                  <a:lnTo>
                    <a:pt x="1648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036296" y="1944624"/>
              <a:ext cx="1649095" cy="1362710"/>
            </a:xfrm>
            <a:custGeom>
              <a:avLst/>
              <a:gdLst/>
              <a:ahLst/>
              <a:cxnLst/>
              <a:rect l="l" t="t" r="r" b="b"/>
              <a:pathLst>
                <a:path w="1649094" h="1362710">
                  <a:moveTo>
                    <a:pt x="0" y="1362455"/>
                  </a:moveTo>
                  <a:lnTo>
                    <a:pt x="1648967" y="1362455"/>
                  </a:lnTo>
                  <a:lnTo>
                    <a:pt x="1648967" y="0"/>
                  </a:lnTo>
                  <a:lnTo>
                    <a:pt x="0" y="0"/>
                  </a:lnTo>
                  <a:lnTo>
                    <a:pt x="0" y="1362455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3335381" y="2369946"/>
            <a:ext cx="1063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Arial"/>
                <a:cs typeface="Arial"/>
              </a:rPr>
              <a:t>Processor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170408" y="2801111"/>
            <a:ext cx="1405255" cy="451484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965"/>
              </a:spcBef>
            </a:pPr>
            <a:r>
              <a:rPr sz="1600" b="1" spc="-65" dirty="0">
                <a:latin typeface="Arial"/>
                <a:cs typeface="Arial"/>
              </a:rPr>
              <a:t>Local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Cache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774423" y="3032760"/>
            <a:ext cx="1066800" cy="954405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85"/>
              </a:spcBef>
            </a:pPr>
            <a:endParaRPr sz="1600">
              <a:latin typeface="Times New Roman"/>
              <a:cs typeface="Times New Roman"/>
            </a:endParaRPr>
          </a:p>
          <a:p>
            <a:pPr marL="129539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429000" y="4215384"/>
            <a:ext cx="11162030" cy="558165"/>
            <a:chOff x="3429000" y="4215384"/>
            <a:chExt cx="11162030" cy="558165"/>
          </a:xfrm>
        </p:grpSpPr>
        <p:sp>
          <p:nvSpPr>
            <p:cNvPr id="33" name="object 33"/>
            <p:cNvSpPr/>
            <p:nvPr/>
          </p:nvSpPr>
          <p:spPr>
            <a:xfrm>
              <a:off x="3441191" y="4227576"/>
              <a:ext cx="11137900" cy="533400"/>
            </a:xfrm>
            <a:custGeom>
              <a:avLst/>
              <a:gdLst/>
              <a:ahLst/>
              <a:cxnLst/>
              <a:rect l="l" t="t" r="r" b="b"/>
              <a:pathLst>
                <a:path w="11137900" h="533400">
                  <a:moveTo>
                    <a:pt x="10946892" y="0"/>
                  </a:move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342900"/>
                  </a:lnTo>
                  <a:lnTo>
                    <a:pt x="5034" y="386562"/>
                  </a:lnTo>
                  <a:lnTo>
                    <a:pt x="19372" y="426653"/>
                  </a:lnTo>
                  <a:lnTo>
                    <a:pt x="41867" y="462025"/>
                  </a:lnTo>
                  <a:lnTo>
                    <a:pt x="71374" y="491532"/>
                  </a:lnTo>
                  <a:lnTo>
                    <a:pt x="106746" y="514027"/>
                  </a:lnTo>
                  <a:lnTo>
                    <a:pt x="146837" y="528365"/>
                  </a:lnTo>
                  <a:lnTo>
                    <a:pt x="190500" y="533400"/>
                  </a:lnTo>
                  <a:lnTo>
                    <a:pt x="10946892" y="533400"/>
                  </a:lnTo>
                  <a:lnTo>
                    <a:pt x="10990554" y="528365"/>
                  </a:lnTo>
                  <a:lnTo>
                    <a:pt x="11030645" y="514027"/>
                  </a:lnTo>
                  <a:lnTo>
                    <a:pt x="11066017" y="491532"/>
                  </a:lnTo>
                  <a:lnTo>
                    <a:pt x="11095524" y="462025"/>
                  </a:lnTo>
                  <a:lnTo>
                    <a:pt x="11118019" y="426653"/>
                  </a:lnTo>
                  <a:lnTo>
                    <a:pt x="11132357" y="386562"/>
                  </a:lnTo>
                  <a:lnTo>
                    <a:pt x="11137392" y="342900"/>
                  </a:lnTo>
                  <a:lnTo>
                    <a:pt x="11137392" y="190500"/>
                  </a:lnTo>
                  <a:lnTo>
                    <a:pt x="11132357" y="146837"/>
                  </a:lnTo>
                  <a:lnTo>
                    <a:pt x="11118019" y="106746"/>
                  </a:lnTo>
                  <a:lnTo>
                    <a:pt x="11095524" y="71374"/>
                  </a:lnTo>
                  <a:lnTo>
                    <a:pt x="11066017" y="41867"/>
                  </a:lnTo>
                  <a:lnTo>
                    <a:pt x="11030645" y="19372"/>
                  </a:lnTo>
                  <a:lnTo>
                    <a:pt x="10990554" y="5034"/>
                  </a:lnTo>
                  <a:lnTo>
                    <a:pt x="10946892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41191" y="4227576"/>
              <a:ext cx="11137900" cy="533400"/>
            </a:xfrm>
            <a:custGeom>
              <a:avLst/>
              <a:gdLst/>
              <a:ahLst/>
              <a:cxnLst/>
              <a:rect l="l" t="t" r="r" b="b"/>
              <a:pathLst>
                <a:path w="11137900" h="5334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10946892" y="0"/>
                  </a:lnTo>
                  <a:lnTo>
                    <a:pt x="10990554" y="5034"/>
                  </a:lnTo>
                  <a:lnTo>
                    <a:pt x="11030645" y="19372"/>
                  </a:lnTo>
                  <a:lnTo>
                    <a:pt x="11066017" y="41867"/>
                  </a:lnTo>
                  <a:lnTo>
                    <a:pt x="11095524" y="71374"/>
                  </a:lnTo>
                  <a:lnTo>
                    <a:pt x="11118019" y="106746"/>
                  </a:lnTo>
                  <a:lnTo>
                    <a:pt x="11132357" y="146837"/>
                  </a:lnTo>
                  <a:lnTo>
                    <a:pt x="11137392" y="190500"/>
                  </a:lnTo>
                  <a:lnTo>
                    <a:pt x="11137392" y="342900"/>
                  </a:lnTo>
                  <a:lnTo>
                    <a:pt x="11132357" y="386562"/>
                  </a:lnTo>
                  <a:lnTo>
                    <a:pt x="11118019" y="426653"/>
                  </a:lnTo>
                  <a:lnTo>
                    <a:pt x="11095524" y="462025"/>
                  </a:lnTo>
                  <a:lnTo>
                    <a:pt x="11066017" y="491532"/>
                  </a:lnTo>
                  <a:lnTo>
                    <a:pt x="11030645" y="514027"/>
                  </a:lnTo>
                  <a:lnTo>
                    <a:pt x="10990554" y="528365"/>
                  </a:lnTo>
                  <a:lnTo>
                    <a:pt x="10946892" y="533400"/>
                  </a:lnTo>
                  <a:lnTo>
                    <a:pt x="190500" y="533400"/>
                  </a:lnTo>
                  <a:lnTo>
                    <a:pt x="146837" y="528365"/>
                  </a:lnTo>
                  <a:lnTo>
                    <a:pt x="106746" y="514027"/>
                  </a:lnTo>
                  <a:lnTo>
                    <a:pt x="71374" y="491532"/>
                  </a:lnTo>
                  <a:lnTo>
                    <a:pt x="41867" y="462025"/>
                  </a:lnTo>
                  <a:lnTo>
                    <a:pt x="19372" y="426653"/>
                  </a:lnTo>
                  <a:lnTo>
                    <a:pt x="5034" y="386562"/>
                  </a:lnTo>
                  <a:lnTo>
                    <a:pt x="0" y="342900"/>
                  </a:lnTo>
                  <a:lnTo>
                    <a:pt x="0" y="1905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195564" y="4299331"/>
            <a:ext cx="1388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Interconnect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813003" y="5135625"/>
            <a:ext cx="16313150" cy="7478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80" dirty="0">
                <a:latin typeface="Arial"/>
                <a:cs typeface="Arial"/>
              </a:rPr>
              <a:t>Recall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non-uniform</a:t>
            </a:r>
            <a:r>
              <a:rPr sz="3200" b="1" spc="1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memory</a:t>
            </a:r>
            <a:r>
              <a:rPr sz="3200" b="1" spc="25" dirty="0">
                <a:latin typeface="Arial"/>
                <a:cs typeface="Arial"/>
              </a:rPr>
              <a:t> </a:t>
            </a:r>
            <a:r>
              <a:rPr sz="3200" b="1" spc="-220" dirty="0">
                <a:latin typeface="Arial"/>
                <a:cs typeface="Arial"/>
              </a:rPr>
              <a:t>access</a:t>
            </a:r>
            <a:r>
              <a:rPr sz="3200" b="1" spc="25" dirty="0">
                <a:latin typeface="Arial"/>
                <a:cs typeface="Arial"/>
              </a:rPr>
              <a:t> </a:t>
            </a:r>
            <a:r>
              <a:rPr sz="3200" b="1" spc="110" dirty="0">
                <a:latin typeface="Arial"/>
                <a:cs typeface="Arial"/>
              </a:rPr>
              <a:t>(NUMA)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spc="-50" dirty="0">
                <a:latin typeface="Arial"/>
                <a:cs typeface="Arial"/>
              </a:rPr>
              <a:t>shared</a:t>
            </a:r>
            <a:r>
              <a:rPr sz="3200" b="1" spc="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memory</a:t>
            </a:r>
            <a:r>
              <a:rPr sz="3200" b="1" spc="5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systems</a:t>
            </a:r>
            <a:endParaRPr sz="3200">
              <a:latin typeface="Arial"/>
              <a:cs typeface="Arial"/>
            </a:endParaRPr>
          </a:p>
          <a:p>
            <a:pPr marL="12700" marR="65405">
              <a:lnSpc>
                <a:spcPct val="100000"/>
              </a:lnSpc>
              <a:spcBef>
                <a:spcPts val="2785"/>
              </a:spcBef>
            </a:pPr>
            <a:r>
              <a:rPr sz="3200" b="1" dirty="0">
                <a:latin typeface="Arial"/>
                <a:cs typeface="Arial"/>
              </a:rPr>
              <a:t>Idea: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locating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regions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70" dirty="0">
                <a:latin typeface="Arial"/>
                <a:cs typeface="Arial"/>
              </a:rPr>
              <a:t>of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memory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near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135" dirty="0">
                <a:latin typeface="Arial"/>
                <a:cs typeface="Arial"/>
              </a:rPr>
              <a:t>processors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120" dirty="0">
                <a:latin typeface="Arial"/>
                <a:cs typeface="Arial"/>
              </a:rPr>
              <a:t>increases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5" dirty="0">
                <a:latin typeface="Arial"/>
                <a:cs typeface="Arial"/>
              </a:rPr>
              <a:t>scalability:</a:t>
            </a:r>
            <a:r>
              <a:rPr sz="3200" b="1" spc="-90" dirty="0">
                <a:latin typeface="Arial"/>
                <a:cs typeface="Arial"/>
              </a:rPr>
              <a:t> </a:t>
            </a:r>
            <a:r>
              <a:rPr sz="3200" b="1" spc="95" dirty="0">
                <a:latin typeface="Arial"/>
                <a:cs typeface="Arial"/>
              </a:rPr>
              <a:t>it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yields </a:t>
            </a:r>
            <a:r>
              <a:rPr sz="3200" b="1" dirty="0">
                <a:latin typeface="Arial"/>
                <a:cs typeface="Arial"/>
              </a:rPr>
              <a:t>higher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aggregate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bandwidth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reduced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latency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45" dirty="0">
                <a:latin typeface="Arial"/>
                <a:cs typeface="Arial"/>
              </a:rPr>
              <a:t>(especially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when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there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155" dirty="0">
                <a:latin typeface="Arial"/>
                <a:cs typeface="Arial"/>
              </a:rPr>
              <a:t>is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locality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in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1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application)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10"/>
              </a:spcBef>
            </a:pPr>
            <a:r>
              <a:rPr sz="3200" b="1" dirty="0">
                <a:solidFill>
                  <a:srgbClr val="C72405"/>
                </a:solidFill>
                <a:latin typeface="Arial"/>
                <a:cs typeface="Arial"/>
              </a:rPr>
              <a:t>But...</a:t>
            </a:r>
            <a:r>
              <a:rPr sz="3200" b="1" spc="-7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C72405"/>
                </a:solidFill>
                <a:latin typeface="Arial"/>
                <a:cs typeface="Arial"/>
              </a:rPr>
              <a:t>efficiency</a:t>
            </a:r>
            <a:r>
              <a:rPr sz="3200" b="1" spc="-4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spc="70" dirty="0">
                <a:solidFill>
                  <a:srgbClr val="C72405"/>
                </a:solidFill>
                <a:latin typeface="Arial"/>
                <a:cs typeface="Arial"/>
              </a:rPr>
              <a:t>of</a:t>
            </a:r>
            <a:r>
              <a:rPr sz="3200" b="1" spc="-10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spc="114" dirty="0">
                <a:solidFill>
                  <a:srgbClr val="C72405"/>
                </a:solidFill>
                <a:latin typeface="Arial"/>
                <a:cs typeface="Arial"/>
              </a:rPr>
              <a:t>NUMA</a:t>
            </a:r>
            <a:r>
              <a:rPr sz="3200" b="1" spc="-7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spc="-80" dirty="0">
                <a:solidFill>
                  <a:srgbClr val="C72405"/>
                </a:solidFill>
                <a:latin typeface="Arial"/>
                <a:cs typeface="Arial"/>
              </a:rPr>
              <a:t>system</a:t>
            </a:r>
            <a:r>
              <a:rPr sz="3200" b="1" spc="-6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spc="-60" dirty="0">
                <a:solidFill>
                  <a:srgbClr val="C72405"/>
                </a:solidFill>
                <a:latin typeface="Arial"/>
                <a:cs typeface="Arial"/>
              </a:rPr>
              <a:t>does</a:t>
            </a:r>
            <a:r>
              <a:rPr sz="3200" b="1" spc="-4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spc="55" dirty="0">
                <a:solidFill>
                  <a:srgbClr val="C72405"/>
                </a:solidFill>
                <a:latin typeface="Arial"/>
                <a:cs typeface="Arial"/>
              </a:rPr>
              <a:t>little</a:t>
            </a:r>
            <a:r>
              <a:rPr sz="3200" b="1" spc="-9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72405"/>
                </a:solidFill>
                <a:latin typeface="Arial"/>
                <a:cs typeface="Arial"/>
              </a:rPr>
              <a:t>good</a:t>
            </a:r>
            <a:r>
              <a:rPr sz="3200" b="1" spc="-4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spc="85" dirty="0">
                <a:solidFill>
                  <a:srgbClr val="C72405"/>
                </a:solidFill>
                <a:latin typeface="Arial"/>
                <a:cs typeface="Arial"/>
              </a:rPr>
              <a:t>if</a:t>
            </a:r>
            <a:r>
              <a:rPr sz="3200" b="1" spc="-9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72405"/>
                </a:solidFill>
                <a:latin typeface="Arial"/>
                <a:cs typeface="Arial"/>
              </a:rPr>
              <a:t>the</a:t>
            </a:r>
            <a:r>
              <a:rPr sz="3200" b="1" spc="-7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spc="-55" dirty="0">
                <a:solidFill>
                  <a:srgbClr val="C72405"/>
                </a:solidFill>
                <a:latin typeface="Arial"/>
                <a:cs typeface="Arial"/>
              </a:rPr>
              <a:t>coherence</a:t>
            </a:r>
            <a:r>
              <a:rPr sz="3200" b="1" spc="-3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72405"/>
                </a:solidFill>
                <a:latin typeface="Arial"/>
                <a:cs typeface="Arial"/>
              </a:rPr>
              <a:t>protocol can’t</a:t>
            </a:r>
            <a:r>
              <a:rPr sz="3200" b="1" spc="-9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C72405"/>
                </a:solidFill>
                <a:latin typeface="Arial"/>
                <a:cs typeface="Arial"/>
              </a:rPr>
              <a:t>also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solidFill>
                  <a:srgbClr val="C72405"/>
                </a:solidFill>
                <a:latin typeface="Arial"/>
                <a:cs typeface="Arial"/>
              </a:rPr>
              <a:t>be</a:t>
            </a:r>
            <a:r>
              <a:rPr sz="3200" b="1" spc="-2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C72405"/>
                </a:solidFill>
                <a:latin typeface="Arial"/>
                <a:cs typeface="Arial"/>
              </a:rPr>
              <a:t>scaled!</a:t>
            </a:r>
            <a:endParaRPr sz="3200">
              <a:latin typeface="Arial"/>
              <a:cs typeface="Arial"/>
            </a:endParaRPr>
          </a:p>
          <a:p>
            <a:pPr marL="12700" marR="1439545">
              <a:lnSpc>
                <a:spcPct val="100000"/>
              </a:lnSpc>
              <a:spcBef>
                <a:spcPts val="2805"/>
              </a:spcBef>
            </a:pPr>
            <a:r>
              <a:rPr sz="3200" b="1" spc="-70" dirty="0">
                <a:solidFill>
                  <a:srgbClr val="C72405"/>
                </a:solidFill>
                <a:latin typeface="Arial"/>
                <a:cs typeface="Arial"/>
              </a:rPr>
              <a:t>Consider</a:t>
            </a:r>
            <a:r>
              <a:rPr sz="3200" b="1" spc="-10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C72405"/>
                </a:solidFill>
                <a:latin typeface="Arial"/>
                <a:cs typeface="Arial"/>
              </a:rPr>
              <a:t>this</a:t>
            </a:r>
            <a:r>
              <a:rPr sz="3200" b="1" spc="-5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spc="-190" dirty="0">
                <a:solidFill>
                  <a:srgbClr val="C72405"/>
                </a:solidFill>
                <a:latin typeface="Arial"/>
                <a:cs typeface="Arial"/>
              </a:rPr>
              <a:t>case:</a:t>
            </a:r>
            <a:r>
              <a:rPr sz="3200" b="1" spc="-3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spc="-100" dirty="0">
                <a:solidFill>
                  <a:srgbClr val="C72405"/>
                </a:solidFill>
                <a:latin typeface="Arial"/>
                <a:cs typeface="Arial"/>
              </a:rPr>
              <a:t>processor</a:t>
            </a:r>
            <a:r>
              <a:rPr sz="3200" b="1" spc="-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spc="-229" dirty="0">
                <a:solidFill>
                  <a:srgbClr val="C72405"/>
                </a:solidFill>
                <a:latin typeface="Arial"/>
                <a:cs typeface="Arial"/>
              </a:rPr>
              <a:t>accesses</a:t>
            </a:r>
            <a:r>
              <a:rPr sz="3200" b="1" spc="-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72405"/>
                </a:solidFill>
                <a:latin typeface="Arial"/>
                <a:cs typeface="Arial"/>
              </a:rPr>
              <a:t>nearby</a:t>
            </a:r>
            <a:r>
              <a:rPr sz="3200" b="1" spc="-2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72405"/>
                </a:solidFill>
                <a:latin typeface="Arial"/>
                <a:cs typeface="Arial"/>
              </a:rPr>
              <a:t>memory</a:t>
            </a:r>
            <a:r>
              <a:rPr sz="3200" b="1" spc="-1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72405"/>
                </a:solidFill>
                <a:latin typeface="Arial"/>
                <a:cs typeface="Arial"/>
              </a:rPr>
              <a:t>(good...),</a:t>
            </a:r>
            <a:r>
              <a:rPr sz="3200" b="1" spc="2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spc="50" dirty="0">
                <a:solidFill>
                  <a:srgbClr val="C72405"/>
                </a:solidFill>
                <a:latin typeface="Arial"/>
                <a:cs typeface="Arial"/>
              </a:rPr>
              <a:t>but</a:t>
            </a:r>
            <a:r>
              <a:rPr sz="3200" b="1" spc="-2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spc="85" dirty="0">
                <a:solidFill>
                  <a:srgbClr val="C72405"/>
                </a:solidFill>
                <a:latin typeface="Arial"/>
                <a:cs typeface="Arial"/>
              </a:rPr>
              <a:t>to</a:t>
            </a:r>
            <a:r>
              <a:rPr sz="3200" b="1" spc="-6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C72405"/>
                </a:solidFill>
                <a:latin typeface="Arial"/>
                <a:cs typeface="Arial"/>
              </a:rPr>
              <a:t>ensure </a:t>
            </a:r>
            <a:r>
              <a:rPr sz="3200" b="1" spc="-55" dirty="0">
                <a:solidFill>
                  <a:srgbClr val="C72405"/>
                </a:solidFill>
                <a:latin typeface="Arial"/>
                <a:cs typeface="Arial"/>
              </a:rPr>
              <a:t>coherence</a:t>
            </a:r>
            <a:r>
              <a:rPr sz="3200" b="1" spc="-1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72405"/>
                </a:solidFill>
                <a:latin typeface="Arial"/>
                <a:cs typeface="Arial"/>
              </a:rPr>
              <a:t>still</a:t>
            </a:r>
            <a:r>
              <a:rPr sz="3200" b="1" spc="-8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72405"/>
                </a:solidFill>
                <a:latin typeface="Arial"/>
                <a:cs typeface="Arial"/>
              </a:rPr>
              <a:t>must</a:t>
            </a:r>
            <a:r>
              <a:rPr sz="3200" b="1" spc="-5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spc="-35" dirty="0">
                <a:solidFill>
                  <a:srgbClr val="C72405"/>
                </a:solidFill>
                <a:latin typeface="Arial"/>
                <a:cs typeface="Arial"/>
              </a:rPr>
              <a:t>broadcast </a:t>
            </a:r>
            <a:r>
              <a:rPr sz="3200" b="1" spc="85" dirty="0">
                <a:solidFill>
                  <a:srgbClr val="C72405"/>
                </a:solidFill>
                <a:latin typeface="Arial"/>
                <a:cs typeface="Arial"/>
              </a:rPr>
              <a:t>to</a:t>
            </a:r>
            <a:r>
              <a:rPr sz="3200" b="1" spc="-6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72405"/>
                </a:solidFill>
                <a:latin typeface="Arial"/>
                <a:cs typeface="Arial"/>
              </a:rPr>
              <a:t>all</a:t>
            </a:r>
            <a:r>
              <a:rPr sz="3200" b="1" spc="-8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72405"/>
                </a:solidFill>
                <a:latin typeface="Arial"/>
                <a:cs typeface="Arial"/>
              </a:rPr>
              <a:t>other</a:t>
            </a:r>
            <a:r>
              <a:rPr sz="3200" b="1" spc="-2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spc="-135" dirty="0">
                <a:solidFill>
                  <a:srgbClr val="C72405"/>
                </a:solidFill>
                <a:latin typeface="Arial"/>
                <a:cs typeface="Arial"/>
              </a:rPr>
              <a:t>processors</a:t>
            </a:r>
            <a:r>
              <a:rPr sz="3200" b="1" spc="-3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spc="95" dirty="0">
                <a:solidFill>
                  <a:srgbClr val="C72405"/>
                </a:solidFill>
                <a:latin typeface="Arial"/>
                <a:cs typeface="Arial"/>
              </a:rPr>
              <a:t>it</a:t>
            </a:r>
            <a:r>
              <a:rPr sz="3200" b="1" spc="-7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spc="-135" dirty="0">
                <a:solidFill>
                  <a:srgbClr val="C72405"/>
                </a:solidFill>
                <a:latin typeface="Arial"/>
                <a:cs typeface="Arial"/>
              </a:rPr>
              <a:t>is</a:t>
            </a:r>
            <a:r>
              <a:rPr sz="3200" b="1" spc="-7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C72405"/>
                </a:solidFill>
                <a:latin typeface="Arial"/>
                <a:cs typeface="Arial"/>
              </a:rPr>
              <a:t>doing</a:t>
            </a:r>
            <a:r>
              <a:rPr sz="3200" b="1" spc="-2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spc="-145" dirty="0">
                <a:solidFill>
                  <a:srgbClr val="C72405"/>
                </a:solidFill>
                <a:latin typeface="Arial"/>
                <a:cs typeface="Arial"/>
              </a:rPr>
              <a:t>so</a:t>
            </a:r>
            <a:r>
              <a:rPr sz="3200" b="1" spc="-6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C72405"/>
                </a:solidFill>
                <a:latin typeface="Arial"/>
                <a:cs typeface="Arial"/>
              </a:rPr>
              <a:t>(bad...)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3200" b="1" spc="-35" dirty="0">
                <a:latin typeface="Arial"/>
                <a:cs typeface="Arial"/>
              </a:rPr>
              <a:t>Some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terminology:</a:t>
            </a:r>
            <a:endParaRPr sz="3200">
              <a:latin typeface="Arial"/>
              <a:cs typeface="Arial"/>
            </a:endParaRPr>
          </a:p>
          <a:p>
            <a:pPr marL="1332230" indent="-518159">
              <a:lnSpc>
                <a:spcPct val="100000"/>
              </a:lnSpc>
              <a:spcBef>
                <a:spcPts val="1395"/>
              </a:spcBef>
              <a:buSzPct val="120312"/>
              <a:buFont typeface="Arial"/>
              <a:buChar char="▪"/>
              <a:tabLst>
                <a:tab pos="1332230" algn="l"/>
              </a:tabLst>
            </a:pPr>
            <a:r>
              <a:rPr sz="3200" b="1" spc="-95" dirty="0">
                <a:latin typeface="Arial"/>
                <a:cs typeface="Arial"/>
              </a:rPr>
              <a:t>cc-</a:t>
            </a:r>
            <a:r>
              <a:rPr sz="3200" b="1" spc="120" dirty="0">
                <a:latin typeface="Arial"/>
                <a:cs typeface="Arial"/>
              </a:rPr>
              <a:t>NUMA</a:t>
            </a:r>
            <a:r>
              <a:rPr sz="3200" b="1" spc="55" dirty="0">
                <a:latin typeface="Arial"/>
                <a:cs typeface="Arial"/>
              </a:rPr>
              <a:t> </a:t>
            </a:r>
            <a:r>
              <a:rPr sz="3200" b="1" spc="375" dirty="0">
                <a:latin typeface="Arial"/>
                <a:cs typeface="Arial"/>
              </a:rPr>
              <a:t>=</a:t>
            </a:r>
            <a:r>
              <a:rPr sz="3200" b="1" spc="15" dirty="0">
                <a:latin typeface="Arial"/>
                <a:cs typeface="Arial"/>
              </a:rPr>
              <a:t> </a:t>
            </a:r>
            <a:r>
              <a:rPr sz="3200" b="1" spc="-70" dirty="0">
                <a:latin typeface="Arial"/>
                <a:cs typeface="Arial"/>
              </a:rPr>
              <a:t>“cache-</a:t>
            </a:r>
            <a:r>
              <a:rPr sz="3200" b="1" dirty="0">
                <a:latin typeface="Arial"/>
                <a:cs typeface="Arial"/>
              </a:rPr>
              <a:t>coherent,</a:t>
            </a:r>
            <a:r>
              <a:rPr sz="3200" b="1" spc="1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non-uniform</a:t>
            </a:r>
            <a:r>
              <a:rPr sz="3200" b="1" spc="1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memory</a:t>
            </a:r>
            <a:r>
              <a:rPr sz="3200" b="1" spc="90" dirty="0">
                <a:latin typeface="Arial"/>
                <a:cs typeface="Arial"/>
              </a:rPr>
              <a:t> </a:t>
            </a:r>
            <a:r>
              <a:rPr sz="3200" b="1" spc="-30" dirty="0">
                <a:latin typeface="Arial"/>
                <a:cs typeface="Arial"/>
              </a:rPr>
              <a:t>access”</a:t>
            </a:r>
            <a:endParaRPr sz="3200">
              <a:latin typeface="Arial"/>
              <a:cs typeface="Arial"/>
            </a:endParaRPr>
          </a:p>
          <a:p>
            <a:pPr marL="1332230" marR="765810" indent="-518795">
              <a:lnSpc>
                <a:spcPct val="100000"/>
              </a:lnSpc>
              <a:spcBef>
                <a:spcPts val="1415"/>
              </a:spcBef>
              <a:buSzPct val="120312"/>
              <a:buFont typeface="Arial"/>
              <a:buChar char="▪"/>
              <a:tabLst>
                <a:tab pos="1332230" algn="l"/>
              </a:tabLst>
            </a:pPr>
            <a:r>
              <a:rPr sz="3200" b="1" dirty="0">
                <a:latin typeface="Arial"/>
                <a:cs typeface="Arial"/>
              </a:rPr>
              <a:t>Distributed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0" dirty="0">
                <a:latin typeface="Arial"/>
                <a:cs typeface="Arial"/>
              </a:rPr>
              <a:t>shared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memory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90" dirty="0">
                <a:latin typeface="Arial"/>
                <a:cs typeface="Arial"/>
              </a:rPr>
              <a:t>system</a:t>
            </a:r>
            <a:r>
              <a:rPr sz="3200" b="1" spc="-9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(DSM):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spc="-110" dirty="0">
                <a:latin typeface="Arial"/>
                <a:cs typeface="Arial"/>
              </a:rPr>
              <a:t>cache</a:t>
            </a:r>
            <a:r>
              <a:rPr sz="3200" b="1" spc="-10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coherent,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5" dirty="0">
                <a:latin typeface="Arial"/>
                <a:cs typeface="Arial"/>
              </a:rPr>
              <a:t>shared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spc="-45" dirty="0">
                <a:latin typeface="Arial"/>
                <a:cs typeface="Arial"/>
              </a:rPr>
              <a:t>address </a:t>
            </a:r>
            <a:r>
              <a:rPr sz="3200" b="1" spc="-110" dirty="0">
                <a:latin typeface="Arial"/>
                <a:cs typeface="Arial"/>
              </a:rPr>
              <a:t>space,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but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architecture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implemented</a:t>
            </a:r>
            <a:r>
              <a:rPr sz="3200" b="1" spc="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by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70" dirty="0">
                <a:latin typeface="Arial"/>
                <a:cs typeface="Arial"/>
              </a:rPr>
              <a:t>physically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distributed</a:t>
            </a:r>
            <a:r>
              <a:rPr sz="3200" b="1" spc="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memories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53009" y="6428041"/>
            <a:ext cx="3673475" cy="1045844"/>
            <a:chOff x="6553009" y="6428041"/>
            <a:chExt cx="3673475" cy="1045844"/>
          </a:xfrm>
        </p:grpSpPr>
        <p:sp>
          <p:nvSpPr>
            <p:cNvPr id="3" name="object 3"/>
            <p:cNvSpPr/>
            <p:nvPr/>
          </p:nvSpPr>
          <p:spPr>
            <a:xfrm>
              <a:off x="8702039" y="6961631"/>
              <a:ext cx="1496695" cy="0"/>
            </a:xfrm>
            <a:custGeom>
              <a:avLst/>
              <a:gdLst/>
              <a:ahLst/>
              <a:cxnLst/>
              <a:rect l="l" t="t" r="r" b="b"/>
              <a:pathLst>
                <a:path w="1496695">
                  <a:moveTo>
                    <a:pt x="0" y="0"/>
                  </a:moveTo>
                  <a:lnTo>
                    <a:pt x="1496567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65391" y="6440423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65391" y="6440423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71488" y="6733031"/>
            <a:ext cx="2131060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9740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Request</a:t>
            </a:r>
            <a:r>
              <a:rPr spc="-265" dirty="0"/>
              <a:t> </a:t>
            </a:r>
            <a:r>
              <a:rPr spc="-10" dirty="0"/>
              <a:t>forwarding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219009" y="2770441"/>
            <a:ext cx="15393035" cy="5831205"/>
            <a:chOff x="1219009" y="2770441"/>
            <a:chExt cx="15393035" cy="5831205"/>
          </a:xfrm>
        </p:grpSpPr>
        <p:sp>
          <p:nvSpPr>
            <p:cNvPr id="9" name="object 9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15177642" y="0"/>
                  </a:moveTo>
                  <a:lnTo>
                    <a:pt x="190373" y="0"/>
                  </a:lnTo>
                  <a:lnTo>
                    <a:pt x="146717" y="5027"/>
                  </a:lnTo>
                  <a:lnTo>
                    <a:pt x="106644" y="19346"/>
                  </a:lnTo>
                  <a:lnTo>
                    <a:pt x="71297" y="41817"/>
                  </a:lnTo>
                  <a:lnTo>
                    <a:pt x="41817" y="71297"/>
                  </a:lnTo>
                  <a:lnTo>
                    <a:pt x="19346" y="106644"/>
                  </a:lnTo>
                  <a:lnTo>
                    <a:pt x="5027" y="146717"/>
                  </a:lnTo>
                  <a:lnTo>
                    <a:pt x="0" y="190373"/>
                  </a:lnTo>
                  <a:lnTo>
                    <a:pt x="0" y="583818"/>
                  </a:lnTo>
                  <a:lnTo>
                    <a:pt x="5027" y="627474"/>
                  </a:lnTo>
                  <a:lnTo>
                    <a:pt x="19346" y="667547"/>
                  </a:lnTo>
                  <a:lnTo>
                    <a:pt x="41817" y="702894"/>
                  </a:lnTo>
                  <a:lnTo>
                    <a:pt x="71297" y="732374"/>
                  </a:lnTo>
                  <a:lnTo>
                    <a:pt x="106644" y="754845"/>
                  </a:lnTo>
                  <a:lnTo>
                    <a:pt x="146717" y="769164"/>
                  </a:lnTo>
                  <a:lnTo>
                    <a:pt x="190373" y="774191"/>
                  </a:lnTo>
                  <a:lnTo>
                    <a:pt x="15177642" y="774191"/>
                  </a:lnTo>
                  <a:lnTo>
                    <a:pt x="15221298" y="769164"/>
                  </a:lnTo>
                  <a:lnTo>
                    <a:pt x="15261371" y="754845"/>
                  </a:lnTo>
                  <a:lnTo>
                    <a:pt x="15296718" y="732374"/>
                  </a:lnTo>
                  <a:lnTo>
                    <a:pt x="15326198" y="702894"/>
                  </a:lnTo>
                  <a:lnTo>
                    <a:pt x="15348669" y="667547"/>
                  </a:lnTo>
                  <a:lnTo>
                    <a:pt x="15362988" y="627474"/>
                  </a:lnTo>
                  <a:lnTo>
                    <a:pt x="15368016" y="583818"/>
                  </a:lnTo>
                  <a:lnTo>
                    <a:pt x="15368016" y="190373"/>
                  </a:lnTo>
                  <a:lnTo>
                    <a:pt x="15362988" y="146717"/>
                  </a:lnTo>
                  <a:lnTo>
                    <a:pt x="15348669" y="106644"/>
                  </a:lnTo>
                  <a:lnTo>
                    <a:pt x="15326198" y="71297"/>
                  </a:lnTo>
                  <a:lnTo>
                    <a:pt x="15296718" y="41817"/>
                  </a:lnTo>
                  <a:lnTo>
                    <a:pt x="15261371" y="19346"/>
                  </a:lnTo>
                  <a:lnTo>
                    <a:pt x="15221298" y="5027"/>
                  </a:lnTo>
                  <a:lnTo>
                    <a:pt x="15177642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0" y="190373"/>
                  </a:moveTo>
                  <a:lnTo>
                    <a:pt x="5027" y="146717"/>
                  </a:lnTo>
                  <a:lnTo>
                    <a:pt x="19346" y="106644"/>
                  </a:lnTo>
                  <a:lnTo>
                    <a:pt x="41817" y="71297"/>
                  </a:lnTo>
                  <a:lnTo>
                    <a:pt x="71297" y="41817"/>
                  </a:lnTo>
                  <a:lnTo>
                    <a:pt x="106644" y="19346"/>
                  </a:lnTo>
                  <a:lnTo>
                    <a:pt x="146717" y="5027"/>
                  </a:lnTo>
                  <a:lnTo>
                    <a:pt x="190373" y="0"/>
                  </a:lnTo>
                  <a:lnTo>
                    <a:pt x="15177642" y="0"/>
                  </a:lnTo>
                  <a:lnTo>
                    <a:pt x="15221298" y="5027"/>
                  </a:lnTo>
                  <a:lnTo>
                    <a:pt x="15261371" y="19346"/>
                  </a:lnTo>
                  <a:lnTo>
                    <a:pt x="15296718" y="41817"/>
                  </a:lnTo>
                  <a:lnTo>
                    <a:pt x="15326198" y="71297"/>
                  </a:lnTo>
                  <a:lnTo>
                    <a:pt x="15348669" y="106644"/>
                  </a:lnTo>
                  <a:lnTo>
                    <a:pt x="15362988" y="146717"/>
                  </a:lnTo>
                  <a:lnTo>
                    <a:pt x="15368016" y="190373"/>
                  </a:lnTo>
                  <a:lnTo>
                    <a:pt x="15368016" y="583818"/>
                  </a:lnTo>
                  <a:lnTo>
                    <a:pt x="15362988" y="627474"/>
                  </a:lnTo>
                  <a:lnTo>
                    <a:pt x="15348669" y="667547"/>
                  </a:lnTo>
                  <a:lnTo>
                    <a:pt x="15326198" y="702894"/>
                  </a:lnTo>
                  <a:lnTo>
                    <a:pt x="15296718" y="732374"/>
                  </a:lnTo>
                  <a:lnTo>
                    <a:pt x="15261371" y="754845"/>
                  </a:lnTo>
                  <a:lnTo>
                    <a:pt x="15221298" y="769164"/>
                  </a:lnTo>
                  <a:lnTo>
                    <a:pt x="15177642" y="774191"/>
                  </a:lnTo>
                  <a:lnTo>
                    <a:pt x="190373" y="774191"/>
                  </a:lnTo>
                  <a:lnTo>
                    <a:pt x="146717" y="769164"/>
                  </a:lnTo>
                  <a:lnTo>
                    <a:pt x="106644" y="754845"/>
                  </a:lnTo>
                  <a:lnTo>
                    <a:pt x="71297" y="732374"/>
                  </a:lnTo>
                  <a:lnTo>
                    <a:pt x="41817" y="702894"/>
                  </a:lnTo>
                  <a:lnTo>
                    <a:pt x="19346" y="667547"/>
                  </a:lnTo>
                  <a:lnTo>
                    <a:pt x="5027" y="627474"/>
                  </a:lnTo>
                  <a:lnTo>
                    <a:pt x="0" y="583818"/>
                  </a:lnTo>
                  <a:lnTo>
                    <a:pt x="0" y="19037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80232" y="5681472"/>
              <a:ext cx="1518285" cy="1280160"/>
            </a:xfrm>
            <a:custGeom>
              <a:avLst/>
              <a:gdLst/>
              <a:ahLst/>
              <a:cxnLst/>
              <a:rect l="l" t="t" r="r" b="b"/>
              <a:pathLst>
                <a:path w="1518285" h="1280159">
                  <a:moveTo>
                    <a:pt x="0" y="1280159"/>
                  </a:moveTo>
                  <a:lnTo>
                    <a:pt x="1496567" y="1280159"/>
                  </a:lnTo>
                </a:path>
                <a:path w="1518285" h="1280159">
                  <a:moveTo>
                    <a:pt x="0" y="0"/>
                  </a:moveTo>
                  <a:lnTo>
                    <a:pt x="1517903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31080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2043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25176" y="4026344"/>
            <a:ext cx="2075814" cy="680085"/>
            <a:chOff x="3825176" y="4026344"/>
            <a:chExt cx="2075814" cy="680085"/>
          </a:xfrm>
        </p:grpSpPr>
        <p:sp>
          <p:nvSpPr>
            <p:cNvPr id="17" name="object 17"/>
            <p:cNvSpPr/>
            <p:nvPr/>
          </p:nvSpPr>
          <p:spPr>
            <a:xfrm>
              <a:off x="3834384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2057400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2057400" y="661416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34384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0" y="661416"/>
                  </a:moveTo>
                  <a:lnTo>
                    <a:pt x="2057400" y="661416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8288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843528" y="4044696"/>
            <a:ext cx="2039620" cy="41465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147955" rIns="0" bIns="0" rtlCol="0">
            <a:spAutoFit/>
          </a:bodyPr>
          <a:lstStyle/>
          <a:p>
            <a:pPr marL="381000">
              <a:lnSpc>
                <a:spcPts val="2100"/>
              </a:lnSpc>
              <a:spcBef>
                <a:spcPts val="116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31201" y="5163121"/>
            <a:ext cx="2161540" cy="2310765"/>
            <a:chOff x="1231201" y="5163121"/>
            <a:chExt cx="2161540" cy="2310765"/>
          </a:xfrm>
        </p:grpSpPr>
        <p:sp>
          <p:nvSpPr>
            <p:cNvPr id="21" name="object 21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55775" y="6733031"/>
            <a:ext cx="211264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3390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219009" y="5181409"/>
            <a:ext cx="2192020" cy="2073275"/>
            <a:chOff x="1219009" y="5181409"/>
            <a:chExt cx="2192020" cy="2073275"/>
          </a:xfrm>
        </p:grpSpPr>
        <p:sp>
          <p:nvSpPr>
            <p:cNvPr id="27" name="object 27"/>
            <p:cNvSpPr/>
            <p:nvPr/>
          </p:nvSpPr>
          <p:spPr>
            <a:xfrm>
              <a:off x="1231392" y="5422391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4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4" h="1819909">
                  <a:moveTo>
                    <a:pt x="0" y="256031"/>
                  </a:moveTo>
                  <a:lnTo>
                    <a:pt x="2154936" y="259079"/>
                  </a:lnTo>
                </a:path>
                <a:path w="2167254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4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4" h="1819909">
                  <a:moveTo>
                    <a:pt x="0" y="1551431"/>
                  </a:moveTo>
                  <a:lnTo>
                    <a:pt x="2154936" y="1554479"/>
                  </a:lnTo>
                </a:path>
                <a:path w="2167254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00784" y="5193791"/>
              <a:ext cx="1228725" cy="969644"/>
            </a:xfrm>
            <a:custGeom>
              <a:avLst/>
              <a:gdLst/>
              <a:ahLst/>
              <a:cxnLst/>
              <a:rect l="l" t="t" r="r" b="b"/>
              <a:pathLst>
                <a:path w="1228725" h="969645">
                  <a:moveTo>
                    <a:pt x="0" y="966215"/>
                  </a:moveTo>
                  <a:lnTo>
                    <a:pt x="188975" y="966215"/>
                  </a:lnTo>
                  <a:lnTo>
                    <a:pt x="188975" y="786383"/>
                  </a:lnTo>
                  <a:lnTo>
                    <a:pt x="0" y="786383"/>
                  </a:lnTo>
                  <a:lnTo>
                    <a:pt x="0" y="966215"/>
                  </a:lnTo>
                  <a:close/>
                </a:path>
                <a:path w="1228725" h="969645">
                  <a:moveTo>
                    <a:pt x="466344" y="966215"/>
                  </a:moveTo>
                  <a:lnTo>
                    <a:pt x="1216152" y="966215"/>
                  </a:lnTo>
                  <a:lnTo>
                    <a:pt x="1216152" y="786383"/>
                  </a:lnTo>
                  <a:lnTo>
                    <a:pt x="466344" y="786383"/>
                  </a:lnTo>
                  <a:lnTo>
                    <a:pt x="466344" y="966215"/>
                  </a:lnTo>
                  <a:close/>
                </a:path>
                <a:path w="1228725" h="969645">
                  <a:moveTo>
                    <a:pt x="737616" y="786383"/>
                  </a:moveTo>
                  <a:lnTo>
                    <a:pt x="740664" y="969263"/>
                  </a:lnTo>
                </a:path>
                <a:path w="1228725" h="969645">
                  <a:moveTo>
                    <a:pt x="975360" y="774191"/>
                  </a:moveTo>
                  <a:lnTo>
                    <a:pt x="978408" y="957072"/>
                  </a:lnTo>
                </a:path>
                <a:path w="1228725" h="969645">
                  <a:moveTo>
                    <a:pt x="15240" y="445007"/>
                  </a:moveTo>
                  <a:lnTo>
                    <a:pt x="201168" y="445007"/>
                  </a:lnTo>
                  <a:lnTo>
                    <a:pt x="201168" y="265175"/>
                  </a:lnTo>
                  <a:lnTo>
                    <a:pt x="15240" y="265175"/>
                  </a:lnTo>
                  <a:lnTo>
                    <a:pt x="15240" y="445007"/>
                  </a:lnTo>
                  <a:close/>
                </a:path>
                <a:path w="1228725" h="969645">
                  <a:moveTo>
                    <a:pt x="481584" y="445007"/>
                  </a:moveTo>
                  <a:lnTo>
                    <a:pt x="1228344" y="445007"/>
                  </a:lnTo>
                  <a:lnTo>
                    <a:pt x="1228344" y="265175"/>
                  </a:lnTo>
                  <a:lnTo>
                    <a:pt x="481584" y="265175"/>
                  </a:lnTo>
                  <a:lnTo>
                    <a:pt x="481584" y="445007"/>
                  </a:lnTo>
                  <a:close/>
                </a:path>
                <a:path w="1228725" h="969645">
                  <a:moveTo>
                    <a:pt x="749808" y="265175"/>
                  </a:moveTo>
                  <a:lnTo>
                    <a:pt x="752856" y="448055"/>
                  </a:lnTo>
                </a:path>
                <a:path w="1228725" h="969645">
                  <a:moveTo>
                    <a:pt x="987552" y="256031"/>
                  </a:moveTo>
                  <a:lnTo>
                    <a:pt x="990600" y="438911"/>
                  </a:lnTo>
                </a:path>
                <a:path w="1228725" h="969645">
                  <a:moveTo>
                    <a:pt x="15240" y="192024"/>
                  </a:moveTo>
                  <a:lnTo>
                    <a:pt x="201168" y="192024"/>
                  </a:lnTo>
                  <a:lnTo>
                    <a:pt x="201168" y="9144"/>
                  </a:lnTo>
                  <a:lnTo>
                    <a:pt x="15240" y="9144"/>
                  </a:lnTo>
                  <a:lnTo>
                    <a:pt x="15240" y="192024"/>
                  </a:lnTo>
                  <a:close/>
                </a:path>
                <a:path w="1228725" h="969645">
                  <a:moveTo>
                    <a:pt x="481584" y="188975"/>
                  </a:moveTo>
                  <a:lnTo>
                    <a:pt x="1228344" y="188975"/>
                  </a:lnTo>
                  <a:lnTo>
                    <a:pt x="1228344" y="12192"/>
                  </a:lnTo>
                  <a:lnTo>
                    <a:pt x="481584" y="12192"/>
                  </a:lnTo>
                  <a:lnTo>
                    <a:pt x="481584" y="188975"/>
                  </a:lnTo>
                  <a:close/>
                </a:path>
                <a:path w="1228725" h="969645">
                  <a:moveTo>
                    <a:pt x="749808" y="9143"/>
                  </a:moveTo>
                  <a:lnTo>
                    <a:pt x="752856" y="195072"/>
                  </a:lnTo>
                </a:path>
                <a:path w="1228725" h="969645">
                  <a:moveTo>
                    <a:pt x="987552" y="0"/>
                  </a:moveTo>
                  <a:lnTo>
                    <a:pt x="990600" y="182879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811782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55775" y="5695188"/>
            <a:ext cx="211264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445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674417" y="2770441"/>
            <a:ext cx="2710180" cy="5087620"/>
            <a:chOff x="8674417" y="2770441"/>
            <a:chExt cx="2710180" cy="5087620"/>
          </a:xfrm>
        </p:grpSpPr>
        <p:sp>
          <p:nvSpPr>
            <p:cNvPr id="32" name="object 32"/>
            <p:cNvSpPr/>
            <p:nvPr/>
          </p:nvSpPr>
          <p:spPr>
            <a:xfrm>
              <a:off x="8702040" y="5681472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4">
                  <a:moveTo>
                    <a:pt x="0" y="0"/>
                  </a:moveTo>
                  <a:lnTo>
                    <a:pt x="1517903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152888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8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8" y="1990344"/>
                  </a:lnTo>
                  <a:lnTo>
                    <a:pt x="241096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8" y="1990344"/>
                  </a:lnTo>
                  <a:lnTo>
                    <a:pt x="2410968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342501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156192" y="4035552"/>
            <a:ext cx="2057400" cy="6616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23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540817" y="5163121"/>
            <a:ext cx="2192020" cy="2091689"/>
            <a:chOff x="6540817" y="5163121"/>
            <a:chExt cx="2192020" cy="2091689"/>
          </a:xfrm>
        </p:grpSpPr>
        <p:sp>
          <p:nvSpPr>
            <p:cNvPr id="39" name="object 39"/>
            <p:cNvSpPr/>
            <p:nvPr/>
          </p:nvSpPr>
          <p:spPr>
            <a:xfrm>
              <a:off x="6565392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65392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53200" y="5422392"/>
              <a:ext cx="2167255" cy="1819910"/>
            </a:xfrm>
            <a:custGeom>
              <a:avLst/>
              <a:gdLst/>
              <a:ahLst/>
              <a:cxnLst/>
              <a:rect l="l" t="t" r="r" b="b"/>
              <a:pathLst>
                <a:path w="2167254" h="1819909">
                  <a:moveTo>
                    <a:pt x="12192" y="0"/>
                  </a:moveTo>
                  <a:lnTo>
                    <a:pt x="2167128" y="3048"/>
                  </a:lnTo>
                </a:path>
                <a:path w="2167254" h="1819909">
                  <a:moveTo>
                    <a:pt x="0" y="256031"/>
                  </a:moveTo>
                  <a:lnTo>
                    <a:pt x="2154935" y="259079"/>
                  </a:lnTo>
                </a:path>
                <a:path w="2167254" h="1819909">
                  <a:moveTo>
                    <a:pt x="12192" y="521207"/>
                  </a:moveTo>
                  <a:lnTo>
                    <a:pt x="2167128" y="524255"/>
                  </a:lnTo>
                </a:path>
                <a:path w="2167254" h="1819909">
                  <a:moveTo>
                    <a:pt x="12192" y="1295400"/>
                  </a:moveTo>
                  <a:lnTo>
                    <a:pt x="2167128" y="1298448"/>
                  </a:lnTo>
                </a:path>
                <a:path w="2167254" h="1819909">
                  <a:moveTo>
                    <a:pt x="0" y="1551431"/>
                  </a:moveTo>
                  <a:lnTo>
                    <a:pt x="2154935" y="1554479"/>
                  </a:lnTo>
                </a:path>
                <a:path w="2167254" h="1819909">
                  <a:moveTo>
                    <a:pt x="12192" y="1816607"/>
                  </a:moveTo>
                  <a:lnTo>
                    <a:pt x="2167128" y="1819655"/>
                  </a:lnTo>
                </a:path>
              </a:pathLst>
            </a:custGeom>
            <a:ln w="2438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134225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034783" y="5193791"/>
            <a:ext cx="1216660" cy="448309"/>
          </a:xfrm>
          <a:custGeom>
            <a:avLst/>
            <a:gdLst/>
            <a:ahLst/>
            <a:cxnLst/>
            <a:rect l="l" t="t" r="r" b="b"/>
            <a:pathLst>
              <a:path w="1216659" h="448310">
                <a:moveTo>
                  <a:pt x="0" y="445007"/>
                </a:moveTo>
                <a:lnTo>
                  <a:pt x="188975" y="445007"/>
                </a:lnTo>
                <a:lnTo>
                  <a:pt x="188975" y="265175"/>
                </a:lnTo>
                <a:lnTo>
                  <a:pt x="0" y="265175"/>
                </a:lnTo>
                <a:lnTo>
                  <a:pt x="0" y="445007"/>
                </a:lnTo>
                <a:close/>
              </a:path>
              <a:path w="1216659" h="448310">
                <a:moveTo>
                  <a:pt x="466344" y="445007"/>
                </a:moveTo>
                <a:lnTo>
                  <a:pt x="1216152" y="445007"/>
                </a:lnTo>
                <a:lnTo>
                  <a:pt x="1216152" y="265175"/>
                </a:lnTo>
                <a:lnTo>
                  <a:pt x="466344" y="265175"/>
                </a:lnTo>
                <a:lnTo>
                  <a:pt x="466344" y="445007"/>
                </a:lnTo>
                <a:close/>
              </a:path>
              <a:path w="1216659" h="448310">
                <a:moveTo>
                  <a:pt x="737616" y="265175"/>
                </a:moveTo>
                <a:lnTo>
                  <a:pt x="740664" y="448055"/>
                </a:lnTo>
              </a:path>
              <a:path w="1216659" h="448310">
                <a:moveTo>
                  <a:pt x="975360" y="256031"/>
                </a:moveTo>
                <a:lnTo>
                  <a:pt x="978408" y="438911"/>
                </a:lnTo>
              </a:path>
              <a:path w="1216659" h="448310">
                <a:moveTo>
                  <a:pt x="0" y="192024"/>
                </a:moveTo>
                <a:lnTo>
                  <a:pt x="188975" y="192024"/>
                </a:lnTo>
                <a:lnTo>
                  <a:pt x="188975" y="9144"/>
                </a:lnTo>
                <a:lnTo>
                  <a:pt x="0" y="9144"/>
                </a:lnTo>
                <a:lnTo>
                  <a:pt x="0" y="192024"/>
                </a:lnTo>
                <a:close/>
              </a:path>
              <a:path w="1216659" h="448310">
                <a:moveTo>
                  <a:pt x="466344" y="188975"/>
                </a:moveTo>
                <a:lnTo>
                  <a:pt x="1216152" y="188975"/>
                </a:lnTo>
                <a:lnTo>
                  <a:pt x="1216152" y="12192"/>
                </a:lnTo>
                <a:lnTo>
                  <a:pt x="466344" y="12192"/>
                </a:lnTo>
                <a:lnTo>
                  <a:pt x="466344" y="188975"/>
                </a:lnTo>
                <a:close/>
              </a:path>
              <a:path w="1216659" h="448310">
                <a:moveTo>
                  <a:pt x="737616" y="9143"/>
                </a:moveTo>
                <a:lnTo>
                  <a:pt x="740664" y="195072"/>
                </a:lnTo>
              </a:path>
              <a:path w="1216659" h="448310">
                <a:moveTo>
                  <a:pt x="975360" y="0"/>
                </a:moveTo>
                <a:lnTo>
                  <a:pt x="978408" y="182879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571488" y="5695188"/>
            <a:ext cx="2131060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953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3856017" y="2770441"/>
            <a:ext cx="2710180" cy="5087620"/>
            <a:chOff x="13856017" y="2770441"/>
            <a:chExt cx="2710180" cy="5087620"/>
          </a:xfrm>
        </p:grpSpPr>
        <p:sp>
          <p:nvSpPr>
            <p:cNvPr id="46" name="object 46"/>
            <p:cNvSpPr/>
            <p:nvPr/>
          </p:nvSpPr>
          <p:spPr>
            <a:xfrm>
              <a:off x="13883640" y="4773168"/>
              <a:ext cx="1518285" cy="3057525"/>
            </a:xfrm>
            <a:custGeom>
              <a:avLst/>
              <a:gdLst/>
              <a:ahLst/>
              <a:cxnLst/>
              <a:rect l="l" t="t" r="r" b="b"/>
              <a:pathLst>
                <a:path w="1518284" h="3057525">
                  <a:moveTo>
                    <a:pt x="0" y="2188463"/>
                  </a:moveTo>
                  <a:lnTo>
                    <a:pt x="1496567" y="2188463"/>
                  </a:lnTo>
                </a:path>
                <a:path w="1518284" h="3057525">
                  <a:moveTo>
                    <a:pt x="0" y="908303"/>
                  </a:moveTo>
                  <a:lnTo>
                    <a:pt x="1517903" y="908303"/>
                  </a:lnTo>
                </a:path>
                <a:path w="1518284" h="3057525">
                  <a:moveTo>
                    <a:pt x="1450848" y="0"/>
                  </a:moveTo>
                  <a:lnTo>
                    <a:pt x="1450848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452498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4328584" y="4026344"/>
            <a:ext cx="2075814" cy="680085"/>
            <a:chOff x="14328584" y="4026344"/>
            <a:chExt cx="2075814" cy="680085"/>
          </a:xfrm>
        </p:grpSpPr>
        <p:sp>
          <p:nvSpPr>
            <p:cNvPr id="51" name="object 51"/>
            <p:cNvSpPr/>
            <p:nvPr/>
          </p:nvSpPr>
          <p:spPr>
            <a:xfrm>
              <a:off x="14337791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2057400" y="0"/>
                  </a:moveTo>
                  <a:lnTo>
                    <a:pt x="0" y="0"/>
                  </a:lnTo>
                  <a:lnTo>
                    <a:pt x="0" y="661416"/>
                  </a:lnTo>
                  <a:lnTo>
                    <a:pt x="2057400" y="661416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337791" y="4035552"/>
              <a:ext cx="2057400" cy="661670"/>
            </a:xfrm>
            <a:custGeom>
              <a:avLst/>
              <a:gdLst/>
              <a:ahLst/>
              <a:cxnLst/>
              <a:rect l="l" t="t" r="r" b="b"/>
              <a:pathLst>
                <a:path w="2057400" h="661670">
                  <a:moveTo>
                    <a:pt x="0" y="661416"/>
                  </a:moveTo>
                  <a:lnTo>
                    <a:pt x="2057400" y="661416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18288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4346936" y="4044696"/>
            <a:ext cx="2039620" cy="41465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147955" rIns="0" bIns="0" rtlCol="0">
            <a:spAutoFit/>
          </a:bodyPr>
          <a:lstStyle/>
          <a:p>
            <a:pPr marL="382270">
              <a:lnSpc>
                <a:spcPts val="2100"/>
              </a:lnSpc>
              <a:spcBef>
                <a:spcPts val="116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1734609" y="5163121"/>
            <a:ext cx="2161540" cy="2310765"/>
            <a:chOff x="11734609" y="5163121"/>
            <a:chExt cx="2161540" cy="2310765"/>
          </a:xfrm>
        </p:grpSpPr>
        <p:sp>
          <p:nvSpPr>
            <p:cNvPr id="55" name="object 55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1746992" y="6733031"/>
            <a:ext cx="213677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66725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1734800" y="5422391"/>
            <a:ext cx="2167255" cy="1819910"/>
          </a:xfrm>
          <a:custGeom>
            <a:avLst/>
            <a:gdLst/>
            <a:ahLst/>
            <a:cxnLst/>
            <a:rect l="l" t="t" r="r" b="b"/>
            <a:pathLst>
              <a:path w="2167255" h="1819909">
                <a:moveTo>
                  <a:pt x="12192" y="0"/>
                </a:moveTo>
                <a:lnTo>
                  <a:pt x="2167128" y="3048"/>
                </a:lnTo>
              </a:path>
              <a:path w="2167255" h="1819909">
                <a:moveTo>
                  <a:pt x="0" y="256031"/>
                </a:moveTo>
                <a:lnTo>
                  <a:pt x="2154936" y="259079"/>
                </a:lnTo>
              </a:path>
              <a:path w="2167255" h="1819909">
                <a:moveTo>
                  <a:pt x="12192" y="521207"/>
                </a:moveTo>
                <a:lnTo>
                  <a:pt x="2167128" y="524255"/>
                </a:lnTo>
              </a:path>
              <a:path w="2167255" h="1819909">
                <a:moveTo>
                  <a:pt x="12192" y="1295400"/>
                </a:moveTo>
                <a:lnTo>
                  <a:pt x="2167128" y="1298448"/>
                </a:lnTo>
              </a:path>
              <a:path w="2167255" h="1819909">
                <a:moveTo>
                  <a:pt x="0" y="1551431"/>
                </a:moveTo>
                <a:lnTo>
                  <a:pt x="2154936" y="1554479"/>
                </a:lnTo>
              </a:path>
              <a:path w="2167255" h="1819909">
                <a:moveTo>
                  <a:pt x="12192" y="1816607"/>
                </a:moveTo>
                <a:lnTo>
                  <a:pt x="2167128" y="1819655"/>
                </a:lnTo>
              </a:path>
            </a:pathLst>
          </a:custGeom>
          <a:ln w="2438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2316459" y="4808346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2204192" y="5193791"/>
            <a:ext cx="1228725" cy="969644"/>
          </a:xfrm>
          <a:custGeom>
            <a:avLst/>
            <a:gdLst/>
            <a:ahLst/>
            <a:cxnLst/>
            <a:rect l="l" t="t" r="r" b="b"/>
            <a:pathLst>
              <a:path w="1228725" h="969645">
                <a:moveTo>
                  <a:pt x="0" y="966215"/>
                </a:moveTo>
                <a:lnTo>
                  <a:pt x="185927" y="966215"/>
                </a:lnTo>
                <a:lnTo>
                  <a:pt x="185927" y="786383"/>
                </a:lnTo>
                <a:lnTo>
                  <a:pt x="0" y="786383"/>
                </a:lnTo>
                <a:lnTo>
                  <a:pt x="0" y="966215"/>
                </a:lnTo>
                <a:close/>
              </a:path>
              <a:path w="1228725" h="969645">
                <a:moveTo>
                  <a:pt x="466343" y="966215"/>
                </a:moveTo>
                <a:lnTo>
                  <a:pt x="1216152" y="966215"/>
                </a:lnTo>
                <a:lnTo>
                  <a:pt x="1216152" y="786383"/>
                </a:lnTo>
                <a:lnTo>
                  <a:pt x="466343" y="786383"/>
                </a:lnTo>
                <a:lnTo>
                  <a:pt x="466343" y="966215"/>
                </a:lnTo>
                <a:close/>
              </a:path>
              <a:path w="1228725" h="969645">
                <a:moveTo>
                  <a:pt x="737615" y="786383"/>
                </a:moveTo>
                <a:lnTo>
                  <a:pt x="740663" y="969263"/>
                </a:lnTo>
              </a:path>
              <a:path w="1228725" h="969645">
                <a:moveTo>
                  <a:pt x="975359" y="774191"/>
                </a:moveTo>
                <a:lnTo>
                  <a:pt x="978407" y="957072"/>
                </a:lnTo>
              </a:path>
              <a:path w="1228725" h="969645">
                <a:moveTo>
                  <a:pt x="12191" y="445007"/>
                </a:moveTo>
                <a:lnTo>
                  <a:pt x="201167" y="445007"/>
                </a:lnTo>
                <a:lnTo>
                  <a:pt x="201167" y="265175"/>
                </a:lnTo>
                <a:lnTo>
                  <a:pt x="12191" y="265175"/>
                </a:lnTo>
                <a:lnTo>
                  <a:pt x="12191" y="445007"/>
                </a:lnTo>
                <a:close/>
              </a:path>
              <a:path w="1228725" h="969645">
                <a:moveTo>
                  <a:pt x="478535" y="445007"/>
                </a:moveTo>
                <a:lnTo>
                  <a:pt x="1228344" y="445007"/>
                </a:lnTo>
                <a:lnTo>
                  <a:pt x="1228344" y="265175"/>
                </a:lnTo>
                <a:lnTo>
                  <a:pt x="478535" y="265175"/>
                </a:lnTo>
                <a:lnTo>
                  <a:pt x="478535" y="445007"/>
                </a:lnTo>
                <a:close/>
              </a:path>
              <a:path w="1228725" h="969645">
                <a:moveTo>
                  <a:pt x="749807" y="265175"/>
                </a:moveTo>
                <a:lnTo>
                  <a:pt x="752855" y="448055"/>
                </a:lnTo>
              </a:path>
              <a:path w="1228725" h="969645">
                <a:moveTo>
                  <a:pt x="987551" y="256031"/>
                </a:moveTo>
                <a:lnTo>
                  <a:pt x="990600" y="438911"/>
                </a:lnTo>
              </a:path>
              <a:path w="1228725" h="969645">
                <a:moveTo>
                  <a:pt x="12191" y="192024"/>
                </a:moveTo>
                <a:lnTo>
                  <a:pt x="201167" y="192024"/>
                </a:lnTo>
                <a:lnTo>
                  <a:pt x="201167" y="9144"/>
                </a:lnTo>
                <a:lnTo>
                  <a:pt x="12191" y="9144"/>
                </a:lnTo>
                <a:lnTo>
                  <a:pt x="12191" y="192024"/>
                </a:lnTo>
                <a:close/>
              </a:path>
              <a:path w="1228725" h="969645">
                <a:moveTo>
                  <a:pt x="478535" y="188975"/>
                </a:moveTo>
                <a:lnTo>
                  <a:pt x="1228344" y="188975"/>
                </a:lnTo>
                <a:lnTo>
                  <a:pt x="1228344" y="12192"/>
                </a:lnTo>
                <a:lnTo>
                  <a:pt x="478535" y="12192"/>
                </a:lnTo>
                <a:lnTo>
                  <a:pt x="478535" y="188975"/>
                </a:lnTo>
                <a:close/>
              </a:path>
              <a:path w="1228725" h="969645">
                <a:moveTo>
                  <a:pt x="749807" y="9143"/>
                </a:moveTo>
                <a:lnTo>
                  <a:pt x="752855" y="195072"/>
                </a:lnTo>
              </a:path>
              <a:path w="1228725" h="969645">
                <a:moveTo>
                  <a:pt x="987551" y="0"/>
                </a:moveTo>
                <a:lnTo>
                  <a:pt x="990600" y="182879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1746992" y="5695188"/>
            <a:ext cx="213677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191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4995671" y="4459223"/>
            <a:ext cx="11375390" cy="4602480"/>
            <a:chOff x="4995671" y="4459223"/>
            <a:chExt cx="11375390" cy="4602480"/>
          </a:xfrm>
        </p:grpSpPr>
        <p:sp>
          <p:nvSpPr>
            <p:cNvPr id="65" name="object 65"/>
            <p:cNvSpPr/>
            <p:nvPr/>
          </p:nvSpPr>
          <p:spPr>
            <a:xfrm>
              <a:off x="4995671" y="4808219"/>
              <a:ext cx="4864735" cy="4253865"/>
            </a:xfrm>
            <a:custGeom>
              <a:avLst/>
              <a:gdLst/>
              <a:ahLst/>
              <a:cxnLst/>
              <a:rect l="l" t="t" r="r" b="b"/>
              <a:pathLst>
                <a:path w="4864734" h="4253865">
                  <a:moveTo>
                    <a:pt x="64007" y="0"/>
                  </a:moveTo>
                  <a:lnTo>
                    <a:pt x="0" y="0"/>
                  </a:lnTo>
                  <a:lnTo>
                    <a:pt x="0" y="4253483"/>
                  </a:lnTo>
                  <a:lnTo>
                    <a:pt x="4864608" y="4253483"/>
                  </a:lnTo>
                  <a:lnTo>
                    <a:pt x="4864608" y="4221480"/>
                  </a:lnTo>
                  <a:lnTo>
                    <a:pt x="64007" y="4221480"/>
                  </a:lnTo>
                  <a:lnTo>
                    <a:pt x="32003" y="4189476"/>
                  </a:lnTo>
                  <a:lnTo>
                    <a:pt x="64007" y="4189476"/>
                  </a:lnTo>
                  <a:lnTo>
                    <a:pt x="64007" y="0"/>
                  </a:lnTo>
                  <a:close/>
                </a:path>
                <a:path w="4864734" h="4253865">
                  <a:moveTo>
                    <a:pt x="64007" y="4189476"/>
                  </a:moveTo>
                  <a:lnTo>
                    <a:pt x="32003" y="4189476"/>
                  </a:lnTo>
                  <a:lnTo>
                    <a:pt x="64007" y="4221480"/>
                  </a:lnTo>
                  <a:lnTo>
                    <a:pt x="64007" y="4189476"/>
                  </a:lnTo>
                  <a:close/>
                </a:path>
                <a:path w="4864734" h="4253865">
                  <a:moveTo>
                    <a:pt x="4800600" y="4189476"/>
                  </a:moveTo>
                  <a:lnTo>
                    <a:pt x="64007" y="4189476"/>
                  </a:lnTo>
                  <a:lnTo>
                    <a:pt x="64007" y="4221480"/>
                  </a:lnTo>
                  <a:lnTo>
                    <a:pt x="4800600" y="4221480"/>
                  </a:lnTo>
                  <a:lnTo>
                    <a:pt x="4800600" y="4189476"/>
                  </a:lnTo>
                  <a:close/>
                </a:path>
                <a:path w="4864734" h="4253865">
                  <a:moveTo>
                    <a:pt x="4800600" y="1010284"/>
                  </a:moveTo>
                  <a:lnTo>
                    <a:pt x="4800600" y="4221480"/>
                  </a:lnTo>
                  <a:lnTo>
                    <a:pt x="4832604" y="4189476"/>
                  </a:lnTo>
                  <a:lnTo>
                    <a:pt x="4864608" y="4189476"/>
                  </a:lnTo>
                  <a:lnTo>
                    <a:pt x="4864608" y="1042288"/>
                  </a:lnTo>
                  <a:lnTo>
                    <a:pt x="4832604" y="1042288"/>
                  </a:lnTo>
                  <a:lnTo>
                    <a:pt x="4800600" y="1010284"/>
                  </a:lnTo>
                  <a:close/>
                </a:path>
                <a:path w="4864734" h="4253865">
                  <a:moveTo>
                    <a:pt x="4864608" y="4189476"/>
                  </a:moveTo>
                  <a:lnTo>
                    <a:pt x="4832604" y="4189476"/>
                  </a:lnTo>
                  <a:lnTo>
                    <a:pt x="4800600" y="4221480"/>
                  </a:lnTo>
                  <a:lnTo>
                    <a:pt x="4864608" y="4221480"/>
                  </a:lnTo>
                  <a:lnTo>
                    <a:pt x="4864608" y="4189476"/>
                  </a:lnTo>
                  <a:close/>
                </a:path>
                <a:path w="4864734" h="4253865">
                  <a:moveTo>
                    <a:pt x="3940302" y="914273"/>
                  </a:moveTo>
                  <a:lnTo>
                    <a:pt x="3748278" y="1010284"/>
                  </a:lnTo>
                  <a:lnTo>
                    <a:pt x="3940302" y="1106297"/>
                  </a:lnTo>
                  <a:lnTo>
                    <a:pt x="3940302" y="1042288"/>
                  </a:lnTo>
                  <a:lnTo>
                    <a:pt x="3908298" y="1042288"/>
                  </a:lnTo>
                  <a:lnTo>
                    <a:pt x="3908298" y="978280"/>
                  </a:lnTo>
                  <a:lnTo>
                    <a:pt x="3940302" y="978280"/>
                  </a:lnTo>
                  <a:lnTo>
                    <a:pt x="3940302" y="914273"/>
                  </a:lnTo>
                  <a:close/>
                </a:path>
                <a:path w="4864734" h="4253865">
                  <a:moveTo>
                    <a:pt x="3940302" y="978280"/>
                  </a:moveTo>
                  <a:lnTo>
                    <a:pt x="3908298" y="978280"/>
                  </a:lnTo>
                  <a:lnTo>
                    <a:pt x="3908298" y="1042288"/>
                  </a:lnTo>
                  <a:lnTo>
                    <a:pt x="3940302" y="1042288"/>
                  </a:lnTo>
                  <a:lnTo>
                    <a:pt x="3940302" y="978280"/>
                  </a:lnTo>
                  <a:close/>
                </a:path>
                <a:path w="4864734" h="4253865">
                  <a:moveTo>
                    <a:pt x="4864608" y="978280"/>
                  </a:moveTo>
                  <a:lnTo>
                    <a:pt x="3940302" y="978280"/>
                  </a:lnTo>
                  <a:lnTo>
                    <a:pt x="3940302" y="1042288"/>
                  </a:lnTo>
                  <a:lnTo>
                    <a:pt x="4800600" y="1042288"/>
                  </a:lnTo>
                  <a:lnTo>
                    <a:pt x="4800600" y="1010284"/>
                  </a:lnTo>
                  <a:lnTo>
                    <a:pt x="4864608" y="1010284"/>
                  </a:lnTo>
                  <a:lnTo>
                    <a:pt x="4864608" y="978280"/>
                  </a:lnTo>
                  <a:close/>
                </a:path>
                <a:path w="4864734" h="4253865">
                  <a:moveTo>
                    <a:pt x="4864608" y="1010284"/>
                  </a:moveTo>
                  <a:lnTo>
                    <a:pt x="4800600" y="1010284"/>
                  </a:lnTo>
                  <a:lnTo>
                    <a:pt x="4832604" y="1042288"/>
                  </a:lnTo>
                  <a:lnTo>
                    <a:pt x="4864608" y="1042288"/>
                  </a:lnTo>
                  <a:lnTo>
                    <a:pt x="4864608" y="1010284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76615" y="5983223"/>
              <a:ext cx="253365" cy="165100"/>
            </a:xfrm>
            <a:custGeom>
              <a:avLst/>
              <a:gdLst/>
              <a:ahLst/>
              <a:cxnLst/>
              <a:rect l="l" t="t" r="r" b="b"/>
              <a:pathLst>
                <a:path w="253365" h="165100">
                  <a:moveTo>
                    <a:pt x="252983" y="0"/>
                  </a:moveTo>
                  <a:lnTo>
                    <a:pt x="0" y="0"/>
                  </a:lnTo>
                  <a:lnTo>
                    <a:pt x="0" y="164592"/>
                  </a:lnTo>
                  <a:lnTo>
                    <a:pt x="252983" y="164592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E22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4337791" y="4459223"/>
              <a:ext cx="2033270" cy="228600"/>
            </a:xfrm>
            <a:custGeom>
              <a:avLst/>
              <a:gdLst/>
              <a:ahLst/>
              <a:cxnLst/>
              <a:rect l="l" t="t" r="r" b="b"/>
              <a:pathLst>
                <a:path w="2033269" h="228600">
                  <a:moveTo>
                    <a:pt x="203301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033015" y="228600"/>
                  </a:lnTo>
                  <a:lnTo>
                    <a:pt x="2033015" y="0"/>
                  </a:lnTo>
                  <a:close/>
                </a:path>
              </a:pathLst>
            </a:custGeom>
            <a:solidFill>
              <a:srgbClr val="008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889203" y="1515236"/>
            <a:ext cx="16592550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35" dirty="0">
                <a:latin typeface="Arial"/>
                <a:cs typeface="Arial"/>
              </a:rPr>
              <a:t>Read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from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main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memory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by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0" dirty="0">
                <a:latin typeface="Arial"/>
                <a:cs typeface="Arial"/>
              </a:rPr>
              <a:t>processor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0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70" dirty="0">
                <a:latin typeface="Arial"/>
                <a:cs typeface="Arial"/>
              </a:rPr>
              <a:t>of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blue</a:t>
            </a:r>
            <a:r>
              <a:rPr sz="3200" b="1" spc="-10" dirty="0">
                <a:latin typeface="Arial"/>
                <a:cs typeface="Arial"/>
              </a:rPr>
              <a:t> line: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line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160" dirty="0">
                <a:latin typeface="Arial"/>
                <a:cs typeface="Arial"/>
              </a:rPr>
              <a:t>is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dirty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(contained</a:t>
            </a:r>
            <a:r>
              <a:rPr sz="3200" b="1" spc="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P2’s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b="1" spc="-10" dirty="0">
                <a:latin typeface="Arial"/>
                <a:cs typeface="Arial"/>
              </a:rPr>
              <a:t>cache)</a:t>
            </a:r>
            <a:endParaRPr sz="3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021704" y="9090152"/>
            <a:ext cx="31089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1.</a:t>
            </a:r>
            <a:r>
              <a:rPr sz="2000" b="1" spc="-8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C72405"/>
                </a:solidFill>
                <a:latin typeface="Arial"/>
                <a:cs typeface="Arial"/>
              </a:rPr>
              <a:t>Request: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 read</a:t>
            </a:r>
            <a:r>
              <a:rPr sz="2000" b="1" spc="-3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C72405"/>
                </a:solidFill>
                <a:latin typeface="Arial"/>
                <a:cs typeface="Arial"/>
              </a:rPr>
              <a:t>miss</a:t>
            </a:r>
            <a:r>
              <a:rPr sz="2000" b="1" spc="-2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C72405"/>
                </a:solidFill>
                <a:latin typeface="Arial"/>
                <a:cs typeface="Arial"/>
              </a:rPr>
              <a:t>msg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7010209" y="4954523"/>
            <a:ext cx="8086725" cy="3900170"/>
            <a:chOff x="7010209" y="4954523"/>
            <a:chExt cx="8086725" cy="3900170"/>
          </a:xfrm>
        </p:grpSpPr>
        <p:sp>
          <p:nvSpPr>
            <p:cNvPr id="71" name="object 71"/>
            <p:cNvSpPr/>
            <p:nvPr/>
          </p:nvSpPr>
          <p:spPr>
            <a:xfrm>
              <a:off x="7022591" y="5967983"/>
              <a:ext cx="1216660" cy="195580"/>
            </a:xfrm>
            <a:custGeom>
              <a:avLst/>
              <a:gdLst/>
              <a:ahLst/>
              <a:cxnLst/>
              <a:rect l="l" t="t" r="r" b="b"/>
              <a:pathLst>
                <a:path w="1216659" h="195579">
                  <a:moveTo>
                    <a:pt x="0" y="192024"/>
                  </a:moveTo>
                  <a:lnTo>
                    <a:pt x="185927" y="192024"/>
                  </a:lnTo>
                  <a:lnTo>
                    <a:pt x="185927" y="12192"/>
                  </a:lnTo>
                  <a:lnTo>
                    <a:pt x="0" y="12192"/>
                  </a:lnTo>
                  <a:lnTo>
                    <a:pt x="0" y="192024"/>
                  </a:lnTo>
                  <a:close/>
                </a:path>
                <a:path w="1216659" h="195579">
                  <a:moveTo>
                    <a:pt x="466343" y="192024"/>
                  </a:moveTo>
                  <a:lnTo>
                    <a:pt x="1216151" y="192024"/>
                  </a:lnTo>
                  <a:lnTo>
                    <a:pt x="1216151" y="12192"/>
                  </a:lnTo>
                  <a:lnTo>
                    <a:pt x="466343" y="12192"/>
                  </a:lnTo>
                  <a:lnTo>
                    <a:pt x="466343" y="192024"/>
                  </a:lnTo>
                  <a:close/>
                </a:path>
                <a:path w="1216659" h="195579">
                  <a:moveTo>
                    <a:pt x="737615" y="12192"/>
                  </a:moveTo>
                  <a:lnTo>
                    <a:pt x="740663" y="195072"/>
                  </a:lnTo>
                </a:path>
                <a:path w="1216659" h="195579">
                  <a:moveTo>
                    <a:pt x="975359" y="0"/>
                  </a:moveTo>
                  <a:lnTo>
                    <a:pt x="978407" y="18288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85275" y="4954523"/>
              <a:ext cx="6411595" cy="3900170"/>
            </a:xfrm>
            <a:custGeom>
              <a:avLst/>
              <a:gdLst/>
              <a:ahLst/>
              <a:cxnLst/>
              <a:rect l="l" t="t" r="r" b="b"/>
              <a:pathLst>
                <a:path w="6411594" h="3900170">
                  <a:moveTo>
                    <a:pt x="2124837" y="583437"/>
                  </a:moveTo>
                  <a:lnTo>
                    <a:pt x="2124837" y="3899916"/>
                  </a:lnTo>
                  <a:lnTo>
                    <a:pt x="6347460" y="3899916"/>
                  </a:lnTo>
                  <a:lnTo>
                    <a:pt x="6347460" y="3867912"/>
                  </a:lnTo>
                  <a:lnTo>
                    <a:pt x="2188845" y="3867912"/>
                  </a:lnTo>
                  <a:lnTo>
                    <a:pt x="2156841" y="3835908"/>
                  </a:lnTo>
                  <a:lnTo>
                    <a:pt x="2188845" y="3835908"/>
                  </a:lnTo>
                  <a:lnTo>
                    <a:pt x="2188845" y="615442"/>
                  </a:lnTo>
                  <a:lnTo>
                    <a:pt x="2156841" y="615442"/>
                  </a:lnTo>
                  <a:lnTo>
                    <a:pt x="2124837" y="583437"/>
                  </a:lnTo>
                  <a:close/>
                </a:path>
                <a:path w="6411594" h="3900170">
                  <a:moveTo>
                    <a:pt x="2188845" y="3835908"/>
                  </a:moveTo>
                  <a:lnTo>
                    <a:pt x="2156841" y="3835908"/>
                  </a:lnTo>
                  <a:lnTo>
                    <a:pt x="2188845" y="3867912"/>
                  </a:lnTo>
                  <a:lnTo>
                    <a:pt x="2188845" y="3835908"/>
                  </a:lnTo>
                  <a:close/>
                </a:path>
                <a:path w="6411594" h="3900170">
                  <a:moveTo>
                    <a:pt x="6283452" y="3835908"/>
                  </a:moveTo>
                  <a:lnTo>
                    <a:pt x="2188845" y="3835908"/>
                  </a:lnTo>
                  <a:lnTo>
                    <a:pt x="2188845" y="3867912"/>
                  </a:lnTo>
                  <a:lnTo>
                    <a:pt x="6283452" y="3867912"/>
                  </a:lnTo>
                  <a:lnTo>
                    <a:pt x="6283452" y="3835908"/>
                  </a:lnTo>
                  <a:close/>
                </a:path>
                <a:path w="6411594" h="3900170">
                  <a:moveTo>
                    <a:pt x="6347460" y="160020"/>
                  </a:moveTo>
                  <a:lnTo>
                    <a:pt x="6283452" y="160020"/>
                  </a:lnTo>
                  <a:lnTo>
                    <a:pt x="6283452" y="3867912"/>
                  </a:lnTo>
                  <a:lnTo>
                    <a:pt x="6315456" y="3835908"/>
                  </a:lnTo>
                  <a:lnTo>
                    <a:pt x="6347460" y="3835908"/>
                  </a:lnTo>
                  <a:lnTo>
                    <a:pt x="6347460" y="160020"/>
                  </a:lnTo>
                  <a:close/>
                </a:path>
                <a:path w="6411594" h="3900170">
                  <a:moveTo>
                    <a:pt x="6347460" y="3835908"/>
                  </a:moveTo>
                  <a:lnTo>
                    <a:pt x="6315456" y="3835908"/>
                  </a:lnTo>
                  <a:lnTo>
                    <a:pt x="6283452" y="3867912"/>
                  </a:lnTo>
                  <a:lnTo>
                    <a:pt x="6347460" y="3867912"/>
                  </a:lnTo>
                  <a:lnTo>
                    <a:pt x="6347460" y="3835908"/>
                  </a:lnTo>
                  <a:close/>
                </a:path>
                <a:path w="6411594" h="3900170">
                  <a:moveTo>
                    <a:pt x="2188845" y="551433"/>
                  </a:moveTo>
                  <a:lnTo>
                    <a:pt x="0" y="551433"/>
                  </a:lnTo>
                  <a:lnTo>
                    <a:pt x="0" y="615442"/>
                  </a:lnTo>
                  <a:lnTo>
                    <a:pt x="2124837" y="615442"/>
                  </a:lnTo>
                  <a:lnTo>
                    <a:pt x="2124837" y="583437"/>
                  </a:lnTo>
                  <a:lnTo>
                    <a:pt x="2188845" y="583437"/>
                  </a:lnTo>
                  <a:lnTo>
                    <a:pt x="2188845" y="551433"/>
                  </a:lnTo>
                  <a:close/>
                </a:path>
                <a:path w="6411594" h="3900170">
                  <a:moveTo>
                    <a:pt x="2188845" y="583437"/>
                  </a:moveTo>
                  <a:lnTo>
                    <a:pt x="2124837" y="583437"/>
                  </a:lnTo>
                  <a:lnTo>
                    <a:pt x="2156841" y="615442"/>
                  </a:lnTo>
                  <a:lnTo>
                    <a:pt x="2188845" y="615442"/>
                  </a:lnTo>
                  <a:lnTo>
                    <a:pt x="2188845" y="583437"/>
                  </a:lnTo>
                  <a:close/>
                </a:path>
                <a:path w="6411594" h="3900170">
                  <a:moveTo>
                    <a:pt x="6315456" y="0"/>
                  </a:moveTo>
                  <a:lnTo>
                    <a:pt x="6219443" y="192024"/>
                  </a:lnTo>
                  <a:lnTo>
                    <a:pt x="6283452" y="192024"/>
                  </a:lnTo>
                  <a:lnTo>
                    <a:pt x="6283452" y="160020"/>
                  </a:lnTo>
                  <a:lnTo>
                    <a:pt x="6395466" y="160020"/>
                  </a:lnTo>
                  <a:lnTo>
                    <a:pt x="6315456" y="0"/>
                  </a:lnTo>
                  <a:close/>
                </a:path>
                <a:path w="6411594" h="3900170">
                  <a:moveTo>
                    <a:pt x="6395466" y="160020"/>
                  </a:moveTo>
                  <a:lnTo>
                    <a:pt x="6347460" y="160020"/>
                  </a:lnTo>
                  <a:lnTo>
                    <a:pt x="6347460" y="192024"/>
                  </a:lnTo>
                  <a:lnTo>
                    <a:pt x="6411468" y="192024"/>
                  </a:lnTo>
                  <a:lnTo>
                    <a:pt x="6395466" y="160020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0903966" y="8885935"/>
            <a:ext cx="41097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2.</a:t>
            </a:r>
            <a:r>
              <a:rPr sz="2000" b="1" spc="-3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C72405"/>
                </a:solidFill>
                <a:latin typeface="Arial"/>
                <a:cs typeface="Arial"/>
              </a:rPr>
              <a:t>Request:</a:t>
            </a:r>
            <a:r>
              <a:rPr sz="2000" b="1" spc="1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60" dirty="0">
                <a:solidFill>
                  <a:srgbClr val="C72405"/>
                </a:solidFill>
                <a:latin typeface="Arial"/>
                <a:cs typeface="Arial"/>
              </a:rPr>
              <a:t>send</a:t>
            </a:r>
            <a:r>
              <a:rPr sz="2000" b="1" spc="-1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data</a:t>
            </a:r>
            <a:r>
              <a:rPr sz="2000" b="1" spc="-2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to </a:t>
            </a:r>
            <a:r>
              <a:rPr sz="2000" b="1" spc="-10" dirty="0">
                <a:solidFill>
                  <a:srgbClr val="C72405"/>
                </a:solidFill>
                <a:latin typeface="Arial"/>
                <a:cs typeface="Arial"/>
              </a:rPr>
              <a:t>requestor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3849623" y="4459223"/>
            <a:ext cx="11920855" cy="5803900"/>
            <a:chOff x="3849623" y="4459223"/>
            <a:chExt cx="11920855" cy="5803900"/>
          </a:xfrm>
        </p:grpSpPr>
        <p:sp>
          <p:nvSpPr>
            <p:cNvPr id="75" name="object 75"/>
            <p:cNvSpPr/>
            <p:nvPr/>
          </p:nvSpPr>
          <p:spPr>
            <a:xfrm>
              <a:off x="7479791" y="5995415"/>
              <a:ext cx="268605" cy="152400"/>
            </a:xfrm>
            <a:custGeom>
              <a:avLst/>
              <a:gdLst/>
              <a:ahLst/>
              <a:cxnLst/>
              <a:rect l="l" t="t" r="r" b="b"/>
              <a:pathLst>
                <a:path w="268604" h="152400">
                  <a:moveTo>
                    <a:pt x="268224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268224" y="152400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E22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453128" y="4832603"/>
              <a:ext cx="11317605" cy="5430520"/>
            </a:xfrm>
            <a:custGeom>
              <a:avLst/>
              <a:gdLst/>
              <a:ahLst/>
              <a:cxnLst/>
              <a:rect l="l" t="t" r="r" b="b"/>
              <a:pathLst>
                <a:path w="11317605" h="5430520">
                  <a:moveTo>
                    <a:pt x="11317224" y="103632"/>
                  </a:moveTo>
                  <a:lnTo>
                    <a:pt x="11253216" y="103632"/>
                  </a:lnTo>
                  <a:lnTo>
                    <a:pt x="11253216" y="5359908"/>
                  </a:lnTo>
                  <a:lnTo>
                    <a:pt x="6089777" y="5359908"/>
                  </a:lnTo>
                  <a:lnTo>
                    <a:pt x="6089777" y="1705991"/>
                  </a:lnTo>
                  <a:lnTo>
                    <a:pt x="6089777" y="1673987"/>
                  </a:lnTo>
                  <a:lnTo>
                    <a:pt x="6089777" y="1641983"/>
                  </a:lnTo>
                  <a:lnTo>
                    <a:pt x="4500372" y="1641983"/>
                  </a:lnTo>
                  <a:lnTo>
                    <a:pt x="4500372" y="1577975"/>
                  </a:lnTo>
                  <a:lnTo>
                    <a:pt x="4308348" y="1673987"/>
                  </a:lnTo>
                  <a:lnTo>
                    <a:pt x="4500372" y="1769999"/>
                  </a:lnTo>
                  <a:lnTo>
                    <a:pt x="4500372" y="1705991"/>
                  </a:lnTo>
                  <a:lnTo>
                    <a:pt x="6025769" y="1705991"/>
                  </a:lnTo>
                  <a:lnTo>
                    <a:pt x="6025769" y="5366016"/>
                  </a:lnTo>
                  <a:lnTo>
                    <a:pt x="128016" y="5366016"/>
                  </a:lnTo>
                  <a:lnTo>
                    <a:pt x="128016" y="192024"/>
                  </a:lnTo>
                  <a:lnTo>
                    <a:pt x="192024" y="192024"/>
                  </a:lnTo>
                  <a:lnTo>
                    <a:pt x="176022" y="160020"/>
                  </a:lnTo>
                  <a:lnTo>
                    <a:pt x="96012" y="0"/>
                  </a:lnTo>
                  <a:lnTo>
                    <a:pt x="0" y="192024"/>
                  </a:lnTo>
                  <a:lnTo>
                    <a:pt x="64008" y="192024"/>
                  </a:lnTo>
                  <a:lnTo>
                    <a:pt x="64008" y="5430012"/>
                  </a:lnTo>
                  <a:lnTo>
                    <a:pt x="6039612" y="5430012"/>
                  </a:lnTo>
                  <a:lnTo>
                    <a:pt x="6039612" y="5423916"/>
                  </a:lnTo>
                  <a:lnTo>
                    <a:pt x="11317224" y="5423916"/>
                  </a:lnTo>
                  <a:lnTo>
                    <a:pt x="11317224" y="5391924"/>
                  </a:lnTo>
                  <a:lnTo>
                    <a:pt x="6089777" y="5391912"/>
                  </a:lnTo>
                  <a:lnTo>
                    <a:pt x="11253216" y="5391912"/>
                  </a:lnTo>
                  <a:lnTo>
                    <a:pt x="11317224" y="5391924"/>
                  </a:lnTo>
                  <a:lnTo>
                    <a:pt x="11317224" y="5359908"/>
                  </a:lnTo>
                  <a:lnTo>
                    <a:pt x="11317224" y="103632"/>
                  </a:lnTo>
                  <a:close/>
                </a:path>
              </a:pathLst>
            </a:custGeom>
            <a:solidFill>
              <a:srgbClr val="C724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849624" y="4459223"/>
              <a:ext cx="4837430" cy="2996565"/>
            </a:xfrm>
            <a:custGeom>
              <a:avLst/>
              <a:gdLst/>
              <a:ahLst/>
              <a:cxnLst/>
              <a:rect l="l" t="t" r="r" b="b"/>
              <a:pathLst>
                <a:path w="4837430" h="2996565">
                  <a:moveTo>
                    <a:pt x="202996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029968" y="228600"/>
                  </a:lnTo>
                  <a:lnTo>
                    <a:pt x="2029968" y="0"/>
                  </a:lnTo>
                  <a:close/>
                </a:path>
                <a:path w="4837430" h="2996565">
                  <a:moveTo>
                    <a:pt x="4837176" y="2779776"/>
                  </a:moveTo>
                  <a:lnTo>
                    <a:pt x="2727947" y="2779776"/>
                  </a:lnTo>
                  <a:lnTo>
                    <a:pt x="2727947" y="2996184"/>
                  </a:lnTo>
                  <a:lnTo>
                    <a:pt x="4837176" y="2996184"/>
                  </a:lnTo>
                  <a:lnTo>
                    <a:pt x="4837176" y="2779776"/>
                  </a:lnTo>
                  <a:close/>
                </a:path>
              </a:pathLst>
            </a:custGeom>
            <a:solidFill>
              <a:srgbClr val="008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800201" y="10321290"/>
            <a:ext cx="16684625" cy="24974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63240" algn="ctr">
              <a:lnSpc>
                <a:spcPct val="100000"/>
              </a:lnSpc>
              <a:spcBef>
                <a:spcPts val="90"/>
              </a:spcBef>
            </a:pPr>
            <a:r>
              <a:rPr sz="2000" b="1" spc="90" dirty="0">
                <a:solidFill>
                  <a:srgbClr val="C72405"/>
                </a:solidFill>
                <a:latin typeface="Arial"/>
                <a:cs typeface="Arial"/>
              </a:rPr>
              <a:t>3/4.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C72405"/>
                </a:solidFill>
                <a:latin typeface="Arial"/>
                <a:cs typeface="Arial"/>
              </a:rPr>
              <a:t>Response:</a:t>
            </a:r>
            <a:r>
              <a:rPr sz="2000" b="1" spc="2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C72405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3058160" algn="ctr">
              <a:lnSpc>
                <a:spcPct val="100000"/>
              </a:lnSpc>
            </a:pP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(2</a:t>
            </a:r>
            <a:r>
              <a:rPr sz="2000" b="1" spc="-1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C72405"/>
                </a:solidFill>
                <a:latin typeface="Arial"/>
                <a:cs typeface="Arial"/>
              </a:rPr>
              <a:t>msgs:</a:t>
            </a:r>
            <a:r>
              <a:rPr sz="2000" b="1" spc="-2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C72405"/>
                </a:solidFill>
                <a:latin typeface="Arial"/>
                <a:cs typeface="Arial"/>
              </a:rPr>
              <a:t>sent</a:t>
            </a:r>
            <a:r>
              <a:rPr sz="2000" b="1" spc="-2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to</a:t>
            </a:r>
            <a:r>
              <a:rPr sz="2000" b="1" spc="10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both</a:t>
            </a:r>
            <a:r>
              <a:rPr sz="2000" b="1" spc="-1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home</a:t>
            </a:r>
            <a:r>
              <a:rPr sz="2000" b="1" spc="1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node</a:t>
            </a:r>
            <a:r>
              <a:rPr sz="2000" b="1" spc="3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72405"/>
                </a:solidFill>
                <a:latin typeface="Arial"/>
                <a:cs typeface="Arial"/>
              </a:rPr>
              <a:t>and</a:t>
            </a:r>
            <a:r>
              <a:rPr sz="2000" b="1" spc="-3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72405"/>
                </a:solidFill>
                <a:latin typeface="Arial"/>
                <a:cs typeface="Arial"/>
              </a:rPr>
              <a:t>requestor)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9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50" dirty="0">
                <a:latin typeface="Arial"/>
                <a:cs typeface="Arial"/>
              </a:rPr>
              <a:t>Four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network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spc="-60" dirty="0">
                <a:latin typeface="Arial"/>
                <a:cs typeface="Arial"/>
              </a:rPr>
              <a:t>transactions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in </a:t>
            </a:r>
            <a:r>
              <a:rPr sz="2800" b="1" spc="40" dirty="0">
                <a:latin typeface="Arial"/>
                <a:cs typeface="Arial"/>
              </a:rPr>
              <a:t>total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3770"/>
              </a:lnSpc>
              <a:spcBef>
                <a:spcPts val="75"/>
              </a:spcBef>
            </a:pPr>
            <a:r>
              <a:rPr sz="2800" b="1" dirty="0">
                <a:latin typeface="Arial"/>
                <a:cs typeface="Arial"/>
              </a:rPr>
              <a:t>Only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three</a:t>
            </a:r>
            <a:r>
              <a:rPr sz="2800" b="1" spc="-70" dirty="0">
                <a:latin typeface="Arial"/>
                <a:cs typeface="Arial"/>
              </a:rPr>
              <a:t> </a:t>
            </a:r>
            <a:r>
              <a:rPr sz="2800" b="1" spc="65" dirty="0">
                <a:latin typeface="Arial"/>
                <a:cs typeface="Arial"/>
              </a:rPr>
              <a:t>of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60" dirty="0">
                <a:latin typeface="Arial"/>
                <a:cs typeface="Arial"/>
              </a:rPr>
              <a:t>transactions </a:t>
            </a:r>
            <a:r>
              <a:rPr sz="2800" b="1" dirty="0">
                <a:latin typeface="Arial"/>
                <a:cs typeface="Arial"/>
              </a:rPr>
              <a:t>are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on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critical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path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50" dirty="0">
                <a:latin typeface="Arial"/>
                <a:cs typeface="Arial"/>
              </a:rPr>
              <a:t>(transactions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3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and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4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50" dirty="0">
                <a:latin typeface="Arial"/>
                <a:cs typeface="Arial"/>
              </a:rPr>
              <a:t>can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be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done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in</a:t>
            </a:r>
            <a:r>
              <a:rPr sz="2800" b="1" spc="-10" dirty="0">
                <a:latin typeface="Arial"/>
                <a:cs typeface="Arial"/>
              </a:rPr>
              <a:t> parallel) </a:t>
            </a:r>
            <a:r>
              <a:rPr sz="2800" b="1" dirty="0">
                <a:latin typeface="Arial"/>
                <a:cs typeface="Arial"/>
              </a:rPr>
              <a:t>Note:</a:t>
            </a:r>
            <a:r>
              <a:rPr sz="2800" b="1" spc="-85" dirty="0">
                <a:latin typeface="Arial"/>
                <a:cs typeface="Arial"/>
              </a:rPr>
              <a:t> system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spc="-110" dirty="0">
                <a:latin typeface="Arial"/>
                <a:cs typeface="Arial"/>
              </a:rPr>
              <a:t>is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no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longer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pure</a:t>
            </a:r>
            <a:r>
              <a:rPr sz="2800" b="1" spc="-90" dirty="0">
                <a:latin typeface="Arial"/>
                <a:cs typeface="Arial"/>
              </a:rPr>
              <a:t> </a:t>
            </a:r>
            <a:r>
              <a:rPr sz="2800" b="1" spc="-35" dirty="0">
                <a:latin typeface="Arial"/>
                <a:cs typeface="Arial"/>
              </a:rPr>
              <a:t>request/response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-75" dirty="0">
                <a:latin typeface="Arial"/>
                <a:cs typeface="Arial"/>
              </a:rPr>
              <a:t>(since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P0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spc="-35" dirty="0">
                <a:latin typeface="Arial"/>
                <a:cs typeface="Arial"/>
              </a:rPr>
              <a:t>sent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request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spc="75" dirty="0">
                <a:latin typeface="Arial"/>
                <a:cs typeface="Arial"/>
              </a:rPr>
              <a:t>to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P1,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50" dirty="0">
                <a:latin typeface="Arial"/>
                <a:cs typeface="Arial"/>
              </a:rPr>
              <a:t>but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spc="-90" dirty="0">
                <a:latin typeface="Arial"/>
                <a:cs typeface="Arial"/>
              </a:rPr>
              <a:t>receives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response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00201" y="12763434"/>
            <a:ext cx="1501140" cy="49974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800" b="1" spc="60" dirty="0">
                <a:latin typeface="Arial"/>
                <a:cs typeface="Arial"/>
              </a:rPr>
              <a:t>from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P2)</a:t>
            </a:r>
            <a:endParaRPr sz="2800">
              <a:latin typeface="Arial"/>
              <a:cs typeface="Arial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7631938" y="8007222"/>
            <a:ext cx="25755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5" dirty="0">
                <a:latin typeface="Arial"/>
                <a:cs typeface="Arial"/>
              </a:rPr>
              <a:t>Scalable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Interconnect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Directory</a:t>
            </a:r>
            <a:r>
              <a:rPr spc="-125" dirty="0"/>
              <a:t> </a:t>
            </a:r>
            <a:r>
              <a:rPr spc="-120" dirty="0"/>
              <a:t>coherence</a:t>
            </a:r>
            <a:r>
              <a:rPr spc="-150" dirty="0"/>
              <a:t> </a:t>
            </a:r>
            <a:r>
              <a:rPr dirty="0"/>
              <a:t>in</a:t>
            </a:r>
            <a:r>
              <a:rPr spc="-190" dirty="0"/>
              <a:t> </a:t>
            </a:r>
            <a:r>
              <a:rPr spc="80" dirty="0"/>
              <a:t>Intel</a:t>
            </a:r>
            <a:r>
              <a:rPr spc="-150" dirty="0"/>
              <a:t> </a:t>
            </a:r>
            <a:r>
              <a:rPr spc="-105" dirty="0"/>
              <a:t>Core</a:t>
            </a:r>
            <a:r>
              <a:rPr spc="-160" dirty="0"/>
              <a:t> </a:t>
            </a:r>
            <a:r>
              <a:rPr spc="70" dirty="0"/>
              <a:t>i7</a:t>
            </a:r>
            <a:r>
              <a:rPr spc="-155" dirty="0"/>
              <a:t> </a:t>
            </a:r>
            <a:r>
              <a:rPr spc="-370" dirty="0"/>
              <a:t>CPU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12451" y="1857831"/>
            <a:ext cx="7421245" cy="490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4069" marR="85090" indent="-802005">
              <a:lnSpc>
                <a:spcPct val="100000"/>
              </a:lnSpc>
              <a:spcBef>
                <a:spcPts val="95"/>
              </a:spcBef>
              <a:buSzPct val="120312"/>
              <a:buFont typeface="Arial"/>
              <a:buChar char="▪"/>
              <a:tabLst>
                <a:tab pos="814069" algn="l"/>
              </a:tabLst>
            </a:pPr>
            <a:r>
              <a:rPr sz="3200" b="1" spc="-50" dirty="0">
                <a:latin typeface="Arial"/>
                <a:cs typeface="Arial"/>
              </a:rPr>
              <a:t>L3</a:t>
            </a:r>
            <a:r>
              <a:rPr sz="3200" b="1" spc="-110" dirty="0">
                <a:latin typeface="Arial"/>
                <a:cs typeface="Arial"/>
              </a:rPr>
              <a:t> </a:t>
            </a:r>
            <a:r>
              <a:rPr sz="3200" b="1" spc="-105" dirty="0">
                <a:latin typeface="Arial"/>
                <a:cs typeface="Arial"/>
              </a:rPr>
              <a:t>hosts</a:t>
            </a:r>
            <a:r>
              <a:rPr sz="3200" b="1" spc="-90" dirty="0">
                <a:latin typeface="Arial"/>
                <a:cs typeface="Arial"/>
              </a:rPr>
              <a:t> </a:t>
            </a:r>
            <a:r>
              <a:rPr sz="3200" b="1" spc="75" dirty="0">
                <a:latin typeface="Arial"/>
                <a:cs typeface="Arial"/>
              </a:rPr>
              <a:t>in-</a:t>
            </a:r>
            <a:r>
              <a:rPr sz="3200" b="1" spc="-105" dirty="0">
                <a:latin typeface="Arial"/>
                <a:cs typeface="Arial"/>
              </a:rPr>
              <a:t>cache</a:t>
            </a:r>
            <a:r>
              <a:rPr sz="3200" b="1" spc="-9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directory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(and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spc="-50" dirty="0">
                <a:latin typeface="Arial"/>
                <a:cs typeface="Arial"/>
              </a:rPr>
              <a:t>is </a:t>
            </a:r>
            <a:r>
              <a:rPr sz="3200" b="1" spc="-10" dirty="0">
                <a:latin typeface="Arial"/>
                <a:cs typeface="Arial"/>
              </a:rPr>
              <a:t>inclusive)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Font typeface="Arial"/>
              <a:buChar char="▪"/>
            </a:pPr>
            <a:endParaRPr sz="3200">
              <a:latin typeface="Arial"/>
              <a:cs typeface="Arial"/>
            </a:endParaRPr>
          </a:p>
          <a:p>
            <a:pPr marL="814069" marR="1080135" indent="-802005">
              <a:lnSpc>
                <a:spcPct val="100000"/>
              </a:lnSpc>
              <a:buSzPct val="120312"/>
              <a:buFont typeface="Arial"/>
              <a:buChar char="▪"/>
              <a:tabLst>
                <a:tab pos="814069" algn="l"/>
              </a:tabLst>
            </a:pPr>
            <a:r>
              <a:rPr sz="3200" b="1" dirty="0">
                <a:latin typeface="Arial"/>
                <a:cs typeface="Arial"/>
              </a:rPr>
              <a:t>Directory</a:t>
            </a:r>
            <a:r>
              <a:rPr sz="3200" b="1" spc="-9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maintains</a:t>
            </a:r>
            <a:r>
              <a:rPr sz="3200" b="1" spc="-1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list</a:t>
            </a:r>
            <a:r>
              <a:rPr sz="3200" b="1" spc="-130" dirty="0">
                <a:latin typeface="Arial"/>
                <a:cs typeface="Arial"/>
              </a:rPr>
              <a:t> </a:t>
            </a:r>
            <a:r>
              <a:rPr sz="3200" b="1" spc="70" dirty="0">
                <a:latin typeface="Arial"/>
                <a:cs typeface="Arial"/>
              </a:rPr>
              <a:t>of</a:t>
            </a:r>
            <a:r>
              <a:rPr sz="3200" b="1" spc="-120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L2 </a:t>
            </a:r>
            <a:r>
              <a:rPr sz="3200" b="1" spc="-165" dirty="0">
                <a:latin typeface="Arial"/>
                <a:cs typeface="Arial"/>
              </a:rPr>
              <a:t>caches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containing</a:t>
            </a:r>
            <a:r>
              <a:rPr sz="3200" b="1" spc="-95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line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5"/>
              </a:spcBef>
              <a:buFont typeface="Arial"/>
              <a:buChar char="▪"/>
            </a:pPr>
            <a:endParaRPr sz="3200">
              <a:latin typeface="Arial"/>
              <a:cs typeface="Arial"/>
            </a:endParaRPr>
          </a:p>
          <a:p>
            <a:pPr marL="814069" marR="5080" indent="-802005">
              <a:lnSpc>
                <a:spcPct val="100000"/>
              </a:lnSpc>
              <a:buSzPct val="120312"/>
              <a:buFont typeface="Arial"/>
              <a:buChar char="▪"/>
              <a:tabLst>
                <a:tab pos="814069" algn="l"/>
              </a:tabLst>
            </a:pPr>
            <a:r>
              <a:rPr sz="3200" b="1" dirty="0">
                <a:latin typeface="Arial"/>
                <a:cs typeface="Arial"/>
              </a:rPr>
              <a:t>Instead</a:t>
            </a:r>
            <a:r>
              <a:rPr sz="3200" b="1" spc="-130" dirty="0">
                <a:latin typeface="Arial"/>
                <a:cs typeface="Arial"/>
              </a:rPr>
              <a:t> </a:t>
            </a:r>
            <a:r>
              <a:rPr sz="3200" b="1" spc="70" dirty="0">
                <a:latin typeface="Arial"/>
                <a:cs typeface="Arial"/>
              </a:rPr>
              <a:t>of</a:t>
            </a:r>
            <a:r>
              <a:rPr sz="3200" b="1" spc="-140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broadcasting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spc="-60" dirty="0">
                <a:latin typeface="Arial"/>
                <a:cs typeface="Arial"/>
              </a:rPr>
              <a:t>coherence </a:t>
            </a:r>
            <a:r>
              <a:rPr sz="3200" b="1" dirty="0">
                <a:latin typeface="Arial"/>
                <a:cs typeface="Arial"/>
              </a:rPr>
              <a:t>traffic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85" dirty="0">
                <a:latin typeface="Arial"/>
                <a:cs typeface="Arial"/>
              </a:rPr>
              <a:t>to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all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5" dirty="0">
                <a:latin typeface="Arial"/>
                <a:cs typeface="Arial"/>
              </a:rPr>
              <a:t>L2’s,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only</a:t>
            </a:r>
            <a:r>
              <a:rPr sz="3200" b="1" spc="30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send </a:t>
            </a:r>
            <a:r>
              <a:rPr sz="3200" b="1" spc="-55" dirty="0">
                <a:latin typeface="Arial"/>
                <a:cs typeface="Arial"/>
              </a:rPr>
              <a:t>coherence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145" dirty="0">
                <a:latin typeface="Arial"/>
                <a:cs typeface="Arial"/>
              </a:rPr>
              <a:t>messages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85" dirty="0">
                <a:latin typeface="Arial"/>
                <a:cs typeface="Arial"/>
              </a:rPr>
              <a:t>to</a:t>
            </a:r>
            <a:r>
              <a:rPr sz="3200" b="1" spc="-100" dirty="0">
                <a:latin typeface="Arial"/>
                <a:cs typeface="Arial"/>
              </a:rPr>
              <a:t> </a:t>
            </a:r>
            <a:r>
              <a:rPr sz="3200" b="1" spc="-130" dirty="0">
                <a:latin typeface="Arial"/>
                <a:cs typeface="Arial"/>
              </a:rPr>
              <a:t>L2’s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spc="30" dirty="0">
                <a:latin typeface="Arial"/>
                <a:cs typeface="Arial"/>
              </a:rPr>
              <a:t>that </a:t>
            </a:r>
            <a:r>
              <a:rPr sz="3200" b="1" dirty="0">
                <a:latin typeface="Arial"/>
                <a:cs typeface="Arial"/>
              </a:rPr>
              <a:t>contain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0" dirty="0">
                <a:latin typeface="Arial"/>
                <a:cs typeface="Arial"/>
              </a:rPr>
              <a:t> line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12451" y="7370191"/>
            <a:ext cx="754443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0" dirty="0">
                <a:latin typeface="Arial"/>
                <a:cs typeface="Arial"/>
              </a:rPr>
              <a:t>(Core</a:t>
            </a:r>
            <a:r>
              <a:rPr sz="2800" b="1" spc="-7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i7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interconnect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spc="-150" dirty="0">
                <a:latin typeface="Arial"/>
                <a:cs typeface="Arial"/>
              </a:rPr>
              <a:t>is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ring,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75" dirty="0">
                <a:latin typeface="Arial"/>
                <a:cs typeface="Arial"/>
              </a:rPr>
              <a:t>it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110" dirty="0">
                <a:latin typeface="Arial"/>
                <a:cs typeface="Arial"/>
              </a:rPr>
              <a:t>is</a:t>
            </a:r>
            <a:r>
              <a:rPr sz="2800" b="1" dirty="0">
                <a:latin typeface="Arial"/>
                <a:cs typeface="Arial"/>
              </a:rPr>
              <a:t> not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bus)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12451" y="7796606"/>
            <a:ext cx="499872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4069" indent="-801370">
              <a:lnSpc>
                <a:spcPct val="100000"/>
              </a:lnSpc>
              <a:spcBef>
                <a:spcPts val="95"/>
              </a:spcBef>
              <a:buSzPct val="120312"/>
              <a:buFont typeface="Arial"/>
              <a:buChar char="▪"/>
              <a:tabLst>
                <a:tab pos="814069" algn="l"/>
              </a:tabLst>
            </a:pPr>
            <a:r>
              <a:rPr sz="3200" b="1" dirty="0">
                <a:latin typeface="Arial"/>
                <a:cs typeface="Arial"/>
              </a:rPr>
              <a:t>Directory</a:t>
            </a:r>
            <a:r>
              <a:rPr sz="3200" b="1" spc="-130" dirty="0">
                <a:latin typeface="Arial"/>
                <a:cs typeface="Arial"/>
              </a:rPr>
              <a:t> </a:t>
            </a:r>
            <a:r>
              <a:rPr sz="3200" b="1" spc="-70" dirty="0">
                <a:latin typeface="Arial"/>
                <a:cs typeface="Arial"/>
              </a:rPr>
              <a:t>dimensions: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91696" y="8162925"/>
            <a:ext cx="1202690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50" spc="260" dirty="0">
                <a:latin typeface="Arial"/>
                <a:cs typeface="Arial"/>
              </a:rPr>
              <a:t>-</a:t>
            </a:r>
            <a:r>
              <a:rPr sz="4150" spc="395" dirty="0">
                <a:latin typeface="Arial"/>
                <a:cs typeface="Arial"/>
              </a:rPr>
              <a:t> </a:t>
            </a:r>
            <a:r>
              <a:rPr sz="3200" b="1" spc="45" dirty="0">
                <a:latin typeface="Arial"/>
                <a:cs typeface="Arial"/>
              </a:rPr>
              <a:t>P=4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91696" y="8772525"/>
            <a:ext cx="6076950" cy="512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029"/>
              </a:lnSpc>
            </a:pPr>
            <a:r>
              <a:rPr sz="4150" spc="260" dirty="0">
                <a:latin typeface="Arial"/>
                <a:cs typeface="Arial"/>
              </a:rPr>
              <a:t>-</a:t>
            </a:r>
            <a:r>
              <a:rPr sz="4150" spc="330" dirty="0">
                <a:latin typeface="Arial"/>
                <a:cs typeface="Arial"/>
              </a:rPr>
              <a:t> </a:t>
            </a:r>
            <a:r>
              <a:rPr sz="3200" b="1" spc="370" dirty="0">
                <a:latin typeface="Arial"/>
                <a:cs typeface="Arial"/>
              </a:rPr>
              <a:t>M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375" dirty="0">
                <a:latin typeface="Arial"/>
                <a:cs typeface="Arial"/>
              </a:rPr>
              <a:t>=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number</a:t>
            </a:r>
            <a:r>
              <a:rPr sz="3200" b="1" spc="15" dirty="0">
                <a:latin typeface="Arial"/>
                <a:cs typeface="Arial"/>
              </a:rPr>
              <a:t> </a:t>
            </a:r>
            <a:r>
              <a:rPr sz="3200" b="1" spc="70" dirty="0">
                <a:latin typeface="Arial"/>
                <a:cs typeface="Arial"/>
              </a:rPr>
              <a:t>of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0" dirty="0">
                <a:latin typeface="Arial"/>
                <a:cs typeface="Arial"/>
              </a:rPr>
              <a:t>L3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110" dirty="0">
                <a:latin typeface="Arial"/>
                <a:cs typeface="Arial"/>
              </a:rPr>
              <a:t>cache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35" dirty="0">
                <a:latin typeface="Arial"/>
                <a:cs typeface="Arial"/>
              </a:rPr>
              <a:t>lines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6008" y="8955023"/>
            <a:ext cx="1941830" cy="1432560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8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1800" b="1" spc="-20" dirty="0">
                <a:latin typeface="Arial"/>
                <a:cs typeface="Arial"/>
              </a:rPr>
              <a:t>Core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6008" y="7620000"/>
            <a:ext cx="1941830" cy="814069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262890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2070"/>
              </a:spcBef>
            </a:pPr>
            <a:r>
              <a:rPr sz="1800" b="1" spc="-30" dirty="0">
                <a:latin typeface="Arial"/>
                <a:cs typeface="Arial"/>
              </a:rPr>
              <a:t>L1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Data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6008" y="5145023"/>
            <a:ext cx="1941830" cy="1432560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>
              <a:latin typeface="Times New Roman"/>
              <a:cs typeface="Times New Roman"/>
            </a:endParaRPr>
          </a:p>
          <a:p>
            <a:pPr marL="499745">
              <a:lnSpc>
                <a:spcPct val="100000"/>
              </a:lnSpc>
            </a:pPr>
            <a:r>
              <a:rPr sz="1800" b="1" spc="-30" dirty="0">
                <a:latin typeface="Arial"/>
                <a:cs typeface="Arial"/>
              </a:rPr>
              <a:t>L2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62000" y="1981200"/>
          <a:ext cx="8955404" cy="143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5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797979"/>
                      </a:solidFill>
                      <a:prstDash val="dash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72819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r>
                        <a:rPr sz="2400" b="1" spc="-40" dirty="0">
                          <a:latin typeface="Arial"/>
                          <a:cs typeface="Arial"/>
                        </a:rPr>
                        <a:t>Shared</a:t>
                      </a:r>
                      <a:r>
                        <a:rPr sz="2400" b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75" dirty="0">
                          <a:latin typeface="Arial"/>
                          <a:cs typeface="Arial"/>
                        </a:rPr>
                        <a:t>L3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70610" marR="186055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(One</a:t>
                      </a:r>
                      <a:r>
                        <a:rPr sz="1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bank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1145" marB="0">
                    <a:lnL w="28575">
                      <a:solidFill>
                        <a:srgbClr val="797979"/>
                      </a:solidFill>
                      <a:prstDash val="dash"/>
                    </a:lnL>
                    <a:lnR w="28575">
                      <a:solidFill>
                        <a:srgbClr val="797979"/>
                      </a:solidFill>
                      <a:prstDash val="dash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213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Cache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per</a:t>
                      </a:r>
                      <a:r>
                        <a:rPr sz="1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core)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1145" marB="0">
                    <a:lnL w="28575">
                      <a:solidFill>
                        <a:srgbClr val="797979"/>
                      </a:solidFill>
                      <a:prstDash val="dash"/>
                    </a:lnL>
                    <a:lnR w="28575">
                      <a:solidFill>
                        <a:srgbClr val="797979"/>
                      </a:solidFill>
                      <a:prstDash val="dash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97979"/>
                      </a:solidFill>
                      <a:prstDash val="dash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1738883" y="8433816"/>
            <a:ext cx="76200" cy="506095"/>
          </a:xfrm>
          <a:custGeom>
            <a:avLst/>
            <a:gdLst/>
            <a:ahLst/>
            <a:cxnLst/>
            <a:rect l="l" t="t" r="r" b="b"/>
            <a:pathLst>
              <a:path w="76200" h="506095">
                <a:moveTo>
                  <a:pt x="0" y="429768"/>
                </a:moveTo>
                <a:lnTo>
                  <a:pt x="38100" y="505968"/>
                </a:lnTo>
                <a:lnTo>
                  <a:pt x="63500" y="455168"/>
                </a:lnTo>
                <a:lnTo>
                  <a:pt x="25908" y="455168"/>
                </a:lnTo>
                <a:lnTo>
                  <a:pt x="25908" y="447040"/>
                </a:lnTo>
                <a:lnTo>
                  <a:pt x="0" y="429768"/>
                </a:lnTo>
                <a:close/>
              </a:path>
              <a:path w="76200" h="506095">
                <a:moveTo>
                  <a:pt x="25908" y="447040"/>
                </a:moveTo>
                <a:lnTo>
                  <a:pt x="25908" y="455168"/>
                </a:lnTo>
                <a:lnTo>
                  <a:pt x="38100" y="455168"/>
                </a:lnTo>
                <a:lnTo>
                  <a:pt x="25908" y="447040"/>
                </a:lnTo>
                <a:close/>
              </a:path>
              <a:path w="76200" h="506095">
                <a:moveTo>
                  <a:pt x="38100" y="50800"/>
                </a:moveTo>
                <a:lnTo>
                  <a:pt x="25908" y="58928"/>
                </a:lnTo>
                <a:lnTo>
                  <a:pt x="25908" y="447040"/>
                </a:lnTo>
                <a:lnTo>
                  <a:pt x="38100" y="455168"/>
                </a:lnTo>
                <a:lnTo>
                  <a:pt x="50292" y="447040"/>
                </a:lnTo>
                <a:lnTo>
                  <a:pt x="50292" y="58928"/>
                </a:lnTo>
                <a:lnTo>
                  <a:pt x="38100" y="50800"/>
                </a:lnTo>
                <a:close/>
              </a:path>
              <a:path w="76200" h="506095">
                <a:moveTo>
                  <a:pt x="50292" y="447040"/>
                </a:moveTo>
                <a:lnTo>
                  <a:pt x="38100" y="455168"/>
                </a:lnTo>
                <a:lnTo>
                  <a:pt x="50292" y="455168"/>
                </a:lnTo>
                <a:lnTo>
                  <a:pt x="50292" y="447040"/>
                </a:lnTo>
                <a:close/>
              </a:path>
              <a:path w="76200" h="506095">
                <a:moveTo>
                  <a:pt x="76200" y="429768"/>
                </a:moveTo>
                <a:lnTo>
                  <a:pt x="50292" y="447040"/>
                </a:lnTo>
                <a:lnTo>
                  <a:pt x="50292" y="455168"/>
                </a:lnTo>
                <a:lnTo>
                  <a:pt x="63500" y="455168"/>
                </a:lnTo>
                <a:lnTo>
                  <a:pt x="76200" y="429768"/>
                </a:lnTo>
                <a:close/>
              </a:path>
              <a:path w="76200" h="506095">
                <a:moveTo>
                  <a:pt x="38100" y="0"/>
                </a:moveTo>
                <a:lnTo>
                  <a:pt x="0" y="76200"/>
                </a:lnTo>
                <a:lnTo>
                  <a:pt x="25908" y="58928"/>
                </a:lnTo>
                <a:lnTo>
                  <a:pt x="25908" y="50800"/>
                </a:lnTo>
                <a:lnTo>
                  <a:pt x="63500" y="50800"/>
                </a:lnTo>
                <a:lnTo>
                  <a:pt x="38100" y="0"/>
                </a:lnTo>
                <a:close/>
              </a:path>
              <a:path w="76200" h="506095">
                <a:moveTo>
                  <a:pt x="63500" y="50800"/>
                </a:moveTo>
                <a:lnTo>
                  <a:pt x="50292" y="50800"/>
                </a:lnTo>
                <a:lnTo>
                  <a:pt x="50292" y="58928"/>
                </a:lnTo>
                <a:lnTo>
                  <a:pt x="76200" y="76200"/>
                </a:lnTo>
                <a:lnTo>
                  <a:pt x="63500" y="50800"/>
                </a:lnTo>
                <a:close/>
              </a:path>
              <a:path w="76200" h="506095">
                <a:moveTo>
                  <a:pt x="38100" y="50800"/>
                </a:moveTo>
                <a:lnTo>
                  <a:pt x="25908" y="50800"/>
                </a:lnTo>
                <a:lnTo>
                  <a:pt x="25908" y="58928"/>
                </a:lnTo>
                <a:lnTo>
                  <a:pt x="38100" y="50800"/>
                </a:lnTo>
                <a:close/>
              </a:path>
              <a:path w="76200" h="506095">
                <a:moveTo>
                  <a:pt x="50292" y="50800"/>
                </a:moveTo>
                <a:lnTo>
                  <a:pt x="38100" y="50800"/>
                </a:lnTo>
                <a:lnTo>
                  <a:pt x="50292" y="58928"/>
                </a:lnTo>
                <a:lnTo>
                  <a:pt x="50292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761809" y="4026217"/>
            <a:ext cx="8787765" cy="558165"/>
            <a:chOff x="761809" y="4026217"/>
            <a:chExt cx="8787765" cy="558165"/>
          </a:xfrm>
        </p:grpSpPr>
        <p:sp>
          <p:nvSpPr>
            <p:cNvPr id="14" name="object 14"/>
            <p:cNvSpPr/>
            <p:nvPr/>
          </p:nvSpPr>
          <p:spPr>
            <a:xfrm>
              <a:off x="774192" y="4038599"/>
              <a:ext cx="8763000" cy="533400"/>
            </a:xfrm>
            <a:custGeom>
              <a:avLst/>
              <a:gdLst/>
              <a:ahLst/>
              <a:cxnLst/>
              <a:rect l="l" t="t" r="r" b="b"/>
              <a:pathLst>
                <a:path w="8763000" h="533400">
                  <a:moveTo>
                    <a:pt x="8572500" y="0"/>
                  </a:moveTo>
                  <a:lnTo>
                    <a:pt x="190499" y="0"/>
                  </a:lnTo>
                  <a:lnTo>
                    <a:pt x="146821" y="5034"/>
                  </a:lnTo>
                  <a:lnTo>
                    <a:pt x="106724" y="19372"/>
                  </a:lnTo>
                  <a:lnTo>
                    <a:pt x="71353" y="41867"/>
                  </a:lnTo>
                  <a:lnTo>
                    <a:pt x="41851" y="71374"/>
                  </a:lnTo>
                  <a:lnTo>
                    <a:pt x="19363" y="106746"/>
                  </a:lnTo>
                  <a:lnTo>
                    <a:pt x="5031" y="146837"/>
                  </a:lnTo>
                  <a:lnTo>
                    <a:pt x="0" y="190500"/>
                  </a:lnTo>
                  <a:lnTo>
                    <a:pt x="0" y="342900"/>
                  </a:lnTo>
                  <a:lnTo>
                    <a:pt x="5031" y="386562"/>
                  </a:lnTo>
                  <a:lnTo>
                    <a:pt x="19363" y="426653"/>
                  </a:lnTo>
                  <a:lnTo>
                    <a:pt x="41851" y="462025"/>
                  </a:lnTo>
                  <a:lnTo>
                    <a:pt x="71353" y="491532"/>
                  </a:lnTo>
                  <a:lnTo>
                    <a:pt x="106724" y="514027"/>
                  </a:lnTo>
                  <a:lnTo>
                    <a:pt x="146821" y="528365"/>
                  </a:lnTo>
                  <a:lnTo>
                    <a:pt x="190499" y="533400"/>
                  </a:lnTo>
                  <a:lnTo>
                    <a:pt x="8572500" y="533400"/>
                  </a:lnTo>
                  <a:lnTo>
                    <a:pt x="8616162" y="528365"/>
                  </a:lnTo>
                  <a:lnTo>
                    <a:pt x="8656253" y="514027"/>
                  </a:lnTo>
                  <a:lnTo>
                    <a:pt x="8691625" y="491532"/>
                  </a:lnTo>
                  <a:lnTo>
                    <a:pt x="8721132" y="462025"/>
                  </a:lnTo>
                  <a:lnTo>
                    <a:pt x="8743627" y="426653"/>
                  </a:lnTo>
                  <a:lnTo>
                    <a:pt x="8757965" y="386562"/>
                  </a:lnTo>
                  <a:lnTo>
                    <a:pt x="8763000" y="342900"/>
                  </a:lnTo>
                  <a:lnTo>
                    <a:pt x="8763000" y="190500"/>
                  </a:lnTo>
                  <a:lnTo>
                    <a:pt x="8757965" y="146837"/>
                  </a:lnTo>
                  <a:lnTo>
                    <a:pt x="8743627" y="106746"/>
                  </a:lnTo>
                  <a:lnTo>
                    <a:pt x="8721132" y="71374"/>
                  </a:lnTo>
                  <a:lnTo>
                    <a:pt x="8691625" y="41867"/>
                  </a:lnTo>
                  <a:lnTo>
                    <a:pt x="8656253" y="19372"/>
                  </a:lnTo>
                  <a:lnTo>
                    <a:pt x="8616162" y="5034"/>
                  </a:lnTo>
                  <a:lnTo>
                    <a:pt x="857250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4192" y="4038599"/>
              <a:ext cx="8763000" cy="533400"/>
            </a:xfrm>
            <a:custGeom>
              <a:avLst/>
              <a:gdLst/>
              <a:ahLst/>
              <a:cxnLst/>
              <a:rect l="l" t="t" r="r" b="b"/>
              <a:pathLst>
                <a:path w="8763000" h="533400">
                  <a:moveTo>
                    <a:pt x="0" y="190500"/>
                  </a:moveTo>
                  <a:lnTo>
                    <a:pt x="5031" y="146837"/>
                  </a:lnTo>
                  <a:lnTo>
                    <a:pt x="19363" y="106746"/>
                  </a:lnTo>
                  <a:lnTo>
                    <a:pt x="41851" y="71374"/>
                  </a:lnTo>
                  <a:lnTo>
                    <a:pt x="71353" y="41867"/>
                  </a:lnTo>
                  <a:lnTo>
                    <a:pt x="106724" y="19372"/>
                  </a:lnTo>
                  <a:lnTo>
                    <a:pt x="146821" y="5034"/>
                  </a:lnTo>
                  <a:lnTo>
                    <a:pt x="190499" y="0"/>
                  </a:lnTo>
                  <a:lnTo>
                    <a:pt x="8572500" y="0"/>
                  </a:lnTo>
                  <a:lnTo>
                    <a:pt x="8616162" y="5034"/>
                  </a:lnTo>
                  <a:lnTo>
                    <a:pt x="8656253" y="19372"/>
                  </a:lnTo>
                  <a:lnTo>
                    <a:pt x="8691625" y="41867"/>
                  </a:lnTo>
                  <a:lnTo>
                    <a:pt x="8721132" y="71374"/>
                  </a:lnTo>
                  <a:lnTo>
                    <a:pt x="8743627" y="106746"/>
                  </a:lnTo>
                  <a:lnTo>
                    <a:pt x="8757965" y="146837"/>
                  </a:lnTo>
                  <a:lnTo>
                    <a:pt x="8763000" y="190500"/>
                  </a:lnTo>
                  <a:lnTo>
                    <a:pt x="8763000" y="342900"/>
                  </a:lnTo>
                  <a:lnTo>
                    <a:pt x="8757965" y="386562"/>
                  </a:lnTo>
                  <a:lnTo>
                    <a:pt x="8743627" y="426653"/>
                  </a:lnTo>
                  <a:lnTo>
                    <a:pt x="8721132" y="462025"/>
                  </a:lnTo>
                  <a:lnTo>
                    <a:pt x="8691625" y="491532"/>
                  </a:lnTo>
                  <a:lnTo>
                    <a:pt x="8656253" y="514027"/>
                  </a:lnTo>
                  <a:lnTo>
                    <a:pt x="8616162" y="528365"/>
                  </a:lnTo>
                  <a:lnTo>
                    <a:pt x="8572500" y="533400"/>
                  </a:lnTo>
                  <a:lnTo>
                    <a:pt x="190499" y="533400"/>
                  </a:lnTo>
                  <a:lnTo>
                    <a:pt x="146821" y="528365"/>
                  </a:lnTo>
                  <a:lnTo>
                    <a:pt x="106724" y="514027"/>
                  </a:lnTo>
                  <a:lnTo>
                    <a:pt x="71353" y="491532"/>
                  </a:lnTo>
                  <a:lnTo>
                    <a:pt x="41851" y="462025"/>
                  </a:lnTo>
                  <a:lnTo>
                    <a:pt x="19363" y="426653"/>
                  </a:lnTo>
                  <a:lnTo>
                    <a:pt x="5031" y="386562"/>
                  </a:lnTo>
                  <a:lnTo>
                    <a:pt x="0" y="342900"/>
                  </a:lnTo>
                  <a:lnTo>
                    <a:pt x="0" y="1905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186809" y="4134103"/>
            <a:ext cx="21501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20" dirty="0">
                <a:latin typeface="Arial"/>
                <a:cs typeface="Arial"/>
              </a:rPr>
              <a:t>Ring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Interconnect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36392" y="8955023"/>
            <a:ext cx="1945005" cy="1432560"/>
          </a:xfrm>
          <a:prstGeom prst="rect">
            <a:avLst/>
          </a:prstGeom>
          <a:solidFill>
            <a:srgbClr val="EBEBEB"/>
          </a:solidFill>
          <a:ln w="2438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800" b="1" spc="-20" dirty="0">
                <a:latin typeface="Arial"/>
                <a:cs typeface="Arial"/>
              </a:rPr>
              <a:t>Core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36392" y="7620000"/>
            <a:ext cx="1945005" cy="814069"/>
          </a:xfrm>
          <a:prstGeom prst="rect">
            <a:avLst/>
          </a:prstGeom>
          <a:solidFill>
            <a:srgbClr val="EBEBEB"/>
          </a:solidFill>
          <a:ln w="24383">
            <a:solidFill>
              <a:srgbClr val="000000"/>
            </a:solidFill>
          </a:ln>
        </p:spPr>
        <p:txBody>
          <a:bodyPr vert="horz" wrap="square" lIns="0" tIns="26225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2065"/>
              </a:spcBef>
            </a:pPr>
            <a:r>
              <a:rPr sz="1800" b="1" spc="-30" dirty="0">
                <a:latin typeface="Arial"/>
                <a:cs typeface="Arial"/>
              </a:rPr>
              <a:t>L1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Data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36392" y="5145023"/>
            <a:ext cx="1945005" cy="1432560"/>
          </a:xfrm>
          <a:prstGeom prst="rect">
            <a:avLst/>
          </a:prstGeom>
          <a:solidFill>
            <a:srgbClr val="EBEBEB"/>
          </a:solidFill>
          <a:ln w="2438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>
              <a:latin typeface="Times New Roman"/>
              <a:cs typeface="Times New Roman"/>
            </a:endParaRPr>
          </a:p>
          <a:p>
            <a:pPr marL="501015">
              <a:lnSpc>
                <a:spcPct val="100000"/>
              </a:lnSpc>
            </a:pPr>
            <a:r>
              <a:rPr sz="1800" b="1" spc="-30" dirty="0">
                <a:latin typeface="Arial"/>
                <a:cs typeface="Arial"/>
              </a:rPr>
              <a:t>L2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52315" y="8433816"/>
            <a:ext cx="76200" cy="506095"/>
          </a:xfrm>
          <a:custGeom>
            <a:avLst/>
            <a:gdLst/>
            <a:ahLst/>
            <a:cxnLst/>
            <a:rect l="l" t="t" r="r" b="b"/>
            <a:pathLst>
              <a:path w="76200" h="506095">
                <a:moveTo>
                  <a:pt x="0" y="429768"/>
                </a:moveTo>
                <a:lnTo>
                  <a:pt x="38100" y="505968"/>
                </a:lnTo>
                <a:lnTo>
                  <a:pt x="63500" y="455168"/>
                </a:lnTo>
                <a:lnTo>
                  <a:pt x="25908" y="455168"/>
                </a:lnTo>
                <a:lnTo>
                  <a:pt x="25908" y="447040"/>
                </a:lnTo>
                <a:lnTo>
                  <a:pt x="0" y="429768"/>
                </a:lnTo>
                <a:close/>
              </a:path>
              <a:path w="76200" h="506095">
                <a:moveTo>
                  <a:pt x="25908" y="447040"/>
                </a:moveTo>
                <a:lnTo>
                  <a:pt x="25908" y="455168"/>
                </a:lnTo>
                <a:lnTo>
                  <a:pt x="38100" y="455168"/>
                </a:lnTo>
                <a:lnTo>
                  <a:pt x="25908" y="447040"/>
                </a:lnTo>
                <a:close/>
              </a:path>
              <a:path w="76200" h="506095">
                <a:moveTo>
                  <a:pt x="38100" y="50800"/>
                </a:moveTo>
                <a:lnTo>
                  <a:pt x="25908" y="58928"/>
                </a:lnTo>
                <a:lnTo>
                  <a:pt x="25908" y="447040"/>
                </a:lnTo>
                <a:lnTo>
                  <a:pt x="38100" y="455168"/>
                </a:lnTo>
                <a:lnTo>
                  <a:pt x="50291" y="447040"/>
                </a:lnTo>
                <a:lnTo>
                  <a:pt x="50292" y="58928"/>
                </a:lnTo>
                <a:lnTo>
                  <a:pt x="38100" y="50800"/>
                </a:lnTo>
                <a:close/>
              </a:path>
              <a:path w="76200" h="506095">
                <a:moveTo>
                  <a:pt x="50292" y="447040"/>
                </a:moveTo>
                <a:lnTo>
                  <a:pt x="38100" y="455168"/>
                </a:lnTo>
                <a:lnTo>
                  <a:pt x="50292" y="455168"/>
                </a:lnTo>
                <a:lnTo>
                  <a:pt x="50292" y="447040"/>
                </a:lnTo>
                <a:close/>
              </a:path>
              <a:path w="76200" h="506095">
                <a:moveTo>
                  <a:pt x="76200" y="429768"/>
                </a:moveTo>
                <a:lnTo>
                  <a:pt x="50292" y="447040"/>
                </a:lnTo>
                <a:lnTo>
                  <a:pt x="50292" y="455168"/>
                </a:lnTo>
                <a:lnTo>
                  <a:pt x="63500" y="455168"/>
                </a:lnTo>
                <a:lnTo>
                  <a:pt x="76200" y="429768"/>
                </a:lnTo>
                <a:close/>
              </a:path>
              <a:path w="76200" h="506095">
                <a:moveTo>
                  <a:pt x="38100" y="0"/>
                </a:moveTo>
                <a:lnTo>
                  <a:pt x="0" y="76200"/>
                </a:lnTo>
                <a:lnTo>
                  <a:pt x="25907" y="58928"/>
                </a:lnTo>
                <a:lnTo>
                  <a:pt x="25908" y="50800"/>
                </a:lnTo>
                <a:lnTo>
                  <a:pt x="63500" y="50800"/>
                </a:lnTo>
                <a:lnTo>
                  <a:pt x="38100" y="0"/>
                </a:lnTo>
                <a:close/>
              </a:path>
              <a:path w="76200" h="506095">
                <a:moveTo>
                  <a:pt x="63500" y="50800"/>
                </a:moveTo>
                <a:lnTo>
                  <a:pt x="50292" y="50800"/>
                </a:lnTo>
                <a:lnTo>
                  <a:pt x="50292" y="58928"/>
                </a:lnTo>
                <a:lnTo>
                  <a:pt x="76200" y="76200"/>
                </a:lnTo>
                <a:lnTo>
                  <a:pt x="63500" y="50800"/>
                </a:lnTo>
                <a:close/>
              </a:path>
              <a:path w="76200" h="506095">
                <a:moveTo>
                  <a:pt x="38100" y="50800"/>
                </a:moveTo>
                <a:lnTo>
                  <a:pt x="25908" y="50800"/>
                </a:lnTo>
                <a:lnTo>
                  <a:pt x="25908" y="58928"/>
                </a:lnTo>
                <a:lnTo>
                  <a:pt x="38100" y="50800"/>
                </a:lnTo>
                <a:close/>
              </a:path>
              <a:path w="76200" h="506095">
                <a:moveTo>
                  <a:pt x="50292" y="50800"/>
                </a:moveTo>
                <a:lnTo>
                  <a:pt x="38100" y="50800"/>
                </a:lnTo>
                <a:lnTo>
                  <a:pt x="50292" y="58928"/>
                </a:lnTo>
                <a:lnTo>
                  <a:pt x="50292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73623" y="8955023"/>
            <a:ext cx="1941830" cy="1432560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800" b="1" spc="-20" dirty="0">
                <a:latin typeface="Arial"/>
                <a:cs typeface="Arial"/>
              </a:rPr>
              <a:t>Core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73623" y="7620000"/>
            <a:ext cx="1941830" cy="814069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262255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2065"/>
              </a:spcBef>
            </a:pPr>
            <a:r>
              <a:rPr sz="1800" b="1" spc="-30" dirty="0">
                <a:latin typeface="Arial"/>
                <a:cs typeface="Arial"/>
              </a:rPr>
              <a:t>L1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Data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73623" y="5145023"/>
            <a:ext cx="1941830" cy="1432560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>
              <a:latin typeface="Times New Roman"/>
              <a:cs typeface="Times New Roman"/>
            </a:endParaRPr>
          </a:p>
          <a:p>
            <a:pPr marL="499745">
              <a:lnSpc>
                <a:spcPct val="100000"/>
              </a:lnSpc>
            </a:pPr>
            <a:r>
              <a:rPr sz="1800" b="1" spc="-30" dirty="0">
                <a:latin typeface="Arial"/>
                <a:cs typeface="Arial"/>
              </a:rPr>
              <a:t>L2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86500" y="8433816"/>
            <a:ext cx="76200" cy="506095"/>
          </a:xfrm>
          <a:custGeom>
            <a:avLst/>
            <a:gdLst/>
            <a:ahLst/>
            <a:cxnLst/>
            <a:rect l="l" t="t" r="r" b="b"/>
            <a:pathLst>
              <a:path w="76200" h="506095">
                <a:moveTo>
                  <a:pt x="0" y="429768"/>
                </a:moveTo>
                <a:lnTo>
                  <a:pt x="38100" y="505968"/>
                </a:lnTo>
                <a:lnTo>
                  <a:pt x="63500" y="455168"/>
                </a:lnTo>
                <a:lnTo>
                  <a:pt x="25908" y="455168"/>
                </a:lnTo>
                <a:lnTo>
                  <a:pt x="25908" y="447040"/>
                </a:lnTo>
                <a:lnTo>
                  <a:pt x="0" y="429768"/>
                </a:lnTo>
                <a:close/>
              </a:path>
              <a:path w="76200" h="506095">
                <a:moveTo>
                  <a:pt x="25908" y="447040"/>
                </a:moveTo>
                <a:lnTo>
                  <a:pt x="25908" y="455168"/>
                </a:lnTo>
                <a:lnTo>
                  <a:pt x="38100" y="455168"/>
                </a:lnTo>
                <a:lnTo>
                  <a:pt x="25908" y="447040"/>
                </a:lnTo>
                <a:close/>
              </a:path>
              <a:path w="76200" h="506095">
                <a:moveTo>
                  <a:pt x="38100" y="50800"/>
                </a:moveTo>
                <a:lnTo>
                  <a:pt x="25908" y="58928"/>
                </a:lnTo>
                <a:lnTo>
                  <a:pt x="25908" y="447040"/>
                </a:lnTo>
                <a:lnTo>
                  <a:pt x="38100" y="455168"/>
                </a:lnTo>
                <a:lnTo>
                  <a:pt x="50291" y="447040"/>
                </a:lnTo>
                <a:lnTo>
                  <a:pt x="50291" y="58928"/>
                </a:lnTo>
                <a:lnTo>
                  <a:pt x="38100" y="50800"/>
                </a:lnTo>
                <a:close/>
              </a:path>
              <a:path w="76200" h="506095">
                <a:moveTo>
                  <a:pt x="50291" y="447040"/>
                </a:moveTo>
                <a:lnTo>
                  <a:pt x="38100" y="455168"/>
                </a:lnTo>
                <a:lnTo>
                  <a:pt x="50291" y="455168"/>
                </a:lnTo>
                <a:lnTo>
                  <a:pt x="50291" y="447040"/>
                </a:lnTo>
                <a:close/>
              </a:path>
              <a:path w="76200" h="506095">
                <a:moveTo>
                  <a:pt x="76200" y="429768"/>
                </a:moveTo>
                <a:lnTo>
                  <a:pt x="50291" y="447040"/>
                </a:lnTo>
                <a:lnTo>
                  <a:pt x="50291" y="455168"/>
                </a:lnTo>
                <a:lnTo>
                  <a:pt x="63500" y="455168"/>
                </a:lnTo>
                <a:lnTo>
                  <a:pt x="76200" y="429768"/>
                </a:lnTo>
                <a:close/>
              </a:path>
              <a:path w="76200" h="506095">
                <a:moveTo>
                  <a:pt x="38100" y="0"/>
                </a:moveTo>
                <a:lnTo>
                  <a:pt x="0" y="76200"/>
                </a:lnTo>
                <a:lnTo>
                  <a:pt x="25908" y="58928"/>
                </a:lnTo>
                <a:lnTo>
                  <a:pt x="25908" y="50800"/>
                </a:lnTo>
                <a:lnTo>
                  <a:pt x="63500" y="50800"/>
                </a:lnTo>
                <a:lnTo>
                  <a:pt x="38100" y="0"/>
                </a:lnTo>
                <a:close/>
              </a:path>
              <a:path w="76200" h="506095">
                <a:moveTo>
                  <a:pt x="63500" y="50800"/>
                </a:moveTo>
                <a:lnTo>
                  <a:pt x="50291" y="50800"/>
                </a:lnTo>
                <a:lnTo>
                  <a:pt x="50291" y="58928"/>
                </a:lnTo>
                <a:lnTo>
                  <a:pt x="76200" y="76200"/>
                </a:lnTo>
                <a:lnTo>
                  <a:pt x="63500" y="50800"/>
                </a:lnTo>
                <a:close/>
              </a:path>
              <a:path w="76200" h="506095">
                <a:moveTo>
                  <a:pt x="38100" y="50800"/>
                </a:moveTo>
                <a:lnTo>
                  <a:pt x="25908" y="50800"/>
                </a:lnTo>
                <a:lnTo>
                  <a:pt x="25908" y="58928"/>
                </a:lnTo>
                <a:lnTo>
                  <a:pt x="38100" y="50800"/>
                </a:lnTo>
                <a:close/>
              </a:path>
              <a:path w="76200" h="506095">
                <a:moveTo>
                  <a:pt x="50291" y="50800"/>
                </a:moveTo>
                <a:lnTo>
                  <a:pt x="38100" y="50800"/>
                </a:lnTo>
                <a:lnTo>
                  <a:pt x="50291" y="58928"/>
                </a:lnTo>
                <a:lnTo>
                  <a:pt x="50291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607807" y="8955023"/>
            <a:ext cx="1941830" cy="1432560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8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800" b="1" spc="-20" dirty="0">
                <a:latin typeface="Arial"/>
                <a:cs typeface="Arial"/>
              </a:rPr>
              <a:t>Core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07807" y="7620000"/>
            <a:ext cx="1941830" cy="814069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262255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2065"/>
              </a:spcBef>
            </a:pPr>
            <a:r>
              <a:rPr sz="1800" b="1" spc="-30" dirty="0">
                <a:latin typeface="Arial"/>
                <a:cs typeface="Arial"/>
              </a:rPr>
              <a:t>L1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Data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07807" y="5145023"/>
            <a:ext cx="1941830" cy="1432560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>
              <a:latin typeface="Times New Roman"/>
              <a:cs typeface="Times New Roman"/>
            </a:endParaRPr>
          </a:p>
          <a:p>
            <a:pPr marL="501015">
              <a:lnSpc>
                <a:spcPct val="100000"/>
              </a:lnSpc>
            </a:pPr>
            <a:r>
              <a:rPr sz="1800" b="1" spc="-30" dirty="0">
                <a:latin typeface="Arial"/>
                <a:cs typeface="Arial"/>
              </a:rPr>
              <a:t>L2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521192" y="8433816"/>
            <a:ext cx="78740" cy="506095"/>
          </a:xfrm>
          <a:custGeom>
            <a:avLst/>
            <a:gdLst/>
            <a:ahLst/>
            <a:cxnLst/>
            <a:rect l="l" t="t" r="r" b="b"/>
            <a:pathLst>
              <a:path w="78740" h="506095">
                <a:moveTo>
                  <a:pt x="2031" y="430022"/>
                </a:moveTo>
                <a:lnTo>
                  <a:pt x="40639" y="505968"/>
                </a:lnTo>
                <a:lnTo>
                  <a:pt x="65555" y="455295"/>
                </a:lnTo>
                <a:lnTo>
                  <a:pt x="28193" y="455295"/>
                </a:lnTo>
                <a:lnTo>
                  <a:pt x="28142" y="447140"/>
                </a:lnTo>
                <a:lnTo>
                  <a:pt x="2031" y="430022"/>
                </a:lnTo>
                <a:close/>
              </a:path>
              <a:path w="78740" h="506095">
                <a:moveTo>
                  <a:pt x="28142" y="447140"/>
                </a:moveTo>
                <a:lnTo>
                  <a:pt x="28193" y="455295"/>
                </a:lnTo>
                <a:lnTo>
                  <a:pt x="40579" y="455295"/>
                </a:lnTo>
                <a:lnTo>
                  <a:pt x="28142" y="447140"/>
                </a:lnTo>
                <a:close/>
              </a:path>
              <a:path w="78740" h="506095">
                <a:moveTo>
                  <a:pt x="38039" y="50927"/>
                </a:moveTo>
                <a:lnTo>
                  <a:pt x="37658" y="50927"/>
                </a:lnTo>
                <a:lnTo>
                  <a:pt x="25704" y="59029"/>
                </a:lnTo>
                <a:lnTo>
                  <a:pt x="28032" y="429514"/>
                </a:lnTo>
                <a:lnTo>
                  <a:pt x="28142" y="447140"/>
                </a:lnTo>
                <a:lnTo>
                  <a:pt x="40579" y="455295"/>
                </a:lnTo>
                <a:lnTo>
                  <a:pt x="40198" y="455295"/>
                </a:lnTo>
                <a:lnTo>
                  <a:pt x="52527" y="446938"/>
                </a:lnTo>
                <a:lnTo>
                  <a:pt x="50199" y="76454"/>
                </a:lnTo>
                <a:lnTo>
                  <a:pt x="50089" y="58827"/>
                </a:lnTo>
                <a:lnTo>
                  <a:pt x="38039" y="50927"/>
                </a:lnTo>
                <a:close/>
              </a:path>
              <a:path w="78740" h="506095">
                <a:moveTo>
                  <a:pt x="52527" y="446938"/>
                </a:moveTo>
                <a:lnTo>
                  <a:pt x="40198" y="455295"/>
                </a:lnTo>
                <a:lnTo>
                  <a:pt x="52579" y="455295"/>
                </a:lnTo>
                <a:lnTo>
                  <a:pt x="52527" y="446938"/>
                </a:lnTo>
                <a:close/>
              </a:path>
              <a:path w="78740" h="506095">
                <a:moveTo>
                  <a:pt x="78231" y="429514"/>
                </a:moveTo>
                <a:lnTo>
                  <a:pt x="52527" y="446938"/>
                </a:lnTo>
                <a:lnTo>
                  <a:pt x="52579" y="455295"/>
                </a:lnTo>
                <a:lnTo>
                  <a:pt x="65555" y="455295"/>
                </a:lnTo>
                <a:lnTo>
                  <a:pt x="78231" y="429514"/>
                </a:lnTo>
                <a:close/>
              </a:path>
              <a:path w="78740" h="506095">
                <a:moveTo>
                  <a:pt x="37591" y="0"/>
                </a:moveTo>
                <a:lnTo>
                  <a:pt x="0" y="76454"/>
                </a:lnTo>
                <a:lnTo>
                  <a:pt x="25704" y="59029"/>
                </a:lnTo>
                <a:lnTo>
                  <a:pt x="25653" y="50927"/>
                </a:lnTo>
                <a:lnTo>
                  <a:pt x="63481" y="50927"/>
                </a:lnTo>
                <a:lnTo>
                  <a:pt x="37591" y="0"/>
                </a:lnTo>
                <a:close/>
              </a:path>
              <a:path w="78740" h="506095">
                <a:moveTo>
                  <a:pt x="63481" y="50927"/>
                </a:moveTo>
                <a:lnTo>
                  <a:pt x="50039" y="50927"/>
                </a:lnTo>
                <a:lnTo>
                  <a:pt x="50089" y="58827"/>
                </a:lnTo>
                <a:lnTo>
                  <a:pt x="76200" y="75946"/>
                </a:lnTo>
                <a:lnTo>
                  <a:pt x="63481" y="50927"/>
                </a:lnTo>
                <a:close/>
              </a:path>
              <a:path w="78740" h="506095">
                <a:moveTo>
                  <a:pt x="37658" y="50927"/>
                </a:moveTo>
                <a:lnTo>
                  <a:pt x="25653" y="50927"/>
                </a:lnTo>
                <a:lnTo>
                  <a:pt x="25704" y="59029"/>
                </a:lnTo>
                <a:lnTo>
                  <a:pt x="37658" y="50927"/>
                </a:lnTo>
                <a:close/>
              </a:path>
              <a:path w="78740" h="506095">
                <a:moveTo>
                  <a:pt x="50039" y="50927"/>
                </a:moveTo>
                <a:lnTo>
                  <a:pt x="38039" y="50927"/>
                </a:lnTo>
                <a:lnTo>
                  <a:pt x="50089" y="58827"/>
                </a:lnTo>
                <a:lnTo>
                  <a:pt x="50039" y="509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39138" y="6565392"/>
            <a:ext cx="78740" cy="1042669"/>
          </a:xfrm>
          <a:custGeom>
            <a:avLst/>
            <a:gdLst/>
            <a:ahLst/>
            <a:cxnLst/>
            <a:rect l="l" t="t" r="r" b="b"/>
            <a:pathLst>
              <a:path w="78739" h="1042670">
                <a:moveTo>
                  <a:pt x="0" y="966088"/>
                </a:moveTo>
                <a:lnTo>
                  <a:pt x="37845" y="1042415"/>
                </a:lnTo>
                <a:lnTo>
                  <a:pt x="63458" y="991615"/>
                </a:lnTo>
                <a:lnTo>
                  <a:pt x="25781" y="991615"/>
                </a:lnTo>
                <a:lnTo>
                  <a:pt x="25804" y="983539"/>
                </a:lnTo>
                <a:lnTo>
                  <a:pt x="25958" y="983539"/>
                </a:lnTo>
                <a:lnTo>
                  <a:pt x="0" y="966088"/>
                </a:lnTo>
                <a:close/>
              </a:path>
              <a:path w="78739" h="1042670">
                <a:moveTo>
                  <a:pt x="40767" y="50800"/>
                </a:moveTo>
                <a:lnTo>
                  <a:pt x="28394" y="58979"/>
                </a:lnTo>
                <a:lnTo>
                  <a:pt x="28499" y="76326"/>
                </a:lnTo>
                <a:lnTo>
                  <a:pt x="25856" y="966088"/>
                </a:lnTo>
                <a:lnTo>
                  <a:pt x="25781" y="991615"/>
                </a:lnTo>
                <a:lnTo>
                  <a:pt x="37973" y="991615"/>
                </a:lnTo>
                <a:lnTo>
                  <a:pt x="25958" y="983539"/>
                </a:lnTo>
                <a:lnTo>
                  <a:pt x="50188" y="983539"/>
                </a:lnTo>
                <a:lnTo>
                  <a:pt x="52883" y="76326"/>
                </a:lnTo>
                <a:lnTo>
                  <a:pt x="52934" y="58979"/>
                </a:lnTo>
                <a:lnTo>
                  <a:pt x="40767" y="50800"/>
                </a:lnTo>
                <a:close/>
              </a:path>
              <a:path w="78739" h="1042670">
                <a:moveTo>
                  <a:pt x="50188" y="983539"/>
                </a:moveTo>
                <a:lnTo>
                  <a:pt x="25958" y="983539"/>
                </a:lnTo>
                <a:lnTo>
                  <a:pt x="37973" y="991615"/>
                </a:lnTo>
                <a:lnTo>
                  <a:pt x="50188" y="983539"/>
                </a:lnTo>
                <a:close/>
              </a:path>
              <a:path w="78739" h="1042670">
                <a:moveTo>
                  <a:pt x="50188" y="983539"/>
                </a:moveTo>
                <a:lnTo>
                  <a:pt x="37973" y="991615"/>
                </a:lnTo>
                <a:lnTo>
                  <a:pt x="50164" y="991615"/>
                </a:lnTo>
                <a:lnTo>
                  <a:pt x="50188" y="983539"/>
                </a:lnTo>
                <a:close/>
              </a:path>
              <a:path w="78739" h="1042670">
                <a:moveTo>
                  <a:pt x="76200" y="966342"/>
                </a:moveTo>
                <a:lnTo>
                  <a:pt x="50188" y="983539"/>
                </a:lnTo>
                <a:lnTo>
                  <a:pt x="50164" y="991615"/>
                </a:lnTo>
                <a:lnTo>
                  <a:pt x="63458" y="991615"/>
                </a:lnTo>
                <a:lnTo>
                  <a:pt x="76200" y="966342"/>
                </a:lnTo>
                <a:close/>
              </a:path>
              <a:path w="78739" h="1042670">
                <a:moveTo>
                  <a:pt x="66082" y="50800"/>
                </a:moveTo>
                <a:lnTo>
                  <a:pt x="52959" y="50800"/>
                </a:lnTo>
                <a:lnTo>
                  <a:pt x="52934" y="58979"/>
                </a:lnTo>
                <a:lnTo>
                  <a:pt x="78739" y="76326"/>
                </a:lnTo>
                <a:lnTo>
                  <a:pt x="66082" y="50800"/>
                </a:lnTo>
                <a:close/>
              </a:path>
              <a:path w="78739" h="1042670">
                <a:moveTo>
                  <a:pt x="40893" y="0"/>
                </a:moveTo>
                <a:lnTo>
                  <a:pt x="2539" y="76073"/>
                </a:lnTo>
                <a:lnTo>
                  <a:pt x="28394" y="58979"/>
                </a:lnTo>
                <a:lnTo>
                  <a:pt x="28550" y="58979"/>
                </a:lnTo>
                <a:lnTo>
                  <a:pt x="28575" y="50800"/>
                </a:lnTo>
                <a:lnTo>
                  <a:pt x="66082" y="50800"/>
                </a:lnTo>
                <a:lnTo>
                  <a:pt x="40893" y="0"/>
                </a:lnTo>
                <a:close/>
              </a:path>
              <a:path w="78739" h="1042670">
                <a:moveTo>
                  <a:pt x="40767" y="50800"/>
                </a:moveTo>
                <a:lnTo>
                  <a:pt x="28575" y="50800"/>
                </a:lnTo>
                <a:lnTo>
                  <a:pt x="28550" y="58979"/>
                </a:lnTo>
                <a:lnTo>
                  <a:pt x="28394" y="58979"/>
                </a:lnTo>
                <a:lnTo>
                  <a:pt x="40767" y="50800"/>
                </a:lnTo>
                <a:close/>
              </a:path>
              <a:path w="78739" h="1042670">
                <a:moveTo>
                  <a:pt x="52959" y="50800"/>
                </a:moveTo>
                <a:lnTo>
                  <a:pt x="40767" y="50800"/>
                </a:lnTo>
                <a:lnTo>
                  <a:pt x="52934" y="58979"/>
                </a:lnTo>
                <a:lnTo>
                  <a:pt x="52959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52570" y="6565392"/>
            <a:ext cx="78740" cy="1042669"/>
          </a:xfrm>
          <a:custGeom>
            <a:avLst/>
            <a:gdLst/>
            <a:ahLst/>
            <a:cxnLst/>
            <a:rect l="l" t="t" r="r" b="b"/>
            <a:pathLst>
              <a:path w="78739" h="1042670">
                <a:moveTo>
                  <a:pt x="0" y="966088"/>
                </a:moveTo>
                <a:lnTo>
                  <a:pt x="37845" y="1042415"/>
                </a:lnTo>
                <a:lnTo>
                  <a:pt x="63458" y="991615"/>
                </a:lnTo>
                <a:lnTo>
                  <a:pt x="25780" y="991615"/>
                </a:lnTo>
                <a:lnTo>
                  <a:pt x="25804" y="983539"/>
                </a:lnTo>
                <a:lnTo>
                  <a:pt x="25958" y="983539"/>
                </a:lnTo>
                <a:lnTo>
                  <a:pt x="0" y="966088"/>
                </a:lnTo>
                <a:close/>
              </a:path>
              <a:path w="78739" h="1042670">
                <a:moveTo>
                  <a:pt x="40766" y="50800"/>
                </a:moveTo>
                <a:lnTo>
                  <a:pt x="28394" y="58979"/>
                </a:lnTo>
                <a:lnTo>
                  <a:pt x="28499" y="76326"/>
                </a:lnTo>
                <a:lnTo>
                  <a:pt x="25856" y="966088"/>
                </a:lnTo>
                <a:lnTo>
                  <a:pt x="25780" y="991615"/>
                </a:lnTo>
                <a:lnTo>
                  <a:pt x="37972" y="991615"/>
                </a:lnTo>
                <a:lnTo>
                  <a:pt x="25958" y="983539"/>
                </a:lnTo>
                <a:lnTo>
                  <a:pt x="50188" y="983539"/>
                </a:lnTo>
                <a:lnTo>
                  <a:pt x="52883" y="76326"/>
                </a:lnTo>
                <a:lnTo>
                  <a:pt x="52934" y="58979"/>
                </a:lnTo>
                <a:lnTo>
                  <a:pt x="40766" y="50800"/>
                </a:lnTo>
                <a:close/>
              </a:path>
              <a:path w="78739" h="1042670">
                <a:moveTo>
                  <a:pt x="50188" y="983539"/>
                </a:moveTo>
                <a:lnTo>
                  <a:pt x="25958" y="983539"/>
                </a:lnTo>
                <a:lnTo>
                  <a:pt x="37972" y="991615"/>
                </a:lnTo>
                <a:lnTo>
                  <a:pt x="50188" y="983539"/>
                </a:lnTo>
                <a:close/>
              </a:path>
              <a:path w="78739" h="1042670">
                <a:moveTo>
                  <a:pt x="50188" y="983539"/>
                </a:moveTo>
                <a:lnTo>
                  <a:pt x="37972" y="991615"/>
                </a:lnTo>
                <a:lnTo>
                  <a:pt x="50164" y="991615"/>
                </a:lnTo>
                <a:lnTo>
                  <a:pt x="50188" y="983539"/>
                </a:lnTo>
                <a:close/>
              </a:path>
              <a:path w="78739" h="1042670">
                <a:moveTo>
                  <a:pt x="76200" y="966342"/>
                </a:moveTo>
                <a:lnTo>
                  <a:pt x="50188" y="983539"/>
                </a:lnTo>
                <a:lnTo>
                  <a:pt x="50164" y="991615"/>
                </a:lnTo>
                <a:lnTo>
                  <a:pt x="63458" y="991615"/>
                </a:lnTo>
                <a:lnTo>
                  <a:pt x="76200" y="966342"/>
                </a:lnTo>
                <a:close/>
              </a:path>
              <a:path w="78739" h="1042670">
                <a:moveTo>
                  <a:pt x="66082" y="50800"/>
                </a:moveTo>
                <a:lnTo>
                  <a:pt x="52958" y="50800"/>
                </a:lnTo>
                <a:lnTo>
                  <a:pt x="52934" y="58979"/>
                </a:lnTo>
                <a:lnTo>
                  <a:pt x="78739" y="76326"/>
                </a:lnTo>
                <a:lnTo>
                  <a:pt x="66082" y="50800"/>
                </a:lnTo>
                <a:close/>
              </a:path>
              <a:path w="78739" h="1042670">
                <a:moveTo>
                  <a:pt x="40893" y="0"/>
                </a:moveTo>
                <a:lnTo>
                  <a:pt x="2539" y="76073"/>
                </a:lnTo>
                <a:lnTo>
                  <a:pt x="28394" y="58979"/>
                </a:lnTo>
                <a:lnTo>
                  <a:pt x="28550" y="58979"/>
                </a:lnTo>
                <a:lnTo>
                  <a:pt x="28575" y="50800"/>
                </a:lnTo>
                <a:lnTo>
                  <a:pt x="66082" y="50800"/>
                </a:lnTo>
                <a:lnTo>
                  <a:pt x="40893" y="0"/>
                </a:lnTo>
                <a:close/>
              </a:path>
              <a:path w="78739" h="1042670">
                <a:moveTo>
                  <a:pt x="40766" y="50800"/>
                </a:moveTo>
                <a:lnTo>
                  <a:pt x="28575" y="50800"/>
                </a:lnTo>
                <a:lnTo>
                  <a:pt x="28550" y="58979"/>
                </a:lnTo>
                <a:lnTo>
                  <a:pt x="28394" y="58979"/>
                </a:lnTo>
                <a:lnTo>
                  <a:pt x="40766" y="50800"/>
                </a:lnTo>
                <a:close/>
              </a:path>
              <a:path w="78739" h="1042670">
                <a:moveTo>
                  <a:pt x="52958" y="50800"/>
                </a:moveTo>
                <a:lnTo>
                  <a:pt x="40766" y="50800"/>
                </a:lnTo>
                <a:lnTo>
                  <a:pt x="52934" y="58979"/>
                </a:lnTo>
                <a:lnTo>
                  <a:pt x="52958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86753" y="6565392"/>
            <a:ext cx="78740" cy="1042669"/>
          </a:xfrm>
          <a:custGeom>
            <a:avLst/>
            <a:gdLst/>
            <a:ahLst/>
            <a:cxnLst/>
            <a:rect l="l" t="t" r="r" b="b"/>
            <a:pathLst>
              <a:path w="78739" h="1042670">
                <a:moveTo>
                  <a:pt x="2540" y="966342"/>
                </a:moveTo>
                <a:lnTo>
                  <a:pt x="40894" y="1042415"/>
                </a:lnTo>
                <a:lnTo>
                  <a:pt x="66082" y="991615"/>
                </a:lnTo>
                <a:lnTo>
                  <a:pt x="28575" y="991615"/>
                </a:lnTo>
                <a:lnTo>
                  <a:pt x="28551" y="983539"/>
                </a:lnTo>
                <a:lnTo>
                  <a:pt x="2540" y="966342"/>
                </a:lnTo>
                <a:close/>
              </a:path>
              <a:path w="78739" h="1042670">
                <a:moveTo>
                  <a:pt x="28551" y="983539"/>
                </a:moveTo>
                <a:lnTo>
                  <a:pt x="28575" y="991615"/>
                </a:lnTo>
                <a:lnTo>
                  <a:pt x="40767" y="991615"/>
                </a:lnTo>
                <a:lnTo>
                  <a:pt x="28551" y="983539"/>
                </a:lnTo>
                <a:close/>
              </a:path>
              <a:path w="78739" h="1042670">
                <a:moveTo>
                  <a:pt x="50165" y="50800"/>
                </a:moveTo>
                <a:lnTo>
                  <a:pt x="37973" y="50800"/>
                </a:lnTo>
                <a:lnTo>
                  <a:pt x="50345" y="58979"/>
                </a:lnTo>
                <a:lnTo>
                  <a:pt x="25805" y="58979"/>
                </a:lnTo>
                <a:lnTo>
                  <a:pt x="28499" y="966088"/>
                </a:lnTo>
                <a:lnTo>
                  <a:pt x="28551" y="983539"/>
                </a:lnTo>
                <a:lnTo>
                  <a:pt x="40767" y="991615"/>
                </a:lnTo>
                <a:lnTo>
                  <a:pt x="52781" y="983539"/>
                </a:lnTo>
                <a:lnTo>
                  <a:pt x="52883" y="966088"/>
                </a:lnTo>
                <a:lnTo>
                  <a:pt x="50240" y="76326"/>
                </a:lnTo>
                <a:lnTo>
                  <a:pt x="50189" y="58979"/>
                </a:lnTo>
                <a:lnTo>
                  <a:pt x="50345" y="58979"/>
                </a:lnTo>
                <a:lnTo>
                  <a:pt x="37973" y="50800"/>
                </a:lnTo>
                <a:lnTo>
                  <a:pt x="50165" y="50800"/>
                </a:lnTo>
                <a:close/>
              </a:path>
              <a:path w="78739" h="1042670">
                <a:moveTo>
                  <a:pt x="78740" y="966088"/>
                </a:moveTo>
                <a:lnTo>
                  <a:pt x="40767" y="991615"/>
                </a:lnTo>
                <a:lnTo>
                  <a:pt x="52959" y="991615"/>
                </a:lnTo>
                <a:lnTo>
                  <a:pt x="52935" y="983539"/>
                </a:lnTo>
                <a:lnTo>
                  <a:pt x="70087" y="983539"/>
                </a:lnTo>
                <a:lnTo>
                  <a:pt x="78614" y="966342"/>
                </a:lnTo>
                <a:lnTo>
                  <a:pt x="78740" y="966088"/>
                </a:lnTo>
                <a:close/>
              </a:path>
              <a:path w="78739" h="1042670">
                <a:moveTo>
                  <a:pt x="70087" y="983539"/>
                </a:moveTo>
                <a:lnTo>
                  <a:pt x="52935" y="983539"/>
                </a:lnTo>
                <a:lnTo>
                  <a:pt x="52959" y="991615"/>
                </a:lnTo>
                <a:lnTo>
                  <a:pt x="66082" y="991615"/>
                </a:lnTo>
                <a:lnTo>
                  <a:pt x="70087" y="983539"/>
                </a:lnTo>
                <a:close/>
              </a:path>
              <a:path w="78739" h="1042670">
                <a:moveTo>
                  <a:pt x="37846" y="0"/>
                </a:moveTo>
                <a:lnTo>
                  <a:pt x="125" y="76073"/>
                </a:lnTo>
                <a:lnTo>
                  <a:pt x="0" y="76326"/>
                </a:lnTo>
                <a:lnTo>
                  <a:pt x="25805" y="58979"/>
                </a:lnTo>
                <a:lnTo>
                  <a:pt x="25781" y="50800"/>
                </a:lnTo>
                <a:lnTo>
                  <a:pt x="63458" y="50800"/>
                </a:lnTo>
                <a:lnTo>
                  <a:pt x="37846" y="0"/>
                </a:lnTo>
                <a:close/>
              </a:path>
              <a:path w="78739" h="1042670">
                <a:moveTo>
                  <a:pt x="63458" y="50800"/>
                </a:moveTo>
                <a:lnTo>
                  <a:pt x="50165" y="50800"/>
                </a:lnTo>
                <a:lnTo>
                  <a:pt x="50189" y="58979"/>
                </a:lnTo>
                <a:lnTo>
                  <a:pt x="50345" y="58979"/>
                </a:lnTo>
                <a:lnTo>
                  <a:pt x="76200" y="76073"/>
                </a:lnTo>
                <a:lnTo>
                  <a:pt x="63458" y="50800"/>
                </a:lnTo>
                <a:close/>
              </a:path>
              <a:path w="78739" h="1042670">
                <a:moveTo>
                  <a:pt x="37973" y="50800"/>
                </a:moveTo>
                <a:lnTo>
                  <a:pt x="25781" y="50800"/>
                </a:lnTo>
                <a:lnTo>
                  <a:pt x="25805" y="58979"/>
                </a:lnTo>
                <a:lnTo>
                  <a:pt x="37973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20938" y="6565392"/>
            <a:ext cx="78740" cy="1042669"/>
          </a:xfrm>
          <a:custGeom>
            <a:avLst/>
            <a:gdLst/>
            <a:ahLst/>
            <a:cxnLst/>
            <a:rect l="l" t="t" r="r" b="b"/>
            <a:pathLst>
              <a:path w="78740" h="1042670">
                <a:moveTo>
                  <a:pt x="2539" y="966342"/>
                </a:moveTo>
                <a:lnTo>
                  <a:pt x="40893" y="1042415"/>
                </a:lnTo>
                <a:lnTo>
                  <a:pt x="66082" y="991615"/>
                </a:lnTo>
                <a:lnTo>
                  <a:pt x="28575" y="991615"/>
                </a:lnTo>
                <a:lnTo>
                  <a:pt x="28551" y="983539"/>
                </a:lnTo>
                <a:lnTo>
                  <a:pt x="2539" y="966342"/>
                </a:lnTo>
                <a:close/>
              </a:path>
              <a:path w="78740" h="1042670">
                <a:moveTo>
                  <a:pt x="28551" y="983539"/>
                </a:moveTo>
                <a:lnTo>
                  <a:pt x="28575" y="991615"/>
                </a:lnTo>
                <a:lnTo>
                  <a:pt x="40766" y="991615"/>
                </a:lnTo>
                <a:lnTo>
                  <a:pt x="28551" y="983539"/>
                </a:lnTo>
                <a:close/>
              </a:path>
              <a:path w="78740" h="1042670">
                <a:moveTo>
                  <a:pt x="50164" y="50800"/>
                </a:moveTo>
                <a:lnTo>
                  <a:pt x="37972" y="50800"/>
                </a:lnTo>
                <a:lnTo>
                  <a:pt x="50345" y="58979"/>
                </a:lnTo>
                <a:lnTo>
                  <a:pt x="25805" y="58979"/>
                </a:lnTo>
                <a:lnTo>
                  <a:pt x="28499" y="966088"/>
                </a:lnTo>
                <a:lnTo>
                  <a:pt x="28551" y="983539"/>
                </a:lnTo>
                <a:lnTo>
                  <a:pt x="40766" y="991615"/>
                </a:lnTo>
                <a:lnTo>
                  <a:pt x="52781" y="983539"/>
                </a:lnTo>
                <a:lnTo>
                  <a:pt x="52883" y="966088"/>
                </a:lnTo>
                <a:lnTo>
                  <a:pt x="50240" y="76326"/>
                </a:lnTo>
                <a:lnTo>
                  <a:pt x="50189" y="58979"/>
                </a:lnTo>
                <a:lnTo>
                  <a:pt x="50345" y="58979"/>
                </a:lnTo>
                <a:lnTo>
                  <a:pt x="37972" y="50800"/>
                </a:lnTo>
                <a:lnTo>
                  <a:pt x="50164" y="50800"/>
                </a:lnTo>
                <a:close/>
              </a:path>
              <a:path w="78740" h="1042670">
                <a:moveTo>
                  <a:pt x="78739" y="966088"/>
                </a:moveTo>
                <a:lnTo>
                  <a:pt x="40766" y="991615"/>
                </a:lnTo>
                <a:lnTo>
                  <a:pt x="52958" y="991615"/>
                </a:lnTo>
                <a:lnTo>
                  <a:pt x="52935" y="983539"/>
                </a:lnTo>
                <a:lnTo>
                  <a:pt x="70087" y="983539"/>
                </a:lnTo>
                <a:lnTo>
                  <a:pt x="78614" y="966342"/>
                </a:lnTo>
                <a:lnTo>
                  <a:pt x="78739" y="966088"/>
                </a:lnTo>
                <a:close/>
              </a:path>
              <a:path w="78740" h="1042670">
                <a:moveTo>
                  <a:pt x="70087" y="983539"/>
                </a:moveTo>
                <a:lnTo>
                  <a:pt x="52935" y="983539"/>
                </a:lnTo>
                <a:lnTo>
                  <a:pt x="52958" y="991615"/>
                </a:lnTo>
                <a:lnTo>
                  <a:pt x="66082" y="991615"/>
                </a:lnTo>
                <a:lnTo>
                  <a:pt x="70087" y="983539"/>
                </a:lnTo>
                <a:close/>
              </a:path>
              <a:path w="78740" h="1042670">
                <a:moveTo>
                  <a:pt x="37845" y="0"/>
                </a:moveTo>
                <a:lnTo>
                  <a:pt x="125" y="76073"/>
                </a:lnTo>
                <a:lnTo>
                  <a:pt x="0" y="76326"/>
                </a:lnTo>
                <a:lnTo>
                  <a:pt x="25805" y="58979"/>
                </a:lnTo>
                <a:lnTo>
                  <a:pt x="25780" y="50800"/>
                </a:lnTo>
                <a:lnTo>
                  <a:pt x="63458" y="50800"/>
                </a:lnTo>
                <a:lnTo>
                  <a:pt x="37845" y="0"/>
                </a:lnTo>
                <a:close/>
              </a:path>
              <a:path w="78740" h="1042670">
                <a:moveTo>
                  <a:pt x="63458" y="50800"/>
                </a:moveTo>
                <a:lnTo>
                  <a:pt x="50164" y="50800"/>
                </a:lnTo>
                <a:lnTo>
                  <a:pt x="50189" y="58979"/>
                </a:lnTo>
                <a:lnTo>
                  <a:pt x="50345" y="58979"/>
                </a:lnTo>
                <a:lnTo>
                  <a:pt x="76200" y="76073"/>
                </a:lnTo>
                <a:lnTo>
                  <a:pt x="63458" y="50800"/>
                </a:lnTo>
                <a:close/>
              </a:path>
              <a:path w="78740" h="1042670">
                <a:moveTo>
                  <a:pt x="37972" y="50800"/>
                </a:moveTo>
                <a:lnTo>
                  <a:pt x="25780" y="50800"/>
                </a:lnTo>
                <a:lnTo>
                  <a:pt x="25805" y="58979"/>
                </a:lnTo>
                <a:lnTo>
                  <a:pt x="37972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26692" y="3493007"/>
            <a:ext cx="6860540" cy="1612900"/>
          </a:xfrm>
          <a:custGeom>
            <a:avLst/>
            <a:gdLst/>
            <a:ahLst/>
            <a:cxnLst/>
            <a:rect l="l" t="t" r="r" b="b"/>
            <a:pathLst>
              <a:path w="6860540" h="1612900">
                <a:moveTo>
                  <a:pt x="76200" y="1179576"/>
                </a:moveTo>
                <a:lnTo>
                  <a:pt x="63500" y="1154176"/>
                </a:lnTo>
                <a:lnTo>
                  <a:pt x="38100" y="1103376"/>
                </a:lnTo>
                <a:lnTo>
                  <a:pt x="0" y="1179576"/>
                </a:lnTo>
                <a:lnTo>
                  <a:pt x="25908" y="1162304"/>
                </a:lnTo>
                <a:lnTo>
                  <a:pt x="25908" y="1553464"/>
                </a:lnTo>
                <a:lnTo>
                  <a:pt x="0" y="1536192"/>
                </a:lnTo>
                <a:lnTo>
                  <a:pt x="38100" y="1612392"/>
                </a:lnTo>
                <a:lnTo>
                  <a:pt x="63500" y="1561592"/>
                </a:lnTo>
                <a:lnTo>
                  <a:pt x="76200" y="1536192"/>
                </a:lnTo>
                <a:lnTo>
                  <a:pt x="50292" y="1553464"/>
                </a:lnTo>
                <a:lnTo>
                  <a:pt x="50292" y="1162304"/>
                </a:lnTo>
                <a:lnTo>
                  <a:pt x="76200" y="1179576"/>
                </a:lnTo>
                <a:close/>
              </a:path>
              <a:path w="6860540" h="1612900">
                <a:moveTo>
                  <a:pt x="76200" y="76200"/>
                </a:moveTo>
                <a:lnTo>
                  <a:pt x="63500" y="50800"/>
                </a:lnTo>
                <a:lnTo>
                  <a:pt x="38100" y="0"/>
                </a:lnTo>
                <a:lnTo>
                  <a:pt x="0" y="76200"/>
                </a:lnTo>
                <a:lnTo>
                  <a:pt x="25908" y="58928"/>
                </a:lnTo>
                <a:lnTo>
                  <a:pt x="25908" y="447040"/>
                </a:lnTo>
                <a:lnTo>
                  <a:pt x="0" y="429768"/>
                </a:lnTo>
                <a:lnTo>
                  <a:pt x="38100" y="505968"/>
                </a:lnTo>
                <a:lnTo>
                  <a:pt x="63500" y="455168"/>
                </a:lnTo>
                <a:lnTo>
                  <a:pt x="76200" y="429768"/>
                </a:lnTo>
                <a:lnTo>
                  <a:pt x="50292" y="447040"/>
                </a:lnTo>
                <a:lnTo>
                  <a:pt x="50292" y="58928"/>
                </a:lnTo>
                <a:lnTo>
                  <a:pt x="76200" y="76200"/>
                </a:lnTo>
                <a:close/>
              </a:path>
              <a:path w="6860540" h="1612900">
                <a:moveTo>
                  <a:pt x="2389632" y="1179576"/>
                </a:moveTo>
                <a:lnTo>
                  <a:pt x="2376932" y="1154176"/>
                </a:lnTo>
                <a:lnTo>
                  <a:pt x="2351532" y="1103376"/>
                </a:lnTo>
                <a:lnTo>
                  <a:pt x="2313432" y="1179576"/>
                </a:lnTo>
                <a:lnTo>
                  <a:pt x="2339340" y="1162304"/>
                </a:lnTo>
                <a:lnTo>
                  <a:pt x="2339340" y="1553464"/>
                </a:lnTo>
                <a:lnTo>
                  <a:pt x="2313432" y="1536192"/>
                </a:lnTo>
                <a:lnTo>
                  <a:pt x="2351532" y="1612392"/>
                </a:lnTo>
                <a:lnTo>
                  <a:pt x="2376932" y="1561592"/>
                </a:lnTo>
                <a:lnTo>
                  <a:pt x="2389632" y="1536192"/>
                </a:lnTo>
                <a:lnTo>
                  <a:pt x="2363724" y="1553464"/>
                </a:lnTo>
                <a:lnTo>
                  <a:pt x="2363724" y="1162304"/>
                </a:lnTo>
                <a:lnTo>
                  <a:pt x="2389632" y="1179576"/>
                </a:lnTo>
                <a:close/>
              </a:path>
              <a:path w="6860540" h="1612900">
                <a:moveTo>
                  <a:pt x="2389632" y="76200"/>
                </a:moveTo>
                <a:lnTo>
                  <a:pt x="2376932" y="50800"/>
                </a:lnTo>
                <a:lnTo>
                  <a:pt x="2351532" y="0"/>
                </a:lnTo>
                <a:lnTo>
                  <a:pt x="2313432" y="76200"/>
                </a:lnTo>
                <a:lnTo>
                  <a:pt x="2339340" y="58928"/>
                </a:lnTo>
                <a:lnTo>
                  <a:pt x="2339340" y="447040"/>
                </a:lnTo>
                <a:lnTo>
                  <a:pt x="2313432" y="429768"/>
                </a:lnTo>
                <a:lnTo>
                  <a:pt x="2351532" y="505968"/>
                </a:lnTo>
                <a:lnTo>
                  <a:pt x="2376932" y="455168"/>
                </a:lnTo>
                <a:lnTo>
                  <a:pt x="2389632" y="429768"/>
                </a:lnTo>
                <a:lnTo>
                  <a:pt x="2363724" y="447040"/>
                </a:lnTo>
                <a:lnTo>
                  <a:pt x="2363724" y="58928"/>
                </a:lnTo>
                <a:lnTo>
                  <a:pt x="2389632" y="76200"/>
                </a:lnTo>
                <a:close/>
              </a:path>
              <a:path w="6860540" h="1612900">
                <a:moveTo>
                  <a:pt x="4623816" y="1179576"/>
                </a:moveTo>
                <a:lnTo>
                  <a:pt x="4611116" y="1154176"/>
                </a:lnTo>
                <a:lnTo>
                  <a:pt x="4585716" y="1103376"/>
                </a:lnTo>
                <a:lnTo>
                  <a:pt x="4547616" y="1179576"/>
                </a:lnTo>
                <a:lnTo>
                  <a:pt x="4573524" y="1162304"/>
                </a:lnTo>
                <a:lnTo>
                  <a:pt x="4573524" y="1553464"/>
                </a:lnTo>
                <a:lnTo>
                  <a:pt x="4547616" y="1536192"/>
                </a:lnTo>
                <a:lnTo>
                  <a:pt x="4585716" y="1612392"/>
                </a:lnTo>
                <a:lnTo>
                  <a:pt x="4611116" y="1561592"/>
                </a:lnTo>
                <a:lnTo>
                  <a:pt x="4623816" y="1536192"/>
                </a:lnTo>
                <a:lnTo>
                  <a:pt x="4597908" y="1553464"/>
                </a:lnTo>
                <a:lnTo>
                  <a:pt x="4597908" y="1162304"/>
                </a:lnTo>
                <a:lnTo>
                  <a:pt x="4623816" y="1179576"/>
                </a:lnTo>
                <a:close/>
              </a:path>
              <a:path w="6860540" h="1612900">
                <a:moveTo>
                  <a:pt x="4623816" y="76200"/>
                </a:moveTo>
                <a:lnTo>
                  <a:pt x="4611116" y="50800"/>
                </a:lnTo>
                <a:lnTo>
                  <a:pt x="4585716" y="0"/>
                </a:lnTo>
                <a:lnTo>
                  <a:pt x="4547616" y="76200"/>
                </a:lnTo>
                <a:lnTo>
                  <a:pt x="4573524" y="58928"/>
                </a:lnTo>
                <a:lnTo>
                  <a:pt x="4573524" y="447040"/>
                </a:lnTo>
                <a:lnTo>
                  <a:pt x="4547616" y="429768"/>
                </a:lnTo>
                <a:lnTo>
                  <a:pt x="4585716" y="505968"/>
                </a:lnTo>
                <a:lnTo>
                  <a:pt x="4611116" y="455168"/>
                </a:lnTo>
                <a:lnTo>
                  <a:pt x="4623816" y="429768"/>
                </a:lnTo>
                <a:lnTo>
                  <a:pt x="4597908" y="447040"/>
                </a:lnTo>
                <a:lnTo>
                  <a:pt x="4597908" y="58928"/>
                </a:lnTo>
                <a:lnTo>
                  <a:pt x="4623816" y="76200"/>
                </a:lnTo>
                <a:close/>
              </a:path>
              <a:path w="6860540" h="1612900">
                <a:moveTo>
                  <a:pt x="6860540" y="1535938"/>
                </a:moveTo>
                <a:lnTo>
                  <a:pt x="6834835" y="1553362"/>
                </a:lnTo>
                <a:lnTo>
                  <a:pt x="6832498" y="1179830"/>
                </a:lnTo>
                <a:lnTo>
                  <a:pt x="6832397" y="1162215"/>
                </a:lnTo>
                <a:lnTo>
                  <a:pt x="6858508" y="1179322"/>
                </a:lnTo>
                <a:lnTo>
                  <a:pt x="6845782" y="1154303"/>
                </a:lnTo>
                <a:lnTo>
                  <a:pt x="6819900" y="1103376"/>
                </a:lnTo>
                <a:lnTo>
                  <a:pt x="6782308" y="1179830"/>
                </a:lnTo>
                <a:lnTo>
                  <a:pt x="6808000" y="1162418"/>
                </a:lnTo>
                <a:lnTo>
                  <a:pt x="6810337" y="1535938"/>
                </a:lnTo>
                <a:lnTo>
                  <a:pt x="6810438" y="1553565"/>
                </a:lnTo>
                <a:lnTo>
                  <a:pt x="6784340" y="1536446"/>
                </a:lnTo>
                <a:lnTo>
                  <a:pt x="6822948" y="1612392"/>
                </a:lnTo>
                <a:lnTo>
                  <a:pt x="6847853" y="1561719"/>
                </a:lnTo>
                <a:lnTo>
                  <a:pt x="6860540" y="1535938"/>
                </a:lnTo>
                <a:close/>
              </a:path>
              <a:path w="6860540" h="1612900">
                <a:moveTo>
                  <a:pt x="6860540" y="429514"/>
                </a:moveTo>
                <a:lnTo>
                  <a:pt x="6834822" y="446938"/>
                </a:lnTo>
                <a:lnTo>
                  <a:pt x="6832498" y="76454"/>
                </a:lnTo>
                <a:lnTo>
                  <a:pt x="6832397" y="58839"/>
                </a:lnTo>
                <a:lnTo>
                  <a:pt x="6858508" y="75946"/>
                </a:lnTo>
                <a:lnTo>
                  <a:pt x="6845782" y="50927"/>
                </a:lnTo>
                <a:lnTo>
                  <a:pt x="6819900" y="0"/>
                </a:lnTo>
                <a:lnTo>
                  <a:pt x="6782308" y="76454"/>
                </a:lnTo>
                <a:lnTo>
                  <a:pt x="6808013" y="59042"/>
                </a:lnTo>
                <a:lnTo>
                  <a:pt x="6810337" y="429514"/>
                </a:lnTo>
                <a:lnTo>
                  <a:pt x="6810438" y="447141"/>
                </a:lnTo>
                <a:lnTo>
                  <a:pt x="6784340" y="430022"/>
                </a:lnTo>
                <a:lnTo>
                  <a:pt x="6822948" y="505968"/>
                </a:lnTo>
                <a:lnTo>
                  <a:pt x="6847853" y="455295"/>
                </a:lnTo>
                <a:lnTo>
                  <a:pt x="6860540" y="429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480" y="410413"/>
            <a:ext cx="1425575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Coherence</a:t>
            </a:r>
            <a:r>
              <a:rPr spc="-130" dirty="0"/>
              <a:t> </a:t>
            </a:r>
            <a:r>
              <a:rPr dirty="0"/>
              <a:t>in</a:t>
            </a:r>
            <a:r>
              <a:rPr spc="-125" dirty="0"/>
              <a:t> </a:t>
            </a:r>
            <a:r>
              <a:rPr spc="145" dirty="0"/>
              <a:t>multi-</a:t>
            </a:r>
            <a:r>
              <a:rPr spc="-120" dirty="0"/>
              <a:t>socket</a:t>
            </a:r>
            <a:r>
              <a:rPr spc="-125" dirty="0"/>
              <a:t> </a:t>
            </a:r>
            <a:r>
              <a:rPr spc="80" dirty="0"/>
              <a:t>Intel</a:t>
            </a:r>
            <a:r>
              <a:rPr spc="-125" dirty="0"/>
              <a:t> </a:t>
            </a:r>
            <a:r>
              <a:rPr spc="-28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872" y="10902695"/>
            <a:ext cx="1161415" cy="856615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40"/>
              </a:spcBef>
            </a:pPr>
            <a:endParaRPr sz="1600">
              <a:latin typeface="Times New Roman"/>
              <a:cs typeface="Times New Roman"/>
            </a:endParaRPr>
          </a:p>
          <a:p>
            <a:pPr marL="358775">
              <a:lnSpc>
                <a:spcPct val="100000"/>
              </a:lnSpc>
            </a:pPr>
            <a:r>
              <a:rPr sz="1600" b="1" spc="-20" dirty="0">
                <a:latin typeface="Arial"/>
                <a:cs typeface="Arial"/>
              </a:rPr>
              <a:t>Core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872" y="10107168"/>
            <a:ext cx="1161415" cy="485140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190"/>
              </a:spcBef>
            </a:pPr>
            <a:r>
              <a:rPr sz="1600" b="1" spc="-25" dirty="0">
                <a:latin typeface="Arial"/>
                <a:cs typeface="Arial"/>
              </a:rPr>
              <a:t>L1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872" y="8628888"/>
            <a:ext cx="1161415" cy="856615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45"/>
              </a:spcBef>
            </a:pPr>
            <a:endParaRPr sz="16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</a:pPr>
            <a:r>
              <a:rPr sz="1600" b="1" spc="-25" dirty="0">
                <a:latin typeface="Arial"/>
                <a:cs typeface="Arial"/>
              </a:rPr>
              <a:t>L2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60248" y="6739128"/>
          <a:ext cx="5483859" cy="85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1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2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797979"/>
                      </a:solidFill>
                      <a:prstDash val="dash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48335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2400" b="1" spc="-55" dirty="0">
                          <a:latin typeface="Arial"/>
                          <a:cs typeface="Arial"/>
                        </a:rPr>
                        <a:t>L3</a:t>
                      </a:r>
                      <a:r>
                        <a:rPr sz="240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65" dirty="0">
                          <a:latin typeface="Arial"/>
                          <a:cs typeface="Arial"/>
                        </a:rPr>
                        <a:t>Cac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0" marB="0">
                    <a:lnL w="28575">
                      <a:solidFill>
                        <a:srgbClr val="797979"/>
                      </a:solidFill>
                      <a:prstDash val="dash"/>
                    </a:lnL>
                    <a:lnR w="28575">
                      <a:solidFill>
                        <a:srgbClr val="797979"/>
                      </a:solidFill>
                      <a:prstDash val="dash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he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0" marB="0">
                    <a:lnL w="28575">
                      <a:solidFill>
                        <a:srgbClr val="797979"/>
                      </a:solidFill>
                      <a:prstDash val="dash"/>
                    </a:lnL>
                    <a:lnR w="28575">
                      <a:solidFill>
                        <a:srgbClr val="797979"/>
                      </a:solidFill>
                      <a:prstDash val="dash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97979"/>
                      </a:solidFill>
                      <a:prstDash val="dash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032510" y="10591800"/>
            <a:ext cx="78105" cy="304800"/>
          </a:xfrm>
          <a:custGeom>
            <a:avLst/>
            <a:gdLst/>
            <a:ahLst/>
            <a:cxnLst/>
            <a:rect l="l" t="t" r="r" b="b"/>
            <a:pathLst>
              <a:path w="78105" h="304800">
                <a:moveTo>
                  <a:pt x="0" y="228219"/>
                </a:moveTo>
                <a:lnTo>
                  <a:pt x="37337" y="304800"/>
                </a:lnTo>
                <a:lnTo>
                  <a:pt x="63311" y="254126"/>
                </a:lnTo>
                <a:lnTo>
                  <a:pt x="25651" y="254126"/>
                </a:lnTo>
                <a:lnTo>
                  <a:pt x="25735" y="245750"/>
                </a:lnTo>
                <a:lnTo>
                  <a:pt x="0" y="228219"/>
                </a:lnTo>
                <a:close/>
              </a:path>
              <a:path w="78105" h="304800">
                <a:moveTo>
                  <a:pt x="25735" y="245750"/>
                </a:moveTo>
                <a:lnTo>
                  <a:pt x="25651" y="254126"/>
                </a:lnTo>
                <a:lnTo>
                  <a:pt x="38032" y="254126"/>
                </a:lnTo>
                <a:lnTo>
                  <a:pt x="25735" y="245750"/>
                </a:lnTo>
                <a:close/>
              </a:path>
              <a:path w="78105" h="304800">
                <a:moveTo>
                  <a:pt x="40064" y="50926"/>
                </a:moveTo>
                <a:lnTo>
                  <a:pt x="39683" y="50926"/>
                </a:lnTo>
                <a:lnTo>
                  <a:pt x="27604" y="58806"/>
                </a:lnTo>
                <a:lnTo>
                  <a:pt x="25735" y="245750"/>
                </a:lnTo>
                <a:lnTo>
                  <a:pt x="38032" y="254126"/>
                </a:lnTo>
                <a:lnTo>
                  <a:pt x="37651" y="254126"/>
                </a:lnTo>
                <a:lnTo>
                  <a:pt x="50119" y="245993"/>
                </a:lnTo>
                <a:lnTo>
                  <a:pt x="51988" y="59049"/>
                </a:lnTo>
                <a:lnTo>
                  <a:pt x="40064" y="50926"/>
                </a:lnTo>
                <a:close/>
              </a:path>
              <a:path w="78105" h="304800">
                <a:moveTo>
                  <a:pt x="50119" y="245993"/>
                </a:moveTo>
                <a:lnTo>
                  <a:pt x="37651" y="254126"/>
                </a:lnTo>
                <a:lnTo>
                  <a:pt x="50037" y="254126"/>
                </a:lnTo>
                <a:lnTo>
                  <a:pt x="50119" y="245993"/>
                </a:lnTo>
                <a:close/>
              </a:path>
              <a:path w="78105" h="304800">
                <a:moveTo>
                  <a:pt x="76200" y="228981"/>
                </a:moveTo>
                <a:lnTo>
                  <a:pt x="50119" y="245993"/>
                </a:lnTo>
                <a:lnTo>
                  <a:pt x="50037" y="254126"/>
                </a:lnTo>
                <a:lnTo>
                  <a:pt x="63311" y="254126"/>
                </a:lnTo>
                <a:lnTo>
                  <a:pt x="76200" y="228981"/>
                </a:lnTo>
                <a:close/>
              </a:path>
              <a:path w="78105" h="304800">
                <a:moveTo>
                  <a:pt x="65216" y="50926"/>
                </a:moveTo>
                <a:lnTo>
                  <a:pt x="52070" y="50926"/>
                </a:lnTo>
                <a:lnTo>
                  <a:pt x="51988" y="59049"/>
                </a:lnTo>
                <a:lnTo>
                  <a:pt x="77724" y="76581"/>
                </a:lnTo>
                <a:lnTo>
                  <a:pt x="65216" y="50926"/>
                </a:lnTo>
                <a:close/>
              </a:path>
              <a:path w="78105" h="304800">
                <a:moveTo>
                  <a:pt x="40386" y="0"/>
                </a:moveTo>
                <a:lnTo>
                  <a:pt x="1524" y="75818"/>
                </a:lnTo>
                <a:lnTo>
                  <a:pt x="27604" y="58806"/>
                </a:lnTo>
                <a:lnTo>
                  <a:pt x="27683" y="50926"/>
                </a:lnTo>
                <a:lnTo>
                  <a:pt x="65216" y="50926"/>
                </a:lnTo>
                <a:lnTo>
                  <a:pt x="40386" y="0"/>
                </a:lnTo>
                <a:close/>
              </a:path>
              <a:path w="78105" h="304800">
                <a:moveTo>
                  <a:pt x="52070" y="50926"/>
                </a:moveTo>
                <a:lnTo>
                  <a:pt x="40064" y="50926"/>
                </a:lnTo>
                <a:lnTo>
                  <a:pt x="51988" y="59049"/>
                </a:lnTo>
                <a:lnTo>
                  <a:pt x="52070" y="50926"/>
                </a:lnTo>
                <a:close/>
              </a:path>
              <a:path w="78105" h="304800">
                <a:moveTo>
                  <a:pt x="39683" y="50926"/>
                </a:moveTo>
                <a:lnTo>
                  <a:pt x="27683" y="50926"/>
                </a:lnTo>
                <a:lnTo>
                  <a:pt x="27604" y="58806"/>
                </a:lnTo>
                <a:lnTo>
                  <a:pt x="39683" y="50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60248" y="7644383"/>
            <a:ext cx="5252085" cy="963294"/>
            <a:chOff x="460248" y="7644383"/>
            <a:chExt cx="5252085" cy="963294"/>
          </a:xfrm>
        </p:grpSpPr>
        <p:sp>
          <p:nvSpPr>
            <p:cNvPr id="9" name="object 9"/>
            <p:cNvSpPr/>
            <p:nvPr/>
          </p:nvSpPr>
          <p:spPr>
            <a:xfrm>
              <a:off x="472440" y="7970519"/>
              <a:ext cx="5227320" cy="317500"/>
            </a:xfrm>
            <a:custGeom>
              <a:avLst/>
              <a:gdLst/>
              <a:ahLst/>
              <a:cxnLst/>
              <a:rect l="l" t="t" r="r" b="b"/>
              <a:pathLst>
                <a:path w="5227320" h="317500">
                  <a:moveTo>
                    <a:pt x="5114163" y="0"/>
                  </a:moveTo>
                  <a:lnTo>
                    <a:pt x="113207" y="0"/>
                  </a:lnTo>
                  <a:lnTo>
                    <a:pt x="69142" y="8893"/>
                  </a:lnTo>
                  <a:lnTo>
                    <a:pt x="33158" y="33147"/>
                  </a:lnTo>
                  <a:lnTo>
                    <a:pt x="8896" y="69115"/>
                  </a:lnTo>
                  <a:lnTo>
                    <a:pt x="0" y="113156"/>
                  </a:lnTo>
                  <a:lnTo>
                    <a:pt x="0" y="203834"/>
                  </a:lnTo>
                  <a:lnTo>
                    <a:pt x="8896" y="247876"/>
                  </a:lnTo>
                  <a:lnTo>
                    <a:pt x="33158" y="283844"/>
                  </a:lnTo>
                  <a:lnTo>
                    <a:pt x="69142" y="308098"/>
                  </a:lnTo>
                  <a:lnTo>
                    <a:pt x="113207" y="316991"/>
                  </a:lnTo>
                  <a:lnTo>
                    <a:pt x="5114163" y="316991"/>
                  </a:lnTo>
                  <a:lnTo>
                    <a:pt x="5158204" y="308098"/>
                  </a:lnTo>
                  <a:lnTo>
                    <a:pt x="5194173" y="283845"/>
                  </a:lnTo>
                  <a:lnTo>
                    <a:pt x="5218426" y="247876"/>
                  </a:lnTo>
                  <a:lnTo>
                    <a:pt x="5227320" y="203834"/>
                  </a:lnTo>
                  <a:lnTo>
                    <a:pt x="5227320" y="113156"/>
                  </a:lnTo>
                  <a:lnTo>
                    <a:pt x="5218426" y="69115"/>
                  </a:lnTo>
                  <a:lnTo>
                    <a:pt x="5194173" y="33146"/>
                  </a:lnTo>
                  <a:lnTo>
                    <a:pt x="5158204" y="8893"/>
                  </a:lnTo>
                  <a:lnTo>
                    <a:pt x="5114163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2440" y="7970519"/>
              <a:ext cx="5227320" cy="317500"/>
            </a:xfrm>
            <a:custGeom>
              <a:avLst/>
              <a:gdLst/>
              <a:ahLst/>
              <a:cxnLst/>
              <a:rect l="l" t="t" r="r" b="b"/>
              <a:pathLst>
                <a:path w="5227320" h="317500">
                  <a:moveTo>
                    <a:pt x="0" y="113156"/>
                  </a:moveTo>
                  <a:lnTo>
                    <a:pt x="8896" y="69115"/>
                  </a:lnTo>
                  <a:lnTo>
                    <a:pt x="33158" y="33147"/>
                  </a:lnTo>
                  <a:lnTo>
                    <a:pt x="69142" y="8893"/>
                  </a:lnTo>
                  <a:lnTo>
                    <a:pt x="113207" y="0"/>
                  </a:lnTo>
                  <a:lnTo>
                    <a:pt x="5114163" y="0"/>
                  </a:lnTo>
                  <a:lnTo>
                    <a:pt x="5158204" y="8893"/>
                  </a:lnTo>
                  <a:lnTo>
                    <a:pt x="5194173" y="33146"/>
                  </a:lnTo>
                  <a:lnTo>
                    <a:pt x="5218426" y="69115"/>
                  </a:lnTo>
                  <a:lnTo>
                    <a:pt x="5227320" y="113156"/>
                  </a:lnTo>
                  <a:lnTo>
                    <a:pt x="5227320" y="203834"/>
                  </a:lnTo>
                  <a:lnTo>
                    <a:pt x="5218426" y="247876"/>
                  </a:lnTo>
                  <a:lnTo>
                    <a:pt x="5194173" y="283845"/>
                  </a:lnTo>
                  <a:lnTo>
                    <a:pt x="5158204" y="308098"/>
                  </a:lnTo>
                  <a:lnTo>
                    <a:pt x="5114163" y="316991"/>
                  </a:lnTo>
                  <a:lnTo>
                    <a:pt x="113207" y="316991"/>
                  </a:lnTo>
                  <a:lnTo>
                    <a:pt x="69142" y="308098"/>
                  </a:lnTo>
                  <a:lnTo>
                    <a:pt x="33158" y="283844"/>
                  </a:lnTo>
                  <a:lnTo>
                    <a:pt x="8896" y="247876"/>
                  </a:lnTo>
                  <a:lnTo>
                    <a:pt x="0" y="203834"/>
                  </a:lnTo>
                  <a:lnTo>
                    <a:pt x="0" y="113156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3366" y="7644383"/>
              <a:ext cx="4125595" cy="963294"/>
            </a:xfrm>
            <a:custGeom>
              <a:avLst/>
              <a:gdLst/>
              <a:ahLst/>
              <a:cxnLst/>
              <a:rect l="l" t="t" r="r" b="b"/>
              <a:pathLst>
                <a:path w="4125595" h="963295">
                  <a:moveTo>
                    <a:pt x="77711" y="76581"/>
                  </a:moveTo>
                  <a:lnTo>
                    <a:pt x="65201" y="50927"/>
                  </a:lnTo>
                  <a:lnTo>
                    <a:pt x="40386" y="0"/>
                  </a:lnTo>
                  <a:lnTo>
                    <a:pt x="1524" y="75819"/>
                  </a:lnTo>
                  <a:lnTo>
                    <a:pt x="27597" y="58813"/>
                  </a:lnTo>
                  <a:lnTo>
                    <a:pt x="25730" y="242709"/>
                  </a:lnTo>
                  <a:lnTo>
                    <a:pt x="12" y="225171"/>
                  </a:lnTo>
                  <a:lnTo>
                    <a:pt x="37338" y="301752"/>
                  </a:lnTo>
                  <a:lnTo>
                    <a:pt x="63309" y="251079"/>
                  </a:lnTo>
                  <a:lnTo>
                    <a:pt x="76200" y="225933"/>
                  </a:lnTo>
                  <a:lnTo>
                    <a:pt x="50114" y="242951"/>
                  </a:lnTo>
                  <a:lnTo>
                    <a:pt x="51981" y="59055"/>
                  </a:lnTo>
                  <a:lnTo>
                    <a:pt x="77711" y="76581"/>
                  </a:lnTo>
                  <a:close/>
                </a:path>
                <a:path w="4125595" h="963295">
                  <a:moveTo>
                    <a:pt x="77724" y="734949"/>
                  </a:moveTo>
                  <a:lnTo>
                    <a:pt x="65214" y="709295"/>
                  </a:lnTo>
                  <a:lnTo>
                    <a:pt x="40386" y="658368"/>
                  </a:lnTo>
                  <a:lnTo>
                    <a:pt x="1524" y="734187"/>
                  </a:lnTo>
                  <a:lnTo>
                    <a:pt x="27597" y="717181"/>
                  </a:lnTo>
                  <a:lnTo>
                    <a:pt x="25730" y="904125"/>
                  </a:lnTo>
                  <a:lnTo>
                    <a:pt x="0" y="886587"/>
                  </a:lnTo>
                  <a:lnTo>
                    <a:pt x="37338" y="963168"/>
                  </a:lnTo>
                  <a:lnTo>
                    <a:pt x="63309" y="912495"/>
                  </a:lnTo>
                  <a:lnTo>
                    <a:pt x="76200" y="887349"/>
                  </a:lnTo>
                  <a:lnTo>
                    <a:pt x="50114" y="904367"/>
                  </a:lnTo>
                  <a:lnTo>
                    <a:pt x="51981" y="717423"/>
                  </a:lnTo>
                  <a:lnTo>
                    <a:pt x="77724" y="734949"/>
                  </a:lnTo>
                  <a:close/>
                </a:path>
                <a:path w="4125595" h="963295">
                  <a:moveTo>
                    <a:pt x="1458468" y="886587"/>
                  </a:moveTo>
                  <a:lnTo>
                    <a:pt x="1432725" y="904125"/>
                  </a:lnTo>
                  <a:lnTo>
                    <a:pt x="1430858" y="717423"/>
                  </a:lnTo>
                  <a:lnTo>
                    <a:pt x="1430858" y="717181"/>
                  </a:lnTo>
                  <a:lnTo>
                    <a:pt x="1456944" y="734187"/>
                  </a:lnTo>
                  <a:lnTo>
                    <a:pt x="1444180" y="709295"/>
                  </a:lnTo>
                  <a:lnTo>
                    <a:pt x="1418082" y="658368"/>
                  </a:lnTo>
                  <a:lnTo>
                    <a:pt x="1380744" y="734949"/>
                  </a:lnTo>
                  <a:lnTo>
                    <a:pt x="1406474" y="717423"/>
                  </a:lnTo>
                  <a:lnTo>
                    <a:pt x="1408341" y="904125"/>
                  </a:lnTo>
                  <a:lnTo>
                    <a:pt x="1408341" y="904367"/>
                  </a:lnTo>
                  <a:lnTo>
                    <a:pt x="1382268" y="887349"/>
                  </a:lnTo>
                  <a:lnTo>
                    <a:pt x="1421130" y="963168"/>
                  </a:lnTo>
                  <a:lnTo>
                    <a:pt x="1445831" y="912495"/>
                  </a:lnTo>
                  <a:lnTo>
                    <a:pt x="1458468" y="886587"/>
                  </a:lnTo>
                  <a:close/>
                </a:path>
                <a:path w="4125595" h="963295">
                  <a:moveTo>
                    <a:pt x="1458468" y="225171"/>
                  </a:moveTo>
                  <a:lnTo>
                    <a:pt x="1432725" y="242709"/>
                  </a:lnTo>
                  <a:lnTo>
                    <a:pt x="1430858" y="59055"/>
                  </a:lnTo>
                  <a:lnTo>
                    <a:pt x="1430858" y="58813"/>
                  </a:lnTo>
                  <a:lnTo>
                    <a:pt x="1456944" y="75819"/>
                  </a:lnTo>
                  <a:lnTo>
                    <a:pt x="1444180" y="50927"/>
                  </a:lnTo>
                  <a:lnTo>
                    <a:pt x="1418082" y="0"/>
                  </a:lnTo>
                  <a:lnTo>
                    <a:pt x="1380744" y="76581"/>
                  </a:lnTo>
                  <a:lnTo>
                    <a:pt x="1406474" y="59055"/>
                  </a:lnTo>
                  <a:lnTo>
                    <a:pt x="1408341" y="242709"/>
                  </a:lnTo>
                  <a:lnTo>
                    <a:pt x="1408341" y="242951"/>
                  </a:lnTo>
                  <a:lnTo>
                    <a:pt x="1382268" y="225933"/>
                  </a:lnTo>
                  <a:lnTo>
                    <a:pt x="1421130" y="301752"/>
                  </a:lnTo>
                  <a:lnTo>
                    <a:pt x="1445831" y="251079"/>
                  </a:lnTo>
                  <a:lnTo>
                    <a:pt x="1458468" y="225171"/>
                  </a:lnTo>
                  <a:close/>
                </a:path>
                <a:path w="4125595" h="963295">
                  <a:moveTo>
                    <a:pt x="2793492" y="886587"/>
                  </a:moveTo>
                  <a:lnTo>
                    <a:pt x="2767749" y="904125"/>
                  </a:lnTo>
                  <a:lnTo>
                    <a:pt x="2765882" y="717423"/>
                  </a:lnTo>
                  <a:lnTo>
                    <a:pt x="2765882" y="717181"/>
                  </a:lnTo>
                  <a:lnTo>
                    <a:pt x="2791968" y="734187"/>
                  </a:lnTo>
                  <a:lnTo>
                    <a:pt x="2779204" y="709295"/>
                  </a:lnTo>
                  <a:lnTo>
                    <a:pt x="2753106" y="658368"/>
                  </a:lnTo>
                  <a:lnTo>
                    <a:pt x="2715768" y="734949"/>
                  </a:lnTo>
                  <a:lnTo>
                    <a:pt x="2741498" y="717423"/>
                  </a:lnTo>
                  <a:lnTo>
                    <a:pt x="2743365" y="904125"/>
                  </a:lnTo>
                  <a:lnTo>
                    <a:pt x="2743365" y="904367"/>
                  </a:lnTo>
                  <a:lnTo>
                    <a:pt x="2717292" y="887349"/>
                  </a:lnTo>
                  <a:lnTo>
                    <a:pt x="2756154" y="963168"/>
                  </a:lnTo>
                  <a:lnTo>
                    <a:pt x="2780855" y="912495"/>
                  </a:lnTo>
                  <a:lnTo>
                    <a:pt x="2793492" y="886587"/>
                  </a:lnTo>
                  <a:close/>
                </a:path>
                <a:path w="4125595" h="963295">
                  <a:moveTo>
                    <a:pt x="2793492" y="225171"/>
                  </a:moveTo>
                  <a:lnTo>
                    <a:pt x="2767749" y="242709"/>
                  </a:lnTo>
                  <a:lnTo>
                    <a:pt x="2765882" y="59055"/>
                  </a:lnTo>
                  <a:lnTo>
                    <a:pt x="2765882" y="58813"/>
                  </a:lnTo>
                  <a:lnTo>
                    <a:pt x="2791968" y="75819"/>
                  </a:lnTo>
                  <a:lnTo>
                    <a:pt x="2779204" y="50927"/>
                  </a:lnTo>
                  <a:lnTo>
                    <a:pt x="2753106" y="0"/>
                  </a:lnTo>
                  <a:lnTo>
                    <a:pt x="2715768" y="76581"/>
                  </a:lnTo>
                  <a:lnTo>
                    <a:pt x="2741498" y="59055"/>
                  </a:lnTo>
                  <a:lnTo>
                    <a:pt x="2743365" y="242709"/>
                  </a:lnTo>
                  <a:lnTo>
                    <a:pt x="2743365" y="242951"/>
                  </a:lnTo>
                  <a:lnTo>
                    <a:pt x="2717292" y="225933"/>
                  </a:lnTo>
                  <a:lnTo>
                    <a:pt x="2756154" y="301752"/>
                  </a:lnTo>
                  <a:lnTo>
                    <a:pt x="2780855" y="251079"/>
                  </a:lnTo>
                  <a:lnTo>
                    <a:pt x="2793492" y="225171"/>
                  </a:lnTo>
                  <a:close/>
                </a:path>
                <a:path w="4125595" h="963295">
                  <a:moveTo>
                    <a:pt x="4125468" y="886587"/>
                  </a:moveTo>
                  <a:lnTo>
                    <a:pt x="4099725" y="904125"/>
                  </a:lnTo>
                  <a:lnTo>
                    <a:pt x="4097858" y="717423"/>
                  </a:lnTo>
                  <a:lnTo>
                    <a:pt x="4097858" y="717181"/>
                  </a:lnTo>
                  <a:lnTo>
                    <a:pt x="4123944" y="734187"/>
                  </a:lnTo>
                  <a:lnTo>
                    <a:pt x="4111180" y="709295"/>
                  </a:lnTo>
                  <a:lnTo>
                    <a:pt x="4085082" y="658368"/>
                  </a:lnTo>
                  <a:lnTo>
                    <a:pt x="4047744" y="734949"/>
                  </a:lnTo>
                  <a:lnTo>
                    <a:pt x="4073474" y="717423"/>
                  </a:lnTo>
                  <a:lnTo>
                    <a:pt x="4075341" y="904125"/>
                  </a:lnTo>
                  <a:lnTo>
                    <a:pt x="4075341" y="904367"/>
                  </a:lnTo>
                  <a:lnTo>
                    <a:pt x="4049268" y="887349"/>
                  </a:lnTo>
                  <a:lnTo>
                    <a:pt x="4088130" y="963168"/>
                  </a:lnTo>
                  <a:lnTo>
                    <a:pt x="4112831" y="912495"/>
                  </a:lnTo>
                  <a:lnTo>
                    <a:pt x="4125468" y="886587"/>
                  </a:lnTo>
                  <a:close/>
                </a:path>
                <a:path w="4125595" h="963295">
                  <a:moveTo>
                    <a:pt x="4125468" y="225171"/>
                  </a:moveTo>
                  <a:lnTo>
                    <a:pt x="4099725" y="242709"/>
                  </a:lnTo>
                  <a:lnTo>
                    <a:pt x="4097858" y="59055"/>
                  </a:lnTo>
                  <a:lnTo>
                    <a:pt x="4097858" y="58813"/>
                  </a:lnTo>
                  <a:lnTo>
                    <a:pt x="4123944" y="75819"/>
                  </a:lnTo>
                  <a:lnTo>
                    <a:pt x="4111180" y="50927"/>
                  </a:lnTo>
                  <a:lnTo>
                    <a:pt x="4085082" y="0"/>
                  </a:lnTo>
                  <a:lnTo>
                    <a:pt x="4047744" y="76581"/>
                  </a:lnTo>
                  <a:lnTo>
                    <a:pt x="4073474" y="59055"/>
                  </a:lnTo>
                  <a:lnTo>
                    <a:pt x="4075341" y="242709"/>
                  </a:lnTo>
                  <a:lnTo>
                    <a:pt x="4075341" y="242951"/>
                  </a:lnTo>
                  <a:lnTo>
                    <a:pt x="4049268" y="225933"/>
                  </a:lnTo>
                  <a:lnTo>
                    <a:pt x="4088130" y="301752"/>
                  </a:lnTo>
                  <a:lnTo>
                    <a:pt x="4112831" y="251079"/>
                  </a:lnTo>
                  <a:lnTo>
                    <a:pt x="4125468" y="2251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80616" y="10902695"/>
            <a:ext cx="1158240" cy="856615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65"/>
              </a:spcBef>
            </a:pPr>
            <a:endParaRPr sz="1600">
              <a:latin typeface="Times New Roman"/>
              <a:cs typeface="Times New Roman"/>
            </a:endParaRPr>
          </a:p>
          <a:p>
            <a:pPr marL="357505">
              <a:lnSpc>
                <a:spcPct val="100000"/>
              </a:lnSpc>
            </a:pPr>
            <a:r>
              <a:rPr sz="1600" b="1" spc="-20" dirty="0">
                <a:latin typeface="Arial"/>
                <a:cs typeface="Arial"/>
              </a:rPr>
              <a:t>Core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80616" y="10107168"/>
            <a:ext cx="1158240" cy="485140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190"/>
              </a:spcBef>
            </a:pPr>
            <a:r>
              <a:rPr sz="1600" b="1" spc="-25" dirty="0">
                <a:latin typeface="Arial"/>
                <a:cs typeface="Arial"/>
              </a:rPr>
              <a:t>L1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0616" y="8628888"/>
            <a:ext cx="1158240" cy="856615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45"/>
              </a:spcBef>
            </a:pPr>
            <a:endParaRPr sz="16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600" b="1" spc="-25" dirty="0">
                <a:latin typeface="Arial"/>
                <a:cs typeface="Arial"/>
              </a:rPr>
              <a:t>L2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10205" y="10591800"/>
            <a:ext cx="78105" cy="302260"/>
          </a:xfrm>
          <a:custGeom>
            <a:avLst/>
            <a:gdLst/>
            <a:ahLst/>
            <a:cxnLst/>
            <a:rect l="l" t="t" r="r" b="b"/>
            <a:pathLst>
              <a:path w="78105" h="302259">
                <a:moveTo>
                  <a:pt x="1524" y="225932"/>
                </a:moveTo>
                <a:lnTo>
                  <a:pt x="40386" y="301751"/>
                </a:lnTo>
                <a:lnTo>
                  <a:pt x="65092" y="251079"/>
                </a:lnTo>
                <a:lnTo>
                  <a:pt x="27686" y="251079"/>
                </a:lnTo>
                <a:lnTo>
                  <a:pt x="27603" y="242945"/>
                </a:lnTo>
                <a:lnTo>
                  <a:pt x="1524" y="225932"/>
                </a:lnTo>
                <a:close/>
              </a:path>
              <a:path w="78105" h="302259">
                <a:moveTo>
                  <a:pt x="27603" y="242945"/>
                </a:moveTo>
                <a:lnTo>
                  <a:pt x="27686" y="251079"/>
                </a:lnTo>
                <a:lnTo>
                  <a:pt x="40072" y="251079"/>
                </a:lnTo>
                <a:lnTo>
                  <a:pt x="27603" y="242945"/>
                </a:lnTo>
                <a:close/>
              </a:path>
              <a:path w="78105" h="302259">
                <a:moveTo>
                  <a:pt x="38040" y="50926"/>
                </a:moveTo>
                <a:lnTo>
                  <a:pt x="37659" y="50926"/>
                </a:lnTo>
                <a:lnTo>
                  <a:pt x="25736" y="59049"/>
                </a:lnTo>
                <a:lnTo>
                  <a:pt x="27600" y="242702"/>
                </a:lnTo>
                <a:lnTo>
                  <a:pt x="27603" y="242945"/>
                </a:lnTo>
                <a:lnTo>
                  <a:pt x="40072" y="251079"/>
                </a:lnTo>
                <a:lnTo>
                  <a:pt x="39691" y="251079"/>
                </a:lnTo>
                <a:lnTo>
                  <a:pt x="51987" y="242702"/>
                </a:lnTo>
                <a:lnTo>
                  <a:pt x="50123" y="59049"/>
                </a:lnTo>
                <a:lnTo>
                  <a:pt x="50120" y="58806"/>
                </a:lnTo>
                <a:lnTo>
                  <a:pt x="38040" y="50926"/>
                </a:lnTo>
                <a:close/>
              </a:path>
              <a:path w="78105" h="302259">
                <a:moveTo>
                  <a:pt x="51987" y="242702"/>
                </a:moveTo>
                <a:lnTo>
                  <a:pt x="39691" y="251079"/>
                </a:lnTo>
                <a:lnTo>
                  <a:pt x="52072" y="251079"/>
                </a:lnTo>
                <a:lnTo>
                  <a:pt x="51987" y="242702"/>
                </a:lnTo>
                <a:close/>
              </a:path>
              <a:path w="78105" h="302259">
                <a:moveTo>
                  <a:pt x="77724" y="225170"/>
                </a:moveTo>
                <a:lnTo>
                  <a:pt x="51987" y="242702"/>
                </a:lnTo>
                <a:lnTo>
                  <a:pt x="52072" y="251079"/>
                </a:lnTo>
                <a:lnTo>
                  <a:pt x="65092" y="251079"/>
                </a:lnTo>
                <a:lnTo>
                  <a:pt x="77724" y="225170"/>
                </a:lnTo>
                <a:close/>
              </a:path>
              <a:path w="78105" h="302259">
                <a:moveTo>
                  <a:pt x="37337" y="0"/>
                </a:moveTo>
                <a:lnTo>
                  <a:pt x="0" y="76581"/>
                </a:lnTo>
                <a:lnTo>
                  <a:pt x="25736" y="59049"/>
                </a:lnTo>
                <a:lnTo>
                  <a:pt x="25654" y="50926"/>
                </a:lnTo>
                <a:lnTo>
                  <a:pt x="63441" y="50926"/>
                </a:lnTo>
                <a:lnTo>
                  <a:pt x="37337" y="0"/>
                </a:lnTo>
                <a:close/>
              </a:path>
              <a:path w="78105" h="302259">
                <a:moveTo>
                  <a:pt x="63441" y="50926"/>
                </a:moveTo>
                <a:lnTo>
                  <a:pt x="50040" y="50926"/>
                </a:lnTo>
                <a:lnTo>
                  <a:pt x="50120" y="58806"/>
                </a:lnTo>
                <a:lnTo>
                  <a:pt x="76200" y="75818"/>
                </a:lnTo>
                <a:lnTo>
                  <a:pt x="63441" y="50926"/>
                </a:lnTo>
                <a:close/>
              </a:path>
              <a:path w="78105" h="302259">
                <a:moveTo>
                  <a:pt x="37659" y="50926"/>
                </a:moveTo>
                <a:lnTo>
                  <a:pt x="25654" y="50926"/>
                </a:lnTo>
                <a:lnTo>
                  <a:pt x="25736" y="59049"/>
                </a:lnTo>
                <a:lnTo>
                  <a:pt x="37659" y="50926"/>
                </a:lnTo>
                <a:close/>
              </a:path>
              <a:path w="78105" h="302259">
                <a:moveTo>
                  <a:pt x="50040" y="50926"/>
                </a:moveTo>
                <a:lnTo>
                  <a:pt x="38040" y="50926"/>
                </a:lnTo>
                <a:lnTo>
                  <a:pt x="50120" y="58806"/>
                </a:lnTo>
                <a:lnTo>
                  <a:pt x="50040" y="50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15639" y="10902695"/>
            <a:ext cx="1158240" cy="856615"/>
          </a:xfrm>
          <a:prstGeom prst="rect">
            <a:avLst/>
          </a:prstGeom>
          <a:solidFill>
            <a:srgbClr val="EBEBEB"/>
          </a:solidFill>
          <a:ln w="24383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65"/>
              </a:spcBef>
            </a:pPr>
            <a:endParaRPr sz="16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1600" b="1" spc="-20" dirty="0">
                <a:latin typeface="Arial"/>
                <a:cs typeface="Arial"/>
              </a:rPr>
              <a:t>Core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15639" y="10107168"/>
            <a:ext cx="1158240" cy="485140"/>
          </a:xfrm>
          <a:prstGeom prst="rect">
            <a:avLst/>
          </a:prstGeom>
          <a:solidFill>
            <a:srgbClr val="EBEBEB"/>
          </a:solidFill>
          <a:ln w="24383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190"/>
              </a:spcBef>
            </a:pPr>
            <a:r>
              <a:rPr sz="1600" b="1" spc="-25" dirty="0">
                <a:latin typeface="Arial"/>
                <a:cs typeface="Arial"/>
              </a:rPr>
              <a:t>L1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15639" y="8628888"/>
            <a:ext cx="1158240" cy="856615"/>
          </a:xfrm>
          <a:prstGeom prst="rect">
            <a:avLst/>
          </a:prstGeom>
          <a:solidFill>
            <a:srgbClr val="EBEBEB"/>
          </a:solidFill>
          <a:ln w="24383">
            <a:solidFill>
              <a:srgbClr val="00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4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600" b="1" spc="-25" dirty="0">
                <a:latin typeface="Arial"/>
                <a:cs typeface="Arial"/>
              </a:rPr>
              <a:t>L2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45229" y="10591800"/>
            <a:ext cx="78105" cy="302260"/>
          </a:xfrm>
          <a:custGeom>
            <a:avLst/>
            <a:gdLst/>
            <a:ahLst/>
            <a:cxnLst/>
            <a:rect l="l" t="t" r="r" b="b"/>
            <a:pathLst>
              <a:path w="78104" h="302259">
                <a:moveTo>
                  <a:pt x="1524" y="225932"/>
                </a:moveTo>
                <a:lnTo>
                  <a:pt x="40386" y="301751"/>
                </a:lnTo>
                <a:lnTo>
                  <a:pt x="65092" y="251079"/>
                </a:lnTo>
                <a:lnTo>
                  <a:pt x="27686" y="251079"/>
                </a:lnTo>
                <a:lnTo>
                  <a:pt x="27603" y="242945"/>
                </a:lnTo>
                <a:lnTo>
                  <a:pt x="1524" y="225932"/>
                </a:lnTo>
                <a:close/>
              </a:path>
              <a:path w="78104" h="302259">
                <a:moveTo>
                  <a:pt x="27603" y="242945"/>
                </a:moveTo>
                <a:lnTo>
                  <a:pt x="27686" y="251079"/>
                </a:lnTo>
                <a:lnTo>
                  <a:pt x="39878" y="250951"/>
                </a:lnTo>
                <a:lnTo>
                  <a:pt x="27603" y="242945"/>
                </a:lnTo>
                <a:close/>
              </a:path>
              <a:path w="78104" h="302259">
                <a:moveTo>
                  <a:pt x="51987" y="242702"/>
                </a:moveTo>
                <a:lnTo>
                  <a:pt x="39878" y="250951"/>
                </a:lnTo>
                <a:lnTo>
                  <a:pt x="27686" y="251079"/>
                </a:lnTo>
                <a:lnTo>
                  <a:pt x="65092" y="251079"/>
                </a:lnTo>
                <a:lnTo>
                  <a:pt x="65154" y="250951"/>
                </a:lnTo>
                <a:lnTo>
                  <a:pt x="52071" y="250951"/>
                </a:lnTo>
                <a:lnTo>
                  <a:pt x="51987" y="242702"/>
                </a:lnTo>
                <a:close/>
              </a:path>
              <a:path w="78104" h="302259">
                <a:moveTo>
                  <a:pt x="38040" y="50926"/>
                </a:moveTo>
                <a:lnTo>
                  <a:pt x="37659" y="50926"/>
                </a:lnTo>
                <a:lnTo>
                  <a:pt x="25736" y="59049"/>
                </a:lnTo>
                <a:lnTo>
                  <a:pt x="27600" y="242702"/>
                </a:lnTo>
                <a:lnTo>
                  <a:pt x="27603" y="242945"/>
                </a:lnTo>
                <a:lnTo>
                  <a:pt x="39878" y="250951"/>
                </a:lnTo>
                <a:lnTo>
                  <a:pt x="51987" y="242702"/>
                </a:lnTo>
                <a:lnTo>
                  <a:pt x="50123" y="59049"/>
                </a:lnTo>
                <a:lnTo>
                  <a:pt x="50120" y="58806"/>
                </a:lnTo>
                <a:lnTo>
                  <a:pt x="38040" y="50926"/>
                </a:lnTo>
                <a:close/>
              </a:path>
              <a:path w="78104" h="302259">
                <a:moveTo>
                  <a:pt x="77724" y="225170"/>
                </a:moveTo>
                <a:lnTo>
                  <a:pt x="51987" y="242702"/>
                </a:lnTo>
                <a:lnTo>
                  <a:pt x="52071" y="250951"/>
                </a:lnTo>
                <a:lnTo>
                  <a:pt x="65154" y="250951"/>
                </a:lnTo>
                <a:lnTo>
                  <a:pt x="77724" y="225170"/>
                </a:lnTo>
                <a:close/>
              </a:path>
              <a:path w="78104" h="302259">
                <a:moveTo>
                  <a:pt x="37337" y="0"/>
                </a:moveTo>
                <a:lnTo>
                  <a:pt x="0" y="76581"/>
                </a:lnTo>
                <a:lnTo>
                  <a:pt x="25736" y="59049"/>
                </a:lnTo>
                <a:lnTo>
                  <a:pt x="25654" y="50926"/>
                </a:lnTo>
                <a:lnTo>
                  <a:pt x="63441" y="50926"/>
                </a:lnTo>
                <a:lnTo>
                  <a:pt x="37337" y="0"/>
                </a:lnTo>
                <a:close/>
              </a:path>
              <a:path w="78104" h="302259">
                <a:moveTo>
                  <a:pt x="63441" y="50926"/>
                </a:moveTo>
                <a:lnTo>
                  <a:pt x="50040" y="50926"/>
                </a:lnTo>
                <a:lnTo>
                  <a:pt x="50120" y="58806"/>
                </a:lnTo>
                <a:lnTo>
                  <a:pt x="76200" y="75818"/>
                </a:lnTo>
                <a:lnTo>
                  <a:pt x="63441" y="50926"/>
                </a:lnTo>
                <a:close/>
              </a:path>
              <a:path w="78104" h="302259">
                <a:moveTo>
                  <a:pt x="37659" y="50926"/>
                </a:moveTo>
                <a:lnTo>
                  <a:pt x="25654" y="50926"/>
                </a:lnTo>
                <a:lnTo>
                  <a:pt x="25736" y="59049"/>
                </a:lnTo>
                <a:lnTo>
                  <a:pt x="37659" y="50926"/>
                </a:lnTo>
                <a:close/>
              </a:path>
              <a:path w="78104" h="302259">
                <a:moveTo>
                  <a:pt x="50040" y="50926"/>
                </a:moveTo>
                <a:lnTo>
                  <a:pt x="38040" y="50926"/>
                </a:lnTo>
                <a:lnTo>
                  <a:pt x="50120" y="58806"/>
                </a:lnTo>
                <a:lnTo>
                  <a:pt x="50040" y="50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47615" y="10902695"/>
            <a:ext cx="1161415" cy="856615"/>
          </a:xfrm>
          <a:prstGeom prst="rect">
            <a:avLst/>
          </a:prstGeom>
          <a:solidFill>
            <a:srgbClr val="EBEBEB"/>
          </a:solidFill>
          <a:ln w="24383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65"/>
              </a:spcBef>
            </a:pPr>
            <a:endParaRPr sz="1600">
              <a:latin typeface="Times New Roman"/>
              <a:cs typeface="Times New Roman"/>
            </a:endParaRPr>
          </a:p>
          <a:p>
            <a:pPr marL="358775">
              <a:lnSpc>
                <a:spcPct val="100000"/>
              </a:lnSpc>
            </a:pPr>
            <a:r>
              <a:rPr sz="1600" b="1" spc="-20" dirty="0">
                <a:latin typeface="Arial"/>
                <a:cs typeface="Arial"/>
              </a:rPr>
              <a:t>Core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47615" y="10107168"/>
            <a:ext cx="1161415" cy="485140"/>
          </a:xfrm>
          <a:prstGeom prst="rect">
            <a:avLst/>
          </a:prstGeom>
          <a:solidFill>
            <a:srgbClr val="EBEBEB"/>
          </a:solidFill>
          <a:ln w="24383">
            <a:solidFill>
              <a:srgbClr val="0000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90"/>
              </a:spcBef>
            </a:pPr>
            <a:r>
              <a:rPr sz="1600" b="1" spc="-25" dirty="0">
                <a:latin typeface="Arial"/>
                <a:cs typeface="Arial"/>
              </a:rPr>
              <a:t>L1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47615" y="8628888"/>
            <a:ext cx="1161415" cy="856615"/>
          </a:xfrm>
          <a:prstGeom prst="rect">
            <a:avLst/>
          </a:prstGeom>
          <a:solidFill>
            <a:srgbClr val="EBEBEB"/>
          </a:solidFill>
          <a:ln w="24383">
            <a:solidFill>
              <a:srgbClr val="00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45"/>
              </a:spcBef>
            </a:pPr>
            <a:endParaRPr sz="16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</a:pPr>
            <a:r>
              <a:rPr sz="1600" b="1" spc="-25" dirty="0">
                <a:latin typeface="Arial"/>
                <a:cs typeface="Arial"/>
              </a:rPr>
              <a:t>L2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80253" y="10591800"/>
            <a:ext cx="78105" cy="302260"/>
          </a:xfrm>
          <a:custGeom>
            <a:avLst/>
            <a:gdLst/>
            <a:ahLst/>
            <a:cxnLst/>
            <a:rect l="l" t="t" r="r" b="b"/>
            <a:pathLst>
              <a:path w="78104" h="302259">
                <a:moveTo>
                  <a:pt x="1524" y="225932"/>
                </a:moveTo>
                <a:lnTo>
                  <a:pt x="40386" y="301751"/>
                </a:lnTo>
                <a:lnTo>
                  <a:pt x="65092" y="251079"/>
                </a:lnTo>
                <a:lnTo>
                  <a:pt x="27686" y="251079"/>
                </a:lnTo>
                <a:lnTo>
                  <a:pt x="27603" y="242945"/>
                </a:lnTo>
                <a:lnTo>
                  <a:pt x="1524" y="225932"/>
                </a:lnTo>
                <a:close/>
              </a:path>
              <a:path w="78104" h="302259">
                <a:moveTo>
                  <a:pt x="27603" y="242945"/>
                </a:moveTo>
                <a:lnTo>
                  <a:pt x="27686" y="251079"/>
                </a:lnTo>
                <a:lnTo>
                  <a:pt x="39878" y="250951"/>
                </a:lnTo>
                <a:lnTo>
                  <a:pt x="27603" y="242945"/>
                </a:lnTo>
                <a:close/>
              </a:path>
              <a:path w="78104" h="302259">
                <a:moveTo>
                  <a:pt x="51987" y="242702"/>
                </a:moveTo>
                <a:lnTo>
                  <a:pt x="39878" y="250951"/>
                </a:lnTo>
                <a:lnTo>
                  <a:pt x="27686" y="251079"/>
                </a:lnTo>
                <a:lnTo>
                  <a:pt x="65092" y="251079"/>
                </a:lnTo>
                <a:lnTo>
                  <a:pt x="65154" y="250951"/>
                </a:lnTo>
                <a:lnTo>
                  <a:pt x="52071" y="250951"/>
                </a:lnTo>
                <a:lnTo>
                  <a:pt x="51987" y="242702"/>
                </a:lnTo>
                <a:close/>
              </a:path>
              <a:path w="78104" h="302259">
                <a:moveTo>
                  <a:pt x="38040" y="50926"/>
                </a:moveTo>
                <a:lnTo>
                  <a:pt x="37659" y="50926"/>
                </a:lnTo>
                <a:lnTo>
                  <a:pt x="25736" y="59049"/>
                </a:lnTo>
                <a:lnTo>
                  <a:pt x="27600" y="242702"/>
                </a:lnTo>
                <a:lnTo>
                  <a:pt x="27603" y="242945"/>
                </a:lnTo>
                <a:lnTo>
                  <a:pt x="39878" y="250951"/>
                </a:lnTo>
                <a:lnTo>
                  <a:pt x="51987" y="242702"/>
                </a:lnTo>
                <a:lnTo>
                  <a:pt x="50123" y="59049"/>
                </a:lnTo>
                <a:lnTo>
                  <a:pt x="50120" y="58806"/>
                </a:lnTo>
                <a:lnTo>
                  <a:pt x="38040" y="50926"/>
                </a:lnTo>
                <a:close/>
              </a:path>
              <a:path w="78104" h="302259">
                <a:moveTo>
                  <a:pt x="77724" y="225170"/>
                </a:moveTo>
                <a:lnTo>
                  <a:pt x="51987" y="242702"/>
                </a:lnTo>
                <a:lnTo>
                  <a:pt x="52071" y="250951"/>
                </a:lnTo>
                <a:lnTo>
                  <a:pt x="65154" y="250951"/>
                </a:lnTo>
                <a:lnTo>
                  <a:pt x="77724" y="225170"/>
                </a:lnTo>
                <a:close/>
              </a:path>
              <a:path w="78104" h="302259">
                <a:moveTo>
                  <a:pt x="37337" y="0"/>
                </a:moveTo>
                <a:lnTo>
                  <a:pt x="0" y="76581"/>
                </a:lnTo>
                <a:lnTo>
                  <a:pt x="25736" y="59049"/>
                </a:lnTo>
                <a:lnTo>
                  <a:pt x="25654" y="50926"/>
                </a:lnTo>
                <a:lnTo>
                  <a:pt x="63441" y="50926"/>
                </a:lnTo>
                <a:lnTo>
                  <a:pt x="37337" y="0"/>
                </a:lnTo>
                <a:close/>
              </a:path>
              <a:path w="78104" h="302259">
                <a:moveTo>
                  <a:pt x="63441" y="50926"/>
                </a:moveTo>
                <a:lnTo>
                  <a:pt x="50040" y="50926"/>
                </a:lnTo>
                <a:lnTo>
                  <a:pt x="50120" y="58806"/>
                </a:lnTo>
                <a:lnTo>
                  <a:pt x="76200" y="75818"/>
                </a:lnTo>
                <a:lnTo>
                  <a:pt x="63441" y="50926"/>
                </a:lnTo>
                <a:close/>
              </a:path>
              <a:path w="78104" h="302259">
                <a:moveTo>
                  <a:pt x="37659" y="50926"/>
                </a:moveTo>
                <a:lnTo>
                  <a:pt x="25654" y="50926"/>
                </a:lnTo>
                <a:lnTo>
                  <a:pt x="25736" y="59049"/>
                </a:lnTo>
                <a:lnTo>
                  <a:pt x="37659" y="50926"/>
                </a:lnTo>
                <a:close/>
              </a:path>
              <a:path w="78104" h="302259">
                <a:moveTo>
                  <a:pt x="50040" y="50926"/>
                </a:moveTo>
                <a:lnTo>
                  <a:pt x="38040" y="50926"/>
                </a:lnTo>
                <a:lnTo>
                  <a:pt x="50120" y="58806"/>
                </a:lnTo>
                <a:lnTo>
                  <a:pt x="50040" y="50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32116" y="9479280"/>
            <a:ext cx="78740" cy="622300"/>
          </a:xfrm>
          <a:custGeom>
            <a:avLst/>
            <a:gdLst/>
            <a:ahLst/>
            <a:cxnLst/>
            <a:rect l="l" t="t" r="r" b="b"/>
            <a:pathLst>
              <a:path w="78740" h="622300">
                <a:moveTo>
                  <a:pt x="0" y="545465"/>
                </a:moveTo>
                <a:lnTo>
                  <a:pt x="37731" y="621792"/>
                </a:lnTo>
                <a:lnTo>
                  <a:pt x="63420" y="570992"/>
                </a:lnTo>
                <a:lnTo>
                  <a:pt x="25793" y="570992"/>
                </a:lnTo>
                <a:lnTo>
                  <a:pt x="25833" y="562902"/>
                </a:lnTo>
                <a:lnTo>
                  <a:pt x="0" y="545465"/>
                </a:lnTo>
                <a:close/>
              </a:path>
              <a:path w="78740" h="622300">
                <a:moveTo>
                  <a:pt x="25948" y="562902"/>
                </a:moveTo>
                <a:lnTo>
                  <a:pt x="25793" y="570992"/>
                </a:lnTo>
                <a:lnTo>
                  <a:pt x="37985" y="570992"/>
                </a:lnTo>
                <a:lnTo>
                  <a:pt x="25948" y="562902"/>
                </a:lnTo>
                <a:close/>
              </a:path>
              <a:path w="78740" h="622300">
                <a:moveTo>
                  <a:pt x="40525" y="50800"/>
                </a:moveTo>
                <a:lnTo>
                  <a:pt x="28293" y="58966"/>
                </a:lnTo>
                <a:lnTo>
                  <a:pt x="25918" y="545465"/>
                </a:lnTo>
                <a:lnTo>
                  <a:pt x="25948" y="562902"/>
                </a:lnTo>
                <a:lnTo>
                  <a:pt x="37985" y="570992"/>
                </a:lnTo>
                <a:lnTo>
                  <a:pt x="50217" y="562902"/>
                </a:lnTo>
                <a:lnTo>
                  <a:pt x="52593" y="76327"/>
                </a:lnTo>
                <a:lnTo>
                  <a:pt x="52677" y="58966"/>
                </a:lnTo>
                <a:lnTo>
                  <a:pt x="40525" y="50800"/>
                </a:lnTo>
                <a:close/>
              </a:path>
              <a:path w="78740" h="622300">
                <a:moveTo>
                  <a:pt x="50217" y="562902"/>
                </a:moveTo>
                <a:lnTo>
                  <a:pt x="37985" y="570992"/>
                </a:lnTo>
                <a:lnTo>
                  <a:pt x="50177" y="570992"/>
                </a:lnTo>
                <a:lnTo>
                  <a:pt x="50217" y="562902"/>
                </a:lnTo>
                <a:close/>
              </a:path>
              <a:path w="78740" h="622300">
                <a:moveTo>
                  <a:pt x="76200" y="545719"/>
                </a:moveTo>
                <a:lnTo>
                  <a:pt x="50217" y="562902"/>
                </a:lnTo>
                <a:lnTo>
                  <a:pt x="50177" y="570992"/>
                </a:lnTo>
                <a:lnTo>
                  <a:pt x="63420" y="570992"/>
                </a:lnTo>
                <a:lnTo>
                  <a:pt x="76200" y="545719"/>
                </a:lnTo>
                <a:close/>
              </a:path>
              <a:path w="78740" h="622300">
                <a:moveTo>
                  <a:pt x="65892" y="50800"/>
                </a:moveTo>
                <a:lnTo>
                  <a:pt x="52717" y="50800"/>
                </a:lnTo>
                <a:lnTo>
                  <a:pt x="52677" y="58966"/>
                </a:lnTo>
                <a:lnTo>
                  <a:pt x="78511" y="76327"/>
                </a:lnTo>
                <a:lnTo>
                  <a:pt x="65892" y="50800"/>
                </a:lnTo>
                <a:close/>
              </a:path>
              <a:path w="78740" h="622300">
                <a:moveTo>
                  <a:pt x="40779" y="0"/>
                </a:moveTo>
                <a:lnTo>
                  <a:pt x="2311" y="76073"/>
                </a:lnTo>
                <a:lnTo>
                  <a:pt x="28177" y="58966"/>
                </a:lnTo>
                <a:lnTo>
                  <a:pt x="28333" y="50800"/>
                </a:lnTo>
                <a:lnTo>
                  <a:pt x="65892" y="50800"/>
                </a:lnTo>
                <a:lnTo>
                  <a:pt x="40779" y="0"/>
                </a:lnTo>
                <a:close/>
              </a:path>
              <a:path w="78740" h="622300">
                <a:moveTo>
                  <a:pt x="40525" y="50800"/>
                </a:moveTo>
                <a:lnTo>
                  <a:pt x="28333" y="50800"/>
                </a:lnTo>
                <a:lnTo>
                  <a:pt x="28293" y="58966"/>
                </a:lnTo>
                <a:lnTo>
                  <a:pt x="40525" y="50800"/>
                </a:lnTo>
                <a:close/>
              </a:path>
              <a:path w="78740" h="622300">
                <a:moveTo>
                  <a:pt x="52717" y="50800"/>
                </a:moveTo>
                <a:lnTo>
                  <a:pt x="40525" y="50800"/>
                </a:lnTo>
                <a:lnTo>
                  <a:pt x="52677" y="58966"/>
                </a:lnTo>
                <a:lnTo>
                  <a:pt x="52717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09825" y="9479280"/>
            <a:ext cx="78740" cy="622300"/>
          </a:xfrm>
          <a:custGeom>
            <a:avLst/>
            <a:gdLst/>
            <a:ahLst/>
            <a:cxnLst/>
            <a:rect l="l" t="t" r="r" b="b"/>
            <a:pathLst>
              <a:path w="78739" h="622300">
                <a:moveTo>
                  <a:pt x="0" y="545465"/>
                </a:moveTo>
                <a:lnTo>
                  <a:pt x="37718" y="621792"/>
                </a:lnTo>
                <a:lnTo>
                  <a:pt x="63415" y="570992"/>
                </a:lnTo>
                <a:lnTo>
                  <a:pt x="25781" y="570992"/>
                </a:lnTo>
                <a:lnTo>
                  <a:pt x="25820" y="562905"/>
                </a:lnTo>
                <a:lnTo>
                  <a:pt x="0" y="545465"/>
                </a:lnTo>
                <a:close/>
              </a:path>
              <a:path w="78739" h="622300">
                <a:moveTo>
                  <a:pt x="25943" y="562905"/>
                </a:moveTo>
                <a:lnTo>
                  <a:pt x="25781" y="570992"/>
                </a:lnTo>
                <a:lnTo>
                  <a:pt x="37973" y="570992"/>
                </a:lnTo>
                <a:lnTo>
                  <a:pt x="25943" y="562905"/>
                </a:lnTo>
                <a:close/>
              </a:path>
              <a:path w="78739" h="622300">
                <a:moveTo>
                  <a:pt x="40512" y="50800"/>
                </a:moveTo>
                <a:lnTo>
                  <a:pt x="28281" y="58969"/>
                </a:lnTo>
                <a:lnTo>
                  <a:pt x="25905" y="545465"/>
                </a:lnTo>
                <a:lnTo>
                  <a:pt x="25943" y="562905"/>
                </a:lnTo>
                <a:lnTo>
                  <a:pt x="37973" y="570992"/>
                </a:lnTo>
                <a:lnTo>
                  <a:pt x="50204" y="562905"/>
                </a:lnTo>
                <a:lnTo>
                  <a:pt x="52580" y="76327"/>
                </a:lnTo>
                <a:lnTo>
                  <a:pt x="52665" y="58969"/>
                </a:lnTo>
                <a:lnTo>
                  <a:pt x="40512" y="50800"/>
                </a:lnTo>
                <a:close/>
              </a:path>
              <a:path w="78739" h="622300">
                <a:moveTo>
                  <a:pt x="50204" y="562905"/>
                </a:moveTo>
                <a:lnTo>
                  <a:pt x="37973" y="570992"/>
                </a:lnTo>
                <a:lnTo>
                  <a:pt x="50164" y="570992"/>
                </a:lnTo>
                <a:lnTo>
                  <a:pt x="50204" y="562905"/>
                </a:lnTo>
                <a:close/>
              </a:path>
              <a:path w="78739" h="622300">
                <a:moveTo>
                  <a:pt x="76200" y="545719"/>
                </a:moveTo>
                <a:lnTo>
                  <a:pt x="50204" y="562905"/>
                </a:lnTo>
                <a:lnTo>
                  <a:pt x="50164" y="570992"/>
                </a:lnTo>
                <a:lnTo>
                  <a:pt x="63415" y="570992"/>
                </a:lnTo>
                <a:lnTo>
                  <a:pt x="76200" y="545719"/>
                </a:lnTo>
                <a:close/>
              </a:path>
              <a:path w="78739" h="622300">
                <a:moveTo>
                  <a:pt x="65871" y="50800"/>
                </a:moveTo>
                <a:lnTo>
                  <a:pt x="52705" y="50800"/>
                </a:lnTo>
                <a:lnTo>
                  <a:pt x="52665" y="58969"/>
                </a:lnTo>
                <a:lnTo>
                  <a:pt x="78486" y="76327"/>
                </a:lnTo>
                <a:lnTo>
                  <a:pt x="65871" y="50800"/>
                </a:lnTo>
                <a:close/>
              </a:path>
              <a:path w="78739" h="622300">
                <a:moveTo>
                  <a:pt x="40767" y="0"/>
                </a:moveTo>
                <a:lnTo>
                  <a:pt x="2286" y="76073"/>
                </a:lnTo>
                <a:lnTo>
                  <a:pt x="28156" y="58969"/>
                </a:lnTo>
                <a:lnTo>
                  <a:pt x="28320" y="50800"/>
                </a:lnTo>
                <a:lnTo>
                  <a:pt x="65871" y="50800"/>
                </a:lnTo>
                <a:lnTo>
                  <a:pt x="40767" y="0"/>
                </a:lnTo>
                <a:close/>
              </a:path>
              <a:path w="78739" h="622300">
                <a:moveTo>
                  <a:pt x="40512" y="50800"/>
                </a:moveTo>
                <a:lnTo>
                  <a:pt x="28320" y="50800"/>
                </a:lnTo>
                <a:lnTo>
                  <a:pt x="28281" y="58969"/>
                </a:lnTo>
                <a:lnTo>
                  <a:pt x="40512" y="50800"/>
                </a:lnTo>
                <a:close/>
              </a:path>
              <a:path w="78739" h="622300">
                <a:moveTo>
                  <a:pt x="52705" y="50800"/>
                </a:moveTo>
                <a:lnTo>
                  <a:pt x="40512" y="50800"/>
                </a:lnTo>
                <a:lnTo>
                  <a:pt x="52665" y="58969"/>
                </a:lnTo>
                <a:lnTo>
                  <a:pt x="52705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44848" y="9479280"/>
            <a:ext cx="78740" cy="622300"/>
          </a:xfrm>
          <a:custGeom>
            <a:avLst/>
            <a:gdLst/>
            <a:ahLst/>
            <a:cxnLst/>
            <a:rect l="l" t="t" r="r" b="b"/>
            <a:pathLst>
              <a:path w="78739" h="622300">
                <a:moveTo>
                  <a:pt x="2286" y="545719"/>
                </a:moveTo>
                <a:lnTo>
                  <a:pt x="40766" y="621792"/>
                </a:lnTo>
                <a:lnTo>
                  <a:pt x="65871" y="570992"/>
                </a:lnTo>
                <a:lnTo>
                  <a:pt x="28321" y="570992"/>
                </a:lnTo>
                <a:lnTo>
                  <a:pt x="28281" y="562905"/>
                </a:lnTo>
                <a:lnTo>
                  <a:pt x="2286" y="545719"/>
                </a:lnTo>
                <a:close/>
              </a:path>
              <a:path w="78739" h="622300">
                <a:moveTo>
                  <a:pt x="28281" y="562905"/>
                </a:moveTo>
                <a:lnTo>
                  <a:pt x="28321" y="570992"/>
                </a:lnTo>
                <a:lnTo>
                  <a:pt x="40512" y="570992"/>
                </a:lnTo>
                <a:lnTo>
                  <a:pt x="28281" y="562905"/>
                </a:lnTo>
                <a:close/>
              </a:path>
              <a:path w="78739" h="622300">
                <a:moveTo>
                  <a:pt x="37973" y="50800"/>
                </a:moveTo>
                <a:lnTo>
                  <a:pt x="25820" y="58969"/>
                </a:lnTo>
                <a:lnTo>
                  <a:pt x="28196" y="545465"/>
                </a:lnTo>
                <a:lnTo>
                  <a:pt x="28281" y="562905"/>
                </a:lnTo>
                <a:lnTo>
                  <a:pt x="40512" y="570992"/>
                </a:lnTo>
                <a:lnTo>
                  <a:pt x="52542" y="562905"/>
                </a:lnTo>
                <a:lnTo>
                  <a:pt x="52580" y="545465"/>
                </a:lnTo>
                <a:lnTo>
                  <a:pt x="50289" y="76327"/>
                </a:lnTo>
                <a:lnTo>
                  <a:pt x="50204" y="58969"/>
                </a:lnTo>
                <a:lnTo>
                  <a:pt x="37973" y="50800"/>
                </a:lnTo>
                <a:close/>
              </a:path>
              <a:path w="78739" h="622300">
                <a:moveTo>
                  <a:pt x="52665" y="562905"/>
                </a:moveTo>
                <a:lnTo>
                  <a:pt x="40512" y="570992"/>
                </a:lnTo>
                <a:lnTo>
                  <a:pt x="52704" y="570992"/>
                </a:lnTo>
                <a:lnTo>
                  <a:pt x="52665" y="562905"/>
                </a:lnTo>
                <a:close/>
              </a:path>
              <a:path w="78739" h="622300">
                <a:moveTo>
                  <a:pt x="78486" y="545465"/>
                </a:moveTo>
                <a:lnTo>
                  <a:pt x="52665" y="562905"/>
                </a:lnTo>
                <a:lnTo>
                  <a:pt x="52704" y="570992"/>
                </a:lnTo>
                <a:lnTo>
                  <a:pt x="65871" y="570992"/>
                </a:lnTo>
                <a:lnTo>
                  <a:pt x="78360" y="545719"/>
                </a:lnTo>
                <a:lnTo>
                  <a:pt x="78486" y="545465"/>
                </a:lnTo>
                <a:close/>
              </a:path>
              <a:path w="78739" h="622300">
                <a:moveTo>
                  <a:pt x="37718" y="0"/>
                </a:moveTo>
                <a:lnTo>
                  <a:pt x="125" y="76073"/>
                </a:lnTo>
                <a:lnTo>
                  <a:pt x="0" y="76327"/>
                </a:lnTo>
                <a:lnTo>
                  <a:pt x="25820" y="58969"/>
                </a:lnTo>
                <a:lnTo>
                  <a:pt x="25780" y="50800"/>
                </a:lnTo>
                <a:lnTo>
                  <a:pt x="63415" y="50800"/>
                </a:lnTo>
                <a:lnTo>
                  <a:pt x="37718" y="0"/>
                </a:lnTo>
                <a:close/>
              </a:path>
              <a:path w="78739" h="622300">
                <a:moveTo>
                  <a:pt x="63415" y="50800"/>
                </a:moveTo>
                <a:lnTo>
                  <a:pt x="50164" y="50800"/>
                </a:lnTo>
                <a:lnTo>
                  <a:pt x="50329" y="58969"/>
                </a:lnTo>
                <a:lnTo>
                  <a:pt x="76200" y="76073"/>
                </a:lnTo>
                <a:lnTo>
                  <a:pt x="63415" y="50800"/>
                </a:lnTo>
                <a:close/>
              </a:path>
              <a:path w="78739" h="622300">
                <a:moveTo>
                  <a:pt x="37973" y="50800"/>
                </a:moveTo>
                <a:lnTo>
                  <a:pt x="25780" y="50800"/>
                </a:lnTo>
                <a:lnTo>
                  <a:pt x="25820" y="58969"/>
                </a:lnTo>
                <a:lnTo>
                  <a:pt x="37973" y="50800"/>
                </a:lnTo>
                <a:close/>
              </a:path>
              <a:path w="78739" h="622300">
                <a:moveTo>
                  <a:pt x="50164" y="50800"/>
                </a:moveTo>
                <a:lnTo>
                  <a:pt x="37973" y="50800"/>
                </a:lnTo>
                <a:lnTo>
                  <a:pt x="50329" y="58969"/>
                </a:lnTo>
                <a:lnTo>
                  <a:pt x="50164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79872" y="9479280"/>
            <a:ext cx="78740" cy="622300"/>
          </a:xfrm>
          <a:custGeom>
            <a:avLst/>
            <a:gdLst/>
            <a:ahLst/>
            <a:cxnLst/>
            <a:rect l="l" t="t" r="r" b="b"/>
            <a:pathLst>
              <a:path w="78739" h="622300">
                <a:moveTo>
                  <a:pt x="2286" y="545719"/>
                </a:moveTo>
                <a:lnTo>
                  <a:pt x="40766" y="621792"/>
                </a:lnTo>
                <a:lnTo>
                  <a:pt x="65871" y="570992"/>
                </a:lnTo>
                <a:lnTo>
                  <a:pt x="28321" y="570992"/>
                </a:lnTo>
                <a:lnTo>
                  <a:pt x="28281" y="562905"/>
                </a:lnTo>
                <a:lnTo>
                  <a:pt x="2286" y="545719"/>
                </a:lnTo>
                <a:close/>
              </a:path>
              <a:path w="78739" h="622300">
                <a:moveTo>
                  <a:pt x="28281" y="562905"/>
                </a:moveTo>
                <a:lnTo>
                  <a:pt x="28321" y="570992"/>
                </a:lnTo>
                <a:lnTo>
                  <a:pt x="40512" y="570992"/>
                </a:lnTo>
                <a:lnTo>
                  <a:pt x="28281" y="562905"/>
                </a:lnTo>
                <a:close/>
              </a:path>
              <a:path w="78739" h="622300">
                <a:moveTo>
                  <a:pt x="37973" y="50800"/>
                </a:moveTo>
                <a:lnTo>
                  <a:pt x="25820" y="58969"/>
                </a:lnTo>
                <a:lnTo>
                  <a:pt x="28196" y="545465"/>
                </a:lnTo>
                <a:lnTo>
                  <a:pt x="28281" y="562905"/>
                </a:lnTo>
                <a:lnTo>
                  <a:pt x="40512" y="570992"/>
                </a:lnTo>
                <a:lnTo>
                  <a:pt x="52542" y="562905"/>
                </a:lnTo>
                <a:lnTo>
                  <a:pt x="52580" y="545465"/>
                </a:lnTo>
                <a:lnTo>
                  <a:pt x="50289" y="76327"/>
                </a:lnTo>
                <a:lnTo>
                  <a:pt x="50204" y="58969"/>
                </a:lnTo>
                <a:lnTo>
                  <a:pt x="37973" y="50800"/>
                </a:lnTo>
                <a:close/>
              </a:path>
              <a:path w="78739" h="622300">
                <a:moveTo>
                  <a:pt x="52665" y="562905"/>
                </a:moveTo>
                <a:lnTo>
                  <a:pt x="40512" y="570992"/>
                </a:lnTo>
                <a:lnTo>
                  <a:pt x="52704" y="570992"/>
                </a:lnTo>
                <a:lnTo>
                  <a:pt x="52665" y="562905"/>
                </a:lnTo>
                <a:close/>
              </a:path>
              <a:path w="78739" h="622300">
                <a:moveTo>
                  <a:pt x="78486" y="545465"/>
                </a:moveTo>
                <a:lnTo>
                  <a:pt x="52665" y="562905"/>
                </a:lnTo>
                <a:lnTo>
                  <a:pt x="52704" y="570992"/>
                </a:lnTo>
                <a:lnTo>
                  <a:pt x="65871" y="570992"/>
                </a:lnTo>
                <a:lnTo>
                  <a:pt x="78360" y="545719"/>
                </a:lnTo>
                <a:lnTo>
                  <a:pt x="78486" y="545465"/>
                </a:lnTo>
                <a:close/>
              </a:path>
              <a:path w="78739" h="622300">
                <a:moveTo>
                  <a:pt x="37718" y="0"/>
                </a:moveTo>
                <a:lnTo>
                  <a:pt x="125" y="76073"/>
                </a:lnTo>
                <a:lnTo>
                  <a:pt x="0" y="76327"/>
                </a:lnTo>
                <a:lnTo>
                  <a:pt x="25820" y="58969"/>
                </a:lnTo>
                <a:lnTo>
                  <a:pt x="25780" y="50800"/>
                </a:lnTo>
                <a:lnTo>
                  <a:pt x="63415" y="50800"/>
                </a:lnTo>
                <a:lnTo>
                  <a:pt x="37718" y="0"/>
                </a:lnTo>
                <a:close/>
              </a:path>
              <a:path w="78739" h="622300">
                <a:moveTo>
                  <a:pt x="63415" y="50800"/>
                </a:moveTo>
                <a:lnTo>
                  <a:pt x="50164" y="50800"/>
                </a:lnTo>
                <a:lnTo>
                  <a:pt x="50329" y="58969"/>
                </a:lnTo>
                <a:lnTo>
                  <a:pt x="76200" y="76073"/>
                </a:lnTo>
                <a:lnTo>
                  <a:pt x="63415" y="50800"/>
                </a:lnTo>
                <a:close/>
              </a:path>
              <a:path w="78739" h="622300">
                <a:moveTo>
                  <a:pt x="37973" y="50800"/>
                </a:moveTo>
                <a:lnTo>
                  <a:pt x="25780" y="50800"/>
                </a:lnTo>
                <a:lnTo>
                  <a:pt x="25820" y="58969"/>
                </a:lnTo>
                <a:lnTo>
                  <a:pt x="37973" y="50800"/>
                </a:lnTo>
                <a:close/>
              </a:path>
              <a:path w="78739" h="622300">
                <a:moveTo>
                  <a:pt x="50164" y="50800"/>
                </a:moveTo>
                <a:lnTo>
                  <a:pt x="37973" y="50800"/>
                </a:lnTo>
                <a:lnTo>
                  <a:pt x="50329" y="58969"/>
                </a:lnTo>
                <a:lnTo>
                  <a:pt x="50164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803135" y="10902695"/>
            <a:ext cx="1158240" cy="856615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40"/>
              </a:spcBef>
            </a:pPr>
            <a:endParaRPr sz="1600">
              <a:latin typeface="Times New Roman"/>
              <a:cs typeface="Times New Roman"/>
            </a:endParaRPr>
          </a:p>
          <a:p>
            <a:pPr marL="358140">
              <a:lnSpc>
                <a:spcPct val="100000"/>
              </a:lnSpc>
            </a:pPr>
            <a:r>
              <a:rPr sz="1600" b="1" spc="-20" dirty="0">
                <a:latin typeface="Arial"/>
                <a:cs typeface="Arial"/>
              </a:rPr>
              <a:t>Core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03135" y="10107168"/>
            <a:ext cx="1158240" cy="485140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190"/>
              </a:spcBef>
            </a:pPr>
            <a:r>
              <a:rPr sz="1600" b="1" spc="-25" dirty="0">
                <a:latin typeface="Arial"/>
                <a:cs typeface="Arial"/>
              </a:rPr>
              <a:t>L1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03135" y="8628888"/>
            <a:ext cx="1158240" cy="856615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45"/>
              </a:spcBef>
            </a:pPr>
            <a:endParaRPr sz="16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600" b="1" spc="-25" dirty="0">
                <a:latin typeface="Arial"/>
                <a:cs typeface="Arial"/>
              </a:rPr>
              <a:t>L2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6760464" y="6751319"/>
          <a:ext cx="5483859" cy="855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4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5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797979"/>
                      </a:solidFill>
                      <a:prstDash val="dash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47700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400" b="1" spc="-55" dirty="0">
                          <a:latin typeface="Arial"/>
                          <a:cs typeface="Arial"/>
                        </a:rPr>
                        <a:t>L3</a:t>
                      </a:r>
                      <a:r>
                        <a:rPr sz="240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65" dirty="0">
                          <a:latin typeface="Arial"/>
                          <a:cs typeface="Arial"/>
                        </a:rPr>
                        <a:t>Cac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1935" marB="0">
                    <a:lnL w="28575">
                      <a:solidFill>
                        <a:srgbClr val="797979"/>
                      </a:solidFill>
                      <a:prstDash val="dash"/>
                    </a:lnL>
                    <a:lnR w="28575">
                      <a:solidFill>
                        <a:srgbClr val="797979"/>
                      </a:solidFill>
                      <a:prstDash val="dash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he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1935" marB="0">
                    <a:lnL w="28575">
                      <a:solidFill>
                        <a:srgbClr val="797979"/>
                      </a:solidFill>
                      <a:prstDash val="dash"/>
                    </a:lnL>
                    <a:lnR w="28575">
                      <a:solidFill>
                        <a:srgbClr val="797979"/>
                      </a:solidFill>
                      <a:prstDash val="dash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97979"/>
                      </a:solidFill>
                      <a:prstDash val="dash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7332726" y="10591800"/>
            <a:ext cx="78105" cy="304800"/>
          </a:xfrm>
          <a:custGeom>
            <a:avLst/>
            <a:gdLst/>
            <a:ahLst/>
            <a:cxnLst/>
            <a:rect l="l" t="t" r="r" b="b"/>
            <a:pathLst>
              <a:path w="78104" h="304800">
                <a:moveTo>
                  <a:pt x="0" y="228219"/>
                </a:moveTo>
                <a:lnTo>
                  <a:pt x="37338" y="304800"/>
                </a:lnTo>
                <a:lnTo>
                  <a:pt x="63311" y="254126"/>
                </a:lnTo>
                <a:lnTo>
                  <a:pt x="25651" y="254126"/>
                </a:lnTo>
                <a:lnTo>
                  <a:pt x="25735" y="245750"/>
                </a:lnTo>
                <a:lnTo>
                  <a:pt x="0" y="228219"/>
                </a:lnTo>
                <a:close/>
              </a:path>
              <a:path w="78104" h="304800">
                <a:moveTo>
                  <a:pt x="25735" y="245750"/>
                </a:moveTo>
                <a:lnTo>
                  <a:pt x="25651" y="254126"/>
                </a:lnTo>
                <a:lnTo>
                  <a:pt x="38032" y="254126"/>
                </a:lnTo>
                <a:lnTo>
                  <a:pt x="25735" y="245750"/>
                </a:lnTo>
                <a:close/>
              </a:path>
              <a:path w="78104" h="304800">
                <a:moveTo>
                  <a:pt x="40064" y="50926"/>
                </a:moveTo>
                <a:lnTo>
                  <a:pt x="39683" y="50926"/>
                </a:lnTo>
                <a:lnTo>
                  <a:pt x="27604" y="58806"/>
                </a:lnTo>
                <a:lnTo>
                  <a:pt x="25735" y="245750"/>
                </a:lnTo>
                <a:lnTo>
                  <a:pt x="38032" y="254126"/>
                </a:lnTo>
                <a:lnTo>
                  <a:pt x="37651" y="254126"/>
                </a:lnTo>
                <a:lnTo>
                  <a:pt x="50119" y="245993"/>
                </a:lnTo>
                <a:lnTo>
                  <a:pt x="51988" y="59049"/>
                </a:lnTo>
                <a:lnTo>
                  <a:pt x="40064" y="50926"/>
                </a:lnTo>
                <a:close/>
              </a:path>
              <a:path w="78104" h="304800">
                <a:moveTo>
                  <a:pt x="50119" y="245993"/>
                </a:moveTo>
                <a:lnTo>
                  <a:pt x="37651" y="254126"/>
                </a:lnTo>
                <a:lnTo>
                  <a:pt x="50038" y="254126"/>
                </a:lnTo>
                <a:lnTo>
                  <a:pt x="50119" y="245993"/>
                </a:lnTo>
                <a:close/>
              </a:path>
              <a:path w="78104" h="304800">
                <a:moveTo>
                  <a:pt x="76200" y="228981"/>
                </a:moveTo>
                <a:lnTo>
                  <a:pt x="50119" y="245993"/>
                </a:lnTo>
                <a:lnTo>
                  <a:pt x="50038" y="254126"/>
                </a:lnTo>
                <a:lnTo>
                  <a:pt x="63311" y="254126"/>
                </a:lnTo>
                <a:lnTo>
                  <a:pt x="76200" y="228981"/>
                </a:lnTo>
                <a:close/>
              </a:path>
              <a:path w="78104" h="304800">
                <a:moveTo>
                  <a:pt x="65216" y="50926"/>
                </a:moveTo>
                <a:lnTo>
                  <a:pt x="52070" y="50926"/>
                </a:lnTo>
                <a:lnTo>
                  <a:pt x="51988" y="59049"/>
                </a:lnTo>
                <a:lnTo>
                  <a:pt x="77724" y="76581"/>
                </a:lnTo>
                <a:lnTo>
                  <a:pt x="65216" y="50926"/>
                </a:lnTo>
                <a:close/>
              </a:path>
              <a:path w="78104" h="304800">
                <a:moveTo>
                  <a:pt x="40385" y="0"/>
                </a:moveTo>
                <a:lnTo>
                  <a:pt x="1524" y="75818"/>
                </a:lnTo>
                <a:lnTo>
                  <a:pt x="27604" y="58806"/>
                </a:lnTo>
                <a:lnTo>
                  <a:pt x="27683" y="50926"/>
                </a:lnTo>
                <a:lnTo>
                  <a:pt x="65216" y="50926"/>
                </a:lnTo>
                <a:lnTo>
                  <a:pt x="40385" y="0"/>
                </a:lnTo>
                <a:close/>
              </a:path>
              <a:path w="78104" h="304800">
                <a:moveTo>
                  <a:pt x="52070" y="50926"/>
                </a:moveTo>
                <a:lnTo>
                  <a:pt x="40064" y="50926"/>
                </a:lnTo>
                <a:lnTo>
                  <a:pt x="51988" y="59049"/>
                </a:lnTo>
                <a:lnTo>
                  <a:pt x="52070" y="50926"/>
                </a:lnTo>
                <a:close/>
              </a:path>
              <a:path w="78104" h="304800">
                <a:moveTo>
                  <a:pt x="39683" y="50926"/>
                </a:moveTo>
                <a:lnTo>
                  <a:pt x="27683" y="50926"/>
                </a:lnTo>
                <a:lnTo>
                  <a:pt x="27604" y="58806"/>
                </a:lnTo>
                <a:lnTo>
                  <a:pt x="39683" y="50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6760464" y="7644383"/>
            <a:ext cx="5252085" cy="963294"/>
            <a:chOff x="6760464" y="7644383"/>
            <a:chExt cx="5252085" cy="963294"/>
          </a:xfrm>
        </p:grpSpPr>
        <p:sp>
          <p:nvSpPr>
            <p:cNvPr id="34" name="object 34"/>
            <p:cNvSpPr/>
            <p:nvPr/>
          </p:nvSpPr>
          <p:spPr>
            <a:xfrm>
              <a:off x="6772656" y="7970519"/>
              <a:ext cx="5227320" cy="317500"/>
            </a:xfrm>
            <a:custGeom>
              <a:avLst/>
              <a:gdLst/>
              <a:ahLst/>
              <a:cxnLst/>
              <a:rect l="l" t="t" r="r" b="b"/>
              <a:pathLst>
                <a:path w="5227320" h="317500">
                  <a:moveTo>
                    <a:pt x="5114163" y="0"/>
                  </a:moveTo>
                  <a:lnTo>
                    <a:pt x="113157" y="0"/>
                  </a:lnTo>
                  <a:lnTo>
                    <a:pt x="69115" y="8893"/>
                  </a:lnTo>
                  <a:lnTo>
                    <a:pt x="33147" y="33147"/>
                  </a:lnTo>
                  <a:lnTo>
                    <a:pt x="8893" y="69115"/>
                  </a:lnTo>
                  <a:lnTo>
                    <a:pt x="0" y="113156"/>
                  </a:lnTo>
                  <a:lnTo>
                    <a:pt x="0" y="203834"/>
                  </a:lnTo>
                  <a:lnTo>
                    <a:pt x="8893" y="247876"/>
                  </a:lnTo>
                  <a:lnTo>
                    <a:pt x="33147" y="283844"/>
                  </a:lnTo>
                  <a:lnTo>
                    <a:pt x="69115" y="308098"/>
                  </a:lnTo>
                  <a:lnTo>
                    <a:pt x="113157" y="316991"/>
                  </a:lnTo>
                  <a:lnTo>
                    <a:pt x="5114163" y="316991"/>
                  </a:lnTo>
                  <a:lnTo>
                    <a:pt x="5158204" y="308098"/>
                  </a:lnTo>
                  <a:lnTo>
                    <a:pt x="5194173" y="283845"/>
                  </a:lnTo>
                  <a:lnTo>
                    <a:pt x="5218426" y="247876"/>
                  </a:lnTo>
                  <a:lnTo>
                    <a:pt x="5227320" y="203834"/>
                  </a:lnTo>
                  <a:lnTo>
                    <a:pt x="5227320" y="113156"/>
                  </a:lnTo>
                  <a:lnTo>
                    <a:pt x="5218426" y="69115"/>
                  </a:lnTo>
                  <a:lnTo>
                    <a:pt x="5194173" y="33146"/>
                  </a:lnTo>
                  <a:lnTo>
                    <a:pt x="5158204" y="8893"/>
                  </a:lnTo>
                  <a:lnTo>
                    <a:pt x="5114163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72656" y="7970519"/>
              <a:ext cx="5227320" cy="317500"/>
            </a:xfrm>
            <a:custGeom>
              <a:avLst/>
              <a:gdLst/>
              <a:ahLst/>
              <a:cxnLst/>
              <a:rect l="l" t="t" r="r" b="b"/>
              <a:pathLst>
                <a:path w="5227320" h="317500">
                  <a:moveTo>
                    <a:pt x="0" y="113156"/>
                  </a:moveTo>
                  <a:lnTo>
                    <a:pt x="8893" y="69115"/>
                  </a:lnTo>
                  <a:lnTo>
                    <a:pt x="33147" y="33147"/>
                  </a:lnTo>
                  <a:lnTo>
                    <a:pt x="69115" y="8893"/>
                  </a:lnTo>
                  <a:lnTo>
                    <a:pt x="113157" y="0"/>
                  </a:lnTo>
                  <a:lnTo>
                    <a:pt x="5114163" y="0"/>
                  </a:lnTo>
                  <a:lnTo>
                    <a:pt x="5158204" y="8893"/>
                  </a:lnTo>
                  <a:lnTo>
                    <a:pt x="5194173" y="33146"/>
                  </a:lnTo>
                  <a:lnTo>
                    <a:pt x="5218426" y="69115"/>
                  </a:lnTo>
                  <a:lnTo>
                    <a:pt x="5227320" y="113156"/>
                  </a:lnTo>
                  <a:lnTo>
                    <a:pt x="5227320" y="203834"/>
                  </a:lnTo>
                  <a:lnTo>
                    <a:pt x="5218426" y="247876"/>
                  </a:lnTo>
                  <a:lnTo>
                    <a:pt x="5194173" y="283845"/>
                  </a:lnTo>
                  <a:lnTo>
                    <a:pt x="5158204" y="308098"/>
                  </a:lnTo>
                  <a:lnTo>
                    <a:pt x="5114163" y="316991"/>
                  </a:lnTo>
                  <a:lnTo>
                    <a:pt x="113157" y="316991"/>
                  </a:lnTo>
                  <a:lnTo>
                    <a:pt x="69115" y="308098"/>
                  </a:lnTo>
                  <a:lnTo>
                    <a:pt x="33147" y="283844"/>
                  </a:lnTo>
                  <a:lnTo>
                    <a:pt x="8893" y="247876"/>
                  </a:lnTo>
                  <a:lnTo>
                    <a:pt x="0" y="203834"/>
                  </a:lnTo>
                  <a:lnTo>
                    <a:pt x="0" y="113156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26630" y="7644383"/>
              <a:ext cx="4125595" cy="963294"/>
            </a:xfrm>
            <a:custGeom>
              <a:avLst/>
              <a:gdLst/>
              <a:ahLst/>
              <a:cxnLst/>
              <a:rect l="l" t="t" r="r" b="b"/>
              <a:pathLst>
                <a:path w="4125595" h="963295">
                  <a:moveTo>
                    <a:pt x="77724" y="734949"/>
                  </a:moveTo>
                  <a:lnTo>
                    <a:pt x="65214" y="709295"/>
                  </a:lnTo>
                  <a:lnTo>
                    <a:pt x="40386" y="658368"/>
                  </a:lnTo>
                  <a:lnTo>
                    <a:pt x="1524" y="734187"/>
                  </a:lnTo>
                  <a:lnTo>
                    <a:pt x="27597" y="717181"/>
                  </a:lnTo>
                  <a:lnTo>
                    <a:pt x="25730" y="904125"/>
                  </a:lnTo>
                  <a:lnTo>
                    <a:pt x="0" y="886587"/>
                  </a:lnTo>
                  <a:lnTo>
                    <a:pt x="37338" y="963168"/>
                  </a:lnTo>
                  <a:lnTo>
                    <a:pt x="63309" y="912495"/>
                  </a:lnTo>
                  <a:lnTo>
                    <a:pt x="76200" y="887349"/>
                  </a:lnTo>
                  <a:lnTo>
                    <a:pt x="50114" y="904367"/>
                  </a:lnTo>
                  <a:lnTo>
                    <a:pt x="51981" y="717423"/>
                  </a:lnTo>
                  <a:lnTo>
                    <a:pt x="77724" y="734949"/>
                  </a:lnTo>
                  <a:close/>
                </a:path>
                <a:path w="4125595" h="963295">
                  <a:moveTo>
                    <a:pt x="77724" y="76581"/>
                  </a:moveTo>
                  <a:lnTo>
                    <a:pt x="65214" y="50927"/>
                  </a:lnTo>
                  <a:lnTo>
                    <a:pt x="40386" y="0"/>
                  </a:lnTo>
                  <a:lnTo>
                    <a:pt x="1524" y="75819"/>
                  </a:lnTo>
                  <a:lnTo>
                    <a:pt x="27597" y="58813"/>
                  </a:lnTo>
                  <a:lnTo>
                    <a:pt x="25730" y="242709"/>
                  </a:lnTo>
                  <a:lnTo>
                    <a:pt x="0" y="225171"/>
                  </a:lnTo>
                  <a:lnTo>
                    <a:pt x="37338" y="301752"/>
                  </a:lnTo>
                  <a:lnTo>
                    <a:pt x="63309" y="251079"/>
                  </a:lnTo>
                  <a:lnTo>
                    <a:pt x="76200" y="225933"/>
                  </a:lnTo>
                  <a:lnTo>
                    <a:pt x="50114" y="242951"/>
                  </a:lnTo>
                  <a:lnTo>
                    <a:pt x="51981" y="59055"/>
                  </a:lnTo>
                  <a:lnTo>
                    <a:pt x="77724" y="76581"/>
                  </a:lnTo>
                  <a:close/>
                </a:path>
                <a:path w="4125595" h="963295">
                  <a:moveTo>
                    <a:pt x="1455420" y="886587"/>
                  </a:moveTo>
                  <a:lnTo>
                    <a:pt x="1429677" y="904125"/>
                  </a:lnTo>
                  <a:lnTo>
                    <a:pt x="1427810" y="717423"/>
                  </a:lnTo>
                  <a:lnTo>
                    <a:pt x="1427810" y="717181"/>
                  </a:lnTo>
                  <a:lnTo>
                    <a:pt x="1453896" y="734187"/>
                  </a:lnTo>
                  <a:lnTo>
                    <a:pt x="1441132" y="709295"/>
                  </a:lnTo>
                  <a:lnTo>
                    <a:pt x="1415034" y="658368"/>
                  </a:lnTo>
                  <a:lnTo>
                    <a:pt x="1377696" y="734949"/>
                  </a:lnTo>
                  <a:lnTo>
                    <a:pt x="1403426" y="717423"/>
                  </a:lnTo>
                  <a:lnTo>
                    <a:pt x="1405293" y="904125"/>
                  </a:lnTo>
                  <a:lnTo>
                    <a:pt x="1405293" y="904367"/>
                  </a:lnTo>
                  <a:lnTo>
                    <a:pt x="1379220" y="887349"/>
                  </a:lnTo>
                  <a:lnTo>
                    <a:pt x="1418082" y="963168"/>
                  </a:lnTo>
                  <a:lnTo>
                    <a:pt x="1442783" y="912495"/>
                  </a:lnTo>
                  <a:lnTo>
                    <a:pt x="1455420" y="886587"/>
                  </a:lnTo>
                  <a:close/>
                </a:path>
                <a:path w="4125595" h="963295">
                  <a:moveTo>
                    <a:pt x="1455420" y="225171"/>
                  </a:moveTo>
                  <a:lnTo>
                    <a:pt x="1429677" y="242709"/>
                  </a:lnTo>
                  <a:lnTo>
                    <a:pt x="1427810" y="59055"/>
                  </a:lnTo>
                  <a:lnTo>
                    <a:pt x="1427810" y="58813"/>
                  </a:lnTo>
                  <a:lnTo>
                    <a:pt x="1453896" y="75819"/>
                  </a:lnTo>
                  <a:lnTo>
                    <a:pt x="1441132" y="50927"/>
                  </a:lnTo>
                  <a:lnTo>
                    <a:pt x="1415034" y="0"/>
                  </a:lnTo>
                  <a:lnTo>
                    <a:pt x="1377696" y="76581"/>
                  </a:lnTo>
                  <a:lnTo>
                    <a:pt x="1403426" y="59055"/>
                  </a:lnTo>
                  <a:lnTo>
                    <a:pt x="1405293" y="242709"/>
                  </a:lnTo>
                  <a:lnTo>
                    <a:pt x="1405293" y="242951"/>
                  </a:lnTo>
                  <a:lnTo>
                    <a:pt x="1379220" y="225933"/>
                  </a:lnTo>
                  <a:lnTo>
                    <a:pt x="1418082" y="301752"/>
                  </a:lnTo>
                  <a:lnTo>
                    <a:pt x="1442783" y="251079"/>
                  </a:lnTo>
                  <a:lnTo>
                    <a:pt x="1455420" y="225171"/>
                  </a:lnTo>
                  <a:close/>
                </a:path>
                <a:path w="4125595" h="963295">
                  <a:moveTo>
                    <a:pt x="2790444" y="886587"/>
                  </a:moveTo>
                  <a:lnTo>
                    <a:pt x="2764701" y="904125"/>
                  </a:lnTo>
                  <a:lnTo>
                    <a:pt x="2762834" y="717423"/>
                  </a:lnTo>
                  <a:lnTo>
                    <a:pt x="2762834" y="717181"/>
                  </a:lnTo>
                  <a:lnTo>
                    <a:pt x="2788920" y="734187"/>
                  </a:lnTo>
                  <a:lnTo>
                    <a:pt x="2776156" y="709295"/>
                  </a:lnTo>
                  <a:lnTo>
                    <a:pt x="2750058" y="658368"/>
                  </a:lnTo>
                  <a:lnTo>
                    <a:pt x="2712720" y="734949"/>
                  </a:lnTo>
                  <a:lnTo>
                    <a:pt x="2738450" y="717423"/>
                  </a:lnTo>
                  <a:lnTo>
                    <a:pt x="2740317" y="904125"/>
                  </a:lnTo>
                  <a:lnTo>
                    <a:pt x="2740317" y="904367"/>
                  </a:lnTo>
                  <a:lnTo>
                    <a:pt x="2714244" y="887349"/>
                  </a:lnTo>
                  <a:lnTo>
                    <a:pt x="2753106" y="963168"/>
                  </a:lnTo>
                  <a:lnTo>
                    <a:pt x="2777807" y="912495"/>
                  </a:lnTo>
                  <a:lnTo>
                    <a:pt x="2790444" y="886587"/>
                  </a:lnTo>
                  <a:close/>
                </a:path>
                <a:path w="4125595" h="963295">
                  <a:moveTo>
                    <a:pt x="2790444" y="225171"/>
                  </a:moveTo>
                  <a:lnTo>
                    <a:pt x="2764701" y="242709"/>
                  </a:lnTo>
                  <a:lnTo>
                    <a:pt x="2762834" y="59055"/>
                  </a:lnTo>
                  <a:lnTo>
                    <a:pt x="2762834" y="58813"/>
                  </a:lnTo>
                  <a:lnTo>
                    <a:pt x="2788920" y="75819"/>
                  </a:lnTo>
                  <a:lnTo>
                    <a:pt x="2776156" y="50927"/>
                  </a:lnTo>
                  <a:lnTo>
                    <a:pt x="2750058" y="0"/>
                  </a:lnTo>
                  <a:lnTo>
                    <a:pt x="2712720" y="76581"/>
                  </a:lnTo>
                  <a:lnTo>
                    <a:pt x="2738450" y="59055"/>
                  </a:lnTo>
                  <a:lnTo>
                    <a:pt x="2740317" y="242709"/>
                  </a:lnTo>
                  <a:lnTo>
                    <a:pt x="2740317" y="242951"/>
                  </a:lnTo>
                  <a:lnTo>
                    <a:pt x="2714244" y="225933"/>
                  </a:lnTo>
                  <a:lnTo>
                    <a:pt x="2753106" y="301752"/>
                  </a:lnTo>
                  <a:lnTo>
                    <a:pt x="2777807" y="251079"/>
                  </a:lnTo>
                  <a:lnTo>
                    <a:pt x="2790444" y="225171"/>
                  </a:lnTo>
                  <a:close/>
                </a:path>
                <a:path w="4125595" h="963295">
                  <a:moveTo>
                    <a:pt x="4125468" y="886587"/>
                  </a:moveTo>
                  <a:lnTo>
                    <a:pt x="4099725" y="904125"/>
                  </a:lnTo>
                  <a:lnTo>
                    <a:pt x="4097858" y="717423"/>
                  </a:lnTo>
                  <a:lnTo>
                    <a:pt x="4097858" y="717181"/>
                  </a:lnTo>
                  <a:lnTo>
                    <a:pt x="4123944" y="734187"/>
                  </a:lnTo>
                  <a:lnTo>
                    <a:pt x="4111180" y="709295"/>
                  </a:lnTo>
                  <a:lnTo>
                    <a:pt x="4085082" y="658368"/>
                  </a:lnTo>
                  <a:lnTo>
                    <a:pt x="4047744" y="734949"/>
                  </a:lnTo>
                  <a:lnTo>
                    <a:pt x="4073474" y="717423"/>
                  </a:lnTo>
                  <a:lnTo>
                    <a:pt x="4075341" y="904125"/>
                  </a:lnTo>
                  <a:lnTo>
                    <a:pt x="4075341" y="904367"/>
                  </a:lnTo>
                  <a:lnTo>
                    <a:pt x="4049268" y="887349"/>
                  </a:lnTo>
                  <a:lnTo>
                    <a:pt x="4088130" y="963168"/>
                  </a:lnTo>
                  <a:lnTo>
                    <a:pt x="4112831" y="912495"/>
                  </a:lnTo>
                  <a:lnTo>
                    <a:pt x="4125468" y="886587"/>
                  </a:lnTo>
                  <a:close/>
                </a:path>
                <a:path w="4125595" h="963295">
                  <a:moveTo>
                    <a:pt x="4125468" y="225171"/>
                  </a:moveTo>
                  <a:lnTo>
                    <a:pt x="4099725" y="242709"/>
                  </a:lnTo>
                  <a:lnTo>
                    <a:pt x="4097858" y="59055"/>
                  </a:lnTo>
                  <a:lnTo>
                    <a:pt x="4097858" y="58813"/>
                  </a:lnTo>
                  <a:lnTo>
                    <a:pt x="4123944" y="75819"/>
                  </a:lnTo>
                  <a:lnTo>
                    <a:pt x="4111180" y="50927"/>
                  </a:lnTo>
                  <a:lnTo>
                    <a:pt x="4085082" y="0"/>
                  </a:lnTo>
                  <a:lnTo>
                    <a:pt x="4047744" y="76581"/>
                  </a:lnTo>
                  <a:lnTo>
                    <a:pt x="4073474" y="59055"/>
                  </a:lnTo>
                  <a:lnTo>
                    <a:pt x="4075341" y="242709"/>
                  </a:lnTo>
                  <a:lnTo>
                    <a:pt x="4075341" y="242951"/>
                  </a:lnTo>
                  <a:lnTo>
                    <a:pt x="4049268" y="225933"/>
                  </a:lnTo>
                  <a:lnTo>
                    <a:pt x="4088130" y="301752"/>
                  </a:lnTo>
                  <a:lnTo>
                    <a:pt x="4112831" y="251079"/>
                  </a:lnTo>
                  <a:lnTo>
                    <a:pt x="4125468" y="2251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180831" y="10902695"/>
            <a:ext cx="1161415" cy="856615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65"/>
              </a:spcBef>
            </a:pPr>
            <a:endParaRPr sz="160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</a:pPr>
            <a:r>
              <a:rPr sz="1600" b="1" spc="-20" dirty="0">
                <a:latin typeface="Arial"/>
                <a:cs typeface="Arial"/>
              </a:rPr>
              <a:t>Core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180831" y="10107168"/>
            <a:ext cx="1161415" cy="485140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190"/>
              </a:spcBef>
            </a:pPr>
            <a:r>
              <a:rPr sz="1600" b="1" spc="-25" dirty="0">
                <a:latin typeface="Arial"/>
                <a:cs typeface="Arial"/>
              </a:rPr>
              <a:t>L1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180831" y="8628888"/>
            <a:ext cx="1161415" cy="856615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45"/>
              </a:spcBef>
            </a:pPr>
            <a:endParaRPr sz="16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</a:pPr>
            <a:r>
              <a:rPr sz="1600" b="1" spc="-25" dirty="0">
                <a:latin typeface="Arial"/>
                <a:cs typeface="Arial"/>
              </a:rPr>
              <a:t>L2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713469" y="10591800"/>
            <a:ext cx="78105" cy="302260"/>
          </a:xfrm>
          <a:custGeom>
            <a:avLst/>
            <a:gdLst/>
            <a:ahLst/>
            <a:cxnLst/>
            <a:rect l="l" t="t" r="r" b="b"/>
            <a:pathLst>
              <a:path w="78104" h="302259">
                <a:moveTo>
                  <a:pt x="1524" y="225932"/>
                </a:moveTo>
                <a:lnTo>
                  <a:pt x="40385" y="301751"/>
                </a:lnTo>
                <a:lnTo>
                  <a:pt x="65092" y="251079"/>
                </a:lnTo>
                <a:lnTo>
                  <a:pt x="27685" y="251079"/>
                </a:lnTo>
                <a:lnTo>
                  <a:pt x="27603" y="242945"/>
                </a:lnTo>
                <a:lnTo>
                  <a:pt x="1524" y="225932"/>
                </a:lnTo>
                <a:close/>
              </a:path>
              <a:path w="78104" h="302259">
                <a:moveTo>
                  <a:pt x="27603" y="242945"/>
                </a:moveTo>
                <a:lnTo>
                  <a:pt x="27685" y="251079"/>
                </a:lnTo>
                <a:lnTo>
                  <a:pt x="40072" y="251079"/>
                </a:lnTo>
                <a:lnTo>
                  <a:pt x="27603" y="242945"/>
                </a:lnTo>
                <a:close/>
              </a:path>
              <a:path w="78104" h="302259">
                <a:moveTo>
                  <a:pt x="38040" y="50926"/>
                </a:moveTo>
                <a:lnTo>
                  <a:pt x="37659" y="50926"/>
                </a:lnTo>
                <a:lnTo>
                  <a:pt x="25736" y="59049"/>
                </a:lnTo>
                <a:lnTo>
                  <a:pt x="27600" y="242702"/>
                </a:lnTo>
                <a:lnTo>
                  <a:pt x="27603" y="242945"/>
                </a:lnTo>
                <a:lnTo>
                  <a:pt x="40072" y="251079"/>
                </a:lnTo>
                <a:lnTo>
                  <a:pt x="39691" y="251079"/>
                </a:lnTo>
                <a:lnTo>
                  <a:pt x="51987" y="242702"/>
                </a:lnTo>
                <a:lnTo>
                  <a:pt x="50123" y="59049"/>
                </a:lnTo>
                <a:lnTo>
                  <a:pt x="50120" y="58806"/>
                </a:lnTo>
                <a:lnTo>
                  <a:pt x="38040" y="50926"/>
                </a:lnTo>
                <a:close/>
              </a:path>
              <a:path w="78104" h="302259">
                <a:moveTo>
                  <a:pt x="51987" y="242702"/>
                </a:moveTo>
                <a:lnTo>
                  <a:pt x="39691" y="251079"/>
                </a:lnTo>
                <a:lnTo>
                  <a:pt x="52072" y="251079"/>
                </a:lnTo>
                <a:lnTo>
                  <a:pt x="51987" y="242702"/>
                </a:lnTo>
                <a:close/>
              </a:path>
              <a:path w="78104" h="302259">
                <a:moveTo>
                  <a:pt x="77724" y="225170"/>
                </a:moveTo>
                <a:lnTo>
                  <a:pt x="51987" y="242702"/>
                </a:lnTo>
                <a:lnTo>
                  <a:pt x="52072" y="251079"/>
                </a:lnTo>
                <a:lnTo>
                  <a:pt x="65092" y="251079"/>
                </a:lnTo>
                <a:lnTo>
                  <a:pt x="77724" y="225170"/>
                </a:lnTo>
                <a:close/>
              </a:path>
              <a:path w="78104" h="302259">
                <a:moveTo>
                  <a:pt x="37337" y="0"/>
                </a:moveTo>
                <a:lnTo>
                  <a:pt x="0" y="76581"/>
                </a:lnTo>
                <a:lnTo>
                  <a:pt x="25736" y="59049"/>
                </a:lnTo>
                <a:lnTo>
                  <a:pt x="25653" y="50926"/>
                </a:lnTo>
                <a:lnTo>
                  <a:pt x="63441" y="50926"/>
                </a:lnTo>
                <a:lnTo>
                  <a:pt x="37337" y="0"/>
                </a:lnTo>
                <a:close/>
              </a:path>
              <a:path w="78104" h="302259">
                <a:moveTo>
                  <a:pt x="63441" y="50926"/>
                </a:moveTo>
                <a:lnTo>
                  <a:pt x="50040" y="50926"/>
                </a:lnTo>
                <a:lnTo>
                  <a:pt x="50120" y="58806"/>
                </a:lnTo>
                <a:lnTo>
                  <a:pt x="76200" y="75818"/>
                </a:lnTo>
                <a:lnTo>
                  <a:pt x="63441" y="50926"/>
                </a:lnTo>
                <a:close/>
              </a:path>
              <a:path w="78104" h="302259">
                <a:moveTo>
                  <a:pt x="37659" y="50926"/>
                </a:moveTo>
                <a:lnTo>
                  <a:pt x="25653" y="50926"/>
                </a:lnTo>
                <a:lnTo>
                  <a:pt x="25736" y="59049"/>
                </a:lnTo>
                <a:lnTo>
                  <a:pt x="37659" y="50926"/>
                </a:lnTo>
                <a:close/>
              </a:path>
              <a:path w="78104" h="302259">
                <a:moveTo>
                  <a:pt x="50040" y="50926"/>
                </a:moveTo>
                <a:lnTo>
                  <a:pt x="38040" y="50926"/>
                </a:lnTo>
                <a:lnTo>
                  <a:pt x="50120" y="58806"/>
                </a:lnTo>
                <a:lnTo>
                  <a:pt x="50040" y="50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515856" y="10902695"/>
            <a:ext cx="1158240" cy="856615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65"/>
              </a:spcBef>
            </a:pPr>
            <a:endParaRPr sz="1600">
              <a:latin typeface="Times New Roman"/>
              <a:cs typeface="Times New Roman"/>
            </a:endParaRPr>
          </a:p>
          <a:p>
            <a:pPr marL="358775">
              <a:lnSpc>
                <a:spcPct val="100000"/>
              </a:lnSpc>
            </a:pPr>
            <a:r>
              <a:rPr sz="1600" b="1" spc="-20" dirty="0">
                <a:latin typeface="Arial"/>
                <a:cs typeface="Arial"/>
              </a:rPr>
              <a:t>Core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15856" y="10107168"/>
            <a:ext cx="1158240" cy="485140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190"/>
              </a:spcBef>
            </a:pPr>
            <a:r>
              <a:rPr sz="1600" b="1" spc="-25" dirty="0">
                <a:latin typeface="Arial"/>
                <a:cs typeface="Arial"/>
              </a:rPr>
              <a:t>L1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515856" y="8628888"/>
            <a:ext cx="1158240" cy="856615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45"/>
              </a:spcBef>
            </a:pPr>
            <a:endParaRPr sz="1600">
              <a:latin typeface="Times New Roman"/>
              <a:cs typeface="Times New Roman"/>
            </a:endParaRPr>
          </a:p>
          <a:p>
            <a:pPr marL="5080" algn="ctr">
              <a:lnSpc>
                <a:spcPct val="100000"/>
              </a:lnSpc>
            </a:pPr>
            <a:r>
              <a:rPr sz="1600" b="1" spc="-25" dirty="0">
                <a:latin typeface="Arial"/>
                <a:cs typeface="Arial"/>
              </a:rPr>
              <a:t>L2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045445" y="10591800"/>
            <a:ext cx="78105" cy="302260"/>
          </a:xfrm>
          <a:custGeom>
            <a:avLst/>
            <a:gdLst/>
            <a:ahLst/>
            <a:cxnLst/>
            <a:rect l="l" t="t" r="r" b="b"/>
            <a:pathLst>
              <a:path w="78104" h="302259">
                <a:moveTo>
                  <a:pt x="1524" y="225932"/>
                </a:moveTo>
                <a:lnTo>
                  <a:pt x="40385" y="301751"/>
                </a:lnTo>
                <a:lnTo>
                  <a:pt x="65092" y="251079"/>
                </a:lnTo>
                <a:lnTo>
                  <a:pt x="27685" y="251079"/>
                </a:lnTo>
                <a:lnTo>
                  <a:pt x="27603" y="242945"/>
                </a:lnTo>
                <a:lnTo>
                  <a:pt x="1524" y="225932"/>
                </a:lnTo>
                <a:close/>
              </a:path>
              <a:path w="78104" h="302259">
                <a:moveTo>
                  <a:pt x="27603" y="242945"/>
                </a:moveTo>
                <a:lnTo>
                  <a:pt x="27685" y="251079"/>
                </a:lnTo>
                <a:lnTo>
                  <a:pt x="40072" y="251079"/>
                </a:lnTo>
                <a:lnTo>
                  <a:pt x="27603" y="242945"/>
                </a:lnTo>
                <a:close/>
              </a:path>
              <a:path w="78104" h="302259">
                <a:moveTo>
                  <a:pt x="38040" y="50926"/>
                </a:moveTo>
                <a:lnTo>
                  <a:pt x="37659" y="50926"/>
                </a:lnTo>
                <a:lnTo>
                  <a:pt x="25736" y="59049"/>
                </a:lnTo>
                <a:lnTo>
                  <a:pt x="27600" y="242702"/>
                </a:lnTo>
                <a:lnTo>
                  <a:pt x="27603" y="242945"/>
                </a:lnTo>
                <a:lnTo>
                  <a:pt x="40072" y="251079"/>
                </a:lnTo>
                <a:lnTo>
                  <a:pt x="39691" y="251079"/>
                </a:lnTo>
                <a:lnTo>
                  <a:pt x="51987" y="242702"/>
                </a:lnTo>
                <a:lnTo>
                  <a:pt x="50123" y="59049"/>
                </a:lnTo>
                <a:lnTo>
                  <a:pt x="50120" y="58806"/>
                </a:lnTo>
                <a:lnTo>
                  <a:pt x="38040" y="50926"/>
                </a:lnTo>
                <a:close/>
              </a:path>
              <a:path w="78104" h="302259">
                <a:moveTo>
                  <a:pt x="51987" y="242702"/>
                </a:moveTo>
                <a:lnTo>
                  <a:pt x="39691" y="251079"/>
                </a:lnTo>
                <a:lnTo>
                  <a:pt x="52072" y="251079"/>
                </a:lnTo>
                <a:lnTo>
                  <a:pt x="51987" y="242702"/>
                </a:lnTo>
                <a:close/>
              </a:path>
              <a:path w="78104" h="302259">
                <a:moveTo>
                  <a:pt x="77724" y="225170"/>
                </a:moveTo>
                <a:lnTo>
                  <a:pt x="51987" y="242702"/>
                </a:lnTo>
                <a:lnTo>
                  <a:pt x="52072" y="251079"/>
                </a:lnTo>
                <a:lnTo>
                  <a:pt x="65092" y="251079"/>
                </a:lnTo>
                <a:lnTo>
                  <a:pt x="77724" y="225170"/>
                </a:lnTo>
                <a:close/>
              </a:path>
              <a:path w="78104" h="302259">
                <a:moveTo>
                  <a:pt x="37337" y="0"/>
                </a:moveTo>
                <a:lnTo>
                  <a:pt x="0" y="76581"/>
                </a:lnTo>
                <a:lnTo>
                  <a:pt x="25736" y="59049"/>
                </a:lnTo>
                <a:lnTo>
                  <a:pt x="25653" y="50926"/>
                </a:lnTo>
                <a:lnTo>
                  <a:pt x="63441" y="50926"/>
                </a:lnTo>
                <a:lnTo>
                  <a:pt x="37337" y="0"/>
                </a:lnTo>
                <a:close/>
              </a:path>
              <a:path w="78104" h="302259">
                <a:moveTo>
                  <a:pt x="63441" y="50926"/>
                </a:moveTo>
                <a:lnTo>
                  <a:pt x="50040" y="50926"/>
                </a:lnTo>
                <a:lnTo>
                  <a:pt x="50120" y="58806"/>
                </a:lnTo>
                <a:lnTo>
                  <a:pt x="76200" y="75818"/>
                </a:lnTo>
                <a:lnTo>
                  <a:pt x="63441" y="50926"/>
                </a:lnTo>
                <a:close/>
              </a:path>
              <a:path w="78104" h="302259">
                <a:moveTo>
                  <a:pt x="37659" y="50926"/>
                </a:moveTo>
                <a:lnTo>
                  <a:pt x="25653" y="50926"/>
                </a:lnTo>
                <a:lnTo>
                  <a:pt x="25736" y="59049"/>
                </a:lnTo>
                <a:lnTo>
                  <a:pt x="37659" y="50926"/>
                </a:lnTo>
                <a:close/>
              </a:path>
              <a:path w="78104" h="302259">
                <a:moveTo>
                  <a:pt x="50040" y="50926"/>
                </a:moveTo>
                <a:lnTo>
                  <a:pt x="38040" y="50926"/>
                </a:lnTo>
                <a:lnTo>
                  <a:pt x="50120" y="58806"/>
                </a:lnTo>
                <a:lnTo>
                  <a:pt x="50040" y="50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0850880" y="10902695"/>
            <a:ext cx="1158240" cy="856615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65"/>
              </a:spcBef>
            </a:pPr>
            <a:endParaRPr sz="1600">
              <a:latin typeface="Times New Roman"/>
              <a:cs typeface="Times New Roman"/>
            </a:endParaRPr>
          </a:p>
          <a:p>
            <a:pPr marL="357505">
              <a:lnSpc>
                <a:spcPct val="100000"/>
              </a:lnSpc>
            </a:pPr>
            <a:r>
              <a:rPr sz="1600" b="1" spc="-20" dirty="0">
                <a:latin typeface="Arial"/>
                <a:cs typeface="Arial"/>
              </a:rPr>
              <a:t>Core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850880" y="10107168"/>
            <a:ext cx="1158240" cy="485140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990"/>
              </a:spcBef>
            </a:pPr>
            <a:r>
              <a:rPr sz="1600" b="1" spc="-25" dirty="0">
                <a:latin typeface="Arial"/>
                <a:cs typeface="Arial"/>
              </a:rPr>
              <a:t>L1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850880" y="8628888"/>
            <a:ext cx="1158240" cy="856615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45"/>
              </a:spcBef>
            </a:pPr>
            <a:endParaRPr sz="16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600" b="1" spc="-25" dirty="0">
                <a:latin typeface="Arial"/>
                <a:cs typeface="Arial"/>
              </a:rPr>
              <a:t>L2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380469" y="10591800"/>
            <a:ext cx="78105" cy="302260"/>
          </a:xfrm>
          <a:custGeom>
            <a:avLst/>
            <a:gdLst/>
            <a:ahLst/>
            <a:cxnLst/>
            <a:rect l="l" t="t" r="r" b="b"/>
            <a:pathLst>
              <a:path w="78104" h="302259">
                <a:moveTo>
                  <a:pt x="1524" y="225932"/>
                </a:moveTo>
                <a:lnTo>
                  <a:pt x="40385" y="301751"/>
                </a:lnTo>
                <a:lnTo>
                  <a:pt x="65092" y="251079"/>
                </a:lnTo>
                <a:lnTo>
                  <a:pt x="27685" y="251079"/>
                </a:lnTo>
                <a:lnTo>
                  <a:pt x="27603" y="242945"/>
                </a:lnTo>
                <a:lnTo>
                  <a:pt x="1524" y="225932"/>
                </a:lnTo>
                <a:close/>
              </a:path>
              <a:path w="78104" h="302259">
                <a:moveTo>
                  <a:pt x="27603" y="242945"/>
                </a:moveTo>
                <a:lnTo>
                  <a:pt x="27685" y="251079"/>
                </a:lnTo>
                <a:lnTo>
                  <a:pt x="40072" y="251079"/>
                </a:lnTo>
                <a:lnTo>
                  <a:pt x="27603" y="242945"/>
                </a:lnTo>
                <a:close/>
              </a:path>
              <a:path w="78104" h="302259">
                <a:moveTo>
                  <a:pt x="38040" y="50926"/>
                </a:moveTo>
                <a:lnTo>
                  <a:pt x="37659" y="50926"/>
                </a:lnTo>
                <a:lnTo>
                  <a:pt x="25736" y="59049"/>
                </a:lnTo>
                <a:lnTo>
                  <a:pt x="27600" y="242702"/>
                </a:lnTo>
                <a:lnTo>
                  <a:pt x="27603" y="242945"/>
                </a:lnTo>
                <a:lnTo>
                  <a:pt x="40072" y="251079"/>
                </a:lnTo>
                <a:lnTo>
                  <a:pt x="39691" y="251079"/>
                </a:lnTo>
                <a:lnTo>
                  <a:pt x="51987" y="242702"/>
                </a:lnTo>
                <a:lnTo>
                  <a:pt x="50123" y="59049"/>
                </a:lnTo>
                <a:lnTo>
                  <a:pt x="50120" y="58806"/>
                </a:lnTo>
                <a:lnTo>
                  <a:pt x="38040" y="50926"/>
                </a:lnTo>
                <a:close/>
              </a:path>
              <a:path w="78104" h="302259">
                <a:moveTo>
                  <a:pt x="51987" y="242702"/>
                </a:moveTo>
                <a:lnTo>
                  <a:pt x="39691" y="251079"/>
                </a:lnTo>
                <a:lnTo>
                  <a:pt x="52072" y="251079"/>
                </a:lnTo>
                <a:lnTo>
                  <a:pt x="51987" y="242702"/>
                </a:lnTo>
                <a:close/>
              </a:path>
              <a:path w="78104" h="302259">
                <a:moveTo>
                  <a:pt x="77724" y="225170"/>
                </a:moveTo>
                <a:lnTo>
                  <a:pt x="51987" y="242702"/>
                </a:lnTo>
                <a:lnTo>
                  <a:pt x="52072" y="251079"/>
                </a:lnTo>
                <a:lnTo>
                  <a:pt x="65092" y="251079"/>
                </a:lnTo>
                <a:lnTo>
                  <a:pt x="77724" y="225170"/>
                </a:lnTo>
                <a:close/>
              </a:path>
              <a:path w="78104" h="302259">
                <a:moveTo>
                  <a:pt x="37337" y="0"/>
                </a:moveTo>
                <a:lnTo>
                  <a:pt x="0" y="76581"/>
                </a:lnTo>
                <a:lnTo>
                  <a:pt x="25736" y="59049"/>
                </a:lnTo>
                <a:lnTo>
                  <a:pt x="25653" y="50926"/>
                </a:lnTo>
                <a:lnTo>
                  <a:pt x="63441" y="50926"/>
                </a:lnTo>
                <a:lnTo>
                  <a:pt x="37337" y="0"/>
                </a:lnTo>
                <a:close/>
              </a:path>
              <a:path w="78104" h="302259">
                <a:moveTo>
                  <a:pt x="63441" y="50926"/>
                </a:moveTo>
                <a:lnTo>
                  <a:pt x="50040" y="50926"/>
                </a:lnTo>
                <a:lnTo>
                  <a:pt x="50120" y="58806"/>
                </a:lnTo>
                <a:lnTo>
                  <a:pt x="76200" y="75818"/>
                </a:lnTo>
                <a:lnTo>
                  <a:pt x="63441" y="50926"/>
                </a:lnTo>
                <a:close/>
              </a:path>
              <a:path w="78104" h="302259">
                <a:moveTo>
                  <a:pt x="37659" y="50926"/>
                </a:moveTo>
                <a:lnTo>
                  <a:pt x="25653" y="50926"/>
                </a:lnTo>
                <a:lnTo>
                  <a:pt x="25736" y="59049"/>
                </a:lnTo>
                <a:lnTo>
                  <a:pt x="37659" y="50926"/>
                </a:lnTo>
                <a:close/>
              </a:path>
              <a:path w="78104" h="302259">
                <a:moveTo>
                  <a:pt x="50040" y="50926"/>
                </a:moveTo>
                <a:lnTo>
                  <a:pt x="38040" y="50926"/>
                </a:lnTo>
                <a:lnTo>
                  <a:pt x="50120" y="58806"/>
                </a:lnTo>
                <a:lnTo>
                  <a:pt x="50040" y="50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32344" y="9479280"/>
            <a:ext cx="78740" cy="622300"/>
          </a:xfrm>
          <a:custGeom>
            <a:avLst/>
            <a:gdLst/>
            <a:ahLst/>
            <a:cxnLst/>
            <a:rect l="l" t="t" r="r" b="b"/>
            <a:pathLst>
              <a:path w="78740" h="622300">
                <a:moveTo>
                  <a:pt x="0" y="545465"/>
                </a:moveTo>
                <a:lnTo>
                  <a:pt x="37719" y="621792"/>
                </a:lnTo>
                <a:lnTo>
                  <a:pt x="63415" y="570992"/>
                </a:lnTo>
                <a:lnTo>
                  <a:pt x="25780" y="570992"/>
                </a:lnTo>
                <a:lnTo>
                  <a:pt x="25820" y="562905"/>
                </a:lnTo>
                <a:lnTo>
                  <a:pt x="0" y="545465"/>
                </a:lnTo>
                <a:close/>
              </a:path>
              <a:path w="78740" h="622300">
                <a:moveTo>
                  <a:pt x="25943" y="562905"/>
                </a:moveTo>
                <a:lnTo>
                  <a:pt x="25780" y="570992"/>
                </a:lnTo>
                <a:lnTo>
                  <a:pt x="37973" y="570992"/>
                </a:lnTo>
                <a:lnTo>
                  <a:pt x="25943" y="562905"/>
                </a:lnTo>
                <a:close/>
              </a:path>
              <a:path w="78740" h="622300">
                <a:moveTo>
                  <a:pt x="40512" y="50800"/>
                </a:moveTo>
                <a:lnTo>
                  <a:pt x="28281" y="58969"/>
                </a:lnTo>
                <a:lnTo>
                  <a:pt x="25905" y="545465"/>
                </a:lnTo>
                <a:lnTo>
                  <a:pt x="25943" y="562905"/>
                </a:lnTo>
                <a:lnTo>
                  <a:pt x="37973" y="570992"/>
                </a:lnTo>
                <a:lnTo>
                  <a:pt x="50204" y="562905"/>
                </a:lnTo>
                <a:lnTo>
                  <a:pt x="52580" y="76327"/>
                </a:lnTo>
                <a:lnTo>
                  <a:pt x="52665" y="58969"/>
                </a:lnTo>
                <a:lnTo>
                  <a:pt x="40512" y="50800"/>
                </a:lnTo>
                <a:close/>
              </a:path>
              <a:path w="78740" h="622300">
                <a:moveTo>
                  <a:pt x="50204" y="562905"/>
                </a:moveTo>
                <a:lnTo>
                  <a:pt x="37973" y="570992"/>
                </a:lnTo>
                <a:lnTo>
                  <a:pt x="50164" y="570992"/>
                </a:lnTo>
                <a:lnTo>
                  <a:pt x="50204" y="562905"/>
                </a:lnTo>
                <a:close/>
              </a:path>
              <a:path w="78740" h="622300">
                <a:moveTo>
                  <a:pt x="76200" y="545719"/>
                </a:moveTo>
                <a:lnTo>
                  <a:pt x="50204" y="562905"/>
                </a:lnTo>
                <a:lnTo>
                  <a:pt x="50164" y="570992"/>
                </a:lnTo>
                <a:lnTo>
                  <a:pt x="63415" y="570992"/>
                </a:lnTo>
                <a:lnTo>
                  <a:pt x="76200" y="545719"/>
                </a:lnTo>
                <a:close/>
              </a:path>
              <a:path w="78740" h="622300">
                <a:moveTo>
                  <a:pt x="65871" y="50800"/>
                </a:moveTo>
                <a:lnTo>
                  <a:pt x="52704" y="50800"/>
                </a:lnTo>
                <a:lnTo>
                  <a:pt x="52665" y="58969"/>
                </a:lnTo>
                <a:lnTo>
                  <a:pt x="78485" y="76327"/>
                </a:lnTo>
                <a:lnTo>
                  <a:pt x="65871" y="50800"/>
                </a:lnTo>
                <a:close/>
              </a:path>
              <a:path w="78740" h="622300">
                <a:moveTo>
                  <a:pt x="40766" y="0"/>
                </a:moveTo>
                <a:lnTo>
                  <a:pt x="2285" y="76073"/>
                </a:lnTo>
                <a:lnTo>
                  <a:pt x="28156" y="58969"/>
                </a:lnTo>
                <a:lnTo>
                  <a:pt x="28321" y="50800"/>
                </a:lnTo>
                <a:lnTo>
                  <a:pt x="65871" y="50800"/>
                </a:lnTo>
                <a:lnTo>
                  <a:pt x="40766" y="0"/>
                </a:lnTo>
                <a:close/>
              </a:path>
              <a:path w="78740" h="622300">
                <a:moveTo>
                  <a:pt x="40512" y="50800"/>
                </a:moveTo>
                <a:lnTo>
                  <a:pt x="28321" y="50800"/>
                </a:lnTo>
                <a:lnTo>
                  <a:pt x="28281" y="58969"/>
                </a:lnTo>
                <a:lnTo>
                  <a:pt x="40512" y="50800"/>
                </a:lnTo>
                <a:close/>
              </a:path>
              <a:path w="78740" h="622300">
                <a:moveTo>
                  <a:pt x="52704" y="50800"/>
                </a:moveTo>
                <a:lnTo>
                  <a:pt x="40512" y="50800"/>
                </a:lnTo>
                <a:lnTo>
                  <a:pt x="52665" y="58969"/>
                </a:lnTo>
                <a:lnTo>
                  <a:pt x="52704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13089" y="9479280"/>
            <a:ext cx="78740" cy="622300"/>
          </a:xfrm>
          <a:custGeom>
            <a:avLst/>
            <a:gdLst/>
            <a:ahLst/>
            <a:cxnLst/>
            <a:rect l="l" t="t" r="r" b="b"/>
            <a:pathLst>
              <a:path w="78740" h="622300">
                <a:moveTo>
                  <a:pt x="0" y="545465"/>
                </a:moveTo>
                <a:lnTo>
                  <a:pt x="37718" y="621792"/>
                </a:lnTo>
                <a:lnTo>
                  <a:pt x="63415" y="570992"/>
                </a:lnTo>
                <a:lnTo>
                  <a:pt x="25780" y="570992"/>
                </a:lnTo>
                <a:lnTo>
                  <a:pt x="25820" y="562905"/>
                </a:lnTo>
                <a:lnTo>
                  <a:pt x="0" y="545465"/>
                </a:lnTo>
                <a:close/>
              </a:path>
              <a:path w="78740" h="622300">
                <a:moveTo>
                  <a:pt x="25943" y="562905"/>
                </a:moveTo>
                <a:lnTo>
                  <a:pt x="25780" y="570992"/>
                </a:lnTo>
                <a:lnTo>
                  <a:pt x="37972" y="570992"/>
                </a:lnTo>
                <a:lnTo>
                  <a:pt x="25943" y="562905"/>
                </a:lnTo>
                <a:close/>
              </a:path>
              <a:path w="78740" h="622300">
                <a:moveTo>
                  <a:pt x="40512" y="50800"/>
                </a:moveTo>
                <a:lnTo>
                  <a:pt x="28281" y="58969"/>
                </a:lnTo>
                <a:lnTo>
                  <a:pt x="25905" y="545465"/>
                </a:lnTo>
                <a:lnTo>
                  <a:pt x="25943" y="562905"/>
                </a:lnTo>
                <a:lnTo>
                  <a:pt x="37972" y="570992"/>
                </a:lnTo>
                <a:lnTo>
                  <a:pt x="50204" y="562905"/>
                </a:lnTo>
                <a:lnTo>
                  <a:pt x="52580" y="76327"/>
                </a:lnTo>
                <a:lnTo>
                  <a:pt x="52665" y="58969"/>
                </a:lnTo>
                <a:lnTo>
                  <a:pt x="40512" y="50800"/>
                </a:lnTo>
                <a:close/>
              </a:path>
              <a:path w="78740" h="622300">
                <a:moveTo>
                  <a:pt x="50204" y="562905"/>
                </a:moveTo>
                <a:lnTo>
                  <a:pt x="37972" y="570992"/>
                </a:lnTo>
                <a:lnTo>
                  <a:pt x="50164" y="570992"/>
                </a:lnTo>
                <a:lnTo>
                  <a:pt x="50204" y="562905"/>
                </a:lnTo>
                <a:close/>
              </a:path>
              <a:path w="78740" h="622300">
                <a:moveTo>
                  <a:pt x="76200" y="545719"/>
                </a:moveTo>
                <a:lnTo>
                  <a:pt x="50204" y="562905"/>
                </a:lnTo>
                <a:lnTo>
                  <a:pt x="50164" y="570992"/>
                </a:lnTo>
                <a:lnTo>
                  <a:pt x="63415" y="570992"/>
                </a:lnTo>
                <a:lnTo>
                  <a:pt x="76200" y="545719"/>
                </a:lnTo>
                <a:close/>
              </a:path>
              <a:path w="78740" h="622300">
                <a:moveTo>
                  <a:pt x="65871" y="50800"/>
                </a:moveTo>
                <a:lnTo>
                  <a:pt x="52704" y="50800"/>
                </a:lnTo>
                <a:lnTo>
                  <a:pt x="52665" y="58969"/>
                </a:lnTo>
                <a:lnTo>
                  <a:pt x="78485" y="76327"/>
                </a:lnTo>
                <a:lnTo>
                  <a:pt x="65871" y="50800"/>
                </a:lnTo>
                <a:close/>
              </a:path>
              <a:path w="78740" h="622300">
                <a:moveTo>
                  <a:pt x="40766" y="0"/>
                </a:moveTo>
                <a:lnTo>
                  <a:pt x="2285" y="76073"/>
                </a:lnTo>
                <a:lnTo>
                  <a:pt x="28156" y="58969"/>
                </a:lnTo>
                <a:lnTo>
                  <a:pt x="28320" y="50800"/>
                </a:lnTo>
                <a:lnTo>
                  <a:pt x="65871" y="50800"/>
                </a:lnTo>
                <a:lnTo>
                  <a:pt x="40766" y="0"/>
                </a:lnTo>
                <a:close/>
              </a:path>
              <a:path w="78740" h="622300">
                <a:moveTo>
                  <a:pt x="40512" y="50800"/>
                </a:moveTo>
                <a:lnTo>
                  <a:pt x="28320" y="50800"/>
                </a:lnTo>
                <a:lnTo>
                  <a:pt x="28281" y="58969"/>
                </a:lnTo>
                <a:lnTo>
                  <a:pt x="40512" y="50800"/>
                </a:lnTo>
                <a:close/>
              </a:path>
              <a:path w="78740" h="622300">
                <a:moveTo>
                  <a:pt x="52704" y="50800"/>
                </a:moveTo>
                <a:lnTo>
                  <a:pt x="40512" y="50800"/>
                </a:lnTo>
                <a:lnTo>
                  <a:pt x="52665" y="58969"/>
                </a:lnTo>
                <a:lnTo>
                  <a:pt x="52704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045065" y="9479280"/>
            <a:ext cx="78740" cy="622300"/>
          </a:xfrm>
          <a:custGeom>
            <a:avLst/>
            <a:gdLst/>
            <a:ahLst/>
            <a:cxnLst/>
            <a:rect l="l" t="t" r="r" b="b"/>
            <a:pathLst>
              <a:path w="78740" h="622300">
                <a:moveTo>
                  <a:pt x="2285" y="545719"/>
                </a:moveTo>
                <a:lnTo>
                  <a:pt x="40766" y="621792"/>
                </a:lnTo>
                <a:lnTo>
                  <a:pt x="65871" y="570992"/>
                </a:lnTo>
                <a:lnTo>
                  <a:pt x="28320" y="570992"/>
                </a:lnTo>
                <a:lnTo>
                  <a:pt x="28281" y="562905"/>
                </a:lnTo>
                <a:lnTo>
                  <a:pt x="2285" y="545719"/>
                </a:lnTo>
                <a:close/>
              </a:path>
              <a:path w="78740" h="622300">
                <a:moveTo>
                  <a:pt x="28281" y="562905"/>
                </a:moveTo>
                <a:lnTo>
                  <a:pt x="28320" y="570992"/>
                </a:lnTo>
                <a:lnTo>
                  <a:pt x="40512" y="570992"/>
                </a:lnTo>
                <a:lnTo>
                  <a:pt x="28281" y="562905"/>
                </a:lnTo>
                <a:close/>
              </a:path>
              <a:path w="78740" h="622300">
                <a:moveTo>
                  <a:pt x="37973" y="50800"/>
                </a:moveTo>
                <a:lnTo>
                  <a:pt x="25820" y="58969"/>
                </a:lnTo>
                <a:lnTo>
                  <a:pt x="28196" y="545465"/>
                </a:lnTo>
                <a:lnTo>
                  <a:pt x="28281" y="562905"/>
                </a:lnTo>
                <a:lnTo>
                  <a:pt x="40512" y="570992"/>
                </a:lnTo>
                <a:lnTo>
                  <a:pt x="52542" y="562905"/>
                </a:lnTo>
                <a:lnTo>
                  <a:pt x="52580" y="545465"/>
                </a:lnTo>
                <a:lnTo>
                  <a:pt x="50289" y="76327"/>
                </a:lnTo>
                <a:lnTo>
                  <a:pt x="50204" y="58969"/>
                </a:lnTo>
                <a:lnTo>
                  <a:pt x="37973" y="50800"/>
                </a:lnTo>
                <a:close/>
              </a:path>
              <a:path w="78740" h="622300">
                <a:moveTo>
                  <a:pt x="52665" y="562905"/>
                </a:moveTo>
                <a:lnTo>
                  <a:pt x="40512" y="570992"/>
                </a:lnTo>
                <a:lnTo>
                  <a:pt x="52704" y="570992"/>
                </a:lnTo>
                <a:lnTo>
                  <a:pt x="52665" y="562905"/>
                </a:lnTo>
                <a:close/>
              </a:path>
              <a:path w="78740" h="622300">
                <a:moveTo>
                  <a:pt x="78485" y="545465"/>
                </a:moveTo>
                <a:lnTo>
                  <a:pt x="52665" y="562905"/>
                </a:lnTo>
                <a:lnTo>
                  <a:pt x="52704" y="570992"/>
                </a:lnTo>
                <a:lnTo>
                  <a:pt x="65871" y="570992"/>
                </a:lnTo>
                <a:lnTo>
                  <a:pt x="78360" y="545719"/>
                </a:lnTo>
                <a:lnTo>
                  <a:pt x="78485" y="545465"/>
                </a:lnTo>
                <a:close/>
              </a:path>
              <a:path w="78740" h="622300">
                <a:moveTo>
                  <a:pt x="37718" y="0"/>
                </a:moveTo>
                <a:lnTo>
                  <a:pt x="125" y="76073"/>
                </a:lnTo>
                <a:lnTo>
                  <a:pt x="0" y="76327"/>
                </a:lnTo>
                <a:lnTo>
                  <a:pt x="25820" y="58969"/>
                </a:lnTo>
                <a:lnTo>
                  <a:pt x="25780" y="50800"/>
                </a:lnTo>
                <a:lnTo>
                  <a:pt x="63415" y="50800"/>
                </a:lnTo>
                <a:lnTo>
                  <a:pt x="37718" y="0"/>
                </a:lnTo>
                <a:close/>
              </a:path>
              <a:path w="78740" h="622300">
                <a:moveTo>
                  <a:pt x="63415" y="50800"/>
                </a:moveTo>
                <a:lnTo>
                  <a:pt x="50164" y="50800"/>
                </a:lnTo>
                <a:lnTo>
                  <a:pt x="50329" y="58969"/>
                </a:lnTo>
                <a:lnTo>
                  <a:pt x="76200" y="76073"/>
                </a:lnTo>
                <a:lnTo>
                  <a:pt x="63415" y="50800"/>
                </a:lnTo>
                <a:close/>
              </a:path>
              <a:path w="78740" h="622300">
                <a:moveTo>
                  <a:pt x="37973" y="50800"/>
                </a:moveTo>
                <a:lnTo>
                  <a:pt x="25780" y="50800"/>
                </a:lnTo>
                <a:lnTo>
                  <a:pt x="25820" y="58969"/>
                </a:lnTo>
                <a:lnTo>
                  <a:pt x="37973" y="50800"/>
                </a:lnTo>
                <a:close/>
              </a:path>
              <a:path w="78740" h="622300">
                <a:moveTo>
                  <a:pt x="50164" y="50800"/>
                </a:moveTo>
                <a:lnTo>
                  <a:pt x="37973" y="50800"/>
                </a:lnTo>
                <a:lnTo>
                  <a:pt x="50329" y="58969"/>
                </a:lnTo>
                <a:lnTo>
                  <a:pt x="50164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380089" y="9479280"/>
            <a:ext cx="78740" cy="622300"/>
          </a:xfrm>
          <a:custGeom>
            <a:avLst/>
            <a:gdLst/>
            <a:ahLst/>
            <a:cxnLst/>
            <a:rect l="l" t="t" r="r" b="b"/>
            <a:pathLst>
              <a:path w="78740" h="622300">
                <a:moveTo>
                  <a:pt x="2285" y="545719"/>
                </a:moveTo>
                <a:lnTo>
                  <a:pt x="40766" y="621792"/>
                </a:lnTo>
                <a:lnTo>
                  <a:pt x="65871" y="570992"/>
                </a:lnTo>
                <a:lnTo>
                  <a:pt x="28320" y="570992"/>
                </a:lnTo>
                <a:lnTo>
                  <a:pt x="28281" y="562905"/>
                </a:lnTo>
                <a:lnTo>
                  <a:pt x="2285" y="545719"/>
                </a:lnTo>
                <a:close/>
              </a:path>
              <a:path w="78740" h="622300">
                <a:moveTo>
                  <a:pt x="28281" y="562905"/>
                </a:moveTo>
                <a:lnTo>
                  <a:pt x="28320" y="570992"/>
                </a:lnTo>
                <a:lnTo>
                  <a:pt x="40512" y="570992"/>
                </a:lnTo>
                <a:lnTo>
                  <a:pt x="28281" y="562905"/>
                </a:lnTo>
                <a:close/>
              </a:path>
              <a:path w="78740" h="622300">
                <a:moveTo>
                  <a:pt x="37972" y="50800"/>
                </a:moveTo>
                <a:lnTo>
                  <a:pt x="25820" y="58969"/>
                </a:lnTo>
                <a:lnTo>
                  <a:pt x="28196" y="545465"/>
                </a:lnTo>
                <a:lnTo>
                  <a:pt x="28281" y="562905"/>
                </a:lnTo>
                <a:lnTo>
                  <a:pt x="40512" y="570992"/>
                </a:lnTo>
                <a:lnTo>
                  <a:pt x="52542" y="562905"/>
                </a:lnTo>
                <a:lnTo>
                  <a:pt x="52580" y="545465"/>
                </a:lnTo>
                <a:lnTo>
                  <a:pt x="50289" y="76327"/>
                </a:lnTo>
                <a:lnTo>
                  <a:pt x="50204" y="58969"/>
                </a:lnTo>
                <a:lnTo>
                  <a:pt x="37972" y="50800"/>
                </a:lnTo>
                <a:close/>
              </a:path>
              <a:path w="78740" h="622300">
                <a:moveTo>
                  <a:pt x="52665" y="562905"/>
                </a:moveTo>
                <a:lnTo>
                  <a:pt x="40512" y="570992"/>
                </a:lnTo>
                <a:lnTo>
                  <a:pt x="52704" y="570992"/>
                </a:lnTo>
                <a:lnTo>
                  <a:pt x="52665" y="562905"/>
                </a:lnTo>
                <a:close/>
              </a:path>
              <a:path w="78740" h="622300">
                <a:moveTo>
                  <a:pt x="78485" y="545465"/>
                </a:moveTo>
                <a:lnTo>
                  <a:pt x="52665" y="562905"/>
                </a:lnTo>
                <a:lnTo>
                  <a:pt x="52704" y="570992"/>
                </a:lnTo>
                <a:lnTo>
                  <a:pt x="65871" y="570992"/>
                </a:lnTo>
                <a:lnTo>
                  <a:pt x="78360" y="545719"/>
                </a:lnTo>
                <a:lnTo>
                  <a:pt x="78485" y="545465"/>
                </a:lnTo>
                <a:close/>
              </a:path>
              <a:path w="78740" h="622300">
                <a:moveTo>
                  <a:pt x="37718" y="0"/>
                </a:moveTo>
                <a:lnTo>
                  <a:pt x="125" y="76073"/>
                </a:lnTo>
                <a:lnTo>
                  <a:pt x="0" y="76327"/>
                </a:lnTo>
                <a:lnTo>
                  <a:pt x="25820" y="58969"/>
                </a:lnTo>
                <a:lnTo>
                  <a:pt x="25780" y="50800"/>
                </a:lnTo>
                <a:lnTo>
                  <a:pt x="63415" y="50800"/>
                </a:lnTo>
                <a:lnTo>
                  <a:pt x="37718" y="0"/>
                </a:lnTo>
                <a:close/>
              </a:path>
              <a:path w="78740" h="622300">
                <a:moveTo>
                  <a:pt x="63415" y="50800"/>
                </a:moveTo>
                <a:lnTo>
                  <a:pt x="50164" y="50800"/>
                </a:lnTo>
                <a:lnTo>
                  <a:pt x="50329" y="58969"/>
                </a:lnTo>
                <a:lnTo>
                  <a:pt x="76200" y="76073"/>
                </a:lnTo>
                <a:lnTo>
                  <a:pt x="63415" y="50800"/>
                </a:lnTo>
                <a:close/>
              </a:path>
              <a:path w="78740" h="622300">
                <a:moveTo>
                  <a:pt x="37972" y="50800"/>
                </a:moveTo>
                <a:lnTo>
                  <a:pt x="25780" y="50800"/>
                </a:lnTo>
                <a:lnTo>
                  <a:pt x="25820" y="58969"/>
                </a:lnTo>
                <a:lnTo>
                  <a:pt x="37972" y="50800"/>
                </a:lnTo>
                <a:close/>
              </a:path>
              <a:path w="78740" h="622300">
                <a:moveTo>
                  <a:pt x="50164" y="50800"/>
                </a:moveTo>
                <a:lnTo>
                  <a:pt x="37972" y="50800"/>
                </a:lnTo>
                <a:lnTo>
                  <a:pt x="50329" y="58969"/>
                </a:lnTo>
                <a:lnTo>
                  <a:pt x="50164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1788985" y="4788217"/>
            <a:ext cx="8903970" cy="1890395"/>
            <a:chOff x="1788985" y="4788217"/>
            <a:chExt cx="8903970" cy="1890395"/>
          </a:xfrm>
        </p:grpSpPr>
        <p:sp>
          <p:nvSpPr>
            <p:cNvPr id="54" name="object 54"/>
            <p:cNvSpPr/>
            <p:nvPr/>
          </p:nvSpPr>
          <p:spPr>
            <a:xfrm>
              <a:off x="1801368" y="6297167"/>
              <a:ext cx="2578735" cy="368935"/>
            </a:xfrm>
            <a:custGeom>
              <a:avLst/>
              <a:gdLst/>
              <a:ahLst/>
              <a:cxnLst/>
              <a:rect l="l" t="t" r="r" b="b"/>
              <a:pathLst>
                <a:path w="2578735" h="368934">
                  <a:moveTo>
                    <a:pt x="2578608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2578608" y="368807"/>
                  </a:lnTo>
                  <a:lnTo>
                    <a:pt x="257860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801368" y="6297167"/>
              <a:ext cx="2578735" cy="368935"/>
            </a:xfrm>
            <a:custGeom>
              <a:avLst/>
              <a:gdLst/>
              <a:ahLst/>
              <a:cxnLst/>
              <a:rect l="l" t="t" r="r" b="b"/>
              <a:pathLst>
                <a:path w="2578735" h="368934">
                  <a:moveTo>
                    <a:pt x="0" y="368807"/>
                  </a:moveTo>
                  <a:lnTo>
                    <a:pt x="2578608" y="368807"/>
                  </a:lnTo>
                  <a:lnTo>
                    <a:pt x="2578608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101583" y="6284975"/>
              <a:ext cx="2578735" cy="368935"/>
            </a:xfrm>
            <a:custGeom>
              <a:avLst/>
              <a:gdLst/>
              <a:ahLst/>
              <a:cxnLst/>
              <a:rect l="l" t="t" r="r" b="b"/>
              <a:pathLst>
                <a:path w="2578734" h="368934">
                  <a:moveTo>
                    <a:pt x="2578607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2578607" y="368807"/>
                  </a:lnTo>
                  <a:lnTo>
                    <a:pt x="257860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101583" y="6284975"/>
              <a:ext cx="2578735" cy="368935"/>
            </a:xfrm>
            <a:custGeom>
              <a:avLst/>
              <a:gdLst/>
              <a:ahLst/>
              <a:cxnLst/>
              <a:rect l="l" t="t" r="r" b="b"/>
              <a:pathLst>
                <a:path w="2578734" h="368934">
                  <a:moveTo>
                    <a:pt x="0" y="368807"/>
                  </a:moveTo>
                  <a:lnTo>
                    <a:pt x="2578607" y="368807"/>
                  </a:lnTo>
                  <a:lnTo>
                    <a:pt x="2578607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801368" y="4806695"/>
              <a:ext cx="2578735" cy="942340"/>
            </a:xfrm>
            <a:custGeom>
              <a:avLst/>
              <a:gdLst/>
              <a:ahLst/>
              <a:cxnLst/>
              <a:rect l="l" t="t" r="r" b="b"/>
              <a:pathLst>
                <a:path w="2578735" h="942339">
                  <a:moveTo>
                    <a:pt x="2578608" y="0"/>
                  </a:moveTo>
                  <a:lnTo>
                    <a:pt x="0" y="0"/>
                  </a:lnTo>
                  <a:lnTo>
                    <a:pt x="0" y="941831"/>
                  </a:lnTo>
                  <a:lnTo>
                    <a:pt x="2578608" y="941831"/>
                  </a:lnTo>
                  <a:lnTo>
                    <a:pt x="257860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801368" y="4806695"/>
              <a:ext cx="2578735" cy="942340"/>
            </a:xfrm>
            <a:custGeom>
              <a:avLst/>
              <a:gdLst/>
              <a:ahLst/>
              <a:cxnLst/>
              <a:rect l="l" t="t" r="r" b="b"/>
              <a:pathLst>
                <a:path w="2578735" h="942339">
                  <a:moveTo>
                    <a:pt x="0" y="941831"/>
                  </a:moveTo>
                  <a:lnTo>
                    <a:pt x="2578608" y="941831"/>
                  </a:lnTo>
                  <a:lnTo>
                    <a:pt x="2578608" y="0"/>
                  </a:lnTo>
                  <a:lnTo>
                    <a:pt x="0" y="0"/>
                  </a:lnTo>
                  <a:lnTo>
                    <a:pt x="0" y="94183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101583" y="4800599"/>
              <a:ext cx="2578735" cy="981710"/>
            </a:xfrm>
            <a:custGeom>
              <a:avLst/>
              <a:gdLst/>
              <a:ahLst/>
              <a:cxnLst/>
              <a:rect l="l" t="t" r="r" b="b"/>
              <a:pathLst>
                <a:path w="2578734" h="981710">
                  <a:moveTo>
                    <a:pt x="2578607" y="0"/>
                  </a:moveTo>
                  <a:lnTo>
                    <a:pt x="0" y="0"/>
                  </a:lnTo>
                  <a:lnTo>
                    <a:pt x="0" y="981455"/>
                  </a:lnTo>
                  <a:lnTo>
                    <a:pt x="2578607" y="981455"/>
                  </a:lnTo>
                  <a:lnTo>
                    <a:pt x="257860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101583" y="4800599"/>
              <a:ext cx="2578735" cy="981710"/>
            </a:xfrm>
            <a:custGeom>
              <a:avLst/>
              <a:gdLst/>
              <a:ahLst/>
              <a:cxnLst/>
              <a:rect l="l" t="t" r="r" b="b"/>
              <a:pathLst>
                <a:path w="2578734" h="981710">
                  <a:moveTo>
                    <a:pt x="0" y="981455"/>
                  </a:moveTo>
                  <a:lnTo>
                    <a:pt x="2578607" y="981455"/>
                  </a:lnTo>
                  <a:lnTo>
                    <a:pt x="2578607" y="0"/>
                  </a:lnTo>
                  <a:lnTo>
                    <a:pt x="0" y="0"/>
                  </a:lnTo>
                  <a:lnTo>
                    <a:pt x="0" y="981455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1788985" y="4105465"/>
            <a:ext cx="2603500" cy="558165"/>
            <a:chOff x="1788985" y="4105465"/>
            <a:chExt cx="2603500" cy="558165"/>
          </a:xfrm>
        </p:grpSpPr>
        <p:sp>
          <p:nvSpPr>
            <p:cNvPr id="63" name="object 63"/>
            <p:cNvSpPr/>
            <p:nvPr/>
          </p:nvSpPr>
          <p:spPr>
            <a:xfrm>
              <a:off x="1801368" y="4117848"/>
              <a:ext cx="2578735" cy="533400"/>
            </a:xfrm>
            <a:custGeom>
              <a:avLst/>
              <a:gdLst/>
              <a:ahLst/>
              <a:cxnLst/>
              <a:rect l="l" t="t" r="r" b="b"/>
              <a:pathLst>
                <a:path w="2578735" h="533400">
                  <a:moveTo>
                    <a:pt x="2578608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578608" y="533400"/>
                  </a:lnTo>
                  <a:lnTo>
                    <a:pt x="257860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801368" y="4117848"/>
              <a:ext cx="2578735" cy="533400"/>
            </a:xfrm>
            <a:custGeom>
              <a:avLst/>
              <a:gdLst/>
              <a:ahLst/>
              <a:cxnLst/>
              <a:rect l="l" t="t" r="r" b="b"/>
              <a:pathLst>
                <a:path w="2578735" h="533400">
                  <a:moveTo>
                    <a:pt x="0" y="533400"/>
                  </a:moveTo>
                  <a:lnTo>
                    <a:pt x="2578608" y="533400"/>
                  </a:lnTo>
                  <a:lnTo>
                    <a:pt x="2578608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8089201" y="4114609"/>
            <a:ext cx="2603500" cy="558165"/>
            <a:chOff x="8089201" y="4114609"/>
            <a:chExt cx="2603500" cy="558165"/>
          </a:xfrm>
        </p:grpSpPr>
        <p:sp>
          <p:nvSpPr>
            <p:cNvPr id="66" name="object 66"/>
            <p:cNvSpPr/>
            <p:nvPr/>
          </p:nvSpPr>
          <p:spPr>
            <a:xfrm>
              <a:off x="8101584" y="4126991"/>
              <a:ext cx="2578735" cy="533400"/>
            </a:xfrm>
            <a:custGeom>
              <a:avLst/>
              <a:gdLst/>
              <a:ahLst/>
              <a:cxnLst/>
              <a:rect l="l" t="t" r="r" b="b"/>
              <a:pathLst>
                <a:path w="2578734" h="533400">
                  <a:moveTo>
                    <a:pt x="2578607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578607" y="533400"/>
                  </a:lnTo>
                  <a:lnTo>
                    <a:pt x="257860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101584" y="4126991"/>
              <a:ext cx="2578735" cy="533400"/>
            </a:xfrm>
            <a:custGeom>
              <a:avLst/>
              <a:gdLst/>
              <a:ahLst/>
              <a:cxnLst/>
              <a:rect l="l" t="t" r="r" b="b"/>
              <a:pathLst>
                <a:path w="2578734" h="533400">
                  <a:moveTo>
                    <a:pt x="0" y="533400"/>
                  </a:moveTo>
                  <a:lnTo>
                    <a:pt x="2578607" y="533400"/>
                  </a:lnTo>
                  <a:lnTo>
                    <a:pt x="2578607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412873" y="6331966"/>
            <a:ext cx="1378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Arial"/>
                <a:cs typeface="Arial"/>
              </a:rPr>
              <a:t>Cache</a:t>
            </a:r>
            <a:r>
              <a:rPr sz="1800" b="1" spc="-20" dirty="0">
                <a:latin typeface="Arial"/>
                <a:cs typeface="Arial"/>
              </a:rPr>
              <a:t> Agent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707373" y="6319266"/>
            <a:ext cx="1378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Arial"/>
                <a:cs typeface="Arial"/>
              </a:rPr>
              <a:t>Cache</a:t>
            </a:r>
            <a:r>
              <a:rPr sz="1800" b="1" spc="-20" dirty="0">
                <a:latin typeface="Arial"/>
                <a:cs typeface="Arial"/>
              </a:rPr>
              <a:t> Agent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062352" y="4233418"/>
            <a:ext cx="2078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Memory</a:t>
            </a:r>
            <a:r>
              <a:rPr sz="1800" b="1" spc="17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Controller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351901" y="4266133"/>
            <a:ext cx="20783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Memory</a:t>
            </a:r>
            <a:r>
              <a:rPr sz="1800" b="1" spc="18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Controller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419604" y="4875656"/>
            <a:ext cx="1388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Home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Agent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701278" y="4874768"/>
            <a:ext cx="1388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Home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Agent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089148" y="5731764"/>
            <a:ext cx="6309360" cy="573405"/>
          </a:xfrm>
          <a:custGeom>
            <a:avLst/>
            <a:gdLst/>
            <a:ahLst/>
            <a:cxnLst/>
            <a:rect l="l" t="t" r="r" b="b"/>
            <a:pathLst>
              <a:path w="6309359" h="573404">
                <a:moveTo>
                  <a:pt x="6309359" y="313943"/>
                </a:moveTo>
                <a:lnTo>
                  <a:pt x="0" y="316991"/>
                </a:lnTo>
              </a:path>
              <a:path w="6309359" h="573404">
                <a:moveTo>
                  <a:pt x="15239" y="557783"/>
                </a:moveTo>
                <a:lnTo>
                  <a:pt x="18287" y="0"/>
                </a:lnTo>
              </a:path>
              <a:path w="6309359" h="573404">
                <a:moveTo>
                  <a:pt x="6303263" y="573024"/>
                </a:moveTo>
                <a:lnTo>
                  <a:pt x="6306311" y="45719"/>
                </a:lnTo>
              </a:path>
            </a:pathLst>
          </a:custGeom>
          <a:ln w="1005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5570982" y="4843653"/>
            <a:ext cx="13893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QuickPath Interconnect (QPI)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116579" y="2805683"/>
            <a:ext cx="3175" cy="1298575"/>
          </a:xfrm>
          <a:custGeom>
            <a:avLst/>
            <a:gdLst/>
            <a:ahLst/>
            <a:cxnLst/>
            <a:rect l="l" t="t" r="r" b="b"/>
            <a:pathLst>
              <a:path w="3175" h="1298575">
                <a:moveTo>
                  <a:pt x="0" y="1298448"/>
                </a:moveTo>
                <a:lnTo>
                  <a:pt x="3047" y="0"/>
                </a:lnTo>
              </a:path>
            </a:pathLst>
          </a:custGeom>
          <a:ln w="1005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383268" y="2702051"/>
            <a:ext cx="27940" cy="1420495"/>
          </a:xfrm>
          <a:custGeom>
            <a:avLst/>
            <a:gdLst/>
            <a:ahLst/>
            <a:cxnLst/>
            <a:rect l="l" t="t" r="r" b="b"/>
            <a:pathLst>
              <a:path w="27940" h="1420495">
                <a:moveTo>
                  <a:pt x="0" y="1420368"/>
                </a:moveTo>
                <a:lnTo>
                  <a:pt x="27431" y="0"/>
                </a:lnTo>
              </a:path>
            </a:pathLst>
          </a:custGeom>
          <a:ln w="1005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489454" y="2073909"/>
            <a:ext cx="1223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8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DRAM…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2193798" y="2347925"/>
            <a:ext cx="1814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(with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10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559557" y="2622931"/>
            <a:ext cx="1082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directory)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905000" y="5260847"/>
            <a:ext cx="2268220" cy="375285"/>
          </a:xfrm>
          <a:prstGeom prst="rect">
            <a:avLst/>
          </a:prstGeom>
          <a:solidFill>
            <a:srgbClr val="EBEBEB"/>
          </a:solidFill>
          <a:ln w="24383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500"/>
              </a:spcBef>
            </a:pPr>
            <a:r>
              <a:rPr sz="1800" b="1" dirty="0">
                <a:latin typeface="Arial"/>
                <a:cs typeface="Arial"/>
              </a:rPr>
              <a:t>Dir </a:t>
            </a:r>
            <a:r>
              <a:rPr sz="1800" b="1" spc="-70" dirty="0">
                <a:latin typeface="Arial"/>
                <a:cs typeface="Arial"/>
              </a:rPr>
              <a:t>cache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(16KB)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220456" y="5248655"/>
            <a:ext cx="2268220" cy="375285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500"/>
              </a:spcBef>
            </a:pPr>
            <a:r>
              <a:rPr sz="1800" b="1" dirty="0">
                <a:latin typeface="Arial"/>
                <a:cs typeface="Arial"/>
              </a:rPr>
              <a:t>Dir </a:t>
            </a:r>
            <a:r>
              <a:rPr sz="1800" b="1" spc="-70" dirty="0">
                <a:latin typeface="Arial"/>
                <a:cs typeface="Arial"/>
              </a:rPr>
              <a:t>cache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(16KB)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193405" y="1989201"/>
            <a:ext cx="2392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8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DRAM…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(in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memory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directory)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1592814" y="2154682"/>
            <a:ext cx="5431155" cy="3926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7830" marR="359410" indent="-405765">
              <a:lnSpc>
                <a:spcPct val="100000"/>
              </a:lnSpc>
              <a:spcBef>
                <a:spcPts val="90"/>
              </a:spcBef>
              <a:buSzPct val="120312"/>
              <a:buFont typeface="Arial"/>
              <a:buChar char="▪"/>
              <a:tabLst>
                <a:tab pos="417830" algn="l"/>
              </a:tabLst>
            </a:pPr>
            <a:r>
              <a:rPr sz="3200" b="1" spc="-50" dirty="0">
                <a:latin typeface="Arial"/>
                <a:cs typeface="Arial"/>
              </a:rPr>
              <a:t>L3</a:t>
            </a:r>
            <a:r>
              <a:rPr sz="3200" b="1" spc="-1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directory</a:t>
            </a:r>
            <a:r>
              <a:rPr sz="3200" b="1" spc="-100" dirty="0">
                <a:latin typeface="Arial"/>
                <a:cs typeface="Arial"/>
              </a:rPr>
              <a:t> </a:t>
            </a:r>
            <a:r>
              <a:rPr sz="3200" b="1" spc="-90" dirty="0">
                <a:latin typeface="Arial"/>
                <a:cs typeface="Arial"/>
              </a:rPr>
              <a:t>reduces</a:t>
            </a:r>
            <a:r>
              <a:rPr sz="3200" b="1" spc="-95" dirty="0">
                <a:latin typeface="Arial"/>
                <a:cs typeface="Arial"/>
              </a:rPr>
              <a:t> </a:t>
            </a:r>
            <a:r>
              <a:rPr sz="3200" b="1" spc="35" dirty="0">
                <a:latin typeface="Arial"/>
                <a:cs typeface="Arial"/>
              </a:rPr>
              <a:t>on- </a:t>
            </a:r>
            <a:r>
              <a:rPr sz="3200" b="1" spc="-20" dirty="0">
                <a:latin typeface="Arial"/>
                <a:cs typeface="Arial"/>
              </a:rPr>
              <a:t>chip</a:t>
            </a:r>
            <a:r>
              <a:rPr sz="3200" b="1" spc="-185" dirty="0">
                <a:latin typeface="Arial"/>
                <a:cs typeface="Arial"/>
              </a:rPr>
              <a:t> </a:t>
            </a:r>
            <a:r>
              <a:rPr sz="3200" b="1" spc="-55" dirty="0">
                <a:latin typeface="Arial"/>
                <a:cs typeface="Arial"/>
              </a:rPr>
              <a:t>coherence</a:t>
            </a:r>
            <a:r>
              <a:rPr sz="3200" b="1" spc="-14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traffic (previous</a:t>
            </a:r>
            <a:r>
              <a:rPr sz="3200" b="1" spc="-19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slide)</a:t>
            </a:r>
            <a:endParaRPr sz="3200">
              <a:latin typeface="Arial"/>
              <a:cs typeface="Arial"/>
            </a:endParaRPr>
          </a:p>
          <a:p>
            <a:pPr marL="417830" marR="5080" indent="-405765">
              <a:lnSpc>
                <a:spcPct val="100000"/>
              </a:lnSpc>
              <a:spcBef>
                <a:spcPts val="5"/>
              </a:spcBef>
              <a:buSzPct val="120312"/>
              <a:buFont typeface="Arial"/>
              <a:buChar char="▪"/>
              <a:tabLst>
                <a:tab pos="417830" algn="l"/>
              </a:tabLst>
            </a:pPr>
            <a:r>
              <a:rPr sz="3200" b="1" spc="95" dirty="0">
                <a:latin typeface="Arial"/>
                <a:cs typeface="Arial"/>
              </a:rPr>
              <a:t>In-</a:t>
            </a:r>
            <a:r>
              <a:rPr sz="3200" b="1" dirty="0">
                <a:latin typeface="Arial"/>
                <a:cs typeface="Arial"/>
              </a:rPr>
              <a:t>memory</a:t>
            </a:r>
            <a:r>
              <a:rPr sz="3200" b="1" spc="6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directory </a:t>
            </a:r>
            <a:r>
              <a:rPr sz="3200" b="1" spc="-50" dirty="0">
                <a:latin typeface="Arial"/>
                <a:cs typeface="Arial"/>
              </a:rPr>
              <a:t>(cached</a:t>
            </a:r>
            <a:r>
              <a:rPr sz="3200" b="1" spc="-10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by</a:t>
            </a:r>
            <a:r>
              <a:rPr sz="3200" b="1" spc="-105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home </a:t>
            </a:r>
            <a:r>
              <a:rPr sz="3200" b="1" dirty="0">
                <a:latin typeface="Arial"/>
                <a:cs typeface="Arial"/>
              </a:rPr>
              <a:t>agent/memory</a:t>
            </a:r>
            <a:r>
              <a:rPr sz="3200" b="1" spc="60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controller) </a:t>
            </a:r>
            <a:r>
              <a:rPr sz="3200" b="1" spc="-90" dirty="0">
                <a:latin typeface="Arial"/>
                <a:cs typeface="Arial"/>
              </a:rPr>
              <a:t>reduces</a:t>
            </a:r>
            <a:r>
              <a:rPr sz="3200" b="1" spc="-130" dirty="0">
                <a:latin typeface="Arial"/>
                <a:cs typeface="Arial"/>
              </a:rPr>
              <a:t> </a:t>
            </a:r>
            <a:r>
              <a:rPr sz="3200" b="1" spc="-55" dirty="0">
                <a:latin typeface="Arial"/>
                <a:cs typeface="Arial"/>
              </a:rPr>
              <a:t>coherence</a:t>
            </a:r>
            <a:r>
              <a:rPr sz="3200" b="1" spc="-11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traffic </a:t>
            </a:r>
            <a:r>
              <a:rPr sz="3200" b="1" dirty="0">
                <a:latin typeface="Arial"/>
                <a:cs typeface="Arial"/>
              </a:rPr>
              <a:t>between</a:t>
            </a:r>
            <a:r>
              <a:rPr sz="3200" b="1" spc="13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cores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401" y="410413"/>
            <a:ext cx="32188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Xeon</a:t>
            </a:r>
            <a:r>
              <a:rPr spc="-310" dirty="0"/>
              <a:t> </a:t>
            </a:r>
            <a:r>
              <a:rPr spc="-55" dirty="0"/>
              <a:t>Phi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07142" y="980893"/>
            <a:ext cx="6973570" cy="727138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814069" indent="-801370">
              <a:lnSpc>
                <a:spcPct val="100000"/>
              </a:lnSpc>
              <a:spcBef>
                <a:spcPts val="715"/>
              </a:spcBef>
              <a:buSzPct val="120312"/>
              <a:buFont typeface="Arial"/>
              <a:buChar char="▪"/>
              <a:tabLst>
                <a:tab pos="814069" algn="l"/>
              </a:tabLst>
            </a:pPr>
            <a:r>
              <a:rPr sz="3200" b="1" dirty="0">
                <a:latin typeface="Arial"/>
                <a:cs typeface="Arial"/>
              </a:rPr>
              <a:t>Intel’s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120" dirty="0">
                <a:latin typeface="Arial"/>
                <a:cs typeface="Arial"/>
              </a:rPr>
              <a:t>NUMA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on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chip</a:t>
            </a:r>
            <a:endParaRPr sz="3200">
              <a:latin typeface="Arial"/>
              <a:cs typeface="Arial"/>
            </a:endParaRPr>
          </a:p>
          <a:p>
            <a:pPr marL="814069" indent="-801370">
              <a:lnSpc>
                <a:spcPct val="100000"/>
              </a:lnSpc>
              <a:spcBef>
                <a:spcPts val="1395"/>
              </a:spcBef>
              <a:buSzPct val="120312"/>
              <a:buFont typeface="Arial"/>
              <a:buChar char="▪"/>
              <a:tabLst>
                <a:tab pos="814069" algn="l"/>
              </a:tabLst>
            </a:pPr>
            <a:r>
              <a:rPr sz="3200" b="1" spc="55" dirty="0">
                <a:latin typeface="Arial"/>
                <a:cs typeface="Arial"/>
              </a:rPr>
              <a:t>Many</a:t>
            </a:r>
            <a:r>
              <a:rPr sz="3200" b="1" spc="60" dirty="0">
                <a:latin typeface="Arial"/>
                <a:cs typeface="Arial"/>
              </a:rPr>
              <a:t> </a:t>
            </a:r>
            <a:r>
              <a:rPr sz="3200" b="1" spc="135" dirty="0">
                <a:latin typeface="Arial"/>
                <a:cs typeface="Arial"/>
              </a:rPr>
              <a:t>(50+)</a:t>
            </a:r>
            <a:r>
              <a:rPr sz="3200" b="1" spc="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x86</a:t>
            </a:r>
            <a:r>
              <a:rPr sz="3200" b="1" spc="4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cores</a:t>
            </a:r>
            <a:endParaRPr sz="3200">
              <a:latin typeface="Arial"/>
              <a:cs typeface="Arial"/>
            </a:endParaRPr>
          </a:p>
          <a:p>
            <a:pPr marL="1447800" lvl="1" indent="-633730">
              <a:lnSpc>
                <a:spcPct val="100000"/>
              </a:lnSpc>
              <a:spcBef>
                <a:spcPts val="1390"/>
              </a:spcBef>
              <a:buSzPct val="129687"/>
              <a:buFont typeface="Arial"/>
              <a:buChar char="▪"/>
              <a:tabLst>
                <a:tab pos="1447800" algn="l"/>
              </a:tabLst>
            </a:pPr>
            <a:r>
              <a:rPr sz="3200" b="1" spc="-70" dirty="0">
                <a:latin typeface="Arial"/>
                <a:cs typeface="Arial"/>
              </a:rPr>
              <a:t>Ours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have</a:t>
            </a:r>
            <a:r>
              <a:rPr sz="3200" b="1" spc="-195" dirty="0">
                <a:latin typeface="Arial"/>
                <a:cs typeface="Arial"/>
              </a:rPr>
              <a:t> </a:t>
            </a:r>
            <a:r>
              <a:rPr sz="3200" b="1" spc="30" dirty="0">
                <a:latin typeface="Arial"/>
                <a:cs typeface="Arial"/>
              </a:rPr>
              <a:t>61</a:t>
            </a:r>
            <a:endParaRPr sz="3200">
              <a:latin typeface="Arial"/>
              <a:cs typeface="Arial"/>
            </a:endParaRPr>
          </a:p>
          <a:p>
            <a:pPr marL="1447800" lvl="1" indent="-633730">
              <a:lnSpc>
                <a:spcPct val="100000"/>
              </a:lnSpc>
              <a:spcBef>
                <a:spcPts val="1420"/>
              </a:spcBef>
              <a:buSzPct val="129687"/>
              <a:buFont typeface="Arial"/>
              <a:buChar char="▪"/>
              <a:tabLst>
                <a:tab pos="1447800" algn="l"/>
              </a:tabLst>
            </a:pPr>
            <a:r>
              <a:rPr sz="3200" b="1" spc="-35" dirty="0">
                <a:latin typeface="Arial"/>
                <a:cs typeface="Arial"/>
              </a:rPr>
              <a:t>“Knight’s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Corner”</a:t>
            </a:r>
            <a:endParaRPr sz="3200">
              <a:latin typeface="Arial"/>
              <a:cs typeface="Arial"/>
            </a:endParaRPr>
          </a:p>
          <a:p>
            <a:pPr marL="1447800" lvl="1" indent="-633730">
              <a:lnSpc>
                <a:spcPct val="100000"/>
              </a:lnSpc>
              <a:spcBef>
                <a:spcPts val="1390"/>
              </a:spcBef>
              <a:buSzPct val="129687"/>
              <a:buFont typeface="Arial"/>
              <a:buChar char="▪"/>
              <a:tabLst>
                <a:tab pos="1447800" algn="l"/>
              </a:tabLst>
            </a:pPr>
            <a:r>
              <a:rPr sz="3200" b="1" spc="140" dirty="0">
                <a:latin typeface="Arial"/>
                <a:cs typeface="Arial"/>
              </a:rPr>
              <a:t>4-</a:t>
            </a:r>
            <a:r>
              <a:rPr sz="3200" b="1" dirty="0">
                <a:latin typeface="Arial"/>
                <a:cs typeface="Arial"/>
              </a:rPr>
              <a:t>way</a:t>
            </a:r>
            <a:r>
              <a:rPr sz="3200" b="1" spc="-9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hyper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threading</a:t>
            </a:r>
            <a:endParaRPr sz="3200">
              <a:latin typeface="Arial"/>
              <a:cs typeface="Arial"/>
            </a:endParaRPr>
          </a:p>
          <a:p>
            <a:pPr marL="1612900" lvl="1" indent="-798830">
              <a:lnSpc>
                <a:spcPct val="100000"/>
              </a:lnSpc>
              <a:spcBef>
                <a:spcPts val="1395"/>
              </a:spcBef>
              <a:buSzPct val="129687"/>
              <a:buFont typeface="Arial"/>
              <a:buChar char="▪"/>
              <a:tabLst>
                <a:tab pos="1612900" algn="l"/>
              </a:tabLst>
            </a:pPr>
            <a:r>
              <a:rPr sz="3200" b="1" spc="-200" dirty="0">
                <a:latin typeface="Arial"/>
                <a:cs typeface="Arial"/>
              </a:rPr>
              <a:t>Each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with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1–2</a:t>
            </a:r>
            <a:r>
              <a:rPr sz="3200" b="1" spc="-10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vector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units</a:t>
            </a:r>
            <a:endParaRPr sz="3200">
              <a:latin typeface="Arial"/>
              <a:cs typeface="Arial"/>
            </a:endParaRPr>
          </a:p>
          <a:p>
            <a:pPr marL="814069" indent="-801370">
              <a:lnSpc>
                <a:spcPct val="100000"/>
              </a:lnSpc>
              <a:spcBef>
                <a:spcPts val="1415"/>
              </a:spcBef>
              <a:buSzPct val="120312"/>
              <a:buFont typeface="Arial"/>
              <a:buChar char="▪"/>
              <a:tabLst>
                <a:tab pos="814069" algn="l"/>
              </a:tabLst>
            </a:pPr>
            <a:r>
              <a:rPr sz="3200" b="1" spc="-90" dirty="0">
                <a:latin typeface="Arial"/>
                <a:cs typeface="Arial"/>
              </a:rPr>
              <a:t>Cache-</a:t>
            </a:r>
            <a:r>
              <a:rPr sz="3200" b="1" dirty="0">
                <a:latin typeface="Arial"/>
                <a:cs typeface="Arial"/>
              </a:rPr>
              <a:t>coherent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memory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65" dirty="0">
                <a:latin typeface="Arial"/>
                <a:cs typeface="Arial"/>
              </a:rPr>
              <a:t>system</a:t>
            </a:r>
            <a:endParaRPr sz="3200">
              <a:latin typeface="Arial"/>
              <a:cs typeface="Arial"/>
            </a:endParaRPr>
          </a:p>
          <a:p>
            <a:pPr marL="814069" indent="-801370">
              <a:lnSpc>
                <a:spcPct val="100000"/>
              </a:lnSpc>
              <a:spcBef>
                <a:spcPts val="1395"/>
              </a:spcBef>
              <a:buSzPct val="120312"/>
              <a:buFont typeface="Arial"/>
              <a:buChar char="▪"/>
              <a:tabLst>
                <a:tab pos="814069" algn="l"/>
              </a:tabLst>
            </a:pPr>
            <a:r>
              <a:rPr sz="3200" b="1" spc="-35" dirty="0">
                <a:latin typeface="Arial"/>
                <a:cs typeface="Arial"/>
              </a:rPr>
              <a:t>Knight’s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-35" dirty="0">
                <a:latin typeface="Arial"/>
                <a:cs typeface="Arial"/>
              </a:rPr>
              <a:t>Corner</a:t>
            </a:r>
            <a:r>
              <a:rPr sz="3200" b="1" spc="-1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overall</a:t>
            </a:r>
            <a:r>
              <a:rPr sz="3200" b="1" spc="-16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system:</a:t>
            </a:r>
            <a:endParaRPr sz="3200">
              <a:latin typeface="Arial"/>
              <a:cs typeface="Arial"/>
            </a:endParaRPr>
          </a:p>
          <a:p>
            <a:pPr marL="1612900" lvl="1" indent="-798830">
              <a:lnSpc>
                <a:spcPct val="100000"/>
              </a:lnSpc>
              <a:spcBef>
                <a:spcPts val="1395"/>
              </a:spcBef>
              <a:buSzPct val="129687"/>
              <a:buFont typeface="Arial"/>
              <a:buChar char="▪"/>
              <a:tabLst>
                <a:tab pos="1612900" algn="l"/>
              </a:tabLst>
            </a:pPr>
            <a:r>
              <a:rPr sz="3200" b="1" spc="70" dirty="0">
                <a:latin typeface="Arial"/>
                <a:cs typeface="Arial"/>
              </a:rPr>
              <a:t>Max.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120" dirty="0">
                <a:latin typeface="Arial"/>
                <a:cs typeface="Arial"/>
              </a:rPr>
              <a:t>8GB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memory</a:t>
            </a:r>
            <a:endParaRPr sz="3200">
              <a:latin typeface="Arial"/>
              <a:cs typeface="Arial"/>
            </a:endParaRPr>
          </a:p>
          <a:p>
            <a:pPr marL="1612900" lvl="1" indent="-798830">
              <a:lnSpc>
                <a:spcPct val="100000"/>
              </a:lnSpc>
              <a:spcBef>
                <a:spcPts val="1415"/>
              </a:spcBef>
              <a:buSzPct val="129687"/>
              <a:buFont typeface="Arial"/>
              <a:buChar char="▪"/>
              <a:tabLst>
                <a:tab pos="1612900" algn="l"/>
              </a:tabLst>
            </a:pPr>
            <a:r>
              <a:rPr sz="3200" b="1" spc="70" dirty="0">
                <a:latin typeface="Arial"/>
                <a:cs typeface="Arial"/>
              </a:rPr>
              <a:t>Max.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2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60" dirty="0">
                <a:latin typeface="Arial"/>
                <a:cs typeface="Arial"/>
              </a:rPr>
              <a:t>TFLOPS</a:t>
            </a:r>
            <a:endParaRPr sz="3200">
              <a:latin typeface="Arial"/>
              <a:cs typeface="Arial"/>
            </a:endParaRPr>
          </a:p>
          <a:p>
            <a:pPr marL="1612900" lvl="1" indent="-798830">
              <a:lnSpc>
                <a:spcPct val="100000"/>
              </a:lnSpc>
              <a:spcBef>
                <a:spcPts val="1395"/>
              </a:spcBef>
              <a:buSzPct val="129687"/>
              <a:buFont typeface="Arial"/>
              <a:buChar char="▪"/>
              <a:tabLst>
                <a:tab pos="1612900" algn="l"/>
              </a:tabLst>
            </a:pPr>
            <a:r>
              <a:rPr sz="3200" b="1" dirty="0">
                <a:latin typeface="Arial"/>
                <a:cs typeface="Arial"/>
              </a:rPr>
              <a:t>0.004</a:t>
            </a:r>
            <a:r>
              <a:rPr sz="3200" b="1" spc="15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bytes/flop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79706" y="8380221"/>
            <a:ext cx="33077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14069" indent="-801370">
              <a:lnSpc>
                <a:spcPct val="100000"/>
              </a:lnSpc>
              <a:spcBef>
                <a:spcPts val="90"/>
              </a:spcBef>
              <a:buSzPct val="129687"/>
              <a:buFont typeface="Arial"/>
              <a:buChar char="▪"/>
              <a:tabLst>
                <a:tab pos="814069" algn="l"/>
              </a:tabLst>
            </a:pPr>
            <a:r>
              <a:rPr sz="3200" b="1" dirty="0">
                <a:latin typeface="Arial"/>
                <a:cs typeface="Arial"/>
              </a:rPr>
              <a:t>not</a:t>
            </a:r>
            <a:r>
              <a:rPr sz="3200" b="1" spc="185" dirty="0">
                <a:latin typeface="Arial"/>
                <a:cs typeface="Arial"/>
              </a:rPr>
              <a:t> </a:t>
            </a:r>
            <a:r>
              <a:rPr sz="3200" b="1" spc="-45" dirty="0">
                <a:latin typeface="Arial"/>
                <a:cs typeface="Arial"/>
              </a:rPr>
              <a:t>balanced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08766" y="9047733"/>
            <a:ext cx="27597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11530" indent="-798830">
              <a:lnSpc>
                <a:spcPct val="100000"/>
              </a:lnSpc>
              <a:spcBef>
                <a:spcPts val="90"/>
              </a:spcBef>
              <a:buSzPct val="129687"/>
              <a:buFont typeface="Arial"/>
              <a:buChar char="▪"/>
              <a:tabLst>
                <a:tab pos="811530" algn="l"/>
              </a:tabLst>
            </a:pPr>
            <a:r>
              <a:rPr sz="3200" b="1" spc="55" dirty="0">
                <a:latin typeface="Arial"/>
                <a:cs typeface="Arial"/>
              </a:rPr>
              <a:t>300</a:t>
            </a:r>
            <a:r>
              <a:rPr sz="3200" b="1" spc="-20" dirty="0">
                <a:latin typeface="Arial"/>
                <a:cs typeface="Arial"/>
              </a:rPr>
              <a:t> Watts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5" y="1606296"/>
            <a:ext cx="10101072" cy="69372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63166" y="8468055"/>
            <a:ext cx="6571615" cy="376491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1240155">
              <a:lnSpc>
                <a:spcPct val="100000"/>
              </a:lnSpc>
              <a:spcBef>
                <a:spcPts val="115"/>
              </a:spcBef>
            </a:pPr>
            <a:r>
              <a:rPr sz="3300" b="1" dirty="0">
                <a:latin typeface="Arial"/>
                <a:cs typeface="Arial"/>
              </a:rPr>
              <a:t>Prototype</a:t>
            </a:r>
            <a:r>
              <a:rPr sz="3300" b="1" spc="-20" dirty="0">
                <a:latin typeface="Arial"/>
                <a:cs typeface="Arial"/>
              </a:rPr>
              <a:t> </a:t>
            </a:r>
            <a:r>
              <a:rPr sz="3300" b="1" spc="555" dirty="0">
                <a:latin typeface="Arial"/>
                <a:cs typeface="Arial"/>
              </a:rPr>
              <a:t>/</a:t>
            </a:r>
            <a:r>
              <a:rPr sz="3300" b="1" spc="5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internal</a:t>
            </a:r>
            <a:r>
              <a:rPr sz="3300" b="1" spc="10" dirty="0">
                <a:latin typeface="Arial"/>
                <a:cs typeface="Arial"/>
              </a:rPr>
              <a:t> </a:t>
            </a:r>
            <a:r>
              <a:rPr sz="3300" b="1" spc="-55" dirty="0">
                <a:latin typeface="Arial"/>
                <a:cs typeface="Arial"/>
              </a:rPr>
              <a:t>names </a:t>
            </a:r>
            <a:r>
              <a:rPr sz="3300" b="1" spc="-10" dirty="0">
                <a:latin typeface="Arial"/>
                <a:cs typeface="Arial"/>
              </a:rPr>
              <a:t>include:</a:t>
            </a:r>
            <a:endParaRPr sz="33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3300" b="1" spc="-45" dirty="0">
                <a:latin typeface="Arial"/>
                <a:cs typeface="Arial"/>
              </a:rPr>
              <a:t>Larrabee,</a:t>
            </a:r>
            <a:r>
              <a:rPr sz="3300" b="1" spc="-185" dirty="0">
                <a:latin typeface="Arial"/>
                <a:cs typeface="Arial"/>
              </a:rPr>
              <a:t> </a:t>
            </a:r>
            <a:r>
              <a:rPr sz="3300" b="1" spc="-35" dirty="0">
                <a:latin typeface="Arial"/>
                <a:cs typeface="Arial"/>
              </a:rPr>
              <a:t>Knight’s</a:t>
            </a:r>
            <a:r>
              <a:rPr sz="3300" b="1" spc="-170" dirty="0">
                <a:latin typeface="Arial"/>
                <a:cs typeface="Arial"/>
              </a:rPr>
              <a:t> </a:t>
            </a:r>
            <a:r>
              <a:rPr sz="3300" b="1" spc="-45" dirty="0">
                <a:latin typeface="Arial"/>
                <a:cs typeface="Arial"/>
              </a:rPr>
              <a:t>Ferry,</a:t>
            </a:r>
            <a:r>
              <a:rPr sz="3300" b="1" spc="-170" dirty="0">
                <a:latin typeface="Arial"/>
                <a:cs typeface="Arial"/>
              </a:rPr>
              <a:t> </a:t>
            </a:r>
            <a:r>
              <a:rPr sz="3300" b="1" spc="-30" dirty="0">
                <a:latin typeface="Arial"/>
                <a:cs typeface="Arial"/>
              </a:rPr>
              <a:t>Knight’s Corner,</a:t>
            </a:r>
            <a:r>
              <a:rPr sz="3300" b="1" spc="-180" dirty="0">
                <a:latin typeface="Arial"/>
                <a:cs typeface="Arial"/>
              </a:rPr>
              <a:t> </a:t>
            </a:r>
            <a:r>
              <a:rPr sz="3300" b="1" spc="-40" dirty="0">
                <a:latin typeface="Arial"/>
                <a:cs typeface="Arial"/>
              </a:rPr>
              <a:t>Knight’s</a:t>
            </a:r>
            <a:r>
              <a:rPr sz="3300" b="1" spc="-185" dirty="0">
                <a:latin typeface="Arial"/>
                <a:cs typeface="Arial"/>
              </a:rPr>
              <a:t> </a:t>
            </a:r>
            <a:r>
              <a:rPr sz="3300" b="1" spc="-10" dirty="0">
                <a:latin typeface="Arial"/>
                <a:cs typeface="Arial"/>
              </a:rPr>
              <a:t>Landing, </a:t>
            </a:r>
            <a:r>
              <a:rPr sz="3300" b="1" spc="-35" dirty="0">
                <a:latin typeface="Arial"/>
                <a:cs typeface="Arial"/>
              </a:rPr>
              <a:t>Knight’s</a:t>
            </a:r>
            <a:r>
              <a:rPr sz="3300" b="1" spc="-175" dirty="0">
                <a:latin typeface="Arial"/>
                <a:cs typeface="Arial"/>
              </a:rPr>
              <a:t> </a:t>
            </a:r>
            <a:r>
              <a:rPr sz="3300" b="1" spc="-20" dirty="0">
                <a:latin typeface="Arial"/>
                <a:cs typeface="Arial"/>
              </a:rPr>
              <a:t>Hill</a:t>
            </a: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3300" b="1" spc="-100" dirty="0">
                <a:latin typeface="Arial"/>
                <a:cs typeface="Arial"/>
              </a:rPr>
              <a:t>China’s</a:t>
            </a:r>
            <a:r>
              <a:rPr sz="3300" b="1" spc="-40" dirty="0">
                <a:latin typeface="Arial"/>
                <a:cs typeface="Arial"/>
              </a:rPr>
              <a:t> </a:t>
            </a:r>
            <a:r>
              <a:rPr sz="3300" b="1" spc="-10" dirty="0">
                <a:latin typeface="Arial"/>
                <a:cs typeface="Arial"/>
              </a:rPr>
              <a:t>Tianhe-</a:t>
            </a:r>
            <a:r>
              <a:rPr sz="3300" b="1" spc="55" dirty="0">
                <a:latin typeface="Arial"/>
                <a:cs typeface="Arial"/>
              </a:rPr>
              <a:t>2</a:t>
            </a:r>
            <a:r>
              <a:rPr sz="3300" b="1" spc="-70" dirty="0">
                <a:latin typeface="Arial"/>
                <a:cs typeface="Arial"/>
              </a:rPr>
              <a:t> </a:t>
            </a:r>
            <a:r>
              <a:rPr sz="3300" b="1" spc="-130" dirty="0">
                <a:latin typeface="Arial"/>
                <a:cs typeface="Arial"/>
              </a:rPr>
              <a:t>has</a:t>
            </a:r>
            <a:r>
              <a:rPr sz="3300" b="1" spc="-65" dirty="0">
                <a:latin typeface="Arial"/>
                <a:cs typeface="Arial"/>
              </a:rPr>
              <a:t> </a:t>
            </a:r>
            <a:r>
              <a:rPr sz="3300" b="1" spc="-10" dirty="0">
                <a:latin typeface="Arial"/>
                <a:cs typeface="Arial"/>
              </a:rPr>
              <a:t>48,000</a:t>
            </a: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300" b="1" spc="-40" dirty="0">
                <a:latin typeface="Arial"/>
                <a:cs typeface="Arial"/>
              </a:rPr>
              <a:t>Knight’s</a:t>
            </a:r>
            <a:r>
              <a:rPr sz="3300" b="1" spc="-185" dirty="0">
                <a:latin typeface="Arial"/>
                <a:cs typeface="Arial"/>
              </a:rPr>
              <a:t> </a:t>
            </a:r>
            <a:r>
              <a:rPr sz="3300" b="1" spc="-35" dirty="0">
                <a:latin typeface="Arial"/>
                <a:cs typeface="Arial"/>
              </a:rPr>
              <a:t>Corner</a:t>
            </a:r>
            <a:r>
              <a:rPr sz="3300" b="1" spc="-165" dirty="0">
                <a:latin typeface="Arial"/>
                <a:cs typeface="Arial"/>
              </a:rPr>
              <a:t> </a:t>
            </a:r>
            <a:r>
              <a:rPr sz="3300" b="1" spc="-10" dirty="0">
                <a:latin typeface="Arial"/>
                <a:cs typeface="Arial"/>
              </a:rPr>
              <a:t>chips</a:t>
            </a:r>
            <a:endParaRPr sz="33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Knight’s</a:t>
            </a:r>
            <a:r>
              <a:rPr spc="-370" dirty="0"/>
              <a:t> </a:t>
            </a:r>
            <a:r>
              <a:rPr spc="-65" dirty="0"/>
              <a:t>Corner</a:t>
            </a:r>
            <a:r>
              <a:rPr spc="-335" dirty="0"/>
              <a:t> </a:t>
            </a:r>
            <a:r>
              <a:rPr dirty="0"/>
              <a:t>Xeon</a:t>
            </a:r>
            <a:r>
              <a:rPr spc="-275" dirty="0"/>
              <a:t> </a:t>
            </a:r>
            <a:r>
              <a:rPr dirty="0"/>
              <a:t>Phi</a:t>
            </a:r>
            <a:r>
              <a:rPr spc="-285" dirty="0"/>
              <a:t> </a:t>
            </a:r>
            <a:r>
              <a:rPr spc="-290" dirty="0"/>
              <a:t>Cache</a:t>
            </a:r>
            <a:r>
              <a:rPr spc="-130" dirty="0"/>
              <a:t> </a:t>
            </a:r>
            <a:r>
              <a:rPr spc="-110" dirty="0"/>
              <a:t>Coherence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66401" y="3470528"/>
            <a:ext cx="6294120" cy="2426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46430" indent="-633730">
              <a:lnSpc>
                <a:spcPct val="100000"/>
              </a:lnSpc>
              <a:spcBef>
                <a:spcPts val="90"/>
              </a:spcBef>
              <a:buSzPct val="129545"/>
              <a:buFont typeface="Arial"/>
              <a:buChar char="▪"/>
              <a:tabLst>
                <a:tab pos="646430" algn="l"/>
              </a:tabLst>
            </a:pPr>
            <a:r>
              <a:rPr sz="4400" b="1" spc="-65" dirty="0">
                <a:latin typeface="Arial"/>
                <a:cs typeface="Arial"/>
              </a:rPr>
              <a:t>512KB</a:t>
            </a:r>
            <a:r>
              <a:rPr sz="4400" b="1" spc="-229" dirty="0">
                <a:latin typeface="Arial"/>
                <a:cs typeface="Arial"/>
              </a:rPr>
              <a:t> </a:t>
            </a:r>
            <a:r>
              <a:rPr sz="4400" b="1" spc="-90" dirty="0">
                <a:latin typeface="Arial"/>
                <a:cs typeface="Arial"/>
              </a:rPr>
              <a:t>L2</a:t>
            </a:r>
            <a:r>
              <a:rPr sz="4400" b="1" spc="-215" dirty="0">
                <a:latin typeface="Arial"/>
                <a:cs typeface="Arial"/>
              </a:rPr>
              <a:t> </a:t>
            </a:r>
            <a:r>
              <a:rPr sz="4400" b="1" spc="-70" dirty="0">
                <a:latin typeface="Arial"/>
                <a:cs typeface="Arial"/>
              </a:rPr>
              <a:t>caches</a:t>
            </a:r>
            <a:endParaRPr sz="4400">
              <a:latin typeface="Arial"/>
              <a:cs typeface="Arial"/>
            </a:endParaRPr>
          </a:p>
          <a:p>
            <a:pPr marL="646430" indent="-633730">
              <a:lnSpc>
                <a:spcPct val="100000"/>
              </a:lnSpc>
              <a:spcBef>
                <a:spcPts val="1415"/>
              </a:spcBef>
              <a:buSzPct val="129545"/>
              <a:buFont typeface="Arial"/>
              <a:buChar char="▪"/>
              <a:tabLst>
                <a:tab pos="646430" algn="l"/>
              </a:tabLst>
            </a:pPr>
            <a:r>
              <a:rPr sz="4400" b="1" spc="70" dirty="0">
                <a:latin typeface="Arial"/>
                <a:cs typeface="Arial"/>
              </a:rPr>
              <a:t>8</a:t>
            </a:r>
            <a:r>
              <a:rPr sz="4400" b="1" spc="-1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memory</a:t>
            </a:r>
            <a:r>
              <a:rPr sz="4400" b="1" spc="-25" dirty="0">
                <a:latin typeface="Arial"/>
                <a:cs typeface="Arial"/>
              </a:rPr>
              <a:t> </a:t>
            </a:r>
            <a:r>
              <a:rPr sz="4400" b="1" spc="-45" dirty="0">
                <a:latin typeface="Arial"/>
                <a:cs typeface="Arial"/>
              </a:rPr>
              <a:t>controllers</a:t>
            </a:r>
            <a:endParaRPr sz="4400">
              <a:latin typeface="Arial"/>
              <a:cs typeface="Arial"/>
            </a:endParaRPr>
          </a:p>
          <a:p>
            <a:pPr marL="1320165" lvl="1" indent="-637540">
              <a:lnSpc>
                <a:spcPct val="100000"/>
              </a:lnSpc>
              <a:spcBef>
                <a:spcPts val="1395"/>
              </a:spcBef>
              <a:buSzPct val="129545"/>
              <a:buFont typeface="Arial"/>
              <a:buChar char="▪"/>
              <a:tabLst>
                <a:tab pos="1320165" algn="l"/>
              </a:tabLst>
            </a:pPr>
            <a:r>
              <a:rPr sz="4400" b="1" dirty="0">
                <a:latin typeface="Arial"/>
                <a:cs typeface="Arial"/>
              </a:rPr>
              <a:t>Total</a:t>
            </a:r>
            <a:r>
              <a:rPr sz="4400" b="1" spc="-45" dirty="0">
                <a:latin typeface="Arial"/>
                <a:cs typeface="Arial"/>
              </a:rPr>
              <a:t> </a:t>
            </a:r>
            <a:r>
              <a:rPr sz="4400" b="1" spc="-185" dirty="0">
                <a:latin typeface="Arial"/>
                <a:cs typeface="Arial"/>
              </a:rPr>
              <a:t>8GB</a:t>
            </a:r>
            <a:r>
              <a:rPr sz="4400" b="1" spc="-85" dirty="0">
                <a:latin typeface="Arial"/>
                <a:cs typeface="Arial"/>
              </a:rPr>
              <a:t> </a:t>
            </a:r>
            <a:r>
              <a:rPr sz="4400" b="1" spc="-20" dirty="0">
                <a:latin typeface="Arial"/>
                <a:cs typeface="Arial"/>
              </a:rPr>
              <a:t>max.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463" y="2286000"/>
            <a:ext cx="7153656" cy="72420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82089" y="10783569"/>
            <a:ext cx="6504940" cy="2039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dirty="0">
                <a:latin typeface="Arial"/>
                <a:cs typeface="Arial"/>
              </a:rPr>
              <a:t>Prototype</a:t>
            </a:r>
            <a:r>
              <a:rPr sz="3300" spc="-15" dirty="0">
                <a:latin typeface="Arial"/>
                <a:cs typeface="Arial"/>
              </a:rPr>
              <a:t> </a:t>
            </a:r>
            <a:r>
              <a:rPr sz="3300" spc="370" dirty="0">
                <a:latin typeface="Arial"/>
                <a:cs typeface="Arial"/>
              </a:rPr>
              <a:t>/</a:t>
            </a:r>
            <a:r>
              <a:rPr sz="3300" spc="50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internal</a:t>
            </a:r>
            <a:r>
              <a:rPr sz="3300" spc="10" dirty="0">
                <a:latin typeface="Arial"/>
                <a:cs typeface="Arial"/>
              </a:rPr>
              <a:t> </a:t>
            </a:r>
            <a:r>
              <a:rPr sz="3300" spc="-65" dirty="0">
                <a:latin typeface="Arial"/>
                <a:cs typeface="Arial"/>
              </a:rPr>
              <a:t>names</a:t>
            </a:r>
            <a:r>
              <a:rPr sz="3300" spc="25" dirty="0">
                <a:latin typeface="Arial"/>
                <a:cs typeface="Arial"/>
              </a:rPr>
              <a:t> </a:t>
            </a:r>
            <a:r>
              <a:rPr sz="3300" spc="-10" dirty="0">
                <a:latin typeface="Arial"/>
                <a:cs typeface="Arial"/>
              </a:rPr>
              <a:t>include:</a:t>
            </a:r>
            <a:endParaRPr sz="3300">
              <a:latin typeface="Arial"/>
              <a:cs typeface="Arial"/>
            </a:endParaRPr>
          </a:p>
          <a:p>
            <a:pPr marL="12700" marR="263525">
              <a:lnSpc>
                <a:spcPct val="100000"/>
              </a:lnSpc>
            </a:pPr>
            <a:r>
              <a:rPr sz="3300" spc="-95" dirty="0">
                <a:latin typeface="Arial"/>
                <a:cs typeface="Arial"/>
              </a:rPr>
              <a:t>Larrabee,</a:t>
            </a:r>
            <a:r>
              <a:rPr sz="3300" spc="-125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Knight’s</a:t>
            </a:r>
            <a:r>
              <a:rPr sz="3300" spc="-145" dirty="0">
                <a:latin typeface="Arial"/>
                <a:cs typeface="Arial"/>
              </a:rPr>
              <a:t> </a:t>
            </a:r>
            <a:r>
              <a:rPr sz="3300" spc="-105" dirty="0">
                <a:latin typeface="Arial"/>
                <a:cs typeface="Arial"/>
              </a:rPr>
              <a:t>Ferry,</a:t>
            </a:r>
            <a:r>
              <a:rPr sz="3300" spc="-85" dirty="0">
                <a:latin typeface="Arial"/>
                <a:cs typeface="Arial"/>
              </a:rPr>
              <a:t> </a:t>
            </a:r>
            <a:r>
              <a:rPr sz="3300" spc="-10" dirty="0">
                <a:latin typeface="Arial"/>
                <a:cs typeface="Arial"/>
              </a:rPr>
              <a:t>Knight’s </a:t>
            </a:r>
            <a:r>
              <a:rPr sz="3300" spc="-55" dirty="0">
                <a:latin typeface="Arial"/>
                <a:cs typeface="Arial"/>
              </a:rPr>
              <a:t>Corner,</a:t>
            </a:r>
            <a:r>
              <a:rPr sz="3300" spc="-145" dirty="0">
                <a:latin typeface="Arial"/>
                <a:cs typeface="Arial"/>
              </a:rPr>
              <a:t> </a:t>
            </a:r>
            <a:r>
              <a:rPr sz="3300" dirty="0">
                <a:latin typeface="Arial"/>
                <a:cs typeface="Arial"/>
              </a:rPr>
              <a:t>Knight’s</a:t>
            </a:r>
            <a:r>
              <a:rPr sz="3300" spc="-145" dirty="0">
                <a:latin typeface="Arial"/>
                <a:cs typeface="Arial"/>
              </a:rPr>
              <a:t> </a:t>
            </a:r>
            <a:r>
              <a:rPr sz="3300" spc="-30" dirty="0">
                <a:latin typeface="Arial"/>
                <a:cs typeface="Arial"/>
              </a:rPr>
              <a:t>Landing,</a:t>
            </a:r>
            <a:r>
              <a:rPr sz="3300" spc="-155" dirty="0">
                <a:latin typeface="Arial"/>
                <a:cs typeface="Arial"/>
              </a:rPr>
              <a:t> </a:t>
            </a:r>
            <a:r>
              <a:rPr sz="3300" spc="-10" dirty="0">
                <a:latin typeface="Arial"/>
                <a:cs typeface="Arial"/>
              </a:rPr>
              <a:t>Knight’s </a:t>
            </a:r>
            <a:r>
              <a:rPr sz="3300" spc="-20" dirty="0">
                <a:latin typeface="Arial"/>
                <a:cs typeface="Arial"/>
              </a:rPr>
              <a:t>Hill</a:t>
            </a:r>
            <a:endParaRPr sz="33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25" dirty="0"/>
              <a:t>KC</a:t>
            </a:r>
            <a:r>
              <a:rPr spc="-15" dirty="0"/>
              <a:t> </a:t>
            </a:r>
            <a:r>
              <a:rPr dirty="0"/>
              <a:t>Xeon</a:t>
            </a:r>
            <a:r>
              <a:rPr spc="-420" dirty="0"/>
              <a:t> </a:t>
            </a:r>
            <a:r>
              <a:rPr dirty="0"/>
              <a:t>Phi</a:t>
            </a:r>
            <a:r>
              <a:rPr spc="-385" dirty="0"/>
              <a:t> </a:t>
            </a:r>
            <a:r>
              <a:rPr spc="-20" dirty="0"/>
              <a:t>Ring</a:t>
            </a:r>
            <a:r>
              <a:rPr spc="-300" dirty="0"/>
              <a:t> </a:t>
            </a:r>
            <a:r>
              <a:rPr spc="-20"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968" y="8790241"/>
            <a:ext cx="15861030" cy="3910329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814069" indent="-801370">
              <a:lnSpc>
                <a:spcPct val="100000"/>
              </a:lnSpc>
              <a:spcBef>
                <a:spcPts val="345"/>
              </a:spcBef>
              <a:buSzPct val="119444"/>
              <a:buFont typeface="Arial"/>
              <a:buChar char="▪"/>
              <a:tabLst>
                <a:tab pos="814069" algn="l"/>
              </a:tabLst>
            </a:pPr>
            <a:r>
              <a:rPr sz="3600" b="1" spc="-110" dirty="0">
                <a:latin typeface="Arial"/>
                <a:cs typeface="Arial"/>
              </a:rPr>
              <a:t>Messages</a:t>
            </a:r>
            <a:r>
              <a:rPr sz="3600" b="1" spc="-140" dirty="0">
                <a:latin typeface="Arial"/>
                <a:cs typeface="Arial"/>
              </a:rPr>
              <a:t> </a:t>
            </a:r>
            <a:r>
              <a:rPr sz="3600" b="1" spc="-25" dirty="0">
                <a:latin typeface="Arial"/>
                <a:cs typeface="Arial"/>
              </a:rPr>
              <a:t>sent</a:t>
            </a:r>
            <a:r>
              <a:rPr sz="3600" b="1" spc="-14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around</a:t>
            </a:r>
            <a:r>
              <a:rPr sz="3600" b="1" spc="-18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bidirectional</a:t>
            </a:r>
            <a:r>
              <a:rPr sz="3600" b="1" spc="-175" dirty="0">
                <a:latin typeface="Arial"/>
                <a:cs typeface="Arial"/>
              </a:rPr>
              <a:t> </a:t>
            </a:r>
            <a:r>
              <a:rPr sz="3600" b="1" spc="-20" dirty="0">
                <a:latin typeface="Arial"/>
                <a:cs typeface="Arial"/>
              </a:rPr>
              <a:t>ring</a:t>
            </a:r>
            <a:endParaRPr sz="3600">
              <a:latin typeface="Arial"/>
              <a:cs typeface="Arial"/>
            </a:endParaRPr>
          </a:p>
          <a:p>
            <a:pPr marL="1335405" marR="5080" lvl="1" indent="-521970">
              <a:lnSpc>
                <a:spcPct val="95400"/>
              </a:lnSpc>
              <a:spcBef>
                <a:spcPts val="600"/>
              </a:spcBef>
              <a:buSzPct val="129166"/>
              <a:buFont typeface="Arial"/>
              <a:buChar char="-"/>
              <a:tabLst>
                <a:tab pos="1335405" algn="l"/>
              </a:tabLst>
            </a:pPr>
            <a:r>
              <a:rPr sz="3600" b="1" dirty="0">
                <a:latin typeface="Arial"/>
                <a:cs typeface="Arial"/>
              </a:rPr>
              <a:t>Having</a:t>
            </a:r>
            <a:r>
              <a:rPr sz="3600" b="1" spc="-14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everything</a:t>
            </a:r>
            <a:r>
              <a:rPr sz="3600" b="1" spc="-1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on</a:t>
            </a:r>
            <a:r>
              <a:rPr sz="3600" b="1" spc="-114" dirty="0">
                <a:latin typeface="Arial"/>
                <a:cs typeface="Arial"/>
              </a:rPr>
              <a:t> </a:t>
            </a:r>
            <a:r>
              <a:rPr sz="3600" b="1" spc="-45" dirty="0">
                <a:latin typeface="Arial"/>
                <a:cs typeface="Arial"/>
              </a:rPr>
              <a:t>single</a:t>
            </a:r>
            <a:r>
              <a:rPr sz="3600" b="1" spc="-150" dirty="0">
                <a:latin typeface="Arial"/>
                <a:cs typeface="Arial"/>
              </a:rPr>
              <a:t> </a:t>
            </a:r>
            <a:r>
              <a:rPr sz="3600" b="1" spc="-25" dirty="0">
                <a:latin typeface="Arial"/>
                <a:cs typeface="Arial"/>
              </a:rPr>
              <a:t>chip</a:t>
            </a:r>
            <a:r>
              <a:rPr sz="3600" b="1" spc="-114" dirty="0">
                <a:latin typeface="Arial"/>
                <a:cs typeface="Arial"/>
              </a:rPr>
              <a:t> </a:t>
            </a:r>
            <a:r>
              <a:rPr sz="3600" b="1" spc="-65" dirty="0">
                <a:latin typeface="Arial"/>
                <a:cs typeface="Arial"/>
              </a:rPr>
              <a:t>enables</a:t>
            </a:r>
            <a:r>
              <a:rPr sz="3600" b="1" spc="-1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very</a:t>
            </a:r>
            <a:r>
              <a:rPr sz="3600" b="1" spc="-10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wide</a:t>
            </a:r>
            <a:r>
              <a:rPr sz="3600" b="1" spc="-12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communication paths</a:t>
            </a:r>
            <a:endParaRPr sz="3600">
              <a:latin typeface="Arial"/>
              <a:cs typeface="Arial"/>
            </a:endParaRPr>
          </a:p>
          <a:p>
            <a:pPr marL="1335405" marR="610870" lvl="1" indent="-521970">
              <a:lnSpc>
                <a:spcPct val="95400"/>
              </a:lnSpc>
              <a:spcBef>
                <a:spcPts val="625"/>
              </a:spcBef>
              <a:buSzPct val="129166"/>
              <a:buFont typeface="Arial"/>
              <a:buChar char="-"/>
              <a:tabLst>
                <a:tab pos="1335405" algn="l"/>
              </a:tabLst>
            </a:pPr>
            <a:r>
              <a:rPr sz="3600" b="1" spc="-145" dirty="0">
                <a:latin typeface="Arial"/>
                <a:cs typeface="Arial"/>
              </a:rPr>
              <a:t>Can</a:t>
            </a:r>
            <a:r>
              <a:rPr sz="3600" b="1" spc="-90" dirty="0">
                <a:latin typeface="Arial"/>
                <a:cs typeface="Arial"/>
              </a:rPr>
              <a:t> </a:t>
            </a:r>
            <a:r>
              <a:rPr sz="3600" b="1" spc="50" dirty="0">
                <a:latin typeface="Arial"/>
                <a:cs typeface="Arial"/>
              </a:rPr>
              <a:t>get</a:t>
            </a:r>
            <a:r>
              <a:rPr sz="3600" b="1" spc="-6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effect</a:t>
            </a:r>
            <a:r>
              <a:rPr sz="3600" b="1" spc="-60" dirty="0">
                <a:latin typeface="Arial"/>
                <a:cs typeface="Arial"/>
              </a:rPr>
              <a:t> </a:t>
            </a:r>
            <a:r>
              <a:rPr sz="3600" b="1" spc="80" dirty="0">
                <a:latin typeface="Arial"/>
                <a:cs typeface="Arial"/>
              </a:rPr>
              <a:t>of</a:t>
            </a:r>
            <a:r>
              <a:rPr sz="3600" b="1" spc="-70" dirty="0">
                <a:latin typeface="Arial"/>
                <a:cs typeface="Arial"/>
              </a:rPr>
              <a:t> </a:t>
            </a:r>
            <a:r>
              <a:rPr sz="3600" b="1" spc="-45" dirty="0">
                <a:latin typeface="Arial"/>
                <a:cs typeface="Arial"/>
              </a:rPr>
              <a:t>broadcast</a:t>
            </a:r>
            <a:r>
              <a:rPr sz="3600" b="1" spc="-6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by</a:t>
            </a:r>
            <a:r>
              <a:rPr sz="3600" b="1" spc="-75" dirty="0">
                <a:latin typeface="Arial"/>
                <a:cs typeface="Arial"/>
              </a:rPr>
              <a:t> </a:t>
            </a:r>
            <a:r>
              <a:rPr sz="3600" b="1" spc="-25" dirty="0">
                <a:latin typeface="Arial"/>
                <a:cs typeface="Arial"/>
              </a:rPr>
              <a:t>circulating</a:t>
            </a:r>
            <a:r>
              <a:rPr sz="3600" b="1" spc="-110" dirty="0">
                <a:latin typeface="Arial"/>
                <a:cs typeface="Arial"/>
              </a:rPr>
              <a:t> </a:t>
            </a:r>
            <a:r>
              <a:rPr sz="3600" b="1" spc="-130" dirty="0">
                <a:latin typeface="Arial"/>
                <a:cs typeface="Arial"/>
              </a:rPr>
              <a:t>message</a:t>
            </a:r>
            <a:r>
              <a:rPr sz="3600" b="1" spc="-5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around</a:t>
            </a:r>
            <a:r>
              <a:rPr sz="3600" b="1" spc="-10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entire </a:t>
            </a:r>
            <a:r>
              <a:rPr sz="3600" b="1" spc="-20" dirty="0">
                <a:latin typeface="Arial"/>
                <a:cs typeface="Arial"/>
              </a:rPr>
              <a:t>ring</a:t>
            </a:r>
            <a:endParaRPr sz="3600">
              <a:latin typeface="Arial"/>
              <a:cs typeface="Arial"/>
            </a:endParaRPr>
          </a:p>
          <a:p>
            <a:pPr marL="1484630">
              <a:lnSpc>
                <a:spcPct val="100000"/>
              </a:lnSpc>
              <a:spcBef>
                <a:spcPts val="345"/>
              </a:spcBef>
              <a:tabLst>
                <a:tab pos="2122170" algn="l"/>
              </a:tabLst>
            </a:pPr>
            <a:r>
              <a:rPr sz="4650" spc="260" dirty="0">
                <a:latin typeface="Arial"/>
                <a:cs typeface="Arial"/>
              </a:rPr>
              <a:t>-</a:t>
            </a:r>
            <a:r>
              <a:rPr sz="4650" dirty="0">
                <a:latin typeface="Arial"/>
                <a:cs typeface="Arial"/>
              </a:rPr>
              <a:t>	</a:t>
            </a:r>
            <a:r>
              <a:rPr sz="3600" b="1" dirty="0">
                <a:latin typeface="Arial"/>
                <a:cs typeface="Arial"/>
              </a:rPr>
              <a:t>Advantage</a:t>
            </a:r>
            <a:r>
              <a:rPr sz="3600" b="1" spc="-15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over</a:t>
            </a:r>
            <a:r>
              <a:rPr sz="3600" b="1" spc="-135" dirty="0">
                <a:latin typeface="Arial"/>
                <a:cs typeface="Arial"/>
              </a:rPr>
              <a:t> </a:t>
            </a:r>
            <a:r>
              <a:rPr sz="3600" b="1" spc="80" dirty="0">
                <a:latin typeface="Arial"/>
                <a:cs typeface="Arial"/>
              </a:rPr>
              <a:t>point-</a:t>
            </a:r>
            <a:r>
              <a:rPr sz="3600" b="1" spc="140" dirty="0">
                <a:latin typeface="Arial"/>
                <a:cs typeface="Arial"/>
              </a:rPr>
              <a:t>to-</a:t>
            </a:r>
            <a:r>
              <a:rPr sz="3600" b="1" spc="-10" dirty="0">
                <a:latin typeface="Arial"/>
                <a:cs typeface="Arial"/>
              </a:rPr>
              <a:t>point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5432" y="1697735"/>
            <a:ext cx="12137136" cy="69098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401" y="410413"/>
            <a:ext cx="1147000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25" dirty="0"/>
              <a:t>KC</a:t>
            </a:r>
            <a:r>
              <a:rPr spc="-15" dirty="0"/>
              <a:t> </a:t>
            </a:r>
            <a:r>
              <a:rPr dirty="0"/>
              <a:t>Xeon</a:t>
            </a:r>
            <a:r>
              <a:rPr spc="-420" dirty="0"/>
              <a:t> </a:t>
            </a:r>
            <a:r>
              <a:rPr dirty="0"/>
              <a:t>Phi</a:t>
            </a:r>
            <a:r>
              <a:rPr spc="-365" dirty="0"/>
              <a:t> </a:t>
            </a:r>
            <a:r>
              <a:rPr dirty="0"/>
              <a:t>Directory</a:t>
            </a:r>
            <a:r>
              <a:rPr spc="-26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001" y="7380028"/>
            <a:ext cx="13430885" cy="42392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814069" indent="-801370">
              <a:lnSpc>
                <a:spcPct val="100000"/>
              </a:lnSpc>
              <a:spcBef>
                <a:spcPts val="340"/>
              </a:spcBef>
              <a:buSzPct val="119444"/>
              <a:buFont typeface="Arial"/>
              <a:buChar char="▪"/>
              <a:tabLst>
                <a:tab pos="814069" algn="l"/>
              </a:tabLst>
            </a:pPr>
            <a:r>
              <a:rPr sz="3600" b="1" dirty="0">
                <a:latin typeface="Arial"/>
                <a:cs typeface="Arial"/>
              </a:rPr>
              <a:t>Directory</a:t>
            </a:r>
            <a:r>
              <a:rPr sz="3600" b="1" spc="-155" dirty="0">
                <a:latin typeface="Arial"/>
                <a:cs typeface="Arial"/>
              </a:rPr>
              <a:t> </a:t>
            </a:r>
            <a:r>
              <a:rPr sz="3600" b="1" spc="-70" dirty="0">
                <a:latin typeface="Arial"/>
                <a:cs typeface="Arial"/>
              </a:rPr>
              <a:t>keeps</a:t>
            </a:r>
            <a:r>
              <a:rPr sz="3600" b="1" spc="-1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track</a:t>
            </a:r>
            <a:r>
              <a:rPr sz="3600" b="1" spc="-125" dirty="0">
                <a:latin typeface="Arial"/>
                <a:cs typeface="Arial"/>
              </a:rPr>
              <a:t> </a:t>
            </a:r>
            <a:r>
              <a:rPr sz="3600" b="1" spc="80" dirty="0">
                <a:latin typeface="Arial"/>
                <a:cs typeface="Arial"/>
              </a:rPr>
              <a:t>of</a:t>
            </a:r>
            <a:r>
              <a:rPr sz="3600" b="1" spc="-140" dirty="0">
                <a:latin typeface="Arial"/>
                <a:cs typeface="Arial"/>
              </a:rPr>
              <a:t> </a:t>
            </a:r>
            <a:r>
              <a:rPr sz="3600" b="1" spc="-40" dirty="0">
                <a:latin typeface="Arial"/>
                <a:cs typeface="Arial"/>
              </a:rPr>
              <a:t>which</a:t>
            </a:r>
            <a:r>
              <a:rPr sz="3600" b="1" spc="-160" dirty="0">
                <a:latin typeface="Arial"/>
                <a:cs typeface="Arial"/>
              </a:rPr>
              <a:t> </a:t>
            </a:r>
            <a:r>
              <a:rPr sz="3600" b="1" spc="-60" dirty="0">
                <a:latin typeface="Arial"/>
                <a:cs typeface="Arial"/>
              </a:rPr>
              <a:t>lines</a:t>
            </a:r>
            <a:r>
              <a:rPr sz="3600" b="1" spc="-13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are</a:t>
            </a:r>
            <a:r>
              <a:rPr sz="3600" b="1" spc="-130" dirty="0">
                <a:latin typeface="Arial"/>
                <a:cs typeface="Arial"/>
              </a:rPr>
              <a:t> </a:t>
            </a:r>
            <a:r>
              <a:rPr sz="3600" b="1" spc="-20" dirty="0">
                <a:latin typeface="Arial"/>
                <a:cs typeface="Arial"/>
              </a:rPr>
              <a:t>resident</a:t>
            </a:r>
            <a:r>
              <a:rPr sz="3600" b="1" spc="-14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in</a:t>
            </a:r>
            <a:r>
              <a:rPr sz="3600" b="1" spc="-120" dirty="0">
                <a:latin typeface="Arial"/>
                <a:cs typeface="Arial"/>
              </a:rPr>
              <a:t> </a:t>
            </a:r>
            <a:r>
              <a:rPr sz="3600" b="1" spc="-40" dirty="0">
                <a:latin typeface="Arial"/>
                <a:cs typeface="Arial"/>
              </a:rPr>
              <a:t>local</a:t>
            </a:r>
            <a:r>
              <a:rPr sz="3600" b="1" spc="-170" dirty="0">
                <a:latin typeface="Arial"/>
                <a:cs typeface="Arial"/>
              </a:rPr>
              <a:t> </a:t>
            </a:r>
            <a:r>
              <a:rPr sz="3600" b="1" spc="-25" dirty="0">
                <a:latin typeface="Arial"/>
                <a:cs typeface="Arial"/>
              </a:rPr>
              <a:t>L2</a:t>
            </a:r>
            <a:endParaRPr sz="3600">
              <a:latin typeface="Arial"/>
              <a:cs typeface="Arial"/>
            </a:endParaRPr>
          </a:p>
          <a:p>
            <a:pPr marL="814069">
              <a:lnSpc>
                <a:spcPct val="100000"/>
              </a:lnSpc>
              <a:spcBef>
                <a:spcPts val="345"/>
              </a:spcBef>
              <a:tabLst>
                <a:tab pos="1448435" algn="l"/>
              </a:tabLst>
            </a:pPr>
            <a:r>
              <a:rPr sz="4650" spc="260" dirty="0">
                <a:latin typeface="Arial"/>
                <a:cs typeface="Arial"/>
              </a:rPr>
              <a:t>-</a:t>
            </a:r>
            <a:r>
              <a:rPr sz="4650" dirty="0">
                <a:latin typeface="Arial"/>
                <a:cs typeface="Arial"/>
              </a:rPr>
              <a:t>	</a:t>
            </a:r>
            <a:r>
              <a:rPr sz="3600" b="1" spc="-90" dirty="0">
                <a:latin typeface="Arial"/>
                <a:cs typeface="Arial"/>
              </a:rPr>
              <a:t>Same </a:t>
            </a:r>
            <a:r>
              <a:rPr sz="3600" b="1" spc="-225" dirty="0">
                <a:latin typeface="Arial"/>
                <a:cs typeface="Arial"/>
              </a:rPr>
              <a:t>as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spc="55" dirty="0">
                <a:latin typeface="Arial"/>
                <a:cs typeface="Arial"/>
              </a:rPr>
              <a:t>with</a:t>
            </a:r>
            <a:r>
              <a:rPr sz="3600" b="1" spc="-75" dirty="0">
                <a:latin typeface="Arial"/>
                <a:cs typeface="Arial"/>
              </a:rPr>
              <a:t> </a:t>
            </a:r>
            <a:r>
              <a:rPr sz="3600" b="1" spc="-30" dirty="0">
                <a:latin typeface="Arial"/>
                <a:cs typeface="Arial"/>
              </a:rPr>
              <a:t>single-</a:t>
            </a:r>
            <a:r>
              <a:rPr sz="3600" b="1" dirty="0">
                <a:latin typeface="Arial"/>
                <a:cs typeface="Arial"/>
              </a:rPr>
              <a:t>node</a:t>
            </a:r>
            <a:r>
              <a:rPr sz="3600" b="1" spc="-114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system</a:t>
            </a:r>
            <a:endParaRPr sz="3600">
              <a:latin typeface="Arial"/>
              <a:cs typeface="Arial"/>
            </a:endParaRPr>
          </a:p>
          <a:p>
            <a:pPr marL="814069" indent="-801370">
              <a:lnSpc>
                <a:spcPct val="100000"/>
              </a:lnSpc>
              <a:spcBef>
                <a:spcPts val="1205"/>
              </a:spcBef>
              <a:buSzPct val="119444"/>
              <a:buFont typeface="Arial"/>
              <a:buChar char="▪"/>
              <a:tabLst>
                <a:tab pos="814069" algn="l"/>
              </a:tabLst>
            </a:pPr>
            <a:r>
              <a:rPr sz="3600" b="1" dirty="0">
                <a:latin typeface="Arial"/>
                <a:cs typeface="Arial"/>
              </a:rPr>
              <a:t>Worst-</a:t>
            </a:r>
            <a:r>
              <a:rPr sz="3600" b="1" spc="-229" dirty="0">
                <a:latin typeface="Arial"/>
                <a:cs typeface="Arial"/>
              </a:rPr>
              <a:t>case</a:t>
            </a:r>
            <a:r>
              <a:rPr sz="3600" b="1" dirty="0">
                <a:latin typeface="Arial"/>
                <a:cs typeface="Arial"/>
              </a:rPr>
              <a:t> memory</a:t>
            </a:r>
            <a:r>
              <a:rPr sz="3600" b="1" spc="7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read</a:t>
            </a:r>
            <a:r>
              <a:rPr sz="3600" b="1" spc="4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or</a:t>
            </a:r>
            <a:r>
              <a:rPr sz="3600" b="1" spc="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write</a:t>
            </a:r>
            <a:r>
              <a:rPr sz="3600" b="1" spc="3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by</a:t>
            </a:r>
            <a:r>
              <a:rPr sz="3600" b="1" spc="35" dirty="0">
                <a:latin typeface="Arial"/>
                <a:cs typeface="Arial"/>
              </a:rPr>
              <a:t> </a:t>
            </a:r>
            <a:r>
              <a:rPr sz="3600" b="1" spc="-25" dirty="0">
                <a:latin typeface="Arial"/>
                <a:cs typeface="Arial"/>
              </a:rPr>
              <a:t>P:</a:t>
            </a:r>
            <a:endParaRPr sz="3600">
              <a:latin typeface="Arial"/>
              <a:cs typeface="Arial"/>
            </a:endParaRPr>
          </a:p>
          <a:p>
            <a:pPr marL="1737995" lvl="1" indent="-835025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1737995" algn="l"/>
              </a:tabLst>
            </a:pPr>
            <a:r>
              <a:rPr sz="3600" b="1" spc="-135" dirty="0">
                <a:latin typeface="Arial"/>
                <a:cs typeface="Arial"/>
              </a:rPr>
              <a:t>Check</a:t>
            </a:r>
            <a:r>
              <a:rPr sz="3600" b="1" spc="-114" dirty="0">
                <a:latin typeface="Arial"/>
                <a:cs typeface="Arial"/>
              </a:rPr>
              <a:t> </a:t>
            </a:r>
            <a:r>
              <a:rPr sz="3600" b="1" spc="-35" dirty="0">
                <a:latin typeface="Arial"/>
                <a:cs typeface="Arial"/>
              </a:rPr>
              <a:t>local</a:t>
            </a:r>
            <a:r>
              <a:rPr sz="3600" b="1" spc="-21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cache</a:t>
            </a:r>
            <a:endParaRPr sz="3600">
              <a:latin typeface="Arial"/>
              <a:cs typeface="Arial"/>
            </a:endParaRPr>
          </a:p>
          <a:p>
            <a:pPr marL="1737995" lvl="1" indent="-835025">
              <a:lnSpc>
                <a:spcPct val="100000"/>
              </a:lnSpc>
              <a:spcBef>
                <a:spcPts val="1390"/>
              </a:spcBef>
              <a:buAutoNum type="arabicPeriod"/>
              <a:tabLst>
                <a:tab pos="1737995" algn="l"/>
              </a:tabLst>
            </a:pPr>
            <a:r>
              <a:rPr sz="3600" b="1" spc="-45" dirty="0">
                <a:latin typeface="Arial"/>
                <a:cs typeface="Arial"/>
              </a:rPr>
              <a:t>Circulate</a:t>
            </a:r>
            <a:r>
              <a:rPr sz="3600" b="1" spc="-120" dirty="0">
                <a:latin typeface="Arial"/>
                <a:cs typeface="Arial"/>
              </a:rPr>
              <a:t> </a:t>
            </a:r>
            <a:r>
              <a:rPr sz="3600" b="1" spc="-30" dirty="0">
                <a:latin typeface="Arial"/>
                <a:cs typeface="Arial"/>
              </a:rPr>
              <a:t>request</a:t>
            </a:r>
            <a:r>
              <a:rPr sz="3600" b="1" spc="-9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around</a:t>
            </a:r>
            <a:r>
              <a:rPr sz="3600" b="1" spc="-1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ring</a:t>
            </a:r>
            <a:r>
              <a:rPr sz="3600" b="1" spc="-105" dirty="0">
                <a:latin typeface="Arial"/>
                <a:cs typeface="Arial"/>
              </a:rPr>
              <a:t> </a:t>
            </a:r>
            <a:r>
              <a:rPr sz="3600" b="1" spc="60" dirty="0">
                <a:latin typeface="Arial"/>
                <a:cs typeface="Arial"/>
              </a:rPr>
              <a:t>for</a:t>
            </a:r>
            <a:r>
              <a:rPr sz="3600" b="1" spc="-8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line</a:t>
            </a:r>
            <a:r>
              <a:rPr sz="3600" b="1" spc="-1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in</a:t>
            </a:r>
            <a:r>
              <a:rPr sz="3600" b="1" spc="-75" dirty="0">
                <a:latin typeface="Arial"/>
                <a:cs typeface="Arial"/>
              </a:rPr>
              <a:t> </a:t>
            </a:r>
            <a:r>
              <a:rPr sz="3600" b="1" spc="-80" dirty="0">
                <a:latin typeface="Arial"/>
                <a:cs typeface="Arial"/>
              </a:rPr>
              <a:t>some</a:t>
            </a:r>
            <a:r>
              <a:rPr sz="3600" b="1" spc="-9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cache</a:t>
            </a:r>
            <a:endParaRPr sz="3600">
              <a:latin typeface="Arial"/>
              <a:cs typeface="Arial"/>
            </a:endParaRPr>
          </a:p>
          <a:p>
            <a:pPr marL="1737995" lvl="1" indent="-835025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1737995" algn="l"/>
              </a:tabLst>
            </a:pPr>
            <a:r>
              <a:rPr sz="3600" b="1" spc="-75" dirty="0">
                <a:latin typeface="Arial"/>
                <a:cs typeface="Arial"/>
              </a:rPr>
              <a:t>Send</a:t>
            </a:r>
            <a:r>
              <a:rPr sz="3600" b="1" spc="-85" dirty="0">
                <a:latin typeface="Arial"/>
                <a:cs typeface="Arial"/>
              </a:rPr>
              <a:t> </a:t>
            </a:r>
            <a:r>
              <a:rPr sz="3600" b="1" spc="-35" dirty="0">
                <a:latin typeface="Arial"/>
                <a:cs typeface="Arial"/>
              </a:rPr>
              <a:t>request</a:t>
            </a:r>
            <a:r>
              <a:rPr sz="3600" b="1" spc="-9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around</a:t>
            </a:r>
            <a:r>
              <a:rPr sz="3600" b="1" spc="-114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ring</a:t>
            </a:r>
            <a:r>
              <a:rPr sz="3600" b="1" spc="-95" dirty="0">
                <a:latin typeface="Arial"/>
                <a:cs typeface="Arial"/>
              </a:rPr>
              <a:t> </a:t>
            </a:r>
            <a:r>
              <a:rPr sz="3600" b="1" spc="80" dirty="0">
                <a:latin typeface="Arial"/>
                <a:cs typeface="Arial"/>
              </a:rPr>
              <a:t>to</a:t>
            </a:r>
            <a:r>
              <a:rPr sz="3600" b="1" spc="-6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memory</a:t>
            </a:r>
            <a:r>
              <a:rPr sz="3600" b="1" spc="-6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controller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5495" y="1691639"/>
            <a:ext cx="12179808" cy="52638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Next</a:t>
            </a:r>
            <a:r>
              <a:rPr spc="-220" dirty="0"/>
              <a:t> </a:t>
            </a:r>
            <a:r>
              <a:rPr spc="-30" dirty="0"/>
              <a:t>Generation</a:t>
            </a:r>
            <a:r>
              <a:rPr spc="-220" dirty="0"/>
              <a:t> </a:t>
            </a:r>
            <a:r>
              <a:rPr dirty="0"/>
              <a:t>Xeon</a:t>
            </a:r>
            <a:r>
              <a:rPr spc="-235" dirty="0"/>
              <a:t> </a:t>
            </a:r>
            <a:r>
              <a:rPr spc="-25" dirty="0"/>
              <a:t>Phi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03281" y="2073674"/>
            <a:ext cx="7552690" cy="1009459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814069" indent="-801370">
              <a:lnSpc>
                <a:spcPct val="100000"/>
              </a:lnSpc>
              <a:spcBef>
                <a:spcPts val="455"/>
              </a:spcBef>
              <a:buSzPct val="119791"/>
              <a:buFont typeface="Arial"/>
              <a:buChar char="▪"/>
              <a:tabLst>
                <a:tab pos="814069" algn="l"/>
              </a:tabLst>
            </a:pPr>
            <a:r>
              <a:rPr sz="4800" b="1" spc="-55" dirty="0">
                <a:latin typeface="Arial"/>
                <a:cs typeface="Arial"/>
              </a:rPr>
              <a:t>“Knight’s</a:t>
            </a:r>
            <a:r>
              <a:rPr sz="4800" b="1" spc="-260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Landing”</a:t>
            </a:r>
            <a:endParaRPr sz="4800">
              <a:latin typeface="Arial"/>
              <a:cs typeface="Arial"/>
            </a:endParaRPr>
          </a:p>
          <a:p>
            <a:pPr marL="814069" indent="-801370">
              <a:lnSpc>
                <a:spcPct val="100000"/>
              </a:lnSpc>
              <a:spcBef>
                <a:spcPts val="1395"/>
              </a:spcBef>
              <a:buSzPct val="119791"/>
              <a:buFont typeface="Arial"/>
              <a:buChar char="▪"/>
              <a:tabLst>
                <a:tab pos="814069" algn="l"/>
              </a:tabLst>
            </a:pPr>
            <a:r>
              <a:rPr sz="4800" b="1" spc="75" dirty="0">
                <a:latin typeface="Arial"/>
                <a:cs typeface="Arial"/>
              </a:rPr>
              <a:t>72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cores</a:t>
            </a:r>
            <a:endParaRPr sz="4800">
              <a:latin typeface="Arial"/>
              <a:cs typeface="Arial"/>
            </a:endParaRPr>
          </a:p>
          <a:p>
            <a:pPr marL="1612900" marR="1280795" lvl="1" indent="-799465">
              <a:lnSpc>
                <a:spcPct val="100000"/>
              </a:lnSpc>
              <a:spcBef>
                <a:spcPts val="1390"/>
              </a:spcBef>
              <a:buSzPct val="130208"/>
              <a:buFont typeface="Arial"/>
              <a:buChar char="▪"/>
              <a:tabLst>
                <a:tab pos="1612900" algn="l"/>
              </a:tabLst>
            </a:pPr>
            <a:r>
              <a:rPr sz="4800" b="1" spc="-320" dirty="0">
                <a:latin typeface="Arial"/>
                <a:cs typeface="Arial"/>
              </a:rPr>
              <a:t>Each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65" dirty="0">
                <a:latin typeface="Arial"/>
                <a:cs typeface="Arial"/>
              </a:rPr>
              <a:t>with</a:t>
            </a:r>
            <a:r>
              <a:rPr sz="4800" b="1" spc="15" dirty="0">
                <a:latin typeface="Arial"/>
                <a:cs typeface="Arial"/>
              </a:rPr>
              <a:t> </a:t>
            </a:r>
            <a:r>
              <a:rPr sz="4800" b="1" spc="204" dirty="0">
                <a:latin typeface="Arial"/>
                <a:cs typeface="Arial"/>
              </a:rPr>
              <a:t>4-</a:t>
            </a:r>
            <a:r>
              <a:rPr sz="4800" b="1" spc="-25" dirty="0">
                <a:latin typeface="Arial"/>
                <a:cs typeface="Arial"/>
              </a:rPr>
              <a:t>way </a:t>
            </a:r>
            <a:r>
              <a:rPr sz="4800" b="1" dirty="0">
                <a:latin typeface="Arial"/>
                <a:cs typeface="Arial"/>
              </a:rPr>
              <a:t>hyper</a:t>
            </a:r>
            <a:r>
              <a:rPr sz="4800" b="1" spc="-14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threading</a:t>
            </a:r>
            <a:endParaRPr sz="4800">
              <a:latin typeface="Arial"/>
              <a:cs typeface="Arial"/>
            </a:endParaRPr>
          </a:p>
          <a:p>
            <a:pPr marL="1612900" marR="699135" lvl="1" indent="-799465">
              <a:lnSpc>
                <a:spcPct val="100000"/>
              </a:lnSpc>
              <a:spcBef>
                <a:spcPts val="1420"/>
              </a:spcBef>
              <a:buSzPct val="130208"/>
              <a:buFont typeface="Arial"/>
              <a:buChar char="▪"/>
              <a:tabLst>
                <a:tab pos="1612900" algn="l"/>
              </a:tabLst>
            </a:pPr>
            <a:r>
              <a:rPr sz="4800" b="1" spc="-320" dirty="0">
                <a:latin typeface="Arial"/>
                <a:cs typeface="Arial"/>
              </a:rPr>
              <a:t>Each</a:t>
            </a:r>
            <a:r>
              <a:rPr sz="4800" b="1" spc="-10" dirty="0">
                <a:latin typeface="Arial"/>
                <a:cs typeface="Arial"/>
              </a:rPr>
              <a:t> </a:t>
            </a:r>
            <a:r>
              <a:rPr sz="4800" b="1" spc="65" dirty="0">
                <a:latin typeface="Arial"/>
                <a:cs typeface="Arial"/>
              </a:rPr>
              <a:t>with</a:t>
            </a:r>
            <a:r>
              <a:rPr sz="4800" b="1" spc="10" dirty="0">
                <a:latin typeface="Arial"/>
                <a:cs typeface="Arial"/>
              </a:rPr>
              <a:t> </a:t>
            </a:r>
            <a:r>
              <a:rPr sz="4800" b="1" spc="80" dirty="0">
                <a:latin typeface="Arial"/>
                <a:cs typeface="Arial"/>
              </a:rPr>
              <a:t>2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25" dirty="0">
                <a:latin typeface="Arial"/>
                <a:cs typeface="Arial"/>
              </a:rPr>
              <a:t>vector </a:t>
            </a:r>
            <a:r>
              <a:rPr sz="4800" b="1" spc="-10" dirty="0">
                <a:latin typeface="Arial"/>
                <a:cs typeface="Arial"/>
              </a:rPr>
              <a:t>units</a:t>
            </a:r>
            <a:endParaRPr sz="4800">
              <a:latin typeface="Arial"/>
              <a:cs typeface="Arial"/>
            </a:endParaRPr>
          </a:p>
          <a:p>
            <a:pPr marL="814069" marR="57785" indent="-802005">
              <a:lnSpc>
                <a:spcPct val="100000"/>
              </a:lnSpc>
              <a:spcBef>
                <a:spcPts val="1395"/>
              </a:spcBef>
              <a:buSzPct val="119791"/>
              <a:buFont typeface="Arial"/>
              <a:buChar char="▪"/>
              <a:tabLst>
                <a:tab pos="814069" algn="l"/>
              </a:tabLst>
            </a:pPr>
            <a:r>
              <a:rPr sz="4800" b="1" spc="-20" dirty="0">
                <a:latin typeface="Arial"/>
                <a:cs typeface="Arial"/>
              </a:rPr>
              <a:t>Grouped</a:t>
            </a:r>
            <a:r>
              <a:rPr sz="4800" b="1" spc="-130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into</a:t>
            </a:r>
            <a:r>
              <a:rPr sz="4800" b="1" spc="-155" dirty="0">
                <a:latin typeface="Arial"/>
                <a:cs typeface="Arial"/>
              </a:rPr>
              <a:t> </a:t>
            </a:r>
            <a:r>
              <a:rPr sz="4800" b="1" spc="-75" dirty="0">
                <a:latin typeface="Arial"/>
                <a:cs typeface="Arial"/>
              </a:rPr>
              <a:t>pairs</a:t>
            </a:r>
            <a:r>
              <a:rPr sz="4800" b="1" spc="-135" dirty="0">
                <a:latin typeface="Arial"/>
                <a:cs typeface="Arial"/>
              </a:rPr>
              <a:t> </a:t>
            </a:r>
            <a:r>
              <a:rPr sz="4800" b="1" spc="80" dirty="0">
                <a:latin typeface="Arial"/>
                <a:cs typeface="Arial"/>
              </a:rPr>
              <a:t>to </a:t>
            </a:r>
            <a:r>
              <a:rPr sz="4800" b="1" dirty="0">
                <a:latin typeface="Arial"/>
                <a:cs typeface="Arial"/>
              </a:rPr>
              <a:t>give</a:t>
            </a:r>
            <a:r>
              <a:rPr sz="4800" b="1" spc="-114" dirty="0">
                <a:latin typeface="Arial"/>
                <a:cs typeface="Arial"/>
              </a:rPr>
              <a:t> </a:t>
            </a:r>
            <a:r>
              <a:rPr sz="4800" b="1" spc="75" dirty="0">
                <a:latin typeface="Arial"/>
                <a:cs typeface="Arial"/>
              </a:rPr>
              <a:t>36</a:t>
            </a:r>
            <a:r>
              <a:rPr sz="4800" b="1" spc="-12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compute</a:t>
            </a:r>
            <a:r>
              <a:rPr sz="4800" b="1" spc="-110" dirty="0">
                <a:latin typeface="Arial"/>
                <a:cs typeface="Arial"/>
              </a:rPr>
              <a:t> </a:t>
            </a:r>
            <a:r>
              <a:rPr sz="4800" b="1" spc="-100" dirty="0">
                <a:latin typeface="Arial"/>
                <a:cs typeface="Arial"/>
              </a:rPr>
              <a:t>nodes</a:t>
            </a:r>
            <a:endParaRPr sz="4800">
              <a:latin typeface="Arial"/>
              <a:cs typeface="Arial"/>
            </a:endParaRPr>
          </a:p>
          <a:p>
            <a:pPr marL="814069" indent="-801370">
              <a:lnSpc>
                <a:spcPct val="100000"/>
              </a:lnSpc>
              <a:spcBef>
                <a:spcPts val="1395"/>
              </a:spcBef>
              <a:buSzPct val="119791"/>
              <a:buFont typeface="Arial"/>
              <a:buChar char="▪"/>
              <a:tabLst>
                <a:tab pos="814069" algn="l"/>
              </a:tabLst>
            </a:pPr>
            <a:r>
              <a:rPr sz="4800" b="1" spc="-50" dirty="0">
                <a:latin typeface="Arial"/>
                <a:cs typeface="Arial"/>
              </a:rPr>
              <a:t>Peak</a:t>
            </a:r>
            <a:r>
              <a:rPr sz="4800" b="1" spc="-185" dirty="0">
                <a:latin typeface="Arial"/>
                <a:cs typeface="Arial"/>
              </a:rPr>
              <a:t> </a:t>
            </a:r>
            <a:r>
              <a:rPr sz="4800" b="1" spc="80" dirty="0">
                <a:latin typeface="Arial"/>
                <a:cs typeface="Arial"/>
              </a:rPr>
              <a:t>6</a:t>
            </a:r>
            <a:r>
              <a:rPr sz="4800" b="1" spc="-80" dirty="0">
                <a:latin typeface="Arial"/>
                <a:cs typeface="Arial"/>
              </a:rPr>
              <a:t> </a:t>
            </a:r>
            <a:r>
              <a:rPr sz="4800" b="1" spc="-390" dirty="0">
                <a:latin typeface="Arial"/>
                <a:cs typeface="Arial"/>
              </a:rPr>
              <a:t>SP</a:t>
            </a:r>
            <a:r>
              <a:rPr sz="4800" b="1" spc="-10" dirty="0">
                <a:latin typeface="Arial"/>
                <a:cs typeface="Arial"/>
              </a:rPr>
              <a:t> </a:t>
            </a:r>
            <a:r>
              <a:rPr sz="4800" b="1" spc="-360" dirty="0">
                <a:latin typeface="Arial"/>
                <a:cs typeface="Arial"/>
              </a:rPr>
              <a:t>TFLOPS</a:t>
            </a:r>
            <a:endParaRPr sz="4800">
              <a:latin typeface="Arial"/>
              <a:cs typeface="Arial"/>
            </a:endParaRPr>
          </a:p>
          <a:p>
            <a:pPr marL="814069" indent="-801370">
              <a:lnSpc>
                <a:spcPct val="100000"/>
              </a:lnSpc>
              <a:spcBef>
                <a:spcPts val="1420"/>
              </a:spcBef>
              <a:buSzPct val="119791"/>
              <a:buFont typeface="Arial"/>
              <a:buChar char="▪"/>
              <a:tabLst>
                <a:tab pos="814069" algn="l"/>
              </a:tabLst>
            </a:pPr>
            <a:r>
              <a:rPr sz="4800" b="1" spc="75" dirty="0">
                <a:latin typeface="Arial"/>
                <a:cs typeface="Arial"/>
              </a:rPr>
              <a:t>16</a:t>
            </a:r>
            <a:r>
              <a:rPr sz="4800" b="1" spc="-175" dirty="0">
                <a:latin typeface="Arial"/>
                <a:cs typeface="Arial"/>
              </a:rPr>
              <a:t> </a:t>
            </a:r>
            <a:r>
              <a:rPr sz="4800" b="1" spc="-365" dirty="0">
                <a:latin typeface="Arial"/>
                <a:cs typeface="Arial"/>
              </a:rPr>
              <a:t>GB</a:t>
            </a:r>
            <a:r>
              <a:rPr sz="4800" b="1" spc="-10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on</a:t>
            </a:r>
            <a:r>
              <a:rPr sz="4800" b="1" spc="-90" dirty="0">
                <a:latin typeface="Arial"/>
                <a:cs typeface="Arial"/>
              </a:rPr>
              <a:t> </a:t>
            </a:r>
            <a:r>
              <a:rPr sz="4800" b="1" spc="-45" dirty="0">
                <a:latin typeface="Arial"/>
                <a:cs typeface="Arial"/>
              </a:rPr>
              <a:t>package</a:t>
            </a:r>
            <a:r>
              <a:rPr sz="4800" b="1" spc="-95" dirty="0">
                <a:latin typeface="Arial"/>
                <a:cs typeface="Arial"/>
              </a:rPr>
              <a:t> </a:t>
            </a:r>
            <a:r>
              <a:rPr sz="4800" b="1" spc="-25" dirty="0">
                <a:latin typeface="Arial"/>
                <a:cs typeface="Arial"/>
              </a:rPr>
              <a:t>RAM</a:t>
            </a:r>
            <a:endParaRPr sz="4800">
              <a:latin typeface="Arial"/>
              <a:cs typeface="Arial"/>
            </a:endParaRPr>
          </a:p>
          <a:p>
            <a:pPr marL="814069" marR="167640" indent="-802005">
              <a:lnSpc>
                <a:spcPct val="100000"/>
              </a:lnSpc>
              <a:spcBef>
                <a:spcPts val="1390"/>
              </a:spcBef>
              <a:buSzPct val="119791"/>
              <a:buFont typeface="Arial"/>
              <a:buChar char="▪"/>
              <a:tabLst>
                <a:tab pos="814069" algn="l"/>
              </a:tabLst>
            </a:pPr>
            <a:r>
              <a:rPr sz="4800" b="1" spc="-365" dirty="0">
                <a:latin typeface="Arial"/>
                <a:cs typeface="Arial"/>
              </a:rPr>
              <a:t>Access</a:t>
            </a:r>
            <a:r>
              <a:rPr sz="4800" b="1" spc="-10" dirty="0">
                <a:latin typeface="Arial"/>
                <a:cs typeface="Arial"/>
              </a:rPr>
              <a:t> </a:t>
            </a:r>
            <a:r>
              <a:rPr sz="4800" b="1" spc="110" dirty="0">
                <a:latin typeface="Arial"/>
                <a:cs typeface="Arial"/>
              </a:rPr>
              <a:t>to</a:t>
            </a:r>
            <a:r>
              <a:rPr sz="4800" b="1" spc="-2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up</a:t>
            </a:r>
            <a:r>
              <a:rPr sz="4800" b="1" spc="-10" dirty="0">
                <a:latin typeface="Arial"/>
                <a:cs typeface="Arial"/>
              </a:rPr>
              <a:t> </a:t>
            </a:r>
            <a:r>
              <a:rPr sz="4800" b="1" spc="110" dirty="0">
                <a:latin typeface="Arial"/>
                <a:cs typeface="Arial"/>
              </a:rPr>
              <a:t>to</a:t>
            </a:r>
            <a:r>
              <a:rPr sz="4800" b="1" spc="-25" dirty="0">
                <a:latin typeface="Arial"/>
                <a:cs typeface="Arial"/>
              </a:rPr>
              <a:t> </a:t>
            </a:r>
            <a:r>
              <a:rPr sz="4800" b="1" spc="75" dirty="0">
                <a:latin typeface="Arial"/>
                <a:cs typeface="Arial"/>
              </a:rPr>
              <a:t>384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390" dirty="0">
                <a:latin typeface="Arial"/>
                <a:cs typeface="Arial"/>
              </a:rPr>
              <a:t>GB </a:t>
            </a:r>
            <a:r>
              <a:rPr sz="4800" b="1" spc="190" dirty="0">
                <a:latin typeface="Arial"/>
                <a:cs typeface="Arial"/>
              </a:rPr>
              <a:t>off-</a:t>
            </a:r>
            <a:r>
              <a:rPr sz="4800" b="1" spc="-60" dirty="0">
                <a:latin typeface="Arial"/>
                <a:cs typeface="Arial"/>
              </a:rPr>
              <a:t>package</a:t>
            </a:r>
            <a:r>
              <a:rPr sz="4800" b="1" spc="-260" dirty="0">
                <a:latin typeface="Arial"/>
                <a:cs typeface="Arial"/>
              </a:rPr>
              <a:t> </a:t>
            </a:r>
            <a:r>
              <a:rPr sz="4800" b="1" spc="-25" dirty="0">
                <a:latin typeface="Arial"/>
                <a:cs typeface="Arial"/>
              </a:rPr>
              <a:t>RAM</a:t>
            </a:r>
            <a:endParaRPr sz="4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927" y="1920239"/>
            <a:ext cx="8479536" cy="55717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4623" y="7650480"/>
            <a:ext cx="6486144" cy="577900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Knight’s</a:t>
            </a:r>
            <a:r>
              <a:rPr spc="-370" dirty="0"/>
              <a:t> </a:t>
            </a:r>
            <a:r>
              <a:rPr spc="-70" dirty="0"/>
              <a:t>Landing</a:t>
            </a:r>
            <a:r>
              <a:rPr spc="-340" dirty="0"/>
              <a:t> </a:t>
            </a:r>
            <a:r>
              <a:rPr dirty="0"/>
              <a:t>Xeon</a:t>
            </a:r>
            <a:r>
              <a:rPr spc="-280" dirty="0"/>
              <a:t> </a:t>
            </a:r>
            <a:r>
              <a:rPr dirty="0"/>
              <a:t>Phi</a:t>
            </a:r>
            <a:r>
              <a:rPr spc="-275" dirty="0"/>
              <a:t> </a:t>
            </a:r>
            <a:r>
              <a:rPr spc="-290" dirty="0"/>
              <a:t>Cache</a:t>
            </a:r>
            <a:r>
              <a:rPr spc="-125" dirty="0"/>
              <a:t> </a:t>
            </a:r>
            <a:r>
              <a:rPr spc="-100" dirty="0"/>
              <a:t>Coherence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7" y="2099003"/>
            <a:ext cx="10347094" cy="714069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46430" marR="552450" indent="-634365">
              <a:lnSpc>
                <a:spcPct val="100000"/>
              </a:lnSpc>
              <a:spcBef>
                <a:spcPts val="90"/>
              </a:spcBef>
              <a:buSzPct val="129545"/>
              <a:buFont typeface="Arial"/>
              <a:buChar char="▪"/>
              <a:tabLst>
                <a:tab pos="646430" algn="l"/>
              </a:tabLst>
            </a:pPr>
            <a:r>
              <a:rPr spc="-20" dirty="0"/>
              <a:t>Nodes</a:t>
            </a:r>
            <a:r>
              <a:rPr spc="-290" dirty="0"/>
              <a:t> </a:t>
            </a:r>
            <a:r>
              <a:rPr dirty="0"/>
              <a:t>organized</a:t>
            </a:r>
            <a:r>
              <a:rPr spc="-245" dirty="0"/>
              <a:t> </a:t>
            </a:r>
            <a:r>
              <a:rPr spc="-320" dirty="0"/>
              <a:t>as</a:t>
            </a:r>
            <a:r>
              <a:rPr spc="10" dirty="0"/>
              <a:t> </a:t>
            </a:r>
            <a:r>
              <a:rPr spc="195" dirty="0"/>
              <a:t>2-</a:t>
            </a:r>
            <a:r>
              <a:rPr spc="-50" dirty="0"/>
              <a:t>D </a:t>
            </a:r>
            <a:r>
              <a:rPr spc="-20" dirty="0"/>
              <a:t>mesh</a:t>
            </a:r>
          </a:p>
          <a:p>
            <a:pPr marL="1320165" lvl="1" indent="-636905">
              <a:lnSpc>
                <a:spcPct val="100000"/>
              </a:lnSpc>
              <a:spcBef>
                <a:spcPts val="1420"/>
              </a:spcBef>
              <a:buSzPct val="129545"/>
              <a:buFont typeface="Arial"/>
              <a:buChar char="▪"/>
              <a:tabLst>
                <a:tab pos="1320165" algn="l"/>
              </a:tabLst>
            </a:pPr>
            <a:r>
              <a:rPr sz="4400" b="1" spc="-65" dirty="0">
                <a:latin typeface="Arial"/>
                <a:cs typeface="Arial"/>
              </a:rPr>
              <a:t>Some</a:t>
            </a:r>
            <a:r>
              <a:rPr sz="4400" b="1" spc="-120" dirty="0">
                <a:latin typeface="Arial"/>
                <a:cs typeface="Arial"/>
              </a:rPr>
              <a:t> </a:t>
            </a:r>
            <a:r>
              <a:rPr sz="4400" b="1" spc="65" dirty="0">
                <a:latin typeface="Arial"/>
                <a:cs typeface="Arial"/>
              </a:rPr>
              <a:t>for</a:t>
            </a:r>
            <a:r>
              <a:rPr sz="4400" b="1" spc="-100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computation</a:t>
            </a:r>
            <a:endParaRPr sz="4400">
              <a:latin typeface="Arial"/>
              <a:cs typeface="Arial"/>
            </a:endParaRPr>
          </a:p>
          <a:p>
            <a:pPr marL="1320165" marR="1401445" lvl="1" indent="-637540">
              <a:lnSpc>
                <a:spcPct val="100000"/>
              </a:lnSpc>
              <a:spcBef>
                <a:spcPts val="1390"/>
              </a:spcBef>
              <a:buSzPct val="129545"/>
              <a:buFont typeface="Arial"/>
              <a:buChar char="▪"/>
              <a:tabLst>
                <a:tab pos="1320165" algn="l"/>
              </a:tabLst>
            </a:pPr>
            <a:r>
              <a:rPr sz="4400" b="1" spc="-60" dirty="0">
                <a:latin typeface="Arial"/>
                <a:cs typeface="Arial"/>
              </a:rPr>
              <a:t>Some</a:t>
            </a:r>
            <a:r>
              <a:rPr sz="4400" b="1" spc="-130" dirty="0">
                <a:latin typeface="Arial"/>
                <a:cs typeface="Arial"/>
              </a:rPr>
              <a:t> </a:t>
            </a:r>
            <a:r>
              <a:rPr sz="4400" b="1" spc="75" dirty="0">
                <a:latin typeface="Arial"/>
                <a:cs typeface="Arial"/>
              </a:rPr>
              <a:t>for</a:t>
            </a:r>
            <a:r>
              <a:rPr sz="4400" b="1" spc="-110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memory interfaces</a:t>
            </a:r>
            <a:endParaRPr sz="4400">
              <a:latin typeface="Arial"/>
              <a:cs typeface="Arial"/>
            </a:endParaRPr>
          </a:p>
          <a:p>
            <a:pPr marL="646430" marR="541655" indent="-634365">
              <a:lnSpc>
                <a:spcPct val="100000"/>
              </a:lnSpc>
              <a:spcBef>
                <a:spcPts val="1395"/>
              </a:spcBef>
              <a:buSzPct val="129545"/>
              <a:buFont typeface="Arial"/>
              <a:buChar char="▪"/>
              <a:tabLst>
                <a:tab pos="646430" algn="l"/>
              </a:tabLst>
            </a:pPr>
            <a:r>
              <a:rPr spc="-180" dirty="0"/>
              <a:t>Use</a:t>
            </a:r>
            <a:r>
              <a:rPr spc="-10" dirty="0"/>
              <a:t> </a:t>
            </a:r>
            <a:r>
              <a:rPr spc="114" dirty="0"/>
              <a:t>X/Y</a:t>
            </a:r>
            <a:r>
              <a:rPr spc="35" dirty="0"/>
              <a:t> </a:t>
            </a:r>
            <a:r>
              <a:rPr dirty="0"/>
              <a:t>routing </a:t>
            </a:r>
            <a:r>
              <a:rPr spc="100" dirty="0"/>
              <a:t>to</a:t>
            </a:r>
            <a:r>
              <a:rPr spc="-10" dirty="0"/>
              <a:t> </a:t>
            </a:r>
            <a:r>
              <a:rPr spc="-80" dirty="0"/>
              <a:t>send </a:t>
            </a:r>
            <a:r>
              <a:rPr spc="-95" dirty="0"/>
              <a:t>messages</a:t>
            </a:r>
          </a:p>
          <a:p>
            <a:pPr marL="646430" marR="5080" indent="-634365">
              <a:lnSpc>
                <a:spcPct val="100000"/>
              </a:lnSpc>
              <a:spcBef>
                <a:spcPts val="1420"/>
              </a:spcBef>
              <a:buSzPct val="129545"/>
              <a:buFont typeface="Arial"/>
              <a:buChar char="▪"/>
              <a:tabLst>
                <a:tab pos="646430" algn="l"/>
              </a:tabLst>
            </a:pPr>
            <a:r>
              <a:rPr dirty="0"/>
              <a:t>Must</a:t>
            </a:r>
            <a:r>
              <a:rPr spc="20" dirty="0"/>
              <a:t> </a:t>
            </a:r>
            <a:r>
              <a:rPr spc="-175" dirty="0"/>
              <a:t>use</a:t>
            </a:r>
            <a:r>
              <a:rPr dirty="0"/>
              <a:t> more</a:t>
            </a:r>
            <a:r>
              <a:rPr spc="15" dirty="0"/>
              <a:t> </a:t>
            </a:r>
            <a:r>
              <a:rPr spc="-10" dirty="0"/>
              <a:t>traditional </a:t>
            </a:r>
            <a:r>
              <a:rPr dirty="0"/>
              <a:t>directory-</a:t>
            </a:r>
            <a:r>
              <a:rPr spc="-90" dirty="0"/>
              <a:t>based</a:t>
            </a:r>
            <a:r>
              <a:rPr spc="-125" dirty="0"/>
              <a:t> </a:t>
            </a:r>
            <a:r>
              <a:rPr spc="-10" dirty="0"/>
              <a:t>scheme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Summary:</a:t>
            </a:r>
            <a:r>
              <a:rPr spc="-270" dirty="0"/>
              <a:t> </a:t>
            </a:r>
            <a:r>
              <a:rPr dirty="0"/>
              <a:t>directory-</a:t>
            </a:r>
            <a:r>
              <a:rPr spc="-125" dirty="0"/>
              <a:t>based</a:t>
            </a:r>
            <a:r>
              <a:rPr spc="-265" dirty="0"/>
              <a:t> </a:t>
            </a:r>
            <a:r>
              <a:rPr spc="-90" dirty="0"/>
              <a:t>coherence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401" y="1566417"/>
            <a:ext cx="15923260" cy="11078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4069" marR="5080" indent="-802005">
              <a:lnSpc>
                <a:spcPct val="100000"/>
              </a:lnSpc>
              <a:spcBef>
                <a:spcPts val="105"/>
              </a:spcBef>
              <a:buSzPct val="120000"/>
              <a:buFont typeface="Arial"/>
              <a:buChar char="▪"/>
              <a:tabLst>
                <a:tab pos="814069" algn="l"/>
              </a:tabLst>
            </a:pPr>
            <a:r>
              <a:rPr sz="4000" b="1" dirty="0">
                <a:latin typeface="Arial"/>
                <a:cs typeface="Arial"/>
              </a:rPr>
              <a:t>Primary</a:t>
            </a:r>
            <a:r>
              <a:rPr sz="4000" b="1" spc="-215" dirty="0">
                <a:latin typeface="Arial"/>
                <a:cs typeface="Arial"/>
              </a:rPr>
              <a:t> </a:t>
            </a:r>
            <a:r>
              <a:rPr sz="4000" b="1" spc="-45" dirty="0">
                <a:latin typeface="Arial"/>
                <a:cs typeface="Arial"/>
              </a:rPr>
              <a:t>observation:</a:t>
            </a:r>
            <a:r>
              <a:rPr sz="4000" b="1" spc="-204" dirty="0">
                <a:latin typeface="Arial"/>
                <a:cs typeface="Arial"/>
              </a:rPr>
              <a:t> </a:t>
            </a:r>
            <a:r>
              <a:rPr sz="4000" b="1" spc="-65" dirty="0">
                <a:latin typeface="Arial"/>
                <a:cs typeface="Arial"/>
              </a:rPr>
              <a:t>broadcast</a:t>
            </a:r>
            <a:r>
              <a:rPr sz="4000" b="1" spc="-19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doesn’t</a:t>
            </a:r>
            <a:r>
              <a:rPr sz="4000" b="1" spc="-140" dirty="0">
                <a:latin typeface="Arial"/>
                <a:cs typeface="Arial"/>
              </a:rPr>
              <a:t> </a:t>
            </a:r>
            <a:r>
              <a:rPr sz="4000" b="1" spc="-145" dirty="0">
                <a:latin typeface="Arial"/>
                <a:cs typeface="Arial"/>
              </a:rPr>
              <a:t>scale,</a:t>
            </a:r>
            <a:r>
              <a:rPr sz="4000" b="1" spc="-135" dirty="0">
                <a:latin typeface="Arial"/>
                <a:cs typeface="Arial"/>
              </a:rPr>
              <a:t> </a:t>
            </a:r>
            <a:r>
              <a:rPr sz="4000" b="1" spc="75" dirty="0">
                <a:latin typeface="Arial"/>
                <a:cs typeface="Arial"/>
              </a:rPr>
              <a:t>but</a:t>
            </a:r>
            <a:r>
              <a:rPr sz="4000" b="1" spc="-185" dirty="0">
                <a:latin typeface="Arial"/>
                <a:cs typeface="Arial"/>
              </a:rPr>
              <a:t> </a:t>
            </a:r>
            <a:r>
              <a:rPr sz="4000" b="1" spc="-20" dirty="0">
                <a:latin typeface="Arial"/>
                <a:cs typeface="Arial"/>
              </a:rPr>
              <a:t>luckily</a:t>
            </a:r>
            <a:r>
              <a:rPr sz="4000" b="1" spc="-155" dirty="0">
                <a:latin typeface="Arial"/>
                <a:cs typeface="Arial"/>
              </a:rPr>
              <a:t> </a:t>
            </a:r>
            <a:r>
              <a:rPr sz="4000" b="1" spc="-25" dirty="0">
                <a:latin typeface="Arial"/>
                <a:cs typeface="Arial"/>
              </a:rPr>
              <a:t>we </a:t>
            </a:r>
            <a:r>
              <a:rPr sz="4000" b="1" spc="50" dirty="0">
                <a:latin typeface="Arial"/>
                <a:cs typeface="Arial"/>
              </a:rPr>
              <a:t>don’t</a:t>
            </a:r>
            <a:r>
              <a:rPr sz="4000" b="1" spc="-7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need</a:t>
            </a:r>
            <a:r>
              <a:rPr sz="4000" b="1" spc="-90" dirty="0">
                <a:latin typeface="Arial"/>
                <a:cs typeface="Arial"/>
              </a:rPr>
              <a:t> </a:t>
            </a:r>
            <a:r>
              <a:rPr sz="4000" b="1" spc="110" dirty="0">
                <a:latin typeface="Arial"/>
                <a:cs typeface="Arial"/>
              </a:rPr>
              <a:t>to</a:t>
            </a:r>
            <a:r>
              <a:rPr sz="4000" b="1" spc="-95" dirty="0">
                <a:latin typeface="Arial"/>
                <a:cs typeface="Arial"/>
              </a:rPr>
              <a:t> </a:t>
            </a:r>
            <a:r>
              <a:rPr sz="4000" b="1" spc="-65" dirty="0">
                <a:latin typeface="Arial"/>
                <a:cs typeface="Arial"/>
              </a:rPr>
              <a:t>broadcast</a:t>
            </a:r>
            <a:r>
              <a:rPr sz="4000" b="1" spc="-105" dirty="0">
                <a:latin typeface="Arial"/>
                <a:cs typeface="Arial"/>
              </a:rPr>
              <a:t> </a:t>
            </a:r>
            <a:r>
              <a:rPr sz="4000" b="1" spc="110" dirty="0">
                <a:latin typeface="Arial"/>
                <a:cs typeface="Arial"/>
              </a:rPr>
              <a:t>to</a:t>
            </a:r>
            <a:r>
              <a:rPr sz="4000" b="1" spc="-90" dirty="0">
                <a:latin typeface="Arial"/>
                <a:cs typeface="Arial"/>
              </a:rPr>
              <a:t> </a:t>
            </a:r>
            <a:r>
              <a:rPr sz="4000" b="1" spc="-80" dirty="0">
                <a:latin typeface="Arial"/>
                <a:cs typeface="Arial"/>
              </a:rPr>
              <a:t>ensure </a:t>
            </a:r>
            <a:r>
              <a:rPr sz="4000" b="1" spc="-85" dirty="0">
                <a:latin typeface="Arial"/>
                <a:cs typeface="Arial"/>
              </a:rPr>
              <a:t>coherence </a:t>
            </a:r>
            <a:r>
              <a:rPr sz="4000" b="1" spc="-135" dirty="0">
                <a:latin typeface="Arial"/>
                <a:cs typeface="Arial"/>
              </a:rPr>
              <a:t>because</a:t>
            </a:r>
            <a:r>
              <a:rPr sz="4000" b="1" spc="-90" dirty="0">
                <a:latin typeface="Arial"/>
                <a:cs typeface="Arial"/>
              </a:rPr>
              <a:t> </a:t>
            </a:r>
            <a:r>
              <a:rPr sz="4000" b="1" spc="60" dirty="0">
                <a:latin typeface="Arial"/>
                <a:cs typeface="Arial"/>
              </a:rPr>
              <a:t>often</a:t>
            </a:r>
            <a:r>
              <a:rPr sz="4000" b="1" spc="-80" dirty="0">
                <a:latin typeface="Arial"/>
                <a:cs typeface="Arial"/>
              </a:rPr>
              <a:t> </a:t>
            </a:r>
            <a:r>
              <a:rPr sz="4000" b="1" spc="-25" dirty="0">
                <a:latin typeface="Arial"/>
                <a:cs typeface="Arial"/>
              </a:rPr>
              <a:t>the </a:t>
            </a:r>
            <a:r>
              <a:rPr sz="4000" b="1" dirty="0">
                <a:latin typeface="Arial"/>
                <a:cs typeface="Arial"/>
              </a:rPr>
              <a:t>number</a:t>
            </a:r>
            <a:r>
              <a:rPr sz="4000" b="1" spc="-155" dirty="0">
                <a:latin typeface="Arial"/>
                <a:cs typeface="Arial"/>
              </a:rPr>
              <a:t> </a:t>
            </a:r>
            <a:r>
              <a:rPr sz="4000" b="1" spc="90" dirty="0">
                <a:latin typeface="Arial"/>
                <a:cs typeface="Arial"/>
              </a:rPr>
              <a:t>of</a:t>
            </a:r>
            <a:r>
              <a:rPr sz="4000" b="1" spc="-90" dirty="0">
                <a:latin typeface="Arial"/>
                <a:cs typeface="Arial"/>
              </a:rPr>
              <a:t> </a:t>
            </a:r>
            <a:r>
              <a:rPr sz="4000" b="1" spc="-204" dirty="0">
                <a:latin typeface="Arial"/>
                <a:cs typeface="Arial"/>
              </a:rPr>
              <a:t>caches</a:t>
            </a:r>
            <a:r>
              <a:rPr sz="4000" b="1" spc="-7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containing</a:t>
            </a:r>
            <a:r>
              <a:rPr sz="4000" b="1" spc="-8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a</a:t>
            </a:r>
            <a:r>
              <a:rPr sz="4000" b="1" spc="-110" dirty="0">
                <a:latin typeface="Arial"/>
                <a:cs typeface="Arial"/>
              </a:rPr>
              <a:t> </a:t>
            </a:r>
            <a:r>
              <a:rPr sz="4000" b="1" spc="-55" dirty="0">
                <a:latin typeface="Arial"/>
                <a:cs typeface="Arial"/>
              </a:rPr>
              <a:t>copy</a:t>
            </a:r>
            <a:r>
              <a:rPr sz="4000" b="1" spc="-105" dirty="0">
                <a:latin typeface="Arial"/>
                <a:cs typeface="Arial"/>
              </a:rPr>
              <a:t> </a:t>
            </a:r>
            <a:r>
              <a:rPr sz="4000" b="1" spc="90" dirty="0">
                <a:latin typeface="Arial"/>
                <a:cs typeface="Arial"/>
              </a:rPr>
              <a:t>of</a:t>
            </a:r>
            <a:r>
              <a:rPr sz="4000" b="1" spc="-9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a</a:t>
            </a:r>
            <a:r>
              <a:rPr sz="4000" b="1" spc="-11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line</a:t>
            </a:r>
            <a:r>
              <a:rPr sz="4000" b="1" spc="-85" dirty="0">
                <a:latin typeface="Arial"/>
                <a:cs typeface="Arial"/>
              </a:rPr>
              <a:t> </a:t>
            </a:r>
            <a:r>
              <a:rPr sz="4000" b="1" spc="-170" dirty="0">
                <a:latin typeface="Arial"/>
                <a:cs typeface="Arial"/>
              </a:rPr>
              <a:t>is</a:t>
            </a:r>
            <a:r>
              <a:rPr sz="4000" b="1" spc="-85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small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Font typeface="Arial"/>
              <a:buChar char="▪"/>
            </a:pPr>
            <a:endParaRPr sz="4000">
              <a:latin typeface="Arial"/>
              <a:cs typeface="Arial"/>
            </a:endParaRPr>
          </a:p>
          <a:p>
            <a:pPr marL="814069" indent="-801370">
              <a:lnSpc>
                <a:spcPct val="100000"/>
              </a:lnSpc>
              <a:buSzPct val="120000"/>
              <a:buFont typeface="Arial"/>
              <a:buChar char="▪"/>
              <a:tabLst>
                <a:tab pos="814069" algn="l"/>
              </a:tabLst>
            </a:pPr>
            <a:r>
              <a:rPr sz="4000" b="1" spc="-10" dirty="0">
                <a:latin typeface="Arial"/>
                <a:cs typeface="Arial"/>
              </a:rPr>
              <a:t>Instead</a:t>
            </a:r>
            <a:r>
              <a:rPr sz="4000" b="1" spc="-140" dirty="0">
                <a:latin typeface="Arial"/>
                <a:cs typeface="Arial"/>
              </a:rPr>
              <a:t> </a:t>
            </a:r>
            <a:r>
              <a:rPr sz="4000" b="1" spc="90" dirty="0">
                <a:latin typeface="Arial"/>
                <a:cs typeface="Arial"/>
              </a:rPr>
              <a:t>of</a:t>
            </a:r>
            <a:r>
              <a:rPr sz="4000" b="1" spc="-125" dirty="0">
                <a:latin typeface="Arial"/>
                <a:cs typeface="Arial"/>
              </a:rPr>
              <a:t> </a:t>
            </a:r>
            <a:r>
              <a:rPr sz="4000" b="1" spc="-40" dirty="0">
                <a:latin typeface="Arial"/>
                <a:cs typeface="Arial"/>
              </a:rPr>
              <a:t>snooping,</a:t>
            </a:r>
            <a:r>
              <a:rPr sz="4000" b="1" spc="-120" dirty="0">
                <a:latin typeface="Arial"/>
                <a:cs typeface="Arial"/>
              </a:rPr>
              <a:t> </a:t>
            </a:r>
            <a:r>
              <a:rPr sz="4000" b="1" spc="-20" dirty="0">
                <a:latin typeface="Arial"/>
                <a:cs typeface="Arial"/>
              </a:rPr>
              <a:t>just</a:t>
            </a:r>
            <a:r>
              <a:rPr sz="4000" b="1" spc="-105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store</a:t>
            </a:r>
            <a:r>
              <a:rPr sz="4000" b="1" spc="-12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the</a:t>
            </a:r>
            <a:r>
              <a:rPr sz="4000" b="1" spc="-15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list</a:t>
            </a:r>
            <a:r>
              <a:rPr sz="4000" b="1" spc="-85" dirty="0">
                <a:latin typeface="Arial"/>
                <a:cs typeface="Arial"/>
              </a:rPr>
              <a:t> </a:t>
            </a:r>
            <a:r>
              <a:rPr sz="4000" b="1" spc="90" dirty="0">
                <a:latin typeface="Arial"/>
                <a:cs typeface="Arial"/>
              </a:rPr>
              <a:t>of</a:t>
            </a:r>
            <a:r>
              <a:rPr sz="4000" b="1" spc="-125" dirty="0">
                <a:latin typeface="Arial"/>
                <a:cs typeface="Arial"/>
              </a:rPr>
              <a:t> </a:t>
            </a:r>
            <a:r>
              <a:rPr sz="4000" b="1" spc="-145" dirty="0">
                <a:latin typeface="Arial"/>
                <a:cs typeface="Arial"/>
              </a:rPr>
              <a:t>sharers</a:t>
            </a:r>
            <a:r>
              <a:rPr sz="4000" b="1" spc="-13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in</a:t>
            </a:r>
            <a:r>
              <a:rPr sz="4000" b="1" spc="-120" dirty="0">
                <a:latin typeface="Arial"/>
                <a:cs typeface="Arial"/>
              </a:rPr>
              <a:t> </a:t>
            </a:r>
            <a:r>
              <a:rPr sz="4000" b="1" spc="-50" dirty="0">
                <a:latin typeface="Arial"/>
                <a:cs typeface="Arial"/>
              </a:rPr>
              <a:t>a</a:t>
            </a:r>
            <a:endParaRPr sz="4000">
              <a:latin typeface="Arial"/>
              <a:cs typeface="Arial"/>
            </a:endParaRPr>
          </a:p>
          <a:p>
            <a:pPr marL="814069">
              <a:lnSpc>
                <a:spcPct val="100000"/>
              </a:lnSpc>
              <a:spcBef>
                <a:spcPts val="5"/>
              </a:spcBef>
            </a:pPr>
            <a:r>
              <a:rPr sz="4000" b="1" spc="-10" dirty="0">
                <a:latin typeface="Arial"/>
                <a:cs typeface="Arial"/>
              </a:rPr>
              <a:t>“directory”</a:t>
            </a:r>
            <a:r>
              <a:rPr sz="4000" b="1" spc="-204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and</a:t>
            </a:r>
            <a:r>
              <a:rPr sz="4000" b="1" spc="-105" dirty="0">
                <a:latin typeface="Arial"/>
                <a:cs typeface="Arial"/>
              </a:rPr>
              <a:t> </a:t>
            </a:r>
            <a:r>
              <a:rPr sz="4000" b="1" spc="-135" dirty="0">
                <a:latin typeface="Arial"/>
                <a:cs typeface="Arial"/>
              </a:rPr>
              <a:t>check</a:t>
            </a:r>
            <a:r>
              <a:rPr sz="4000" b="1" spc="-11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the</a:t>
            </a:r>
            <a:r>
              <a:rPr sz="4000" b="1" spc="-10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list</a:t>
            </a:r>
            <a:r>
              <a:rPr sz="4000" b="1" spc="-90" dirty="0">
                <a:latin typeface="Arial"/>
                <a:cs typeface="Arial"/>
              </a:rPr>
              <a:t> </a:t>
            </a:r>
            <a:r>
              <a:rPr sz="4000" b="1" spc="-270" dirty="0">
                <a:latin typeface="Arial"/>
                <a:cs typeface="Arial"/>
              </a:rPr>
              <a:t>as</a:t>
            </a:r>
            <a:r>
              <a:rPr sz="4000" b="1" spc="-5" dirty="0">
                <a:latin typeface="Arial"/>
                <a:cs typeface="Arial"/>
              </a:rPr>
              <a:t> </a:t>
            </a:r>
            <a:r>
              <a:rPr sz="4000" b="1" spc="-35" dirty="0">
                <a:latin typeface="Arial"/>
                <a:cs typeface="Arial"/>
              </a:rPr>
              <a:t>necessary</a:t>
            </a:r>
            <a:endParaRPr sz="4000">
              <a:latin typeface="Arial"/>
              <a:cs typeface="Arial"/>
            </a:endParaRPr>
          </a:p>
          <a:p>
            <a:pPr marL="954405" indent="-941705">
              <a:lnSpc>
                <a:spcPts val="4500"/>
              </a:lnSpc>
              <a:spcBef>
                <a:spcPts val="600"/>
              </a:spcBef>
              <a:buSzPct val="120000"/>
              <a:buFont typeface="Arial"/>
              <a:buChar char="▪"/>
              <a:tabLst>
                <a:tab pos="954405" algn="l"/>
              </a:tabLst>
            </a:pPr>
            <a:r>
              <a:rPr sz="4000" b="1" dirty="0">
                <a:latin typeface="Arial"/>
                <a:cs typeface="Arial"/>
              </a:rPr>
              <a:t>One</a:t>
            </a:r>
            <a:r>
              <a:rPr sz="4000" b="1" spc="-200" dirty="0">
                <a:latin typeface="Arial"/>
                <a:cs typeface="Arial"/>
              </a:rPr>
              <a:t> </a:t>
            </a:r>
            <a:r>
              <a:rPr sz="4000" b="1" spc="-65" dirty="0">
                <a:latin typeface="Arial"/>
                <a:cs typeface="Arial"/>
              </a:rPr>
              <a:t>challenge:</a:t>
            </a:r>
            <a:r>
              <a:rPr sz="4000" b="1" spc="-170" dirty="0">
                <a:latin typeface="Arial"/>
                <a:cs typeface="Arial"/>
              </a:rPr>
              <a:t> </a:t>
            </a:r>
            <a:r>
              <a:rPr sz="4000" b="1" spc="-20" dirty="0">
                <a:latin typeface="Arial"/>
                <a:cs typeface="Arial"/>
              </a:rPr>
              <a:t>reducing</a:t>
            </a:r>
            <a:r>
              <a:rPr sz="4000" b="1" spc="-170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overhead</a:t>
            </a:r>
            <a:r>
              <a:rPr sz="4000" b="1" spc="-204" dirty="0">
                <a:latin typeface="Arial"/>
                <a:cs typeface="Arial"/>
              </a:rPr>
              <a:t> </a:t>
            </a:r>
            <a:r>
              <a:rPr sz="4000" b="1" spc="90" dirty="0">
                <a:latin typeface="Arial"/>
                <a:cs typeface="Arial"/>
              </a:rPr>
              <a:t>of</a:t>
            </a:r>
            <a:r>
              <a:rPr sz="4000" b="1" spc="-17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directory</a:t>
            </a:r>
            <a:r>
              <a:rPr sz="4000" b="1" spc="-170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storage</a:t>
            </a:r>
            <a:endParaRPr sz="4000">
              <a:latin typeface="Arial"/>
              <a:cs typeface="Arial"/>
            </a:endParaRPr>
          </a:p>
          <a:p>
            <a:pPr marL="1536700" lvl="1" indent="-557530">
              <a:lnSpc>
                <a:spcPts val="5520"/>
              </a:lnSpc>
              <a:buSzPct val="130000"/>
              <a:buFont typeface="Arial"/>
              <a:buChar char="-"/>
              <a:tabLst>
                <a:tab pos="1536700" algn="l"/>
              </a:tabLst>
            </a:pPr>
            <a:r>
              <a:rPr sz="4000" b="1" spc="-135" dirty="0">
                <a:latin typeface="Arial"/>
                <a:cs typeface="Arial"/>
              </a:rPr>
              <a:t>Use</a:t>
            </a:r>
            <a:r>
              <a:rPr sz="4000" b="1" spc="-75" dirty="0">
                <a:latin typeface="Arial"/>
                <a:cs typeface="Arial"/>
              </a:rPr>
              <a:t> </a:t>
            </a:r>
            <a:r>
              <a:rPr sz="4000" b="1" spc="-90" dirty="0">
                <a:latin typeface="Arial"/>
                <a:cs typeface="Arial"/>
              </a:rPr>
              <a:t>hierarchies</a:t>
            </a:r>
            <a:r>
              <a:rPr sz="4000" b="1" spc="-75" dirty="0">
                <a:latin typeface="Arial"/>
                <a:cs typeface="Arial"/>
              </a:rPr>
              <a:t> </a:t>
            </a:r>
            <a:r>
              <a:rPr sz="4000" b="1" spc="90" dirty="0">
                <a:latin typeface="Arial"/>
                <a:cs typeface="Arial"/>
              </a:rPr>
              <a:t>of</a:t>
            </a:r>
            <a:r>
              <a:rPr sz="4000" b="1" spc="-65" dirty="0">
                <a:latin typeface="Arial"/>
                <a:cs typeface="Arial"/>
              </a:rPr>
              <a:t> </a:t>
            </a:r>
            <a:r>
              <a:rPr sz="4000" b="1" spc="-170" dirty="0">
                <a:latin typeface="Arial"/>
                <a:cs typeface="Arial"/>
              </a:rPr>
              <a:t>processors</a:t>
            </a:r>
            <a:r>
              <a:rPr sz="4000" b="1" spc="-6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or</a:t>
            </a:r>
            <a:r>
              <a:rPr sz="4000" b="1" spc="-6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larger</a:t>
            </a:r>
            <a:r>
              <a:rPr sz="4000" b="1" spc="-6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line</a:t>
            </a:r>
            <a:r>
              <a:rPr sz="4000" b="1" spc="-65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sizes</a:t>
            </a:r>
            <a:endParaRPr sz="4000">
              <a:latin typeface="Arial"/>
              <a:cs typeface="Arial"/>
            </a:endParaRPr>
          </a:p>
          <a:p>
            <a:pPr marL="1536700" lvl="1" indent="-557530">
              <a:lnSpc>
                <a:spcPts val="5700"/>
              </a:lnSpc>
              <a:buSzPct val="130000"/>
              <a:buFont typeface="Arial"/>
              <a:buChar char="-"/>
              <a:tabLst>
                <a:tab pos="1536700" algn="l"/>
              </a:tabLst>
            </a:pPr>
            <a:r>
              <a:rPr sz="4000" b="1" dirty="0">
                <a:latin typeface="Arial"/>
                <a:cs typeface="Arial"/>
              </a:rPr>
              <a:t>Limited</a:t>
            </a:r>
            <a:r>
              <a:rPr sz="4000" b="1" spc="1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pointer</a:t>
            </a:r>
            <a:r>
              <a:rPr sz="4000" b="1" spc="-10" dirty="0">
                <a:latin typeface="Arial"/>
                <a:cs typeface="Arial"/>
              </a:rPr>
              <a:t> </a:t>
            </a:r>
            <a:r>
              <a:rPr sz="4000" b="1" spc="-200" dirty="0">
                <a:latin typeface="Arial"/>
                <a:cs typeface="Arial"/>
              </a:rPr>
              <a:t>schemes: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exploit</a:t>
            </a:r>
            <a:r>
              <a:rPr sz="4000" b="1" spc="2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fact</a:t>
            </a:r>
            <a:r>
              <a:rPr sz="4000" b="1" spc="-1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the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most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spc="-40" dirty="0">
                <a:latin typeface="Arial"/>
                <a:cs typeface="Arial"/>
              </a:rPr>
              <a:t>processors</a:t>
            </a:r>
            <a:endParaRPr sz="4000">
              <a:latin typeface="Arial"/>
              <a:cs typeface="Arial"/>
            </a:endParaRPr>
          </a:p>
          <a:p>
            <a:pPr marL="1536700">
              <a:lnSpc>
                <a:spcPts val="4380"/>
              </a:lnSpc>
            </a:pPr>
            <a:r>
              <a:rPr sz="4000" b="1" spc="55" dirty="0">
                <a:latin typeface="Arial"/>
                <a:cs typeface="Arial"/>
              </a:rPr>
              <a:t>not</a:t>
            </a:r>
            <a:r>
              <a:rPr sz="4000" b="1" spc="-110" dirty="0">
                <a:latin typeface="Arial"/>
                <a:cs typeface="Arial"/>
              </a:rPr>
              <a:t> </a:t>
            </a:r>
            <a:r>
              <a:rPr sz="4000" b="1" spc="-50" dirty="0">
                <a:latin typeface="Arial"/>
                <a:cs typeface="Arial"/>
              </a:rPr>
              <a:t>sharing</a:t>
            </a:r>
            <a:r>
              <a:rPr sz="4000" b="1" spc="-110" dirty="0">
                <a:latin typeface="Arial"/>
                <a:cs typeface="Arial"/>
              </a:rPr>
              <a:t> </a:t>
            </a:r>
            <a:r>
              <a:rPr sz="4000" b="1" spc="-20" dirty="0">
                <a:latin typeface="Arial"/>
                <a:cs typeface="Arial"/>
              </a:rPr>
              <a:t>line</a:t>
            </a:r>
            <a:endParaRPr sz="4000">
              <a:latin typeface="Arial"/>
              <a:cs typeface="Arial"/>
            </a:endParaRPr>
          </a:p>
          <a:p>
            <a:pPr marL="1536700" marR="775335" lvl="1" indent="-558165">
              <a:lnSpc>
                <a:spcPct val="95200"/>
              </a:lnSpc>
              <a:buSzPct val="130000"/>
              <a:buFont typeface="Arial"/>
              <a:buChar char="-"/>
              <a:tabLst>
                <a:tab pos="1536700" algn="l"/>
              </a:tabLst>
            </a:pPr>
            <a:r>
              <a:rPr sz="4000" b="1" spc="-165" dirty="0">
                <a:latin typeface="Arial"/>
                <a:cs typeface="Arial"/>
              </a:rPr>
              <a:t>Sparse</a:t>
            </a:r>
            <a:r>
              <a:rPr sz="4000" b="1" spc="-114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directory</a:t>
            </a:r>
            <a:r>
              <a:rPr sz="4000" b="1" spc="-105" dirty="0">
                <a:latin typeface="Arial"/>
                <a:cs typeface="Arial"/>
              </a:rPr>
              <a:t> </a:t>
            </a:r>
            <a:r>
              <a:rPr sz="4000" b="1" spc="-190" dirty="0">
                <a:latin typeface="Arial"/>
                <a:cs typeface="Arial"/>
              </a:rPr>
              <a:t>schemes:</a:t>
            </a:r>
            <a:r>
              <a:rPr sz="4000" b="1" spc="-8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exploit</a:t>
            </a:r>
            <a:r>
              <a:rPr sz="4000" b="1" spc="-9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fact</a:t>
            </a:r>
            <a:r>
              <a:rPr sz="4000" b="1" spc="-100" dirty="0">
                <a:latin typeface="Arial"/>
                <a:cs typeface="Arial"/>
              </a:rPr>
              <a:t> </a:t>
            </a:r>
            <a:r>
              <a:rPr sz="4000" b="1" spc="80" dirty="0">
                <a:latin typeface="Arial"/>
                <a:cs typeface="Arial"/>
              </a:rPr>
              <a:t>that</a:t>
            </a:r>
            <a:r>
              <a:rPr sz="4000" b="1" spc="-11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most</a:t>
            </a:r>
            <a:r>
              <a:rPr sz="4000" b="1" spc="-100" dirty="0">
                <a:latin typeface="Arial"/>
                <a:cs typeface="Arial"/>
              </a:rPr>
              <a:t> </a:t>
            </a:r>
            <a:r>
              <a:rPr sz="4000" b="1" spc="-70" dirty="0">
                <a:latin typeface="Arial"/>
                <a:cs typeface="Arial"/>
              </a:rPr>
              <a:t>lines</a:t>
            </a:r>
            <a:r>
              <a:rPr sz="4000" b="1" spc="-90" dirty="0">
                <a:latin typeface="Arial"/>
                <a:cs typeface="Arial"/>
              </a:rPr>
              <a:t> </a:t>
            </a:r>
            <a:r>
              <a:rPr sz="4000" b="1" spc="-25" dirty="0">
                <a:latin typeface="Arial"/>
                <a:cs typeface="Arial"/>
              </a:rPr>
              <a:t>are </a:t>
            </a:r>
            <a:r>
              <a:rPr sz="4000" b="1" spc="55" dirty="0">
                <a:latin typeface="Arial"/>
                <a:cs typeface="Arial"/>
              </a:rPr>
              <a:t>not</a:t>
            </a:r>
            <a:r>
              <a:rPr sz="4000" b="1" spc="-2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in</a:t>
            </a:r>
            <a:r>
              <a:rPr sz="4000" b="1" spc="-15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cache</a:t>
            </a:r>
            <a:endParaRPr sz="4000">
              <a:latin typeface="Arial"/>
              <a:cs typeface="Arial"/>
            </a:endParaRPr>
          </a:p>
          <a:p>
            <a:pPr marL="814069" marR="15875" indent="-802005">
              <a:lnSpc>
                <a:spcPct val="100000"/>
              </a:lnSpc>
              <a:spcBef>
                <a:spcPts val="1390"/>
              </a:spcBef>
              <a:buSzPct val="120000"/>
              <a:buFont typeface="Arial"/>
              <a:buChar char="▪"/>
              <a:tabLst>
                <a:tab pos="814069" algn="l"/>
              </a:tabLst>
            </a:pPr>
            <a:r>
              <a:rPr sz="4000" b="1" dirty="0">
                <a:latin typeface="Arial"/>
                <a:cs typeface="Arial"/>
              </a:rPr>
              <a:t>Another</a:t>
            </a:r>
            <a:r>
              <a:rPr sz="4000" b="1" spc="-80" dirty="0">
                <a:latin typeface="Arial"/>
                <a:cs typeface="Arial"/>
              </a:rPr>
              <a:t> </a:t>
            </a:r>
            <a:r>
              <a:rPr sz="4000" b="1" spc="-65" dirty="0">
                <a:latin typeface="Arial"/>
                <a:cs typeface="Arial"/>
              </a:rPr>
              <a:t>challenge:</a:t>
            </a:r>
            <a:r>
              <a:rPr sz="4000" b="1" spc="-45" dirty="0">
                <a:latin typeface="Arial"/>
                <a:cs typeface="Arial"/>
              </a:rPr>
              <a:t> </a:t>
            </a:r>
            <a:r>
              <a:rPr sz="4000" b="1" spc="-20" dirty="0">
                <a:latin typeface="Arial"/>
                <a:cs typeface="Arial"/>
              </a:rPr>
              <a:t>reducing</a:t>
            </a:r>
            <a:r>
              <a:rPr sz="4000" b="1" spc="-6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the</a:t>
            </a:r>
            <a:r>
              <a:rPr sz="4000" b="1" spc="-9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number</a:t>
            </a:r>
            <a:r>
              <a:rPr sz="4000" b="1" spc="-95" dirty="0">
                <a:latin typeface="Arial"/>
                <a:cs typeface="Arial"/>
              </a:rPr>
              <a:t> </a:t>
            </a:r>
            <a:r>
              <a:rPr sz="4000" b="1" spc="90" dirty="0">
                <a:latin typeface="Arial"/>
                <a:cs typeface="Arial"/>
              </a:rPr>
              <a:t>of</a:t>
            </a:r>
            <a:r>
              <a:rPr sz="4000" b="1" spc="-60" dirty="0">
                <a:latin typeface="Arial"/>
                <a:cs typeface="Arial"/>
              </a:rPr>
              <a:t> </a:t>
            </a:r>
            <a:r>
              <a:rPr sz="4000" b="1" spc="-195" dirty="0">
                <a:latin typeface="Arial"/>
                <a:cs typeface="Arial"/>
              </a:rPr>
              <a:t>messages</a:t>
            </a:r>
            <a:r>
              <a:rPr sz="4000" b="1" spc="-65" dirty="0">
                <a:latin typeface="Arial"/>
                <a:cs typeface="Arial"/>
              </a:rPr>
              <a:t> </a:t>
            </a:r>
            <a:r>
              <a:rPr sz="4000" b="1" spc="-20" dirty="0">
                <a:latin typeface="Arial"/>
                <a:cs typeface="Arial"/>
              </a:rPr>
              <a:t>sent </a:t>
            </a:r>
            <a:r>
              <a:rPr sz="4000" b="1" spc="50" dirty="0">
                <a:latin typeface="Arial"/>
                <a:cs typeface="Arial"/>
              </a:rPr>
              <a:t>(traffic)</a:t>
            </a:r>
            <a:r>
              <a:rPr sz="4000" b="1" spc="-10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and</a:t>
            </a:r>
            <a:r>
              <a:rPr sz="4000" b="1" spc="-85" dirty="0">
                <a:latin typeface="Arial"/>
                <a:cs typeface="Arial"/>
              </a:rPr>
              <a:t> </a:t>
            </a:r>
            <a:r>
              <a:rPr sz="4000" b="1" spc="-35" dirty="0">
                <a:latin typeface="Arial"/>
                <a:cs typeface="Arial"/>
              </a:rPr>
              <a:t>critical</a:t>
            </a:r>
            <a:r>
              <a:rPr sz="4000" b="1" spc="-7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path</a:t>
            </a:r>
            <a:r>
              <a:rPr sz="4000" b="1" spc="-11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(latency)</a:t>
            </a:r>
            <a:r>
              <a:rPr sz="4000" b="1" spc="-95" dirty="0">
                <a:latin typeface="Arial"/>
                <a:cs typeface="Arial"/>
              </a:rPr>
              <a:t> </a:t>
            </a:r>
            <a:r>
              <a:rPr sz="4000" b="1" spc="90" dirty="0">
                <a:latin typeface="Arial"/>
                <a:cs typeface="Arial"/>
              </a:rPr>
              <a:t>of</a:t>
            </a:r>
            <a:r>
              <a:rPr sz="4000" b="1" spc="-80" dirty="0">
                <a:latin typeface="Arial"/>
                <a:cs typeface="Arial"/>
              </a:rPr>
              <a:t> </a:t>
            </a:r>
            <a:r>
              <a:rPr sz="4000" b="1" spc="-150" dirty="0">
                <a:latin typeface="Arial"/>
                <a:cs typeface="Arial"/>
              </a:rPr>
              <a:t>message</a:t>
            </a:r>
            <a:r>
              <a:rPr sz="4000" b="1" spc="-90" dirty="0">
                <a:latin typeface="Arial"/>
                <a:cs typeface="Arial"/>
              </a:rPr>
              <a:t> </a:t>
            </a:r>
            <a:r>
              <a:rPr sz="4000" b="1" spc="-130" dirty="0">
                <a:latin typeface="Arial"/>
                <a:cs typeface="Arial"/>
              </a:rPr>
              <a:t>chains</a:t>
            </a:r>
            <a:r>
              <a:rPr sz="4000" b="1" spc="-9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needed</a:t>
            </a:r>
            <a:r>
              <a:rPr sz="4000" b="1" spc="-80" dirty="0">
                <a:latin typeface="Arial"/>
                <a:cs typeface="Arial"/>
              </a:rPr>
              <a:t> </a:t>
            </a:r>
            <a:r>
              <a:rPr sz="4000" b="1" spc="80" dirty="0">
                <a:latin typeface="Arial"/>
                <a:cs typeface="Arial"/>
              </a:rPr>
              <a:t>to </a:t>
            </a:r>
            <a:r>
              <a:rPr sz="4000" b="1" dirty="0">
                <a:latin typeface="Arial"/>
                <a:cs typeface="Arial"/>
              </a:rPr>
              <a:t>implement</a:t>
            </a:r>
            <a:r>
              <a:rPr sz="4000" b="1" spc="10" dirty="0">
                <a:latin typeface="Arial"/>
                <a:cs typeface="Arial"/>
              </a:rPr>
              <a:t> </a:t>
            </a:r>
            <a:r>
              <a:rPr sz="4000" b="1" spc="-90" dirty="0">
                <a:latin typeface="Arial"/>
                <a:cs typeface="Arial"/>
              </a:rPr>
              <a:t>coherence</a:t>
            </a:r>
            <a:r>
              <a:rPr sz="4000" b="1" spc="55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operations</a:t>
            </a:r>
            <a:endParaRPr sz="4000">
              <a:latin typeface="Arial"/>
              <a:cs typeface="Arial"/>
            </a:endParaRPr>
          </a:p>
          <a:p>
            <a:pPr marL="814069" marR="332740" indent="-802005">
              <a:lnSpc>
                <a:spcPct val="100000"/>
              </a:lnSpc>
              <a:spcBef>
                <a:spcPts val="1395"/>
              </a:spcBef>
              <a:buSzPct val="120000"/>
              <a:buFont typeface="Arial"/>
              <a:buChar char="▪"/>
              <a:tabLst>
                <a:tab pos="814069" algn="l"/>
              </a:tabLst>
            </a:pPr>
            <a:r>
              <a:rPr sz="4000" b="1" spc="-10" dirty="0">
                <a:latin typeface="Arial"/>
                <a:cs typeface="Arial"/>
              </a:rPr>
              <a:t>Ring-</a:t>
            </a:r>
            <a:r>
              <a:rPr sz="4000" b="1" spc="-95" dirty="0">
                <a:latin typeface="Arial"/>
                <a:cs typeface="Arial"/>
              </a:rPr>
              <a:t>based</a:t>
            </a:r>
            <a:r>
              <a:rPr sz="4000" b="1" spc="-185" dirty="0">
                <a:latin typeface="Arial"/>
                <a:cs typeface="Arial"/>
              </a:rPr>
              <a:t> </a:t>
            </a:r>
            <a:r>
              <a:rPr sz="4000" b="1" spc="-190" dirty="0">
                <a:latin typeface="Arial"/>
                <a:cs typeface="Arial"/>
              </a:rPr>
              <a:t>schemes</a:t>
            </a:r>
            <a:r>
              <a:rPr sz="4000" b="1" spc="-90" dirty="0">
                <a:latin typeface="Arial"/>
                <a:cs typeface="Arial"/>
              </a:rPr>
              <a:t> </a:t>
            </a:r>
            <a:r>
              <a:rPr sz="4000" b="1" spc="-80" dirty="0">
                <a:latin typeface="Arial"/>
                <a:cs typeface="Arial"/>
              </a:rPr>
              <a:t>can</a:t>
            </a:r>
            <a:r>
              <a:rPr sz="4000" b="1" spc="-10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be</a:t>
            </a:r>
            <a:r>
              <a:rPr sz="4000" b="1" spc="-140" dirty="0">
                <a:latin typeface="Arial"/>
                <a:cs typeface="Arial"/>
              </a:rPr>
              <a:t> </a:t>
            </a:r>
            <a:r>
              <a:rPr sz="4000" b="1" spc="-30" dirty="0">
                <a:latin typeface="Arial"/>
                <a:cs typeface="Arial"/>
              </a:rPr>
              <a:t>much</a:t>
            </a:r>
            <a:r>
              <a:rPr sz="4000" b="1" spc="-130" dirty="0">
                <a:latin typeface="Arial"/>
                <a:cs typeface="Arial"/>
              </a:rPr>
              <a:t> </a:t>
            </a:r>
            <a:r>
              <a:rPr sz="4000" b="1" spc="-25" dirty="0">
                <a:latin typeface="Arial"/>
                <a:cs typeface="Arial"/>
              </a:rPr>
              <a:t>simpler</a:t>
            </a:r>
            <a:r>
              <a:rPr sz="4000" b="1" spc="-12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than</a:t>
            </a:r>
            <a:r>
              <a:rPr sz="4000" b="1" spc="-125" dirty="0">
                <a:latin typeface="Arial"/>
                <a:cs typeface="Arial"/>
              </a:rPr>
              <a:t> </a:t>
            </a:r>
            <a:r>
              <a:rPr sz="4000" b="1" spc="90" dirty="0">
                <a:latin typeface="Arial"/>
                <a:cs typeface="Arial"/>
              </a:rPr>
              <a:t>point-</a:t>
            </a:r>
            <a:r>
              <a:rPr sz="4000" b="1" spc="170" dirty="0">
                <a:latin typeface="Arial"/>
                <a:cs typeface="Arial"/>
              </a:rPr>
              <a:t>to-</a:t>
            </a:r>
            <a:r>
              <a:rPr sz="4000" b="1" spc="40" dirty="0">
                <a:latin typeface="Arial"/>
                <a:cs typeface="Arial"/>
              </a:rPr>
              <a:t>point </a:t>
            </a:r>
            <a:r>
              <a:rPr sz="4000" b="1" spc="-10" dirty="0">
                <a:latin typeface="Arial"/>
                <a:cs typeface="Arial"/>
              </a:rPr>
              <a:t>communication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Scaling</a:t>
            </a:r>
            <a:r>
              <a:rPr spc="-240" dirty="0"/>
              <a:t> </a:t>
            </a:r>
            <a:r>
              <a:rPr spc="-215" dirty="0"/>
              <a:t>cache</a:t>
            </a:r>
            <a:r>
              <a:rPr spc="-200" dirty="0"/>
              <a:t> </a:t>
            </a:r>
            <a:r>
              <a:rPr spc="-120" dirty="0"/>
              <a:t>coherence</a:t>
            </a:r>
            <a:r>
              <a:rPr spc="-185" dirty="0"/>
              <a:t> </a:t>
            </a:r>
            <a:r>
              <a:rPr dirty="0"/>
              <a:t>in</a:t>
            </a:r>
            <a:r>
              <a:rPr spc="-185" dirty="0"/>
              <a:t> </a:t>
            </a:r>
            <a:r>
              <a:rPr dirty="0"/>
              <a:t>current</a:t>
            </a:r>
            <a:r>
              <a:rPr spc="-185" dirty="0"/>
              <a:t> </a:t>
            </a:r>
            <a:r>
              <a:rPr spc="-10" dirty="0"/>
              <a:t>multicores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36719" y="7135366"/>
            <a:ext cx="9797415" cy="6372860"/>
            <a:chOff x="4236719" y="7135366"/>
            <a:chExt cx="9797415" cy="6372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6719" y="7135366"/>
              <a:ext cx="9797035" cy="63726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4820" y="7149083"/>
              <a:ext cx="9723120" cy="62941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274820" y="7149083"/>
              <a:ext cx="9723120" cy="6294120"/>
            </a:xfrm>
            <a:custGeom>
              <a:avLst/>
              <a:gdLst/>
              <a:ahLst/>
              <a:cxnLst/>
              <a:rect l="l" t="t" r="r" b="b"/>
              <a:pathLst>
                <a:path w="9723119" h="6294119">
                  <a:moveTo>
                    <a:pt x="0" y="662305"/>
                  </a:moveTo>
                  <a:lnTo>
                    <a:pt x="1663" y="615008"/>
                  </a:lnTo>
                  <a:lnTo>
                    <a:pt x="6577" y="568608"/>
                  </a:lnTo>
                  <a:lnTo>
                    <a:pt x="14631" y="523218"/>
                  </a:lnTo>
                  <a:lnTo>
                    <a:pt x="25711" y="478949"/>
                  </a:lnTo>
                  <a:lnTo>
                    <a:pt x="39707" y="435914"/>
                  </a:lnTo>
                  <a:lnTo>
                    <a:pt x="56506" y="394224"/>
                  </a:lnTo>
                  <a:lnTo>
                    <a:pt x="75996" y="353992"/>
                  </a:lnTo>
                  <a:lnTo>
                    <a:pt x="98064" y="315330"/>
                  </a:lnTo>
                  <a:lnTo>
                    <a:pt x="122599" y="278349"/>
                  </a:lnTo>
                  <a:lnTo>
                    <a:pt x="149488" y="243163"/>
                  </a:lnTo>
                  <a:lnTo>
                    <a:pt x="178620" y="209882"/>
                  </a:lnTo>
                  <a:lnTo>
                    <a:pt x="209882" y="178620"/>
                  </a:lnTo>
                  <a:lnTo>
                    <a:pt x="243163" y="149488"/>
                  </a:lnTo>
                  <a:lnTo>
                    <a:pt x="278349" y="122599"/>
                  </a:lnTo>
                  <a:lnTo>
                    <a:pt x="315330" y="98064"/>
                  </a:lnTo>
                  <a:lnTo>
                    <a:pt x="353992" y="75996"/>
                  </a:lnTo>
                  <a:lnTo>
                    <a:pt x="394224" y="56506"/>
                  </a:lnTo>
                  <a:lnTo>
                    <a:pt x="435914" y="39707"/>
                  </a:lnTo>
                  <a:lnTo>
                    <a:pt x="478949" y="25711"/>
                  </a:lnTo>
                  <a:lnTo>
                    <a:pt x="523218" y="14631"/>
                  </a:lnTo>
                  <a:lnTo>
                    <a:pt x="568608" y="6577"/>
                  </a:lnTo>
                  <a:lnTo>
                    <a:pt x="615008" y="1663"/>
                  </a:lnTo>
                  <a:lnTo>
                    <a:pt x="662304" y="0"/>
                  </a:lnTo>
                  <a:lnTo>
                    <a:pt x="9060815" y="0"/>
                  </a:lnTo>
                  <a:lnTo>
                    <a:pt x="9108111" y="1663"/>
                  </a:lnTo>
                  <a:lnTo>
                    <a:pt x="9154511" y="6577"/>
                  </a:lnTo>
                  <a:lnTo>
                    <a:pt x="9199901" y="14631"/>
                  </a:lnTo>
                  <a:lnTo>
                    <a:pt x="9244170" y="25711"/>
                  </a:lnTo>
                  <a:lnTo>
                    <a:pt x="9287205" y="39707"/>
                  </a:lnTo>
                  <a:lnTo>
                    <a:pt x="9328895" y="56506"/>
                  </a:lnTo>
                  <a:lnTo>
                    <a:pt x="9369127" y="75996"/>
                  </a:lnTo>
                  <a:lnTo>
                    <a:pt x="9407789" y="98064"/>
                  </a:lnTo>
                  <a:lnTo>
                    <a:pt x="9444770" y="122599"/>
                  </a:lnTo>
                  <a:lnTo>
                    <a:pt x="9479956" y="149488"/>
                  </a:lnTo>
                  <a:lnTo>
                    <a:pt x="9513237" y="178620"/>
                  </a:lnTo>
                  <a:lnTo>
                    <a:pt x="9544499" y="209882"/>
                  </a:lnTo>
                  <a:lnTo>
                    <a:pt x="9573631" y="243163"/>
                  </a:lnTo>
                  <a:lnTo>
                    <a:pt x="9600520" y="278349"/>
                  </a:lnTo>
                  <a:lnTo>
                    <a:pt x="9625055" y="315330"/>
                  </a:lnTo>
                  <a:lnTo>
                    <a:pt x="9647123" y="353992"/>
                  </a:lnTo>
                  <a:lnTo>
                    <a:pt x="9666613" y="394224"/>
                  </a:lnTo>
                  <a:lnTo>
                    <a:pt x="9683412" y="435914"/>
                  </a:lnTo>
                  <a:lnTo>
                    <a:pt x="9697408" y="478949"/>
                  </a:lnTo>
                  <a:lnTo>
                    <a:pt x="9708488" y="523218"/>
                  </a:lnTo>
                  <a:lnTo>
                    <a:pt x="9716542" y="568608"/>
                  </a:lnTo>
                  <a:lnTo>
                    <a:pt x="9721456" y="615008"/>
                  </a:lnTo>
                  <a:lnTo>
                    <a:pt x="9723120" y="662305"/>
                  </a:lnTo>
                  <a:lnTo>
                    <a:pt x="9723120" y="5631853"/>
                  </a:lnTo>
                  <a:lnTo>
                    <a:pt x="9721456" y="5679149"/>
                  </a:lnTo>
                  <a:lnTo>
                    <a:pt x="9716542" y="5725548"/>
                  </a:lnTo>
                  <a:lnTo>
                    <a:pt x="9708488" y="5770937"/>
                  </a:lnTo>
                  <a:lnTo>
                    <a:pt x="9697408" y="5815205"/>
                  </a:lnTo>
                  <a:lnTo>
                    <a:pt x="9683412" y="5858239"/>
                  </a:lnTo>
                  <a:lnTo>
                    <a:pt x="9666613" y="5899927"/>
                  </a:lnTo>
                  <a:lnTo>
                    <a:pt x="9647123" y="5940157"/>
                  </a:lnTo>
                  <a:lnTo>
                    <a:pt x="9625055" y="5978817"/>
                  </a:lnTo>
                  <a:lnTo>
                    <a:pt x="9600520" y="6015795"/>
                  </a:lnTo>
                  <a:lnTo>
                    <a:pt x="9573631" y="6050979"/>
                  </a:lnTo>
                  <a:lnTo>
                    <a:pt x="9544499" y="6084257"/>
                  </a:lnTo>
                  <a:lnTo>
                    <a:pt x="9513237" y="6115517"/>
                  </a:lnTo>
                  <a:lnTo>
                    <a:pt x="9479956" y="6144646"/>
                  </a:lnTo>
                  <a:lnTo>
                    <a:pt x="9444770" y="6171533"/>
                  </a:lnTo>
                  <a:lnTo>
                    <a:pt x="9407789" y="6196066"/>
                  </a:lnTo>
                  <a:lnTo>
                    <a:pt x="9369127" y="6218132"/>
                  </a:lnTo>
                  <a:lnTo>
                    <a:pt x="9328895" y="6237619"/>
                  </a:lnTo>
                  <a:lnTo>
                    <a:pt x="9287205" y="6254416"/>
                  </a:lnTo>
                  <a:lnTo>
                    <a:pt x="9244170" y="6268411"/>
                  </a:lnTo>
                  <a:lnTo>
                    <a:pt x="9199901" y="6279490"/>
                  </a:lnTo>
                  <a:lnTo>
                    <a:pt x="9154511" y="6287543"/>
                  </a:lnTo>
                  <a:lnTo>
                    <a:pt x="9108111" y="6292457"/>
                  </a:lnTo>
                  <a:lnTo>
                    <a:pt x="9060815" y="6294120"/>
                  </a:lnTo>
                  <a:lnTo>
                    <a:pt x="662304" y="6294120"/>
                  </a:lnTo>
                  <a:lnTo>
                    <a:pt x="615008" y="6292457"/>
                  </a:lnTo>
                  <a:lnTo>
                    <a:pt x="568608" y="6287543"/>
                  </a:lnTo>
                  <a:lnTo>
                    <a:pt x="523218" y="6279490"/>
                  </a:lnTo>
                  <a:lnTo>
                    <a:pt x="478949" y="6268411"/>
                  </a:lnTo>
                  <a:lnTo>
                    <a:pt x="435914" y="6254416"/>
                  </a:lnTo>
                  <a:lnTo>
                    <a:pt x="394224" y="6237619"/>
                  </a:lnTo>
                  <a:lnTo>
                    <a:pt x="353992" y="6218132"/>
                  </a:lnTo>
                  <a:lnTo>
                    <a:pt x="315330" y="6196066"/>
                  </a:lnTo>
                  <a:lnTo>
                    <a:pt x="278349" y="6171533"/>
                  </a:lnTo>
                  <a:lnTo>
                    <a:pt x="243163" y="6144646"/>
                  </a:lnTo>
                  <a:lnTo>
                    <a:pt x="209882" y="6115517"/>
                  </a:lnTo>
                  <a:lnTo>
                    <a:pt x="178620" y="6084257"/>
                  </a:lnTo>
                  <a:lnTo>
                    <a:pt x="149488" y="6050979"/>
                  </a:lnTo>
                  <a:lnTo>
                    <a:pt x="122599" y="6015795"/>
                  </a:lnTo>
                  <a:lnTo>
                    <a:pt x="98064" y="5978817"/>
                  </a:lnTo>
                  <a:lnTo>
                    <a:pt x="75996" y="5940157"/>
                  </a:lnTo>
                  <a:lnTo>
                    <a:pt x="56506" y="5899927"/>
                  </a:lnTo>
                  <a:lnTo>
                    <a:pt x="39707" y="5858239"/>
                  </a:lnTo>
                  <a:lnTo>
                    <a:pt x="25711" y="5815205"/>
                  </a:lnTo>
                  <a:lnTo>
                    <a:pt x="14631" y="5770937"/>
                  </a:lnTo>
                  <a:lnTo>
                    <a:pt x="6577" y="5725548"/>
                  </a:lnTo>
                  <a:lnTo>
                    <a:pt x="1663" y="5679149"/>
                  </a:lnTo>
                  <a:lnTo>
                    <a:pt x="0" y="5631853"/>
                  </a:lnTo>
                  <a:lnTo>
                    <a:pt x="0" y="66230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62827" y="8084819"/>
              <a:ext cx="6508115" cy="4389120"/>
            </a:xfrm>
            <a:custGeom>
              <a:avLst/>
              <a:gdLst/>
              <a:ahLst/>
              <a:cxnLst/>
              <a:rect l="l" t="t" r="r" b="b"/>
              <a:pathLst>
                <a:path w="6508115" h="4389120">
                  <a:moveTo>
                    <a:pt x="890016" y="0"/>
                  </a:moveTo>
                  <a:lnTo>
                    <a:pt x="5655437" y="0"/>
                  </a:lnTo>
                </a:path>
                <a:path w="6508115" h="4389120">
                  <a:moveTo>
                    <a:pt x="890016" y="1463039"/>
                  </a:moveTo>
                  <a:lnTo>
                    <a:pt x="5655437" y="1463039"/>
                  </a:lnTo>
                </a:path>
                <a:path w="6508115" h="4389120">
                  <a:moveTo>
                    <a:pt x="890016" y="2926079"/>
                  </a:moveTo>
                  <a:lnTo>
                    <a:pt x="5655437" y="2926079"/>
                  </a:lnTo>
                </a:path>
                <a:path w="6508115" h="4389120">
                  <a:moveTo>
                    <a:pt x="890016" y="4389120"/>
                  </a:moveTo>
                  <a:lnTo>
                    <a:pt x="5655437" y="4389120"/>
                  </a:lnTo>
                </a:path>
                <a:path w="6508115" h="4389120">
                  <a:moveTo>
                    <a:pt x="890016" y="0"/>
                  </a:moveTo>
                  <a:lnTo>
                    <a:pt x="890016" y="4388053"/>
                  </a:lnTo>
                </a:path>
                <a:path w="6508115" h="4389120">
                  <a:moveTo>
                    <a:pt x="2508504" y="0"/>
                  </a:moveTo>
                  <a:lnTo>
                    <a:pt x="2508504" y="4388053"/>
                  </a:lnTo>
                </a:path>
                <a:path w="6508115" h="4389120">
                  <a:moveTo>
                    <a:pt x="4075176" y="0"/>
                  </a:moveTo>
                  <a:lnTo>
                    <a:pt x="4075176" y="4388053"/>
                  </a:lnTo>
                </a:path>
                <a:path w="6508115" h="4389120">
                  <a:moveTo>
                    <a:pt x="5675376" y="0"/>
                  </a:moveTo>
                  <a:lnTo>
                    <a:pt x="5675376" y="4388053"/>
                  </a:lnTo>
                </a:path>
                <a:path w="6508115" h="4389120">
                  <a:moveTo>
                    <a:pt x="890904" y="731519"/>
                  </a:moveTo>
                  <a:lnTo>
                    <a:pt x="0" y="731519"/>
                  </a:lnTo>
                </a:path>
                <a:path w="6508115" h="4389120">
                  <a:moveTo>
                    <a:pt x="6507733" y="731519"/>
                  </a:moveTo>
                  <a:lnTo>
                    <a:pt x="5675376" y="731519"/>
                  </a:lnTo>
                </a:path>
                <a:path w="6508115" h="4389120">
                  <a:moveTo>
                    <a:pt x="6507733" y="3736848"/>
                  </a:moveTo>
                  <a:lnTo>
                    <a:pt x="5675376" y="3736848"/>
                  </a:lnTo>
                </a:path>
                <a:path w="6508115" h="4389120">
                  <a:moveTo>
                    <a:pt x="931926" y="3737229"/>
                  </a:moveTo>
                  <a:lnTo>
                    <a:pt x="0" y="3718559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0279" y="7382255"/>
              <a:ext cx="778001" cy="13936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7523" y="7405115"/>
              <a:ext cx="685800" cy="130149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097523" y="7405115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62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6096" y="7382255"/>
              <a:ext cx="778001" cy="139369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73340" y="7405115"/>
              <a:ext cx="685800" cy="130149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673340" y="7405115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62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04959" y="7382255"/>
              <a:ext cx="778001" cy="139369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52203" y="7405115"/>
              <a:ext cx="685800" cy="13014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252203" y="7405115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62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80775" y="7382255"/>
              <a:ext cx="778001" cy="139369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28020" y="7405115"/>
              <a:ext cx="685800" cy="130149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828020" y="7405115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62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0279" y="8875775"/>
              <a:ext cx="778001" cy="139369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7523" y="8898635"/>
              <a:ext cx="685800" cy="130149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097523" y="8898635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299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299"/>
                  </a:lnTo>
                  <a:lnTo>
                    <a:pt x="685800" y="1187195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5"/>
                  </a:lnTo>
                  <a:lnTo>
                    <a:pt x="114300" y="1301495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5"/>
                  </a:lnTo>
                  <a:lnTo>
                    <a:pt x="0" y="114299"/>
                  </a:lnTo>
                  <a:close/>
                </a:path>
              </a:pathLst>
            </a:custGeom>
            <a:ln w="9144">
              <a:solidFill>
                <a:srgbClr val="0062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6096" y="8875775"/>
              <a:ext cx="778001" cy="139369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73340" y="8898635"/>
              <a:ext cx="685800" cy="130149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673340" y="8898635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299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299"/>
                  </a:lnTo>
                  <a:lnTo>
                    <a:pt x="685800" y="1187195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5"/>
                  </a:lnTo>
                  <a:lnTo>
                    <a:pt x="114300" y="1301495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5"/>
                  </a:lnTo>
                  <a:lnTo>
                    <a:pt x="0" y="114299"/>
                  </a:lnTo>
                  <a:close/>
                </a:path>
              </a:pathLst>
            </a:custGeom>
            <a:ln w="9144">
              <a:solidFill>
                <a:srgbClr val="0062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04959" y="8875775"/>
              <a:ext cx="778001" cy="139369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52203" y="8898635"/>
              <a:ext cx="685800" cy="130149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9252203" y="8898635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299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299"/>
                  </a:lnTo>
                  <a:lnTo>
                    <a:pt x="685800" y="1187195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5"/>
                  </a:lnTo>
                  <a:lnTo>
                    <a:pt x="114300" y="1301495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5"/>
                  </a:lnTo>
                  <a:lnTo>
                    <a:pt x="0" y="114299"/>
                  </a:lnTo>
                  <a:close/>
                </a:path>
              </a:pathLst>
            </a:custGeom>
            <a:ln w="9144">
              <a:solidFill>
                <a:srgbClr val="0062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80775" y="8875775"/>
              <a:ext cx="778001" cy="139369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28020" y="8898635"/>
              <a:ext cx="685800" cy="130149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0828020" y="8898635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299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299"/>
                  </a:lnTo>
                  <a:lnTo>
                    <a:pt x="685800" y="1187195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5"/>
                  </a:lnTo>
                  <a:lnTo>
                    <a:pt x="114300" y="1301495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5"/>
                  </a:lnTo>
                  <a:lnTo>
                    <a:pt x="0" y="114299"/>
                  </a:lnTo>
                  <a:close/>
                </a:path>
              </a:pathLst>
            </a:custGeom>
            <a:ln w="9144">
              <a:solidFill>
                <a:srgbClr val="0062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0279" y="10366247"/>
              <a:ext cx="778001" cy="139369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7523" y="10389107"/>
              <a:ext cx="685800" cy="130149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097523" y="10389107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62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6096" y="10366247"/>
              <a:ext cx="778001" cy="139369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73340" y="10389107"/>
              <a:ext cx="685800" cy="130149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673340" y="10389107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62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04959" y="10366247"/>
              <a:ext cx="778001" cy="139369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52203" y="10389107"/>
              <a:ext cx="685800" cy="130149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9252203" y="10389107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62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80775" y="10366247"/>
              <a:ext cx="778001" cy="139369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28020" y="10389107"/>
              <a:ext cx="685800" cy="130149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0828020" y="10389107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62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0279" y="11859767"/>
              <a:ext cx="778001" cy="139369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7523" y="11882627"/>
              <a:ext cx="685800" cy="130149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097523" y="11882627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62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6096" y="11859767"/>
              <a:ext cx="778001" cy="139369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73340" y="11882627"/>
              <a:ext cx="685800" cy="1301496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673340" y="11882627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62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04959" y="11859767"/>
              <a:ext cx="778001" cy="139369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52203" y="11882627"/>
              <a:ext cx="685800" cy="130149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252203" y="11882627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62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80775" y="11859767"/>
              <a:ext cx="778001" cy="139369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28020" y="11882627"/>
              <a:ext cx="685800" cy="1301496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0828020" y="11882627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62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74464" y="8061959"/>
              <a:ext cx="1433322" cy="155524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67200" y="8016239"/>
              <a:ext cx="1841753" cy="181432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21708" y="8084819"/>
              <a:ext cx="1341119" cy="146303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521708" y="8084819"/>
              <a:ext cx="1341120" cy="1463040"/>
            </a:xfrm>
            <a:custGeom>
              <a:avLst/>
              <a:gdLst/>
              <a:ahLst/>
              <a:cxnLst/>
              <a:rect l="l" t="t" r="r" b="b"/>
              <a:pathLst>
                <a:path w="1341120" h="1463040">
                  <a:moveTo>
                    <a:pt x="0" y="223519"/>
                  </a:moveTo>
                  <a:lnTo>
                    <a:pt x="4541" y="178473"/>
                  </a:lnTo>
                  <a:lnTo>
                    <a:pt x="17565" y="136517"/>
                  </a:lnTo>
                  <a:lnTo>
                    <a:pt x="38174" y="98549"/>
                  </a:lnTo>
                  <a:lnTo>
                    <a:pt x="65468" y="65468"/>
                  </a:lnTo>
                  <a:lnTo>
                    <a:pt x="98549" y="38174"/>
                  </a:lnTo>
                  <a:lnTo>
                    <a:pt x="136517" y="17565"/>
                  </a:lnTo>
                  <a:lnTo>
                    <a:pt x="178473" y="4541"/>
                  </a:lnTo>
                  <a:lnTo>
                    <a:pt x="223519" y="0"/>
                  </a:lnTo>
                  <a:lnTo>
                    <a:pt x="1117600" y="0"/>
                  </a:lnTo>
                  <a:lnTo>
                    <a:pt x="1162646" y="4541"/>
                  </a:lnTo>
                  <a:lnTo>
                    <a:pt x="1204602" y="17565"/>
                  </a:lnTo>
                  <a:lnTo>
                    <a:pt x="1242570" y="38174"/>
                  </a:lnTo>
                  <a:lnTo>
                    <a:pt x="1275651" y="65468"/>
                  </a:lnTo>
                  <a:lnTo>
                    <a:pt x="1302945" y="98549"/>
                  </a:lnTo>
                  <a:lnTo>
                    <a:pt x="1323554" y="136517"/>
                  </a:lnTo>
                  <a:lnTo>
                    <a:pt x="1336578" y="178473"/>
                  </a:lnTo>
                  <a:lnTo>
                    <a:pt x="1341119" y="223519"/>
                  </a:lnTo>
                  <a:lnTo>
                    <a:pt x="1341119" y="1239519"/>
                  </a:lnTo>
                  <a:lnTo>
                    <a:pt x="1336578" y="1284566"/>
                  </a:lnTo>
                  <a:lnTo>
                    <a:pt x="1323554" y="1326522"/>
                  </a:lnTo>
                  <a:lnTo>
                    <a:pt x="1302945" y="1364490"/>
                  </a:lnTo>
                  <a:lnTo>
                    <a:pt x="1275651" y="1397571"/>
                  </a:lnTo>
                  <a:lnTo>
                    <a:pt x="1242570" y="1424865"/>
                  </a:lnTo>
                  <a:lnTo>
                    <a:pt x="1204602" y="1445474"/>
                  </a:lnTo>
                  <a:lnTo>
                    <a:pt x="1162646" y="1458498"/>
                  </a:lnTo>
                  <a:lnTo>
                    <a:pt x="1117600" y="1463039"/>
                  </a:lnTo>
                  <a:lnTo>
                    <a:pt x="223519" y="1463039"/>
                  </a:lnTo>
                  <a:lnTo>
                    <a:pt x="178473" y="1458498"/>
                  </a:lnTo>
                  <a:lnTo>
                    <a:pt x="136517" y="1445474"/>
                  </a:lnTo>
                  <a:lnTo>
                    <a:pt x="98549" y="1424865"/>
                  </a:lnTo>
                  <a:lnTo>
                    <a:pt x="65468" y="1397571"/>
                  </a:lnTo>
                  <a:lnTo>
                    <a:pt x="38174" y="1364490"/>
                  </a:lnTo>
                  <a:lnTo>
                    <a:pt x="17565" y="1326522"/>
                  </a:lnTo>
                  <a:lnTo>
                    <a:pt x="4541" y="1284566"/>
                  </a:lnTo>
                  <a:lnTo>
                    <a:pt x="0" y="1239519"/>
                  </a:lnTo>
                  <a:lnTo>
                    <a:pt x="0" y="223519"/>
                  </a:lnTo>
                  <a:close/>
                </a:path>
              </a:pathLst>
            </a:custGeom>
            <a:ln w="9144">
              <a:solidFill>
                <a:srgbClr val="753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06824" y="8031479"/>
              <a:ext cx="1762505" cy="112547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86656" y="8641079"/>
              <a:ext cx="1402841" cy="1125474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4630673" y="8161146"/>
            <a:ext cx="1120775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405" marR="5080" indent="-180340">
              <a:lnSpc>
                <a:spcPct val="100000"/>
              </a:lnSpc>
              <a:spcBef>
                <a:spcPts val="105"/>
              </a:spcBef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Mem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Ctrl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267200" y="11003280"/>
            <a:ext cx="1842135" cy="1814830"/>
            <a:chOff x="4267200" y="11003280"/>
            <a:chExt cx="1842135" cy="1814830"/>
          </a:xfrm>
        </p:grpSpPr>
        <p:pic>
          <p:nvPicPr>
            <p:cNvPr id="64" name="object 6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74463" y="11049000"/>
              <a:ext cx="1433322" cy="1555242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67200" y="11003280"/>
              <a:ext cx="1841753" cy="1814322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21708" y="11071860"/>
              <a:ext cx="1341119" cy="1463039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4521708" y="11071860"/>
              <a:ext cx="1341120" cy="1463040"/>
            </a:xfrm>
            <a:custGeom>
              <a:avLst/>
              <a:gdLst/>
              <a:ahLst/>
              <a:cxnLst/>
              <a:rect l="l" t="t" r="r" b="b"/>
              <a:pathLst>
                <a:path w="1341120" h="1463040">
                  <a:moveTo>
                    <a:pt x="0" y="223520"/>
                  </a:moveTo>
                  <a:lnTo>
                    <a:pt x="4541" y="178473"/>
                  </a:lnTo>
                  <a:lnTo>
                    <a:pt x="17565" y="136517"/>
                  </a:lnTo>
                  <a:lnTo>
                    <a:pt x="38174" y="98549"/>
                  </a:lnTo>
                  <a:lnTo>
                    <a:pt x="65468" y="65468"/>
                  </a:lnTo>
                  <a:lnTo>
                    <a:pt x="98549" y="38174"/>
                  </a:lnTo>
                  <a:lnTo>
                    <a:pt x="136517" y="17565"/>
                  </a:lnTo>
                  <a:lnTo>
                    <a:pt x="178473" y="4541"/>
                  </a:lnTo>
                  <a:lnTo>
                    <a:pt x="223519" y="0"/>
                  </a:lnTo>
                  <a:lnTo>
                    <a:pt x="1117600" y="0"/>
                  </a:lnTo>
                  <a:lnTo>
                    <a:pt x="1162646" y="4541"/>
                  </a:lnTo>
                  <a:lnTo>
                    <a:pt x="1204602" y="17565"/>
                  </a:lnTo>
                  <a:lnTo>
                    <a:pt x="1242570" y="38174"/>
                  </a:lnTo>
                  <a:lnTo>
                    <a:pt x="1275651" y="65468"/>
                  </a:lnTo>
                  <a:lnTo>
                    <a:pt x="1302945" y="98549"/>
                  </a:lnTo>
                  <a:lnTo>
                    <a:pt x="1323554" y="136517"/>
                  </a:lnTo>
                  <a:lnTo>
                    <a:pt x="1336578" y="178473"/>
                  </a:lnTo>
                  <a:lnTo>
                    <a:pt x="1341119" y="223520"/>
                  </a:lnTo>
                  <a:lnTo>
                    <a:pt x="1341119" y="1239520"/>
                  </a:lnTo>
                  <a:lnTo>
                    <a:pt x="1336578" y="1284566"/>
                  </a:lnTo>
                  <a:lnTo>
                    <a:pt x="1323554" y="1326522"/>
                  </a:lnTo>
                  <a:lnTo>
                    <a:pt x="1302945" y="1364490"/>
                  </a:lnTo>
                  <a:lnTo>
                    <a:pt x="1275651" y="1397571"/>
                  </a:lnTo>
                  <a:lnTo>
                    <a:pt x="1242570" y="1424865"/>
                  </a:lnTo>
                  <a:lnTo>
                    <a:pt x="1204602" y="1445474"/>
                  </a:lnTo>
                  <a:lnTo>
                    <a:pt x="1162646" y="1458498"/>
                  </a:lnTo>
                  <a:lnTo>
                    <a:pt x="1117600" y="1463040"/>
                  </a:lnTo>
                  <a:lnTo>
                    <a:pt x="223519" y="1463040"/>
                  </a:lnTo>
                  <a:lnTo>
                    <a:pt x="178473" y="1458498"/>
                  </a:lnTo>
                  <a:lnTo>
                    <a:pt x="136517" y="1445474"/>
                  </a:lnTo>
                  <a:lnTo>
                    <a:pt x="98549" y="1424865"/>
                  </a:lnTo>
                  <a:lnTo>
                    <a:pt x="65468" y="1397571"/>
                  </a:lnTo>
                  <a:lnTo>
                    <a:pt x="38174" y="1364490"/>
                  </a:lnTo>
                  <a:lnTo>
                    <a:pt x="17565" y="1326522"/>
                  </a:lnTo>
                  <a:lnTo>
                    <a:pt x="4541" y="1284566"/>
                  </a:lnTo>
                  <a:lnTo>
                    <a:pt x="0" y="1239520"/>
                  </a:lnTo>
                  <a:lnTo>
                    <a:pt x="0" y="223520"/>
                  </a:lnTo>
                  <a:close/>
                </a:path>
              </a:pathLst>
            </a:custGeom>
            <a:ln w="9144">
              <a:solidFill>
                <a:srgbClr val="753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06823" y="11015472"/>
              <a:ext cx="1762505" cy="112547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86656" y="11625072"/>
              <a:ext cx="1402841" cy="1125473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4630673" y="11147297"/>
            <a:ext cx="1120775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405" marR="5080" indent="-180340">
              <a:lnSpc>
                <a:spcPct val="100000"/>
              </a:lnSpc>
              <a:spcBef>
                <a:spcPts val="105"/>
              </a:spcBef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Mem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Ctrl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2115800" y="8016240"/>
            <a:ext cx="1842135" cy="1814830"/>
            <a:chOff x="12115800" y="8016240"/>
            <a:chExt cx="1842135" cy="1814830"/>
          </a:xfrm>
        </p:grpSpPr>
        <p:pic>
          <p:nvPicPr>
            <p:cNvPr id="72" name="object 7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23063" y="8061960"/>
              <a:ext cx="1433322" cy="1555241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15800" y="8016240"/>
              <a:ext cx="1841753" cy="1814322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70308" y="8084820"/>
              <a:ext cx="1341120" cy="1463039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12370308" y="8084820"/>
              <a:ext cx="1341120" cy="1463040"/>
            </a:xfrm>
            <a:custGeom>
              <a:avLst/>
              <a:gdLst/>
              <a:ahLst/>
              <a:cxnLst/>
              <a:rect l="l" t="t" r="r" b="b"/>
              <a:pathLst>
                <a:path w="1341119" h="1463040">
                  <a:moveTo>
                    <a:pt x="0" y="223519"/>
                  </a:moveTo>
                  <a:lnTo>
                    <a:pt x="4541" y="178473"/>
                  </a:lnTo>
                  <a:lnTo>
                    <a:pt x="17565" y="136517"/>
                  </a:lnTo>
                  <a:lnTo>
                    <a:pt x="38174" y="98549"/>
                  </a:lnTo>
                  <a:lnTo>
                    <a:pt x="65468" y="65468"/>
                  </a:lnTo>
                  <a:lnTo>
                    <a:pt x="98549" y="38174"/>
                  </a:lnTo>
                  <a:lnTo>
                    <a:pt x="136517" y="17565"/>
                  </a:lnTo>
                  <a:lnTo>
                    <a:pt x="178473" y="4541"/>
                  </a:lnTo>
                  <a:lnTo>
                    <a:pt x="223520" y="0"/>
                  </a:lnTo>
                  <a:lnTo>
                    <a:pt x="1117600" y="0"/>
                  </a:lnTo>
                  <a:lnTo>
                    <a:pt x="1162646" y="4541"/>
                  </a:lnTo>
                  <a:lnTo>
                    <a:pt x="1204602" y="17565"/>
                  </a:lnTo>
                  <a:lnTo>
                    <a:pt x="1242570" y="38174"/>
                  </a:lnTo>
                  <a:lnTo>
                    <a:pt x="1275651" y="65468"/>
                  </a:lnTo>
                  <a:lnTo>
                    <a:pt x="1302945" y="98549"/>
                  </a:lnTo>
                  <a:lnTo>
                    <a:pt x="1323554" y="136517"/>
                  </a:lnTo>
                  <a:lnTo>
                    <a:pt x="1336578" y="178473"/>
                  </a:lnTo>
                  <a:lnTo>
                    <a:pt x="1341120" y="223519"/>
                  </a:lnTo>
                  <a:lnTo>
                    <a:pt x="1341120" y="1239519"/>
                  </a:lnTo>
                  <a:lnTo>
                    <a:pt x="1336578" y="1284566"/>
                  </a:lnTo>
                  <a:lnTo>
                    <a:pt x="1323554" y="1326522"/>
                  </a:lnTo>
                  <a:lnTo>
                    <a:pt x="1302945" y="1364490"/>
                  </a:lnTo>
                  <a:lnTo>
                    <a:pt x="1275651" y="1397571"/>
                  </a:lnTo>
                  <a:lnTo>
                    <a:pt x="1242570" y="1424865"/>
                  </a:lnTo>
                  <a:lnTo>
                    <a:pt x="1204602" y="1445474"/>
                  </a:lnTo>
                  <a:lnTo>
                    <a:pt x="1162646" y="1458498"/>
                  </a:lnTo>
                  <a:lnTo>
                    <a:pt x="1117600" y="1463039"/>
                  </a:lnTo>
                  <a:lnTo>
                    <a:pt x="223520" y="1463039"/>
                  </a:lnTo>
                  <a:lnTo>
                    <a:pt x="178473" y="1458498"/>
                  </a:lnTo>
                  <a:lnTo>
                    <a:pt x="136517" y="1445474"/>
                  </a:lnTo>
                  <a:lnTo>
                    <a:pt x="98549" y="1424865"/>
                  </a:lnTo>
                  <a:lnTo>
                    <a:pt x="65468" y="1397571"/>
                  </a:lnTo>
                  <a:lnTo>
                    <a:pt x="38174" y="1364490"/>
                  </a:lnTo>
                  <a:lnTo>
                    <a:pt x="17565" y="1326522"/>
                  </a:lnTo>
                  <a:lnTo>
                    <a:pt x="4541" y="1284566"/>
                  </a:lnTo>
                  <a:lnTo>
                    <a:pt x="0" y="1239519"/>
                  </a:lnTo>
                  <a:lnTo>
                    <a:pt x="0" y="223519"/>
                  </a:lnTo>
                  <a:close/>
                </a:path>
              </a:pathLst>
            </a:custGeom>
            <a:ln w="9144">
              <a:solidFill>
                <a:srgbClr val="753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155423" y="8031480"/>
              <a:ext cx="1762506" cy="1125474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35256" y="8641080"/>
              <a:ext cx="1402842" cy="1125474"/>
            </a:xfrm>
            <a:prstGeom prst="rect">
              <a:avLst/>
            </a:prstGeom>
          </p:spPr>
        </p:pic>
      </p:grpSp>
      <p:sp>
        <p:nvSpPr>
          <p:cNvPr id="78" name="object 78"/>
          <p:cNvSpPr txBox="1"/>
          <p:nvPr/>
        </p:nvSpPr>
        <p:spPr>
          <a:xfrm>
            <a:off x="12480417" y="8161146"/>
            <a:ext cx="1120775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405" marR="5080" indent="-180340">
              <a:lnSpc>
                <a:spcPct val="100000"/>
              </a:lnSpc>
              <a:spcBef>
                <a:spcPts val="105"/>
              </a:spcBef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Mem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Ctrl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12115800" y="11003280"/>
            <a:ext cx="1842135" cy="1814830"/>
            <a:chOff x="12115800" y="11003280"/>
            <a:chExt cx="1842135" cy="1814830"/>
          </a:xfrm>
        </p:grpSpPr>
        <p:pic>
          <p:nvPicPr>
            <p:cNvPr id="80" name="object 8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23063" y="11049000"/>
              <a:ext cx="1433322" cy="1555242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115800" y="11003280"/>
              <a:ext cx="1841753" cy="1814322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370308" y="11071860"/>
              <a:ext cx="1341120" cy="1463039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12370308" y="11071860"/>
              <a:ext cx="1341120" cy="1463040"/>
            </a:xfrm>
            <a:custGeom>
              <a:avLst/>
              <a:gdLst/>
              <a:ahLst/>
              <a:cxnLst/>
              <a:rect l="l" t="t" r="r" b="b"/>
              <a:pathLst>
                <a:path w="1341119" h="1463040">
                  <a:moveTo>
                    <a:pt x="0" y="223520"/>
                  </a:moveTo>
                  <a:lnTo>
                    <a:pt x="4541" y="178473"/>
                  </a:lnTo>
                  <a:lnTo>
                    <a:pt x="17565" y="136517"/>
                  </a:lnTo>
                  <a:lnTo>
                    <a:pt x="38174" y="98549"/>
                  </a:lnTo>
                  <a:lnTo>
                    <a:pt x="65468" y="65468"/>
                  </a:lnTo>
                  <a:lnTo>
                    <a:pt x="98549" y="38174"/>
                  </a:lnTo>
                  <a:lnTo>
                    <a:pt x="136517" y="17565"/>
                  </a:lnTo>
                  <a:lnTo>
                    <a:pt x="178473" y="4541"/>
                  </a:lnTo>
                  <a:lnTo>
                    <a:pt x="223520" y="0"/>
                  </a:lnTo>
                  <a:lnTo>
                    <a:pt x="1117600" y="0"/>
                  </a:lnTo>
                  <a:lnTo>
                    <a:pt x="1162646" y="4541"/>
                  </a:lnTo>
                  <a:lnTo>
                    <a:pt x="1204602" y="17565"/>
                  </a:lnTo>
                  <a:lnTo>
                    <a:pt x="1242570" y="38174"/>
                  </a:lnTo>
                  <a:lnTo>
                    <a:pt x="1275651" y="65468"/>
                  </a:lnTo>
                  <a:lnTo>
                    <a:pt x="1302945" y="98549"/>
                  </a:lnTo>
                  <a:lnTo>
                    <a:pt x="1323554" y="136517"/>
                  </a:lnTo>
                  <a:lnTo>
                    <a:pt x="1336578" y="178473"/>
                  </a:lnTo>
                  <a:lnTo>
                    <a:pt x="1341120" y="223520"/>
                  </a:lnTo>
                  <a:lnTo>
                    <a:pt x="1341120" y="1239520"/>
                  </a:lnTo>
                  <a:lnTo>
                    <a:pt x="1336578" y="1284566"/>
                  </a:lnTo>
                  <a:lnTo>
                    <a:pt x="1323554" y="1326522"/>
                  </a:lnTo>
                  <a:lnTo>
                    <a:pt x="1302945" y="1364490"/>
                  </a:lnTo>
                  <a:lnTo>
                    <a:pt x="1275651" y="1397571"/>
                  </a:lnTo>
                  <a:lnTo>
                    <a:pt x="1242570" y="1424865"/>
                  </a:lnTo>
                  <a:lnTo>
                    <a:pt x="1204602" y="1445474"/>
                  </a:lnTo>
                  <a:lnTo>
                    <a:pt x="1162646" y="1458498"/>
                  </a:lnTo>
                  <a:lnTo>
                    <a:pt x="1117600" y="1463040"/>
                  </a:lnTo>
                  <a:lnTo>
                    <a:pt x="223520" y="1463040"/>
                  </a:lnTo>
                  <a:lnTo>
                    <a:pt x="178473" y="1458498"/>
                  </a:lnTo>
                  <a:lnTo>
                    <a:pt x="136517" y="1445474"/>
                  </a:lnTo>
                  <a:lnTo>
                    <a:pt x="98549" y="1424865"/>
                  </a:lnTo>
                  <a:lnTo>
                    <a:pt x="65468" y="1397571"/>
                  </a:lnTo>
                  <a:lnTo>
                    <a:pt x="38174" y="1364490"/>
                  </a:lnTo>
                  <a:lnTo>
                    <a:pt x="17565" y="1326522"/>
                  </a:lnTo>
                  <a:lnTo>
                    <a:pt x="4541" y="1284566"/>
                  </a:lnTo>
                  <a:lnTo>
                    <a:pt x="0" y="1239520"/>
                  </a:lnTo>
                  <a:lnTo>
                    <a:pt x="0" y="223520"/>
                  </a:lnTo>
                  <a:close/>
                </a:path>
              </a:pathLst>
            </a:custGeom>
            <a:ln w="9144">
              <a:solidFill>
                <a:srgbClr val="753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155423" y="11015472"/>
              <a:ext cx="1762506" cy="112547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335256" y="11625072"/>
              <a:ext cx="1402842" cy="1125473"/>
            </a:xfrm>
            <a:prstGeom prst="rect">
              <a:avLst/>
            </a:prstGeom>
          </p:spPr>
        </p:pic>
      </p:grpSp>
      <p:sp>
        <p:nvSpPr>
          <p:cNvPr id="86" name="object 86"/>
          <p:cNvSpPr txBox="1"/>
          <p:nvPr/>
        </p:nvSpPr>
        <p:spPr>
          <a:xfrm>
            <a:off x="12480417" y="11147297"/>
            <a:ext cx="1120775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405" marR="5080" indent="-180340">
              <a:lnSpc>
                <a:spcPct val="100000"/>
              </a:lnSpc>
              <a:spcBef>
                <a:spcPts val="105"/>
              </a:spcBef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Mem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Ctrl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6748271" y="7382256"/>
            <a:ext cx="5508625" cy="5871210"/>
            <a:chOff x="6748271" y="7382256"/>
            <a:chExt cx="5508625" cy="5871210"/>
          </a:xfrm>
        </p:grpSpPr>
        <p:pic>
          <p:nvPicPr>
            <p:cNvPr id="88" name="object 8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8271" y="7382256"/>
              <a:ext cx="778001" cy="1393698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95515" y="7405116"/>
              <a:ext cx="685800" cy="1301496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6795515" y="7405116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DE67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24087" y="7382256"/>
              <a:ext cx="778001" cy="1393698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71331" y="7405116"/>
              <a:ext cx="685800" cy="1301496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8371331" y="7405116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DE67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99903" y="7382256"/>
              <a:ext cx="778001" cy="1393698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947147" y="7405116"/>
              <a:ext cx="685800" cy="1301496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9947147" y="7405116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DE67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78767" y="7382256"/>
              <a:ext cx="778001" cy="1393698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526011" y="7405116"/>
              <a:ext cx="685800" cy="1301496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11526011" y="7405116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DE67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8271" y="8875776"/>
              <a:ext cx="778001" cy="1393698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95515" y="8898636"/>
              <a:ext cx="685800" cy="1301496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6795515" y="8898636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299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299"/>
                  </a:lnTo>
                  <a:lnTo>
                    <a:pt x="685800" y="1187195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5"/>
                  </a:lnTo>
                  <a:lnTo>
                    <a:pt x="114300" y="1301495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5"/>
                  </a:lnTo>
                  <a:lnTo>
                    <a:pt x="0" y="114299"/>
                  </a:lnTo>
                  <a:close/>
                </a:path>
              </a:pathLst>
            </a:custGeom>
            <a:ln w="9144">
              <a:solidFill>
                <a:srgbClr val="DE67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24087" y="8875776"/>
              <a:ext cx="778001" cy="1393698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71331" y="8898636"/>
              <a:ext cx="685800" cy="1301496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8371331" y="8898636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299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299"/>
                  </a:lnTo>
                  <a:lnTo>
                    <a:pt x="685800" y="1187195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5"/>
                  </a:lnTo>
                  <a:lnTo>
                    <a:pt x="114300" y="1301495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5"/>
                  </a:lnTo>
                  <a:lnTo>
                    <a:pt x="0" y="114299"/>
                  </a:lnTo>
                  <a:close/>
                </a:path>
              </a:pathLst>
            </a:custGeom>
            <a:ln w="9144">
              <a:solidFill>
                <a:srgbClr val="DE67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99903" y="8875776"/>
              <a:ext cx="778001" cy="1393698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947147" y="8898636"/>
              <a:ext cx="685800" cy="1301496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9947147" y="8898636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299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299"/>
                  </a:lnTo>
                  <a:lnTo>
                    <a:pt x="685800" y="1187195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5"/>
                  </a:lnTo>
                  <a:lnTo>
                    <a:pt x="114300" y="1301495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5"/>
                  </a:lnTo>
                  <a:lnTo>
                    <a:pt x="0" y="114299"/>
                  </a:lnTo>
                  <a:close/>
                </a:path>
              </a:pathLst>
            </a:custGeom>
            <a:ln w="9144">
              <a:solidFill>
                <a:srgbClr val="DE67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78767" y="8875776"/>
              <a:ext cx="778001" cy="1393698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526011" y="8898636"/>
              <a:ext cx="685800" cy="1301496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11526011" y="8898636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299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299"/>
                  </a:lnTo>
                  <a:lnTo>
                    <a:pt x="685800" y="1187195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5"/>
                  </a:lnTo>
                  <a:lnTo>
                    <a:pt x="114300" y="1301495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5"/>
                  </a:lnTo>
                  <a:lnTo>
                    <a:pt x="0" y="114299"/>
                  </a:lnTo>
                  <a:close/>
                </a:path>
              </a:pathLst>
            </a:custGeom>
            <a:ln w="9144">
              <a:solidFill>
                <a:srgbClr val="DE67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8271" y="10366248"/>
              <a:ext cx="778001" cy="1393697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795515" y="10389108"/>
              <a:ext cx="685800" cy="1301495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6795515" y="10389108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DE67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24087" y="10366248"/>
              <a:ext cx="778001" cy="1393697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71331" y="10389108"/>
              <a:ext cx="685800" cy="1301495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8371331" y="10389108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DE67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8" name="object 1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99903" y="10366248"/>
              <a:ext cx="778001" cy="1393697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947147" y="10389108"/>
              <a:ext cx="685800" cy="1301495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9947147" y="10389108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DE67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78767" y="10366248"/>
              <a:ext cx="778001" cy="1393697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526011" y="10389108"/>
              <a:ext cx="685800" cy="1301495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11526011" y="10389108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DE67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8271" y="11859768"/>
              <a:ext cx="778001" cy="1393698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95515" y="11882628"/>
              <a:ext cx="685800" cy="1301496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6795515" y="11882628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DE67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24087" y="11859768"/>
              <a:ext cx="778001" cy="1393698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71331" y="11882628"/>
              <a:ext cx="685800" cy="1301496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8371331" y="11882628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DE67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99903" y="11859768"/>
              <a:ext cx="778001" cy="1393698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947147" y="11882628"/>
              <a:ext cx="685800" cy="1301496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9947147" y="11882628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DE67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3" name="object 1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78767" y="11859768"/>
              <a:ext cx="778001" cy="1393698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526011" y="11882628"/>
              <a:ext cx="685800" cy="1301496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11526011" y="11882628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DE67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6" name="object 136"/>
          <p:cNvSpPr txBox="1"/>
          <p:nvPr/>
        </p:nvSpPr>
        <p:spPr>
          <a:xfrm>
            <a:off x="876401" y="2062609"/>
            <a:ext cx="16052800" cy="47440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814069" indent="-801370">
              <a:lnSpc>
                <a:spcPct val="100000"/>
              </a:lnSpc>
              <a:spcBef>
                <a:spcPts val="535"/>
              </a:spcBef>
              <a:buSzPct val="119318"/>
              <a:buFont typeface="Arial"/>
              <a:buChar char="▪"/>
              <a:tabLst>
                <a:tab pos="814069" algn="l"/>
              </a:tabLst>
            </a:pPr>
            <a:r>
              <a:rPr sz="4400" b="1" dirty="0">
                <a:latin typeface="Arial"/>
                <a:cs typeface="Arial"/>
              </a:rPr>
              <a:t>ccNUMA</a:t>
            </a:r>
            <a:r>
              <a:rPr sz="4400" b="1" spc="-114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typically</a:t>
            </a:r>
            <a:r>
              <a:rPr sz="4400" b="1" spc="-114" dirty="0">
                <a:latin typeface="Arial"/>
                <a:cs typeface="Arial"/>
              </a:rPr>
              <a:t> </a:t>
            </a:r>
            <a:r>
              <a:rPr sz="4400" b="1" spc="-40" dirty="0">
                <a:latin typeface="Arial"/>
                <a:cs typeface="Arial"/>
              </a:rPr>
              <a:t>refers</a:t>
            </a:r>
            <a:r>
              <a:rPr sz="4400" b="1" spc="-140" dirty="0">
                <a:latin typeface="Arial"/>
                <a:cs typeface="Arial"/>
              </a:rPr>
              <a:t> </a:t>
            </a:r>
            <a:r>
              <a:rPr sz="4400" b="1" spc="90" dirty="0">
                <a:latin typeface="Arial"/>
                <a:cs typeface="Arial"/>
              </a:rPr>
              <a:t>to</a:t>
            </a:r>
            <a:r>
              <a:rPr sz="4400" b="1" spc="-140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supercomputing/clusters</a:t>
            </a:r>
            <a:endParaRPr sz="4400">
              <a:latin typeface="Arial"/>
              <a:cs typeface="Arial"/>
            </a:endParaRPr>
          </a:p>
          <a:p>
            <a:pPr marL="814069" indent="-801370">
              <a:lnSpc>
                <a:spcPct val="100000"/>
              </a:lnSpc>
              <a:spcBef>
                <a:spcPts val="1415"/>
              </a:spcBef>
              <a:buSzPct val="119318"/>
              <a:buFont typeface="Arial"/>
              <a:buChar char="▪"/>
              <a:tabLst>
                <a:tab pos="814069" algn="l"/>
              </a:tabLst>
            </a:pPr>
            <a:r>
              <a:rPr sz="4400" b="1" spc="-105" dirty="0">
                <a:latin typeface="Arial"/>
                <a:cs typeface="Arial"/>
              </a:rPr>
              <a:t>Same</a:t>
            </a:r>
            <a:r>
              <a:rPr sz="4400" b="1" spc="-204" dirty="0">
                <a:latin typeface="Arial"/>
                <a:cs typeface="Arial"/>
              </a:rPr>
              <a:t> </a:t>
            </a:r>
            <a:r>
              <a:rPr sz="4400" b="1" spc="-285" dirty="0">
                <a:latin typeface="Arial"/>
                <a:cs typeface="Arial"/>
              </a:rPr>
              <a:t>issues</a:t>
            </a:r>
            <a:r>
              <a:rPr sz="4400" b="1" spc="-2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appear</a:t>
            </a:r>
            <a:r>
              <a:rPr sz="4400" b="1" spc="-13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in</a:t>
            </a:r>
            <a:r>
              <a:rPr sz="4400" b="1" spc="-120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multicores</a:t>
            </a:r>
            <a:endParaRPr sz="4400">
              <a:latin typeface="Arial"/>
              <a:cs typeface="Arial"/>
            </a:endParaRPr>
          </a:p>
          <a:p>
            <a:pPr marL="1448435" lvl="1" indent="-634365">
              <a:lnSpc>
                <a:spcPts val="6755"/>
              </a:lnSpc>
              <a:spcBef>
                <a:spcPts val="95"/>
              </a:spcBef>
              <a:buSzPct val="129545"/>
              <a:buFont typeface="Arial"/>
              <a:buChar char="-"/>
              <a:tabLst>
                <a:tab pos="1448435" algn="l"/>
              </a:tabLst>
            </a:pPr>
            <a:r>
              <a:rPr sz="4400" b="1" spc="85" dirty="0">
                <a:latin typeface="Arial"/>
                <a:cs typeface="Arial"/>
              </a:rPr>
              <a:t>NUMA:</a:t>
            </a:r>
            <a:r>
              <a:rPr sz="4400" b="1" spc="-90" dirty="0">
                <a:latin typeface="Arial"/>
                <a:cs typeface="Arial"/>
              </a:rPr>
              <a:t> </a:t>
            </a:r>
            <a:r>
              <a:rPr sz="4400" b="1" spc="70" dirty="0">
                <a:latin typeface="Arial"/>
                <a:cs typeface="Arial"/>
              </a:rPr>
              <a:t>Memory</a:t>
            </a:r>
            <a:r>
              <a:rPr sz="4400" b="1" spc="-100" dirty="0">
                <a:latin typeface="Arial"/>
                <a:cs typeface="Arial"/>
              </a:rPr>
              <a:t> </a:t>
            </a:r>
            <a:r>
              <a:rPr sz="4400" b="1" spc="-40" dirty="0">
                <a:latin typeface="Arial"/>
                <a:cs typeface="Arial"/>
              </a:rPr>
              <a:t>controllers</a:t>
            </a:r>
            <a:r>
              <a:rPr sz="4400" b="1" spc="-8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distributed</a:t>
            </a:r>
            <a:r>
              <a:rPr sz="4400" b="1" spc="-8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around</a:t>
            </a:r>
            <a:r>
              <a:rPr sz="4400" b="1" spc="-70" dirty="0">
                <a:latin typeface="Arial"/>
                <a:cs typeface="Arial"/>
              </a:rPr>
              <a:t> </a:t>
            </a:r>
            <a:r>
              <a:rPr sz="4400" b="1" spc="-20" dirty="0">
                <a:latin typeface="Arial"/>
                <a:cs typeface="Arial"/>
              </a:rPr>
              <a:t>chip</a:t>
            </a:r>
            <a:endParaRPr sz="4400">
              <a:latin typeface="Arial"/>
              <a:cs typeface="Arial"/>
            </a:endParaRPr>
          </a:p>
          <a:p>
            <a:pPr marL="1448435" marR="5080" lvl="1" indent="-634365">
              <a:lnSpc>
                <a:spcPct val="95300"/>
              </a:lnSpc>
              <a:spcBef>
                <a:spcPts val="240"/>
              </a:spcBef>
              <a:buSzPct val="129545"/>
              <a:buFont typeface="Arial"/>
              <a:buChar char="-"/>
              <a:tabLst>
                <a:tab pos="1448435" algn="l"/>
              </a:tabLst>
            </a:pPr>
            <a:r>
              <a:rPr sz="4400" b="1" dirty="0">
                <a:latin typeface="Arial"/>
                <a:cs typeface="Arial"/>
              </a:rPr>
              <a:t>NUCA</a:t>
            </a:r>
            <a:r>
              <a:rPr sz="4400" b="1" spc="-90" dirty="0">
                <a:latin typeface="Arial"/>
                <a:cs typeface="Arial"/>
              </a:rPr>
              <a:t> </a:t>
            </a:r>
            <a:r>
              <a:rPr sz="4400" b="1" spc="75" dirty="0">
                <a:latin typeface="Arial"/>
                <a:cs typeface="Arial"/>
              </a:rPr>
              <a:t>(non-</a:t>
            </a:r>
            <a:r>
              <a:rPr sz="4400" b="1" dirty="0">
                <a:latin typeface="Arial"/>
                <a:cs typeface="Arial"/>
              </a:rPr>
              <a:t>uniform</a:t>
            </a:r>
            <a:r>
              <a:rPr sz="4400" b="1" spc="-90" dirty="0">
                <a:latin typeface="Arial"/>
                <a:cs typeface="Arial"/>
              </a:rPr>
              <a:t> </a:t>
            </a:r>
            <a:r>
              <a:rPr sz="4400" b="1" spc="-160" dirty="0">
                <a:latin typeface="Arial"/>
                <a:cs typeface="Arial"/>
              </a:rPr>
              <a:t>cache</a:t>
            </a:r>
            <a:r>
              <a:rPr sz="4400" b="1" spc="-90" dirty="0">
                <a:latin typeface="Arial"/>
                <a:cs typeface="Arial"/>
              </a:rPr>
              <a:t> </a:t>
            </a:r>
            <a:r>
              <a:rPr sz="4400" b="1" spc="-254" dirty="0">
                <a:latin typeface="Arial"/>
                <a:cs typeface="Arial"/>
              </a:rPr>
              <a:t>access):</a:t>
            </a:r>
            <a:r>
              <a:rPr sz="4400" b="1" spc="-50" dirty="0">
                <a:latin typeface="Arial"/>
                <a:cs typeface="Arial"/>
              </a:rPr>
              <a:t> </a:t>
            </a:r>
            <a:r>
              <a:rPr sz="4400" b="1" spc="-150" dirty="0">
                <a:latin typeface="Arial"/>
                <a:cs typeface="Arial"/>
              </a:rPr>
              <a:t>L3</a:t>
            </a:r>
            <a:r>
              <a:rPr sz="4400" b="1" spc="-114" dirty="0">
                <a:latin typeface="Arial"/>
                <a:cs typeface="Arial"/>
              </a:rPr>
              <a:t> </a:t>
            </a:r>
            <a:r>
              <a:rPr sz="4400" b="1" spc="-95" dirty="0">
                <a:latin typeface="Arial"/>
                <a:cs typeface="Arial"/>
              </a:rPr>
              <a:t>banks</a:t>
            </a:r>
            <a:r>
              <a:rPr sz="4400" b="1" spc="-50" dirty="0">
                <a:latin typeface="Arial"/>
                <a:cs typeface="Arial"/>
              </a:rPr>
              <a:t> </a:t>
            </a:r>
            <a:r>
              <a:rPr sz="4400" b="1" spc="-10" dirty="0">
                <a:latin typeface="Arial"/>
                <a:cs typeface="Arial"/>
              </a:rPr>
              <a:t>distributed </a:t>
            </a:r>
            <a:r>
              <a:rPr sz="4400" b="1" dirty="0">
                <a:latin typeface="Arial"/>
                <a:cs typeface="Arial"/>
              </a:rPr>
              <a:t>around</a:t>
            </a:r>
            <a:r>
              <a:rPr sz="4400" b="1" spc="-13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the</a:t>
            </a:r>
            <a:r>
              <a:rPr sz="4400" b="1" spc="-114" dirty="0">
                <a:latin typeface="Arial"/>
                <a:cs typeface="Arial"/>
              </a:rPr>
              <a:t> </a:t>
            </a:r>
            <a:r>
              <a:rPr sz="4400" b="1" spc="-30" dirty="0">
                <a:latin typeface="Arial"/>
                <a:cs typeface="Arial"/>
              </a:rPr>
              <a:t>chip</a:t>
            </a:r>
            <a:r>
              <a:rPr sz="4400" b="1" spc="-140" dirty="0">
                <a:latin typeface="Arial"/>
                <a:cs typeface="Arial"/>
              </a:rPr>
              <a:t> </a:t>
            </a:r>
            <a:r>
              <a:rPr sz="4400" b="1" spc="35" dirty="0">
                <a:latin typeface="Arial"/>
                <a:cs typeface="Arial"/>
              </a:rPr>
              <a:t>too</a:t>
            </a:r>
            <a:endParaRPr sz="4400">
              <a:latin typeface="Arial"/>
              <a:cs typeface="Arial"/>
            </a:endParaRPr>
          </a:p>
          <a:p>
            <a:pPr marL="4340225">
              <a:lnSpc>
                <a:spcPct val="100000"/>
              </a:lnSpc>
              <a:spcBef>
                <a:spcPts val="350"/>
              </a:spcBef>
              <a:tabLst>
                <a:tab pos="6262370" algn="l"/>
              </a:tabLst>
            </a:pPr>
            <a:r>
              <a:rPr sz="4800" spc="-20" dirty="0">
                <a:latin typeface="Calibri"/>
                <a:cs typeface="Calibri"/>
              </a:rPr>
              <a:t>Core</a:t>
            </a:r>
            <a:r>
              <a:rPr sz="4800" dirty="0">
                <a:latin typeface="Calibri"/>
                <a:cs typeface="Calibri"/>
              </a:rPr>
              <a:t>	L3</a:t>
            </a:r>
            <a:r>
              <a:rPr sz="4800" spc="-1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Cache</a:t>
            </a:r>
            <a:r>
              <a:rPr sz="4800" spc="-25" dirty="0">
                <a:latin typeface="Calibri"/>
                <a:cs typeface="Calibri"/>
              </a:rPr>
              <a:t> </a:t>
            </a:r>
            <a:r>
              <a:rPr sz="4800" spc="-20" dirty="0">
                <a:latin typeface="Calibri"/>
                <a:cs typeface="Calibri"/>
              </a:rPr>
              <a:t>Bank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6091428" y="6748017"/>
            <a:ext cx="1690370" cy="1180465"/>
          </a:xfrm>
          <a:custGeom>
            <a:avLst/>
            <a:gdLst/>
            <a:ahLst/>
            <a:cxnLst/>
            <a:rect l="l" t="t" r="r" b="b"/>
            <a:pathLst>
              <a:path w="1690370" h="1180465">
                <a:moveTo>
                  <a:pt x="364236" y="1096391"/>
                </a:moveTo>
                <a:lnTo>
                  <a:pt x="333756" y="1105281"/>
                </a:lnTo>
                <a:lnTo>
                  <a:pt x="12192" y="0"/>
                </a:lnTo>
                <a:lnTo>
                  <a:pt x="0" y="3556"/>
                </a:lnTo>
                <a:lnTo>
                  <a:pt x="321564" y="1108837"/>
                </a:lnTo>
                <a:lnTo>
                  <a:pt x="291084" y="1117727"/>
                </a:lnTo>
                <a:lnTo>
                  <a:pt x="348996" y="1180211"/>
                </a:lnTo>
                <a:lnTo>
                  <a:pt x="359752" y="1121029"/>
                </a:lnTo>
                <a:lnTo>
                  <a:pt x="364236" y="1096391"/>
                </a:lnTo>
                <a:close/>
              </a:path>
              <a:path w="1690370" h="1180465">
                <a:moveTo>
                  <a:pt x="1690243" y="62738"/>
                </a:moveTo>
                <a:lnTo>
                  <a:pt x="1679067" y="56642"/>
                </a:lnTo>
                <a:lnTo>
                  <a:pt x="1103871" y="1109637"/>
                </a:lnTo>
                <a:lnTo>
                  <a:pt x="1075944" y="1094359"/>
                </a:lnTo>
                <a:lnTo>
                  <a:pt x="1072896" y="1179576"/>
                </a:lnTo>
                <a:lnTo>
                  <a:pt x="1142873" y="1130935"/>
                </a:lnTo>
                <a:lnTo>
                  <a:pt x="1135430" y="1126871"/>
                </a:lnTo>
                <a:lnTo>
                  <a:pt x="1115047" y="1115733"/>
                </a:lnTo>
                <a:lnTo>
                  <a:pt x="1690243" y="62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8" name="object 13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524000" y="8162543"/>
            <a:ext cx="2621279" cy="1246631"/>
          </a:xfrm>
          <a:prstGeom prst="rect">
            <a:avLst/>
          </a:prstGeom>
        </p:spPr>
      </p:pic>
      <p:pic>
        <p:nvPicPr>
          <p:cNvPr id="139" name="object 13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517903" y="11146535"/>
            <a:ext cx="2621280" cy="1246632"/>
          </a:xfrm>
          <a:prstGeom prst="rect">
            <a:avLst/>
          </a:prstGeom>
        </p:spPr>
      </p:pic>
      <p:pic>
        <p:nvPicPr>
          <p:cNvPr id="140" name="object 14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4145767" y="8162543"/>
            <a:ext cx="2621280" cy="1246631"/>
          </a:xfrm>
          <a:prstGeom prst="rect">
            <a:avLst/>
          </a:prstGeom>
        </p:spPr>
      </p:pic>
      <p:pic>
        <p:nvPicPr>
          <p:cNvPr id="141" name="object 14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4142719" y="11146535"/>
            <a:ext cx="2618232" cy="1246632"/>
          </a:xfrm>
          <a:prstGeom prst="rect">
            <a:avLst/>
          </a:prstGeom>
        </p:spPr>
      </p:pic>
      <p:sp>
        <p:nvSpPr>
          <p:cNvPr id="142" name="object 1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Scalable</a:t>
            </a:r>
            <a:r>
              <a:rPr spc="-254" dirty="0"/>
              <a:t> </a:t>
            </a:r>
            <a:r>
              <a:rPr spc="-220" dirty="0"/>
              <a:t>cache</a:t>
            </a:r>
            <a:r>
              <a:rPr spc="-195" dirty="0"/>
              <a:t> </a:t>
            </a:r>
            <a:r>
              <a:rPr spc="-120" dirty="0"/>
              <a:t>coherence</a:t>
            </a:r>
            <a:r>
              <a:rPr spc="-280" dirty="0"/>
              <a:t> </a:t>
            </a:r>
            <a:r>
              <a:rPr spc="-105" dirty="0"/>
              <a:t>using</a:t>
            </a:r>
            <a:r>
              <a:rPr spc="-215" dirty="0"/>
              <a:t> </a:t>
            </a:r>
            <a:r>
              <a:rPr u="sng" spc="-20" dirty="0">
                <a:uFill>
                  <a:solidFill>
                    <a:srgbClr val="000000"/>
                  </a:solidFill>
                </a:uFill>
              </a:rPr>
              <a:t>directories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401" y="2423921"/>
            <a:ext cx="15963265" cy="768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4069" marR="40005" indent="-802005">
              <a:lnSpc>
                <a:spcPct val="100000"/>
              </a:lnSpc>
              <a:spcBef>
                <a:spcPts val="100"/>
              </a:spcBef>
              <a:buSzPct val="119791"/>
              <a:buFont typeface="Arial"/>
              <a:buChar char="▪"/>
              <a:tabLst>
                <a:tab pos="814069" algn="l"/>
              </a:tabLst>
            </a:pPr>
            <a:r>
              <a:rPr sz="4800" b="1" spc="-50" dirty="0">
                <a:latin typeface="Arial"/>
                <a:cs typeface="Arial"/>
              </a:rPr>
              <a:t>Snooping</a:t>
            </a:r>
            <a:r>
              <a:rPr sz="4800" b="1" spc="-229" dirty="0">
                <a:latin typeface="Arial"/>
                <a:cs typeface="Arial"/>
              </a:rPr>
              <a:t> </a:t>
            </a:r>
            <a:r>
              <a:rPr sz="4800" b="1" spc="-225" dirty="0">
                <a:latin typeface="Arial"/>
                <a:cs typeface="Arial"/>
              </a:rPr>
              <a:t>schemes</a:t>
            </a:r>
            <a:r>
              <a:rPr sz="4800" b="1" spc="-110" dirty="0">
                <a:latin typeface="Arial"/>
                <a:cs typeface="Arial"/>
              </a:rPr>
              <a:t> </a:t>
            </a:r>
            <a:r>
              <a:rPr sz="4800" b="1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broadcast</a:t>
            </a:r>
            <a:r>
              <a:rPr sz="4800" b="1" spc="-180" dirty="0">
                <a:latin typeface="Arial"/>
                <a:cs typeface="Arial"/>
              </a:rPr>
              <a:t> </a:t>
            </a:r>
            <a:r>
              <a:rPr sz="4800" b="1" spc="-120" dirty="0">
                <a:latin typeface="Arial"/>
                <a:cs typeface="Arial"/>
              </a:rPr>
              <a:t>coherence</a:t>
            </a:r>
            <a:r>
              <a:rPr sz="4800" b="1" spc="-160" dirty="0">
                <a:latin typeface="Arial"/>
                <a:cs typeface="Arial"/>
              </a:rPr>
              <a:t> </a:t>
            </a:r>
            <a:r>
              <a:rPr sz="4800" b="1" spc="-220" dirty="0">
                <a:latin typeface="Arial"/>
                <a:cs typeface="Arial"/>
              </a:rPr>
              <a:t>messages</a:t>
            </a:r>
            <a:r>
              <a:rPr sz="4800" b="1" spc="-114" dirty="0">
                <a:latin typeface="Arial"/>
                <a:cs typeface="Arial"/>
              </a:rPr>
              <a:t> </a:t>
            </a:r>
            <a:r>
              <a:rPr sz="4800" b="1" spc="80" dirty="0">
                <a:latin typeface="Arial"/>
                <a:cs typeface="Arial"/>
              </a:rPr>
              <a:t>to </a:t>
            </a:r>
            <a:r>
              <a:rPr sz="4800" b="1" dirty="0">
                <a:latin typeface="Arial"/>
                <a:cs typeface="Arial"/>
              </a:rPr>
              <a:t>determine</a:t>
            </a:r>
            <a:r>
              <a:rPr sz="4800" b="1" spc="-10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the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state</a:t>
            </a:r>
            <a:r>
              <a:rPr sz="4800" b="1" spc="-30" dirty="0">
                <a:latin typeface="Arial"/>
                <a:cs typeface="Arial"/>
              </a:rPr>
              <a:t> </a:t>
            </a:r>
            <a:r>
              <a:rPr sz="4800" b="1" spc="110" dirty="0">
                <a:latin typeface="Arial"/>
                <a:cs typeface="Arial"/>
              </a:rPr>
              <a:t>of</a:t>
            </a:r>
            <a:r>
              <a:rPr sz="4800" b="1" spc="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line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in</a:t>
            </a:r>
            <a:r>
              <a:rPr sz="4800" b="1" spc="-3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the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other</a:t>
            </a:r>
            <a:r>
              <a:rPr sz="4800" b="1" spc="-10" dirty="0">
                <a:latin typeface="Arial"/>
                <a:cs typeface="Arial"/>
              </a:rPr>
              <a:t> </a:t>
            </a:r>
            <a:r>
              <a:rPr sz="4800" b="1" spc="-270" dirty="0">
                <a:latin typeface="Arial"/>
                <a:cs typeface="Arial"/>
              </a:rPr>
              <a:t>caches</a:t>
            </a:r>
            <a:endParaRPr sz="4800">
              <a:latin typeface="Arial"/>
              <a:cs typeface="Arial"/>
            </a:endParaRPr>
          </a:p>
          <a:p>
            <a:pPr marL="814069" marR="5080" indent="-802005">
              <a:lnSpc>
                <a:spcPct val="100000"/>
              </a:lnSpc>
              <a:spcBef>
                <a:spcPts val="1395"/>
              </a:spcBef>
              <a:buSzPct val="119791"/>
              <a:buFont typeface="Arial"/>
              <a:buChar char="▪"/>
              <a:tabLst>
                <a:tab pos="814069" algn="l"/>
                <a:tab pos="7453630" algn="l"/>
              </a:tabLst>
            </a:pPr>
            <a:r>
              <a:rPr sz="4800" b="1" dirty="0">
                <a:latin typeface="Arial"/>
                <a:cs typeface="Arial"/>
              </a:rPr>
              <a:t>Alternative</a:t>
            </a:r>
            <a:r>
              <a:rPr sz="4800" b="1" spc="-190" dirty="0">
                <a:latin typeface="Arial"/>
                <a:cs typeface="Arial"/>
              </a:rPr>
              <a:t> </a:t>
            </a:r>
            <a:r>
              <a:rPr sz="4800" b="1" spc="-40" dirty="0">
                <a:latin typeface="Arial"/>
                <a:cs typeface="Arial"/>
              </a:rPr>
              <a:t>idea:</a:t>
            </a:r>
            <a:r>
              <a:rPr sz="4800" b="1" spc="-15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avoid</a:t>
            </a:r>
            <a:r>
              <a:rPr sz="4800" b="1" dirty="0">
                <a:latin typeface="Arial"/>
                <a:cs typeface="Arial"/>
              </a:rPr>
              <a:t>	</a:t>
            </a:r>
            <a:r>
              <a:rPr sz="4800" b="1" spc="-85" dirty="0">
                <a:latin typeface="Arial"/>
                <a:cs typeface="Arial"/>
              </a:rPr>
              <a:t>broadcast</a:t>
            </a:r>
            <a:r>
              <a:rPr sz="4800" b="1" spc="-14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by</a:t>
            </a:r>
            <a:r>
              <a:rPr sz="4800" b="1" spc="-120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storing </a:t>
            </a:r>
            <a:r>
              <a:rPr sz="4800" b="1" dirty="0">
                <a:latin typeface="Arial"/>
                <a:cs typeface="Arial"/>
              </a:rPr>
              <a:t>information</a:t>
            </a:r>
            <a:r>
              <a:rPr sz="4800" b="1" spc="-20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about</a:t>
            </a:r>
            <a:r>
              <a:rPr sz="4800" b="1" spc="1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the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10" dirty="0">
                <a:latin typeface="Arial"/>
                <a:cs typeface="Arial"/>
              </a:rPr>
              <a:t>status</a:t>
            </a:r>
            <a:r>
              <a:rPr sz="4800" b="1" spc="15" dirty="0">
                <a:latin typeface="Arial"/>
                <a:cs typeface="Arial"/>
              </a:rPr>
              <a:t> </a:t>
            </a:r>
            <a:r>
              <a:rPr sz="4800" b="1" spc="110" dirty="0">
                <a:latin typeface="Arial"/>
                <a:cs typeface="Arial"/>
              </a:rPr>
              <a:t>of</a:t>
            </a:r>
            <a:r>
              <a:rPr sz="4800" b="1" spc="10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the line</a:t>
            </a:r>
            <a:r>
              <a:rPr sz="4800" b="1" spc="1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in</a:t>
            </a:r>
            <a:r>
              <a:rPr sz="4800" b="1" spc="10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one</a:t>
            </a:r>
            <a:r>
              <a:rPr sz="4800" b="1" spc="15" dirty="0">
                <a:latin typeface="Arial"/>
                <a:cs typeface="Arial"/>
              </a:rPr>
              <a:t> </a:t>
            </a:r>
            <a:r>
              <a:rPr sz="4800" b="1" spc="-35" dirty="0">
                <a:latin typeface="Arial"/>
                <a:cs typeface="Arial"/>
              </a:rPr>
              <a:t>place: 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20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“directory”</a:t>
            </a:r>
            <a:endParaRPr sz="4800">
              <a:latin typeface="Arial"/>
              <a:cs typeface="Arial"/>
            </a:endParaRPr>
          </a:p>
          <a:p>
            <a:pPr marL="1288415" marR="334010" lvl="1" indent="-474345">
              <a:lnSpc>
                <a:spcPct val="95400"/>
              </a:lnSpc>
              <a:spcBef>
                <a:spcPts val="645"/>
              </a:spcBef>
              <a:buSzPct val="129166"/>
              <a:buFont typeface="Arial"/>
              <a:buChar char="-"/>
              <a:tabLst>
                <a:tab pos="1289685" algn="l"/>
              </a:tabLst>
            </a:pPr>
            <a:r>
              <a:rPr sz="3600" b="1" dirty="0">
                <a:latin typeface="Arial"/>
                <a:cs typeface="Arial"/>
              </a:rPr>
              <a:t>The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directory</a:t>
            </a:r>
            <a:r>
              <a:rPr sz="3600" b="1" spc="-4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entry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50" dirty="0">
                <a:latin typeface="Arial"/>
                <a:cs typeface="Arial"/>
              </a:rPr>
              <a:t>for</a:t>
            </a:r>
            <a:r>
              <a:rPr sz="3600" b="1" dirty="0">
                <a:latin typeface="Arial"/>
                <a:cs typeface="Arial"/>
              </a:rPr>
              <a:t> a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spc="-130" dirty="0">
                <a:latin typeface="Arial"/>
                <a:cs typeface="Arial"/>
              </a:rPr>
              <a:t>cache</a:t>
            </a:r>
            <a:r>
              <a:rPr sz="3600" b="1" spc="-4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line</a:t>
            </a:r>
            <a:r>
              <a:rPr sz="3600" b="1" spc="-50" dirty="0">
                <a:latin typeface="Arial"/>
                <a:cs typeface="Arial"/>
              </a:rPr>
              <a:t> </a:t>
            </a:r>
            <a:r>
              <a:rPr sz="3600" b="1" spc="-75" dirty="0">
                <a:latin typeface="Arial"/>
                <a:cs typeface="Arial"/>
              </a:rPr>
              <a:t>contains</a:t>
            </a:r>
            <a:r>
              <a:rPr sz="3600" b="1" spc="-5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information</a:t>
            </a:r>
            <a:r>
              <a:rPr sz="3600" b="1" spc="-4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about</a:t>
            </a:r>
            <a:r>
              <a:rPr sz="3600" b="1" spc="-60" dirty="0">
                <a:latin typeface="Arial"/>
                <a:cs typeface="Arial"/>
              </a:rPr>
              <a:t> </a:t>
            </a:r>
            <a:r>
              <a:rPr sz="3600" b="1" spc="-25" dirty="0">
                <a:latin typeface="Arial"/>
                <a:cs typeface="Arial"/>
              </a:rPr>
              <a:t>the 	</a:t>
            </a:r>
            <a:r>
              <a:rPr sz="3600" b="1" dirty="0">
                <a:latin typeface="Arial"/>
                <a:cs typeface="Arial"/>
              </a:rPr>
              <a:t>state</a:t>
            </a:r>
            <a:r>
              <a:rPr sz="3600" b="1" spc="-60" dirty="0">
                <a:latin typeface="Arial"/>
                <a:cs typeface="Arial"/>
              </a:rPr>
              <a:t> </a:t>
            </a:r>
            <a:r>
              <a:rPr sz="3600" b="1" spc="80" dirty="0">
                <a:latin typeface="Arial"/>
                <a:cs typeface="Arial"/>
              </a:rPr>
              <a:t>of</a:t>
            </a:r>
            <a:r>
              <a:rPr sz="3600" b="1" spc="-6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the</a:t>
            </a:r>
            <a:r>
              <a:rPr sz="3600" b="1" spc="-45" dirty="0">
                <a:latin typeface="Arial"/>
                <a:cs typeface="Arial"/>
              </a:rPr>
              <a:t> </a:t>
            </a:r>
            <a:r>
              <a:rPr sz="3600" b="1" spc="-130" dirty="0">
                <a:latin typeface="Arial"/>
                <a:cs typeface="Arial"/>
              </a:rPr>
              <a:t>cache</a:t>
            </a:r>
            <a:r>
              <a:rPr sz="3600" b="1" spc="-6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line</a:t>
            </a:r>
            <a:r>
              <a:rPr sz="3600" b="1" spc="-8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in</a:t>
            </a:r>
            <a:r>
              <a:rPr sz="3600" b="1" spc="-4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all</a:t>
            </a:r>
            <a:r>
              <a:rPr sz="3600" b="1" spc="-7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caches.</a:t>
            </a:r>
            <a:endParaRPr sz="3600">
              <a:latin typeface="Arial"/>
              <a:cs typeface="Arial"/>
            </a:endParaRPr>
          </a:p>
          <a:p>
            <a:pPr marL="1288415" lvl="1" indent="-474345">
              <a:lnSpc>
                <a:spcPct val="100000"/>
              </a:lnSpc>
              <a:spcBef>
                <a:spcPts val="345"/>
              </a:spcBef>
              <a:buSzPct val="129166"/>
              <a:buFont typeface="Arial"/>
              <a:buChar char="-"/>
              <a:tabLst>
                <a:tab pos="1288415" algn="l"/>
              </a:tabLst>
            </a:pPr>
            <a:r>
              <a:rPr sz="3600" b="1" spc="-200" dirty="0">
                <a:latin typeface="Arial"/>
                <a:cs typeface="Arial"/>
              </a:rPr>
              <a:t>Caches</a:t>
            </a:r>
            <a:r>
              <a:rPr sz="3600" b="1" spc="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look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up</a:t>
            </a:r>
            <a:r>
              <a:rPr sz="3600" b="1" spc="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information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65" dirty="0">
                <a:latin typeface="Arial"/>
                <a:cs typeface="Arial"/>
              </a:rPr>
              <a:t>from</a:t>
            </a:r>
            <a:r>
              <a:rPr sz="3600" b="1" spc="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the</a:t>
            </a:r>
            <a:r>
              <a:rPr sz="3600" b="1" spc="3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directory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229" dirty="0">
                <a:latin typeface="Arial"/>
                <a:cs typeface="Arial"/>
              </a:rPr>
              <a:t>as</a:t>
            </a:r>
            <a:r>
              <a:rPr sz="3600" b="1" spc="40" dirty="0">
                <a:latin typeface="Arial"/>
                <a:cs typeface="Arial"/>
              </a:rPr>
              <a:t> </a:t>
            </a:r>
            <a:r>
              <a:rPr sz="3600" b="1" spc="-25" dirty="0">
                <a:latin typeface="Arial"/>
                <a:cs typeface="Arial"/>
              </a:rPr>
              <a:t>necessary</a:t>
            </a:r>
            <a:endParaRPr sz="3600">
              <a:latin typeface="Arial"/>
              <a:cs typeface="Arial"/>
            </a:endParaRPr>
          </a:p>
          <a:p>
            <a:pPr marL="1288415" marR="13970" lvl="1" indent="-474345">
              <a:lnSpc>
                <a:spcPct val="97700"/>
              </a:lnSpc>
              <a:spcBef>
                <a:spcPts val="260"/>
              </a:spcBef>
              <a:buSzPct val="129166"/>
              <a:buFont typeface="Arial"/>
              <a:buChar char="-"/>
              <a:tabLst>
                <a:tab pos="1289685" algn="l"/>
                <a:tab pos="9530080" algn="l"/>
              </a:tabLst>
            </a:pPr>
            <a:r>
              <a:rPr sz="3600" b="1" spc="-155" dirty="0">
                <a:latin typeface="Arial"/>
                <a:cs typeface="Arial"/>
              </a:rPr>
              <a:t>Cache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-85" dirty="0">
                <a:latin typeface="Arial"/>
                <a:cs typeface="Arial"/>
              </a:rPr>
              <a:t>coherence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185" dirty="0">
                <a:latin typeface="Arial"/>
                <a:cs typeface="Arial"/>
              </a:rPr>
              <a:t>is</a:t>
            </a:r>
            <a:r>
              <a:rPr sz="3600" b="1" spc="-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maintained</a:t>
            </a:r>
            <a:r>
              <a:rPr sz="3600" b="1" spc="-4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by</a:t>
            </a:r>
            <a:r>
              <a:rPr sz="3600" b="1" spc="-5" dirty="0">
                <a:latin typeface="Arial"/>
                <a:cs typeface="Arial"/>
              </a:rPr>
              <a:t> </a:t>
            </a:r>
            <a:r>
              <a:rPr sz="3600" b="1" spc="80" dirty="0">
                <a:latin typeface="Arial"/>
                <a:cs typeface="Arial"/>
              </a:rPr>
              <a:t>point-</a:t>
            </a:r>
            <a:r>
              <a:rPr sz="3600" b="1" spc="140" dirty="0">
                <a:latin typeface="Arial"/>
                <a:cs typeface="Arial"/>
              </a:rPr>
              <a:t>to-</a:t>
            </a:r>
            <a:r>
              <a:rPr sz="3600" b="1" dirty="0">
                <a:latin typeface="Arial"/>
                <a:cs typeface="Arial"/>
              </a:rPr>
              <a:t>point</a:t>
            </a:r>
            <a:r>
              <a:rPr sz="3600" b="1" spc="-70" dirty="0">
                <a:latin typeface="Arial"/>
                <a:cs typeface="Arial"/>
              </a:rPr>
              <a:t> </a:t>
            </a:r>
            <a:r>
              <a:rPr sz="3600" b="1" spc="-170" dirty="0">
                <a:latin typeface="Arial"/>
                <a:cs typeface="Arial"/>
              </a:rPr>
              <a:t>messages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between 	</a:t>
            </a:r>
            <a:r>
              <a:rPr sz="3600" b="1" dirty="0">
                <a:latin typeface="Arial"/>
                <a:cs typeface="Arial"/>
              </a:rPr>
              <a:t>the</a:t>
            </a:r>
            <a:r>
              <a:rPr sz="3600" b="1" spc="-65" dirty="0">
                <a:latin typeface="Arial"/>
                <a:cs typeface="Arial"/>
              </a:rPr>
              <a:t> </a:t>
            </a:r>
            <a:r>
              <a:rPr sz="3600" b="1" spc="-190" dirty="0">
                <a:latin typeface="Arial"/>
                <a:cs typeface="Arial"/>
              </a:rPr>
              <a:t>caches</a:t>
            </a:r>
            <a:r>
              <a:rPr sz="3600" b="1" spc="-6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on</a:t>
            </a:r>
            <a:r>
              <a:rPr sz="3600" b="1" spc="-7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</a:t>
            </a:r>
            <a:r>
              <a:rPr sz="3600" b="1" spc="-6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“need</a:t>
            </a:r>
            <a:r>
              <a:rPr sz="3600" b="1" spc="-65" dirty="0">
                <a:latin typeface="Arial"/>
                <a:cs typeface="Arial"/>
              </a:rPr>
              <a:t> </a:t>
            </a:r>
            <a:r>
              <a:rPr sz="3600" b="1" spc="95" dirty="0">
                <a:latin typeface="Arial"/>
                <a:cs typeface="Arial"/>
              </a:rPr>
              <a:t>to</a:t>
            </a:r>
            <a:r>
              <a:rPr sz="3600" b="1" spc="-7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know”</a:t>
            </a:r>
            <a:r>
              <a:rPr sz="3600" b="1" spc="-8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basis</a:t>
            </a:r>
            <a:r>
              <a:rPr sz="3600" b="1" dirty="0">
                <a:latin typeface="Arial"/>
                <a:cs typeface="Arial"/>
              </a:rPr>
              <a:t>	</a:t>
            </a:r>
            <a:r>
              <a:rPr sz="3600" b="1" spc="60" dirty="0">
                <a:latin typeface="Arial"/>
                <a:cs typeface="Arial"/>
              </a:rPr>
              <a:t>(not</a:t>
            </a:r>
            <a:r>
              <a:rPr sz="3600" b="1" spc="-4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by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broadcast 	mechanisms)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295" dirty="0"/>
              <a:t> </a:t>
            </a:r>
            <a:r>
              <a:rPr dirty="0"/>
              <a:t>very</a:t>
            </a:r>
            <a:r>
              <a:rPr spc="-290" dirty="0"/>
              <a:t> </a:t>
            </a:r>
            <a:r>
              <a:rPr spc="-40" dirty="0"/>
              <a:t>simple</a:t>
            </a:r>
            <a:r>
              <a:rPr spc="-290" dirty="0"/>
              <a:t> </a:t>
            </a:r>
            <a:r>
              <a:rPr spc="-10" dirty="0"/>
              <a:t>directory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66625" y="10701337"/>
            <a:ext cx="12534265" cy="1344930"/>
            <a:chOff x="5766625" y="10701337"/>
            <a:chExt cx="12534265" cy="1344930"/>
          </a:xfrm>
        </p:grpSpPr>
        <p:sp>
          <p:nvSpPr>
            <p:cNvPr id="4" name="object 4"/>
            <p:cNvSpPr/>
            <p:nvPr/>
          </p:nvSpPr>
          <p:spPr>
            <a:xfrm>
              <a:off x="5779008" y="10713720"/>
              <a:ext cx="12509500" cy="1320165"/>
            </a:xfrm>
            <a:custGeom>
              <a:avLst/>
              <a:gdLst/>
              <a:ahLst/>
              <a:cxnLst/>
              <a:rect l="l" t="t" r="r" b="b"/>
              <a:pathLst>
                <a:path w="12509500" h="1320165">
                  <a:moveTo>
                    <a:pt x="12508992" y="0"/>
                  </a:moveTo>
                  <a:lnTo>
                    <a:pt x="190372" y="0"/>
                  </a:lnTo>
                  <a:lnTo>
                    <a:pt x="146717" y="5027"/>
                  </a:lnTo>
                  <a:lnTo>
                    <a:pt x="106644" y="19346"/>
                  </a:lnTo>
                  <a:lnTo>
                    <a:pt x="71297" y="41817"/>
                  </a:lnTo>
                  <a:lnTo>
                    <a:pt x="41817" y="71297"/>
                  </a:lnTo>
                  <a:lnTo>
                    <a:pt x="19346" y="106644"/>
                  </a:lnTo>
                  <a:lnTo>
                    <a:pt x="5027" y="146717"/>
                  </a:lnTo>
                  <a:lnTo>
                    <a:pt x="0" y="190372"/>
                  </a:lnTo>
                  <a:lnTo>
                    <a:pt x="0" y="1129410"/>
                  </a:lnTo>
                  <a:lnTo>
                    <a:pt x="5027" y="1173066"/>
                  </a:lnTo>
                  <a:lnTo>
                    <a:pt x="19346" y="1213139"/>
                  </a:lnTo>
                  <a:lnTo>
                    <a:pt x="41817" y="1248486"/>
                  </a:lnTo>
                  <a:lnTo>
                    <a:pt x="71297" y="1277966"/>
                  </a:lnTo>
                  <a:lnTo>
                    <a:pt x="106644" y="1300437"/>
                  </a:lnTo>
                  <a:lnTo>
                    <a:pt x="146717" y="1314756"/>
                  </a:lnTo>
                  <a:lnTo>
                    <a:pt x="190372" y="1319783"/>
                  </a:lnTo>
                  <a:lnTo>
                    <a:pt x="12508992" y="1319783"/>
                  </a:lnTo>
                  <a:lnTo>
                    <a:pt x="12508992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79008" y="10713720"/>
              <a:ext cx="12509500" cy="1320165"/>
            </a:xfrm>
            <a:custGeom>
              <a:avLst/>
              <a:gdLst/>
              <a:ahLst/>
              <a:cxnLst/>
              <a:rect l="l" t="t" r="r" b="b"/>
              <a:pathLst>
                <a:path w="12509500" h="1320165">
                  <a:moveTo>
                    <a:pt x="12508992" y="1319783"/>
                  </a:moveTo>
                  <a:lnTo>
                    <a:pt x="190372" y="1319783"/>
                  </a:lnTo>
                  <a:lnTo>
                    <a:pt x="146717" y="1314756"/>
                  </a:lnTo>
                  <a:lnTo>
                    <a:pt x="106644" y="1300437"/>
                  </a:lnTo>
                  <a:lnTo>
                    <a:pt x="71297" y="1277966"/>
                  </a:lnTo>
                  <a:lnTo>
                    <a:pt x="41817" y="1248486"/>
                  </a:lnTo>
                  <a:lnTo>
                    <a:pt x="19346" y="1213139"/>
                  </a:lnTo>
                  <a:lnTo>
                    <a:pt x="5027" y="1173066"/>
                  </a:lnTo>
                  <a:lnTo>
                    <a:pt x="0" y="1129410"/>
                  </a:lnTo>
                  <a:lnTo>
                    <a:pt x="0" y="190372"/>
                  </a:lnTo>
                  <a:lnTo>
                    <a:pt x="5027" y="146717"/>
                  </a:lnTo>
                  <a:lnTo>
                    <a:pt x="19346" y="106644"/>
                  </a:lnTo>
                  <a:lnTo>
                    <a:pt x="41817" y="71297"/>
                  </a:lnTo>
                  <a:lnTo>
                    <a:pt x="71297" y="41817"/>
                  </a:lnTo>
                  <a:lnTo>
                    <a:pt x="106644" y="19346"/>
                  </a:lnTo>
                  <a:lnTo>
                    <a:pt x="146717" y="5027"/>
                  </a:lnTo>
                  <a:lnTo>
                    <a:pt x="190372" y="0"/>
                  </a:lnTo>
                  <a:lnTo>
                    <a:pt x="12508992" y="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290809" y="11133201"/>
            <a:ext cx="4636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0" dirty="0">
                <a:latin typeface="Arial"/>
                <a:cs typeface="Arial"/>
              </a:rPr>
              <a:t>Scalable</a:t>
            </a:r>
            <a:r>
              <a:rPr sz="3600" b="1" spc="-10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Interconnect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960609" y="5556250"/>
            <a:ext cx="2661920" cy="5280025"/>
            <a:chOff x="9960609" y="5556250"/>
            <a:chExt cx="2661920" cy="5280025"/>
          </a:xfrm>
        </p:grpSpPr>
        <p:sp>
          <p:nvSpPr>
            <p:cNvPr id="8" name="object 8"/>
            <p:cNvSpPr/>
            <p:nvPr/>
          </p:nvSpPr>
          <p:spPr>
            <a:xfrm>
              <a:off x="10012679" y="9308591"/>
              <a:ext cx="2548255" cy="0"/>
            </a:xfrm>
            <a:custGeom>
              <a:avLst/>
              <a:gdLst/>
              <a:ahLst/>
              <a:cxnLst/>
              <a:rect l="l" t="t" r="r" b="b"/>
              <a:pathLst>
                <a:path w="2548254">
                  <a:moveTo>
                    <a:pt x="0" y="0"/>
                  </a:moveTo>
                  <a:lnTo>
                    <a:pt x="2548128" y="0"/>
                  </a:lnTo>
                </a:path>
              </a:pathLst>
            </a:custGeom>
            <a:ln w="103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52303" y="7141463"/>
              <a:ext cx="2517775" cy="0"/>
            </a:xfrm>
            <a:custGeom>
              <a:avLst/>
              <a:gdLst/>
              <a:ahLst/>
              <a:cxnLst/>
              <a:rect l="l" t="t" r="r" b="b"/>
              <a:pathLst>
                <a:path w="2517775">
                  <a:moveTo>
                    <a:pt x="0" y="0"/>
                  </a:moveTo>
                  <a:lnTo>
                    <a:pt x="2517648" y="0"/>
                  </a:lnTo>
                </a:path>
              </a:pathLst>
            </a:custGeom>
            <a:ln w="1036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478511" y="5608319"/>
              <a:ext cx="0" cy="5175885"/>
            </a:xfrm>
            <a:custGeom>
              <a:avLst/>
              <a:gdLst/>
              <a:ahLst/>
              <a:cxnLst/>
              <a:rect l="l" t="t" r="r" b="b"/>
              <a:pathLst>
                <a:path h="5175884">
                  <a:moveTo>
                    <a:pt x="0" y="0"/>
                  </a:moveTo>
                  <a:lnTo>
                    <a:pt x="0" y="5175504"/>
                  </a:lnTo>
                </a:path>
              </a:pathLst>
            </a:custGeom>
            <a:ln w="103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463783" y="2234183"/>
            <a:ext cx="4075429" cy="3374390"/>
          </a:xfrm>
          <a:prstGeom prst="rect">
            <a:avLst/>
          </a:prstGeom>
          <a:solidFill>
            <a:srgbClr val="EBEBEB"/>
          </a:solidFill>
          <a:ln w="24384">
            <a:solidFill>
              <a:srgbClr val="000000"/>
            </a:solidFill>
          </a:ln>
        </p:spPr>
        <p:txBody>
          <a:bodyPr vert="horz" wrap="square" lIns="0" tIns="398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40"/>
              </a:spcBef>
            </a:pPr>
            <a:endParaRPr sz="4200">
              <a:latin typeface="Times New Roman"/>
              <a:cs typeface="Times New Roman"/>
            </a:endParaRPr>
          </a:p>
          <a:p>
            <a:pPr marL="843280">
              <a:lnSpc>
                <a:spcPct val="100000"/>
              </a:lnSpc>
            </a:pPr>
            <a:r>
              <a:rPr sz="4200" b="1" spc="-70" dirty="0">
                <a:latin typeface="Arial"/>
                <a:cs typeface="Arial"/>
              </a:rPr>
              <a:t>Processor</a:t>
            </a:r>
            <a:endParaRPr sz="4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89919" y="4358640"/>
            <a:ext cx="3477895" cy="1115695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433070" rIns="0" bIns="0" rtlCol="0">
            <a:spAutoFit/>
          </a:bodyPr>
          <a:lstStyle/>
          <a:p>
            <a:pPr marL="635000">
              <a:lnSpc>
                <a:spcPct val="100000"/>
              </a:lnSpc>
              <a:spcBef>
                <a:spcPts val="3410"/>
              </a:spcBef>
            </a:pPr>
            <a:r>
              <a:rPr sz="3200" b="1" spc="-105" dirty="0">
                <a:latin typeface="Arial"/>
                <a:cs typeface="Arial"/>
              </a:rPr>
              <a:t>Local</a:t>
            </a:r>
            <a:r>
              <a:rPr sz="3200" b="1" spc="-11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Cache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428041" y="6275641"/>
            <a:ext cx="3636645" cy="1756410"/>
            <a:chOff x="6428041" y="6275641"/>
            <a:chExt cx="3636645" cy="1756410"/>
          </a:xfrm>
        </p:grpSpPr>
        <p:sp>
          <p:nvSpPr>
            <p:cNvPr id="14" name="object 14"/>
            <p:cNvSpPr/>
            <p:nvPr/>
          </p:nvSpPr>
          <p:spPr>
            <a:xfrm>
              <a:off x="6440423" y="6288023"/>
              <a:ext cx="3611879" cy="1731645"/>
            </a:xfrm>
            <a:custGeom>
              <a:avLst/>
              <a:gdLst/>
              <a:ahLst/>
              <a:cxnLst/>
              <a:rect l="l" t="t" r="r" b="b"/>
              <a:pathLst>
                <a:path w="3611879" h="1731645">
                  <a:moveTo>
                    <a:pt x="3611879" y="0"/>
                  </a:moveTo>
                  <a:lnTo>
                    <a:pt x="0" y="0"/>
                  </a:lnTo>
                  <a:lnTo>
                    <a:pt x="0" y="1731264"/>
                  </a:lnTo>
                  <a:lnTo>
                    <a:pt x="3611879" y="1731264"/>
                  </a:lnTo>
                  <a:lnTo>
                    <a:pt x="361187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40423" y="6288023"/>
              <a:ext cx="3611879" cy="1731645"/>
            </a:xfrm>
            <a:custGeom>
              <a:avLst/>
              <a:gdLst/>
              <a:ahLst/>
              <a:cxnLst/>
              <a:rect l="l" t="t" r="r" b="b"/>
              <a:pathLst>
                <a:path w="3611879" h="1731645">
                  <a:moveTo>
                    <a:pt x="0" y="1731264"/>
                  </a:moveTo>
                  <a:lnTo>
                    <a:pt x="3611879" y="1731264"/>
                  </a:lnTo>
                  <a:lnTo>
                    <a:pt x="3611879" y="0"/>
                  </a:lnTo>
                  <a:lnTo>
                    <a:pt x="0" y="0"/>
                  </a:lnTo>
                  <a:lnTo>
                    <a:pt x="0" y="173126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452615" y="6669023"/>
            <a:ext cx="3587750" cy="3295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L="1040765">
              <a:lnSpc>
                <a:spcPts val="2590"/>
              </a:lnSpc>
            </a:pPr>
            <a:r>
              <a:rPr sz="2800" b="1" spc="-10" dirty="0">
                <a:latin typeface="Arial"/>
                <a:cs typeface="Arial"/>
              </a:rPr>
              <a:t>Directory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391465" y="8415337"/>
            <a:ext cx="3634104" cy="1753235"/>
            <a:chOff x="6391465" y="8415337"/>
            <a:chExt cx="3634104" cy="1753235"/>
          </a:xfrm>
        </p:grpSpPr>
        <p:sp>
          <p:nvSpPr>
            <p:cNvPr id="18" name="object 18"/>
            <p:cNvSpPr/>
            <p:nvPr/>
          </p:nvSpPr>
          <p:spPr>
            <a:xfrm>
              <a:off x="6403848" y="8427720"/>
              <a:ext cx="3609340" cy="1728470"/>
            </a:xfrm>
            <a:custGeom>
              <a:avLst/>
              <a:gdLst/>
              <a:ahLst/>
              <a:cxnLst/>
              <a:rect l="l" t="t" r="r" b="b"/>
              <a:pathLst>
                <a:path w="3609340" h="1728470">
                  <a:moveTo>
                    <a:pt x="3608832" y="0"/>
                  </a:moveTo>
                  <a:lnTo>
                    <a:pt x="0" y="0"/>
                  </a:lnTo>
                  <a:lnTo>
                    <a:pt x="0" y="1728215"/>
                  </a:lnTo>
                  <a:lnTo>
                    <a:pt x="3608832" y="1728215"/>
                  </a:lnTo>
                  <a:lnTo>
                    <a:pt x="360883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03848" y="8427720"/>
              <a:ext cx="3609340" cy="1728470"/>
            </a:xfrm>
            <a:custGeom>
              <a:avLst/>
              <a:gdLst/>
              <a:ahLst/>
              <a:cxnLst/>
              <a:rect l="l" t="t" r="r" b="b"/>
              <a:pathLst>
                <a:path w="3609340" h="1728470">
                  <a:moveTo>
                    <a:pt x="0" y="1728215"/>
                  </a:moveTo>
                  <a:lnTo>
                    <a:pt x="3608832" y="1728215"/>
                  </a:lnTo>
                  <a:lnTo>
                    <a:pt x="3608832" y="0"/>
                  </a:lnTo>
                  <a:lnTo>
                    <a:pt x="0" y="0"/>
                  </a:lnTo>
                  <a:lnTo>
                    <a:pt x="0" y="1728215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416040" y="9122664"/>
            <a:ext cx="3584575" cy="64325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74930" rIns="0" bIns="0" rtlCol="0">
            <a:spAutoFit/>
          </a:bodyPr>
          <a:lstStyle/>
          <a:p>
            <a:pPr marL="952500">
              <a:lnSpc>
                <a:spcPct val="100000"/>
              </a:lnSpc>
              <a:spcBef>
                <a:spcPts val="590"/>
              </a:spcBef>
            </a:pPr>
            <a:r>
              <a:rPr sz="3600" b="1" spc="50" dirty="0">
                <a:latin typeface="Arial"/>
                <a:cs typeface="Arial"/>
              </a:rPr>
              <a:t>Memory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25184" y="6653783"/>
            <a:ext cx="3633470" cy="3127375"/>
          </a:xfrm>
          <a:custGeom>
            <a:avLst/>
            <a:gdLst/>
            <a:ahLst/>
            <a:cxnLst/>
            <a:rect l="l" t="t" r="r" b="b"/>
            <a:pathLst>
              <a:path w="3633470" h="3127375">
                <a:moveTo>
                  <a:pt x="27431" y="0"/>
                </a:moveTo>
                <a:lnTo>
                  <a:pt x="3621023" y="3048"/>
                </a:lnTo>
              </a:path>
              <a:path w="3633470" h="3127375">
                <a:moveTo>
                  <a:pt x="39624" y="356616"/>
                </a:moveTo>
                <a:lnTo>
                  <a:pt x="3633216" y="359664"/>
                </a:lnTo>
              </a:path>
              <a:path w="3633470" h="3127375">
                <a:moveTo>
                  <a:pt x="15239" y="1030224"/>
                </a:moveTo>
                <a:lnTo>
                  <a:pt x="3608832" y="1033272"/>
                </a:lnTo>
              </a:path>
              <a:path w="3633470" h="3127375">
                <a:moveTo>
                  <a:pt x="15239" y="2097024"/>
                </a:moveTo>
                <a:lnTo>
                  <a:pt x="3608832" y="2100072"/>
                </a:lnTo>
              </a:path>
              <a:path w="3633470" h="3127375">
                <a:moveTo>
                  <a:pt x="27431" y="2453640"/>
                </a:moveTo>
                <a:lnTo>
                  <a:pt x="3621023" y="2456688"/>
                </a:lnTo>
              </a:path>
              <a:path w="3633470" h="3127375">
                <a:moveTo>
                  <a:pt x="0" y="3124200"/>
                </a:moveTo>
                <a:lnTo>
                  <a:pt x="3596640" y="3127248"/>
                </a:lnTo>
              </a:path>
            </a:pathLst>
          </a:custGeom>
          <a:ln w="2438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910513" y="7060355"/>
            <a:ext cx="565150" cy="580390"/>
          </a:xfrm>
          <a:prstGeom prst="rect">
            <a:avLst/>
          </a:prstGeom>
        </p:spPr>
        <p:txBody>
          <a:bodyPr vert="vert270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3200" b="1" dirty="0">
                <a:latin typeface="Arial"/>
                <a:cs typeface="Arial"/>
              </a:rPr>
              <a:t>.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.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65713" y="8459723"/>
            <a:ext cx="1756410" cy="299085"/>
            <a:chOff x="4565713" y="8459723"/>
            <a:chExt cx="1756410" cy="299085"/>
          </a:xfrm>
        </p:grpSpPr>
        <p:sp>
          <p:nvSpPr>
            <p:cNvPr id="24" name="object 24"/>
            <p:cNvSpPr/>
            <p:nvPr/>
          </p:nvSpPr>
          <p:spPr>
            <a:xfrm>
              <a:off x="6202680" y="8459723"/>
              <a:ext cx="119380" cy="299085"/>
            </a:xfrm>
            <a:custGeom>
              <a:avLst/>
              <a:gdLst/>
              <a:ahLst/>
              <a:cxnLst/>
              <a:rect l="l" t="t" r="r" b="b"/>
              <a:pathLst>
                <a:path w="119379" h="299084">
                  <a:moveTo>
                    <a:pt x="39624" y="219455"/>
                  </a:moveTo>
                  <a:lnTo>
                    <a:pt x="0" y="219455"/>
                  </a:lnTo>
                  <a:lnTo>
                    <a:pt x="59436" y="298703"/>
                  </a:lnTo>
                  <a:lnTo>
                    <a:pt x="104012" y="239267"/>
                  </a:lnTo>
                  <a:lnTo>
                    <a:pt x="39624" y="239267"/>
                  </a:lnTo>
                  <a:lnTo>
                    <a:pt x="39624" y="219455"/>
                  </a:lnTo>
                  <a:close/>
                </a:path>
                <a:path w="119379" h="299084">
                  <a:moveTo>
                    <a:pt x="79248" y="59436"/>
                  </a:moveTo>
                  <a:lnTo>
                    <a:pt x="39624" y="59436"/>
                  </a:lnTo>
                  <a:lnTo>
                    <a:pt x="39624" y="239267"/>
                  </a:lnTo>
                  <a:lnTo>
                    <a:pt x="79248" y="239267"/>
                  </a:lnTo>
                  <a:lnTo>
                    <a:pt x="79248" y="59436"/>
                  </a:lnTo>
                  <a:close/>
                </a:path>
                <a:path w="119379" h="299084">
                  <a:moveTo>
                    <a:pt x="118872" y="219455"/>
                  </a:moveTo>
                  <a:lnTo>
                    <a:pt x="79248" y="219455"/>
                  </a:lnTo>
                  <a:lnTo>
                    <a:pt x="79248" y="239267"/>
                  </a:lnTo>
                  <a:lnTo>
                    <a:pt x="104012" y="239267"/>
                  </a:lnTo>
                  <a:lnTo>
                    <a:pt x="118872" y="219455"/>
                  </a:lnTo>
                  <a:close/>
                </a:path>
                <a:path w="119379" h="299084">
                  <a:moveTo>
                    <a:pt x="59436" y="0"/>
                  </a:moveTo>
                  <a:lnTo>
                    <a:pt x="0" y="79248"/>
                  </a:lnTo>
                  <a:lnTo>
                    <a:pt x="39624" y="79248"/>
                  </a:lnTo>
                  <a:lnTo>
                    <a:pt x="39624" y="59436"/>
                  </a:lnTo>
                  <a:lnTo>
                    <a:pt x="104012" y="59436"/>
                  </a:lnTo>
                  <a:lnTo>
                    <a:pt x="59436" y="0"/>
                  </a:lnTo>
                  <a:close/>
                </a:path>
                <a:path w="119379" h="299084">
                  <a:moveTo>
                    <a:pt x="104012" y="59436"/>
                  </a:moveTo>
                  <a:lnTo>
                    <a:pt x="79248" y="59436"/>
                  </a:lnTo>
                  <a:lnTo>
                    <a:pt x="79248" y="79248"/>
                  </a:lnTo>
                  <a:lnTo>
                    <a:pt x="118872" y="79248"/>
                  </a:lnTo>
                  <a:lnTo>
                    <a:pt x="104012" y="594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85716" y="8599931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587246" y="8374760"/>
            <a:ext cx="2882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One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line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of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40076" y="6291453"/>
            <a:ext cx="23304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0995" algn="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One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directory </a:t>
            </a:r>
            <a:r>
              <a:rPr sz="2400" b="1" dirty="0">
                <a:latin typeface="Arial"/>
                <a:cs typeface="Arial"/>
              </a:rPr>
              <a:t>entry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per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line </a:t>
            </a:r>
            <a:r>
              <a:rPr sz="2400" b="1" spc="25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94098" y="3249676"/>
            <a:ext cx="5647690" cy="3362960"/>
            <a:chOff x="4094098" y="3249676"/>
            <a:chExt cx="5647690" cy="3362960"/>
          </a:xfrm>
        </p:grpSpPr>
        <p:sp>
          <p:nvSpPr>
            <p:cNvPr id="29" name="object 29"/>
            <p:cNvSpPr/>
            <p:nvPr/>
          </p:nvSpPr>
          <p:spPr>
            <a:xfrm>
              <a:off x="6617207" y="6348983"/>
              <a:ext cx="3112135" cy="228600"/>
            </a:xfrm>
            <a:custGeom>
              <a:avLst/>
              <a:gdLst/>
              <a:ahLst/>
              <a:cxnLst/>
              <a:rect l="l" t="t" r="r" b="b"/>
              <a:pathLst>
                <a:path w="3112134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  <a:path w="3112134" h="228600">
                  <a:moveTo>
                    <a:pt x="569976" y="228600"/>
                  </a:moveTo>
                  <a:lnTo>
                    <a:pt x="3112007" y="228600"/>
                  </a:lnTo>
                  <a:lnTo>
                    <a:pt x="3112007" y="0"/>
                  </a:lnTo>
                  <a:lnTo>
                    <a:pt x="569976" y="0"/>
                  </a:lnTo>
                  <a:lnTo>
                    <a:pt x="569976" y="2286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54495" y="6313932"/>
              <a:ext cx="119380" cy="299085"/>
            </a:xfrm>
            <a:custGeom>
              <a:avLst/>
              <a:gdLst/>
              <a:ahLst/>
              <a:cxnLst/>
              <a:rect l="l" t="t" r="r" b="b"/>
              <a:pathLst>
                <a:path w="119379" h="299084">
                  <a:moveTo>
                    <a:pt x="39624" y="219456"/>
                  </a:moveTo>
                  <a:lnTo>
                    <a:pt x="0" y="219456"/>
                  </a:lnTo>
                  <a:lnTo>
                    <a:pt x="59436" y="298703"/>
                  </a:lnTo>
                  <a:lnTo>
                    <a:pt x="104012" y="239268"/>
                  </a:lnTo>
                  <a:lnTo>
                    <a:pt x="39624" y="239268"/>
                  </a:lnTo>
                  <a:lnTo>
                    <a:pt x="39624" y="219456"/>
                  </a:lnTo>
                  <a:close/>
                </a:path>
                <a:path w="119379" h="299084">
                  <a:moveTo>
                    <a:pt x="79248" y="59436"/>
                  </a:moveTo>
                  <a:lnTo>
                    <a:pt x="39624" y="59436"/>
                  </a:lnTo>
                  <a:lnTo>
                    <a:pt x="39624" y="239268"/>
                  </a:lnTo>
                  <a:lnTo>
                    <a:pt x="79248" y="239268"/>
                  </a:lnTo>
                  <a:lnTo>
                    <a:pt x="79248" y="59436"/>
                  </a:lnTo>
                  <a:close/>
                </a:path>
                <a:path w="119379" h="299084">
                  <a:moveTo>
                    <a:pt x="118871" y="219456"/>
                  </a:moveTo>
                  <a:lnTo>
                    <a:pt x="79248" y="219456"/>
                  </a:lnTo>
                  <a:lnTo>
                    <a:pt x="79248" y="239268"/>
                  </a:lnTo>
                  <a:lnTo>
                    <a:pt x="104012" y="239268"/>
                  </a:lnTo>
                  <a:lnTo>
                    <a:pt x="118871" y="219456"/>
                  </a:lnTo>
                  <a:close/>
                </a:path>
                <a:path w="119379" h="299084">
                  <a:moveTo>
                    <a:pt x="59436" y="0"/>
                  </a:moveTo>
                  <a:lnTo>
                    <a:pt x="0" y="79248"/>
                  </a:lnTo>
                  <a:lnTo>
                    <a:pt x="39624" y="79248"/>
                  </a:lnTo>
                  <a:lnTo>
                    <a:pt x="39624" y="59436"/>
                  </a:lnTo>
                  <a:lnTo>
                    <a:pt x="104012" y="59436"/>
                  </a:lnTo>
                  <a:lnTo>
                    <a:pt x="59436" y="0"/>
                  </a:lnTo>
                  <a:close/>
                </a:path>
                <a:path w="119379" h="299084">
                  <a:moveTo>
                    <a:pt x="104012" y="59436"/>
                  </a:moveTo>
                  <a:lnTo>
                    <a:pt x="79248" y="59436"/>
                  </a:lnTo>
                  <a:lnTo>
                    <a:pt x="79248" y="79248"/>
                  </a:lnTo>
                  <a:lnTo>
                    <a:pt x="118871" y="79248"/>
                  </a:lnTo>
                  <a:lnTo>
                    <a:pt x="104012" y="594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37531" y="645414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19415" y="6336792"/>
              <a:ext cx="1892935" cy="256540"/>
            </a:xfrm>
            <a:custGeom>
              <a:avLst/>
              <a:gdLst/>
              <a:ahLst/>
              <a:cxnLst/>
              <a:rect l="l" t="t" r="r" b="b"/>
              <a:pathLst>
                <a:path w="1892934" h="256540">
                  <a:moveTo>
                    <a:pt x="0" y="12191"/>
                  </a:moveTo>
                  <a:lnTo>
                    <a:pt x="0" y="243839"/>
                  </a:lnTo>
                </a:path>
                <a:path w="1892934" h="256540">
                  <a:moveTo>
                    <a:pt x="292607" y="0"/>
                  </a:moveTo>
                  <a:lnTo>
                    <a:pt x="292607" y="231648"/>
                  </a:lnTo>
                </a:path>
                <a:path w="1892934" h="256540">
                  <a:moveTo>
                    <a:pt x="597407" y="12191"/>
                  </a:moveTo>
                  <a:lnTo>
                    <a:pt x="597407" y="243839"/>
                  </a:lnTo>
                </a:path>
                <a:path w="1892934" h="256540">
                  <a:moveTo>
                    <a:pt x="926591" y="0"/>
                  </a:moveTo>
                  <a:lnTo>
                    <a:pt x="926591" y="231648"/>
                  </a:lnTo>
                </a:path>
                <a:path w="1892934" h="256540">
                  <a:moveTo>
                    <a:pt x="1255776" y="27431"/>
                  </a:moveTo>
                  <a:lnTo>
                    <a:pt x="1255776" y="256031"/>
                  </a:lnTo>
                </a:path>
                <a:path w="1892934" h="256540">
                  <a:moveTo>
                    <a:pt x="1572767" y="12191"/>
                  </a:moveTo>
                  <a:lnTo>
                    <a:pt x="1572767" y="243839"/>
                  </a:lnTo>
                </a:path>
                <a:path w="1892934" h="256540">
                  <a:moveTo>
                    <a:pt x="1892807" y="27431"/>
                  </a:moveTo>
                  <a:lnTo>
                    <a:pt x="1892807" y="256031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94099" y="3249675"/>
              <a:ext cx="4262120" cy="3018790"/>
            </a:xfrm>
            <a:custGeom>
              <a:avLst/>
              <a:gdLst/>
              <a:ahLst/>
              <a:cxnLst/>
              <a:rect l="l" t="t" r="r" b="b"/>
              <a:pathLst>
                <a:path w="4262120" h="3018790">
                  <a:moveTo>
                    <a:pt x="2603881" y="3018536"/>
                  </a:moveTo>
                  <a:lnTo>
                    <a:pt x="2582291" y="2985135"/>
                  </a:lnTo>
                  <a:lnTo>
                    <a:pt x="2531745" y="2906903"/>
                  </a:lnTo>
                  <a:lnTo>
                    <a:pt x="2511602" y="2941002"/>
                  </a:lnTo>
                  <a:lnTo>
                    <a:pt x="20066" y="1468374"/>
                  </a:lnTo>
                  <a:lnTo>
                    <a:pt x="0" y="1502410"/>
                  </a:lnTo>
                  <a:lnTo>
                    <a:pt x="2491473" y="2975076"/>
                  </a:lnTo>
                  <a:lnTo>
                    <a:pt x="2471293" y="3009265"/>
                  </a:lnTo>
                  <a:lnTo>
                    <a:pt x="2603881" y="3018536"/>
                  </a:lnTo>
                  <a:close/>
                </a:path>
                <a:path w="4262120" h="3018790">
                  <a:moveTo>
                    <a:pt x="4261993" y="2860040"/>
                  </a:moveTo>
                  <a:lnTo>
                    <a:pt x="4245330" y="2799588"/>
                  </a:lnTo>
                  <a:lnTo>
                    <a:pt x="4226687" y="2731897"/>
                  </a:lnTo>
                  <a:lnTo>
                    <a:pt x="4197172" y="2758440"/>
                  </a:lnTo>
                  <a:lnTo>
                    <a:pt x="1716405" y="0"/>
                  </a:lnTo>
                  <a:lnTo>
                    <a:pt x="1686941" y="26416"/>
                  </a:lnTo>
                  <a:lnTo>
                    <a:pt x="4167746" y="2784906"/>
                  </a:lnTo>
                  <a:lnTo>
                    <a:pt x="4138295" y="2811399"/>
                  </a:lnTo>
                  <a:lnTo>
                    <a:pt x="4261993" y="2860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378834" y="2366264"/>
            <a:ext cx="47491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b="1" spc="-80" dirty="0">
                <a:latin typeface="Arial"/>
                <a:cs typeface="Arial"/>
              </a:rPr>
              <a:t>presence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bits: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indicate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whether </a:t>
            </a:r>
            <a:r>
              <a:rPr sz="2400" b="1" spc="-85" dirty="0">
                <a:latin typeface="Arial"/>
                <a:cs typeface="Arial"/>
              </a:rPr>
              <a:t>processor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i="1" spc="30" dirty="0">
                <a:latin typeface="Times New Roman"/>
                <a:cs typeface="Times New Roman"/>
              </a:rPr>
              <a:t> </a:t>
            </a:r>
            <a:r>
              <a:rPr sz="2400" b="1" spc="-120" dirty="0">
                <a:latin typeface="Arial"/>
                <a:cs typeface="Arial"/>
              </a:rPr>
              <a:t>has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line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its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cache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33501" y="3865244"/>
            <a:ext cx="35718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Dirty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bit: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indicates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line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is </a:t>
            </a:r>
            <a:r>
              <a:rPr sz="2400" b="1" dirty="0">
                <a:latin typeface="Arial"/>
                <a:cs typeface="Arial"/>
              </a:rPr>
              <a:t>dirty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one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of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the </a:t>
            </a:r>
            <a:r>
              <a:rPr sz="2400" b="1" spc="-90" dirty="0">
                <a:latin typeface="Arial"/>
                <a:cs typeface="Arial"/>
              </a:rPr>
              <a:t>processors’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caches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60552" y="9136760"/>
            <a:ext cx="43484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i="1" spc="-75" dirty="0">
                <a:latin typeface="Arial"/>
                <a:cs typeface="Arial"/>
              </a:rPr>
              <a:t>Line</a:t>
            </a:r>
            <a:r>
              <a:rPr sz="2400" b="1" spc="-75" dirty="0">
                <a:latin typeface="Arial"/>
                <a:cs typeface="Arial"/>
              </a:rPr>
              <a:t>: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region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of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memory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that </a:t>
            </a:r>
            <a:r>
              <a:rPr sz="2400" b="1" dirty="0">
                <a:latin typeface="Arial"/>
                <a:cs typeface="Arial"/>
              </a:rPr>
              <a:t>would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cached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75" dirty="0">
                <a:latin typeface="Arial"/>
                <a:cs typeface="Arial"/>
              </a:rPr>
              <a:t>as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single block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(e.g.,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64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bytes)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401" y="410413"/>
            <a:ext cx="1378648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So</a:t>
            </a:r>
            <a:r>
              <a:rPr spc="-70" dirty="0"/>
              <a:t> </a:t>
            </a:r>
            <a:r>
              <a:rPr dirty="0"/>
              <a:t>we’ve</a:t>
            </a:r>
            <a:r>
              <a:rPr spc="-125" dirty="0"/>
              <a:t> </a:t>
            </a:r>
            <a:r>
              <a:rPr dirty="0"/>
              <a:t>traded</a:t>
            </a:r>
            <a:r>
              <a:rPr spc="-80" dirty="0"/>
              <a:t> </a:t>
            </a:r>
            <a:r>
              <a:rPr dirty="0"/>
              <a:t>a</a:t>
            </a:r>
            <a:r>
              <a:rPr spc="-85" dirty="0"/>
              <a:t> </a:t>
            </a:r>
            <a:r>
              <a:rPr spc="-180" dirty="0"/>
              <a:t>bus</a:t>
            </a:r>
            <a:r>
              <a:rPr spc="-75" dirty="0"/>
              <a:t> </a:t>
            </a:r>
            <a:r>
              <a:rPr dirty="0"/>
              <a:t>bottleneck</a:t>
            </a:r>
            <a:r>
              <a:rPr spc="-60" dirty="0"/>
              <a:t> </a:t>
            </a:r>
            <a:r>
              <a:rPr spc="105" dirty="0"/>
              <a:t>for</a:t>
            </a:r>
            <a:r>
              <a:rPr spc="-105" dirty="0"/>
              <a:t> </a:t>
            </a:r>
            <a:r>
              <a:rPr spc="-50" dirty="0"/>
              <a:t>a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memory</a:t>
            </a:r>
            <a:r>
              <a:rPr spc="-40" dirty="0"/>
              <a:t> </a:t>
            </a:r>
            <a:r>
              <a:rPr spc="-10" dirty="0"/>
              <a:t>bottleneck?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401" y="2969209"/>
            <a:ext cx="15297785" cy="4759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4069" indent="-801370">
              <a:lnSpc>
                <a:spcPct val="100000"/>
              </a:lnSpc>
              <a:spcBef>
                <a:spcPts val="95"/>
              </a:spcBef>
              <a:buSzPct val="119318"/>
              <a:buFont typeface="Arial"/>
              <a:buChar char="▪"/>
              <a:tabLst>
                <a:tab pos="814069" algn="l"/>
              </a:tabLst>
            </a:pPr>
            <a:r>
              <a:rPr sz="4400" b="1" spc="165" dirty="0">
                <a:latin typeface="Arial"/>
                <a:cs typeface="Arial"/>
              </a:rPr>
              <a:t>Not</a:t>
            </a:r>
            <a:r>
              <a:rPr sz="4400" b="1" spc="-13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quite;</a:t>
            </a:r>
            <a:r>
              <a:rPr sz="4400" b="1" spc="-95" dirty="0">
                <a:latin typeface="Arial"/>
                <a:cs typeface="Arial"/>
              </a:rPr>
              <a:t> </a:t>
            </a:r>
            <a:r>
              <a:rPr sz="4400" b="1" spc="-40" dirty="0">
                <a:latin typeface="Arial"/>
                <a:cs typeface="Arial"/>
              </a:rPr>
              <a:t>directories</a:t>
            </a:r>
            <a:r>
              <a:rPr sz="4400" b="1" spc="-8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distributed</a:t>
            </a:r>
            <a:r>
              <a:rPr sz="4400" b="1" spc="-80" dirty="0">
                <a:latin typeface="Arial"/>
                <a:cs typeface="Arial"/>
              </a:rPr>
              <a:t> </a:t>
            </a:r>
            <a:r>
              <a:rPr sz="4400" b="1" spc="-265" dirty="0">
                <a:latin typeface="Arial"/>
                <a:cs typeface="Arial"/>
              </a:rPr>
              <a:t>across</a:t>
            </a:r>
            <a:r>
              <a:rPr sz="4400" b="1" spc="-4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memory</a:t>
            </a:r>
            <a:r>
              <a:rPr sz="4400" b="1" spc="-95" dirty="0">
                <a:latin typeface="Arial"/>
                <a:cs typeface="Arial"/>
              </a:rPr>
              <a:t> </a:t>
            </a:r>
            <a:r>
              <a:rPr sz="4400" b="1" spc="-20" dirty="0">
                <a:latin typeface="Arial"/>
                <a:cs typeface="Arial"/>
              </a:rPr>
              <a:t>banks</a:t>
            </a:r>
            <a:endParaRPr sz="4400">
              <a:latin typeface="Arial"/>
              <a:cs typeface="Arial"/>
            </a:endParaRPr>
          </a:p>
          <a:p>
            <a:pPr marL="1448435" lvl="1" indent="-634365">
              <a:lnSpc>
                <a:spcPct val="100000"/>
              </a:lnSpc>
              <a:spcBef>
                <a:spcPts val="90"/>
              </a:spcBef>
              <a:buSzPct val="129545"/>
              <a:buFont typeface="Arial"/>
              <a:buChar char="-"/>
              <a:tabLst>
                <a:tab pos="1448435" algn="l"/>
              </a:tabLst>
            </a:pPr>
            <a:r>
              <a:rPr sz="4400" b="1" i="1" dirty="0">
                <a:latin typeface="Arial"/>
                <a:cs typeface="Arial"/>
              </a:rPr>
              <a:t>Different</a:t>
            </a:r>
            <a:r>
              <a:rPr sz="4400" b="1" i="1" spc="10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ordering</a:t>
            </a:r>
            <a:r>
              <a:rPr sz="4400" b="1" spc="4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points</a:t>
            </a:r>
            <a:r>
              <a:rPr sz="4400" b="1" spc="90" dirty="0">
                <a:latin typeface="Arial"/>
                <a:cs typeface="Arial"/>
              </a:rPr>
              <a:t> </a:t>
            </a:r>
            <a:r>
              <a:rPr sz="4400" b="1" spc="75" dirty="0">
                <a:latin typeface="Arial"/>
                <a:cs typeface="Arial"/>
              </a:rPr>
              <a:t>for</a:t>
            </a:r>
            <a:r>
              <a:rPr sz="4400" b="1" spc="45" dirty="0">
                <a:latin typeface="Arial"/>
                <a:cs typeface="Arial"/>
              </a:rPr>
              <a:t> </a:t>
            </a:r>
            <a:r>
              <a:rPr sz="4400" b="1" i="1" dirty="0">
                <a:latin typeface="Arial"/>
                <a:cs typeface="Arial"/>
              </a:rPr>
              <a:t>different</a:t>
            </a:r>
            <a:r>
              <a:rPr sz="4400" b="1" i="1" spc="120" dirty="0">
                <a:latin typeface="Arial"/>
                <a:cs typeface="Arial"/>
              </a:rPr>
              <a:t> </a:t>
            </a:r>
            <a:r>
              <a:rPr sz="4400" b="1" spc="-65" dirty="0">
                <a:latin typeface="Arial"/>
                <a:cs typeface="Arial"/>
              </a:rPr>
              <a:t>addresses</a:t>
            </a:r>
            <a:endParaRPr sz="4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770"/>
              </a:spcBef>
              <a:buFont typeface="Arial"/>
              <a:buChar char="-"/>
            </a:pPr>
            <a:endParaRPr sz="4400">
              <a:latin typeface="Arial"/>
              <a:cs typeface="Arial"/>
            </a:endParaRPr>
          </a:p>
          <a:p>
            <a:pPr marL="814069" indent="-801370">
              <a:lnSpc>
                <a:spcPct val="100000"/>
              </a:lnSpc>
              <a:buSzPct val="119318"/>
              <a:buFont typeface="Arial"/>
              <a:buChar char="▪"/>
              <a:tabLst>
                <a:tab pos="814069" algn="l"/>
              </a:tabLst>
            </a:pPr>
            <a:r>
              <a:rPr sz="4400" b="1" spc="-170" dirty="0">
                <a:latin typeface="Arial"/>
                <a:cs typeface="Arial"/>
              </a:rPr>
              <a:t>Can</a:t>
            </a:r>
            <a:r>
              <a:rPr sz="4400" b="1" spc="-120" dirty="0">
                <a:latin typeface="Arial"/>
                <a:cs typeface="Arial"/>
              </a:rPr>
              <a:t> </a:t>
            </a:r>
            <a:r>
              <a:rPr sz="4400" b="1" spc="-185" dirty="0">
                <a:latin typeface="Arial"/>
                <a:cs typeface="Arial"/>
              </a:rPr>
              <a:t>cache</a:t>
            </a:r>
            <a:r>
              <a:rPr sz="4400" b="1" spc="-11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directory</a:t>
            </a:r>
            <a:r>
              <a:rPr sz="4400" b="1" spc="-105" dirty="0">
                <a:latin typeface="Arial"/>
                <a:cs typeface="Arial"/>
              </a:rPr>
              <a:t> </a:t>
            </a:r>
            <a:r>
              <a:rPr sz="4400" b="1" spc="-25" dirty="0">
                <a:latin typeface="Arial"/>
                <a:cs typeface="Arial"/>
              </a:rPr>
              <a:t>entries</a:t>
            </a:r>
            <a:r>
              <a:rPr sz="4400" b="1" spc="-114" dirty="0">
                <a:latin typeface="Arial"/>
                <a:cs typeface="Arial"/>
              </a:rPr>
              <a:t> </a:t>
            </a:r>
            <a:r>
              <a:rPr sz="4400" b="1" spc="515" dirty="0">
                <a:latin typeface="Arial"/>
                <a:cs typeface="Arial"/>
              </a:rPr>
              <a:t>+</a:t>
            </a:r>
            <a:r>
              <a:rPr sz="4400" b="1" spc="-15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avoid</a:t>
            </a:r>
            <a:r>
              <a:rPr sz="4400" b="1" spc="-10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memory</a:t>
            </a:r>
            <a:r>
              <a:rPr sz="4400" b="1" spc="-130" dirty="0">
                <a:latin typeface="Arial"/>
                <a:cs typeface="Arial"/>
              </a:rPr>
              <a:t> </a:t>
            </a:r>
            <a:r>
              <a:rPr sz="4400" b="1" spc="-345" dirty="0">
                <a:latin typeface="Arial"/>
                <a:cs typeface="Arial"/>
              </a:rPr>
              <a:t>access</a:t>
            </a:r>
            <a:endParaRPr sz="4400">
              <a:latin typeface="Arial"/>
              <a:cs typeface="Arial"/>
            </a:endParaRPr>
          </a:p>
          <a:p>
            <a:pPr marL="1448435" marR="1062355" lvl="1" indent="-634365">
              <a:lnSpc>
                <a:spcPct val="95400"/>
              </a:lnSpc>
              <a:spcBef>
                <a:spcPts val="409"/>
              </a:spcBef>
              <a:buSzPct val="129545"/>
              <a:buFont typeface="Arial"/>
              <a:buChar char="-"/>
              <a:tabLst>
                <a:tab pos="1448435" algn="l"/>
              </a:tabLst>
            </a:pPr>
            <a:r>
              <a:rPr sz="4400" b="1" spc="-270" dirty="0">
                <a:latin typeface="Arial"/>
                <a:cs typeface="Arial"/>
              </a:rPr>
              <a:t>Caches</a:t>
            </a:r>
            <a:r>
              <a:rPr sz="4400" b="1" spc="-4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are</a:t>
            </a:r>
            <a:r>
              <a:rPr sz="4400" b="1" spc="-125" dirty="0">
                <a:latin typeface="Arial"/>
                <a:cs typeface="Arial"/>
              </a:rPr>
              <a:t> </a:t>
            </a:r>
            <a:r>
              <a:rPr sz="4400" b="1" spc="-20" dirty="0">
                <a:latin typeface="Arial"/>
                <a:cs typeface="Arial"/>
              </a:rPr>
              <a:t>much</a:t>
            </a:r>
            <a:r>
              <a:rPr sz="4400" b="1" spc="-114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faster</a:t>
            </a:r>
            <a:r>
              <a:rPr sz="4400" b="1" spc="-90" dirty="0">
                <a:latin typeface="Arial"/>
                <a:cs typeface="Arial"/>
              </a:rPr>
              <a:t> </a:t>
            </a:r>
            <a:r>
              <a:rPr sz="4400" b="1" spc="515" dirty="0">
                <a:latin typeface="Arial"/>
                <a:cs typeface="Arial"/>
              </a:rPr>
              <a:t>+</a:t>
            </a:r>
            <a:r>
              <a:rPr sz="4400" b="1" spc="-8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higher</a:t>
            </a:r>
            <a:r>
              <a:rPr sz="4400" b="1" spc="-10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bandwidth</a:t>
            </a:r>
            <a:r>
              <a:rPr sz="4400" b="1" spc="-30" dirty="0">
                <a:latin typeface="Arial"/>
                <a:cs typeface="Arial"/>
              </a:rPr>
              <a:t> </a:t>
            </a:r>
            <a:r>
              <a:rPr sz="4400" b="1" spc="-20" dirty="0">
                <a:latin typeface="Arial"/>
                <a:cs typeface="Arial"/>
              </a:rPr>
              <a:t>than </a:t>
            </a:r>
            <a:r>
              <a:rPr sz="4400" b="1" spc="-10" dirty="0">
                <a:latin typeface="Arial"/>
                <a:cs typeface="Arial"/>
              </a:rPr>
              <a:t>memory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4897" y="2566225"/>
            <a:ext cx="15636875" cy="6035675"/>
            <a:chOff x="1084897" y="2566225"/>
            <a:chExt cx="15636875" cy="6035675"/>
          </a:xfrm>
        </p:grpSpPr>
        <p:sp>
          <p:nvSpPr>
            <p:cNvPr id="3" name="object 3"/>
            <p:cNvSpPr/>
            <p:nvPr/>
          </p:nvSpPr>
          <p:spPr>
            <a:xfrm>
              <a:off x="11615928" y="2578608"/>
              <a:ext cx="5093335" cy="5020310"/>
            </a:xfrm>
            <a:custGeom>
              <a:avLst/>
              <a:gdLst/>
              <a:ahLst/>
              <a:cxnLst/>
              <a:rect l="l" t="t" r="r" b="b"/>
              <a:pathLst>
                <a:path w="5093334" h="5020309">
                  <a:moveTo>
                    <a:pt x="5093208" y="0"/>
                  </a:moveTo>
                  <a:lnTo>
                    <a:pt x="0" y="0"/>
                  </a:lnTo>
                  <a:lnTo>
                    <a:pt x="0" y="5020056"/>
                  </a:lnTo>
                  <a:lnTo>
                    <a:pt x="5093208" y="5020056"/>
                  </a:lnTo>
                  <a:lnTo>
                    <a:pt x="5093208" y="0"/>
                  </a:lnTo>
                  <a:close/>
                </a:path>
              </a:pathLst>
            </a:custGeom>
            <a:solidFill>
              <a:srgbClr val="DCD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615928" y="2578608"/>
              <a:ext cx="5093335" cy="5020310"/>
            </a:xfrm>
            <a:custGeom>
              <a:avLst/>
              <a:gdLst/>
              <a:ahLst/>
              <a:cxnLst/>
              <a:rect l="l" t="t" r="r" b="b"/>
              <a:pathLst>
                <a:path w="5093334" h="5020309">
                  <a:moveTo>
                    <a:pt x="0" y="5020056"/>
                  </a:moveTo>
                  <a:lnTo>
                    <a:pt x="5093208" y="5020056"/>
                  </a:lnTo>
                  <a:lnTo>
                    <a:pt x="5093208" y="0"/>
                  </a:lnTo>
                  <a:lnTo>
                    <a:pt x="0" y="0"/>
                  </a:lnTo>
                  <a:lnTo>
                    <a:pt x="0" y="5020056"/>
                  </a:lnTo>
                  <a:close/>
                </a:path>
              </a:pathLst>
            </a:custGeom>
            <a:ln w="24383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55080" y="2578608"/>
              <a:ext cx="5096510" cy="5020310"/>
            </a:xfrm>
            <a:custGeom>
              <a:avLst/>
              <a:gdLst/>
              <a:ahLst/>
              <a:cxnLst/>
              <a:rect l="l" t="t" r="r" b="b"/>
              <a:pathLst>
                <a:path w="5096509" h="5020309">
                  <a:moveTo>
                    <a:pt x="5096256" y="0"/>
                  </a:moveTo>
                  <a:lnTo>
                    <a:pt x="0" y="0"/>
                  </a:lnTo>
                  <a:lnTo>
                    <a:pt x="0" y="5020056"/>
                  </a:lnTo>
                  <a:lnTo>
                    <a:pt x="5096256" y="5020056"/>
                  </a:lnTo>
                  <a:lnTo>
                    <a:pt x="5096256" y="0"/>
                  </a:lnTo>
                  <a:close/>
                </a:path>
              </a:pathLst>
            </a:custGeom>
            <a:solidFill>
              <a:srgbClr val="DCD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55080" y="2578608"/>
              <a:ext cx="5096510" cy="5020310"/>
            </a:xfrm>
            <a:custGeom>
              <a:avLst/>
              <a:gdLst/>
              <a:ahLst/>
              <a:cxnLst/>
              <a:rect l="l" t="t" r="r" b="b"/>
              <a:pathLst>
                <a:path w="5096509" h="5020309">
                  <a:moveTo>
                    <a:pt x="0" y="5020056"/>
                  </a:moveTo>
                  <a:lnTo>
                    <a:pt x="5096256" y="5020056"/>
                  </a:lnTo>
                  <a:lnTo>
                    <a:pt x="5096256" y="0"/>
                  </a:lnTo>
                  <a:lnTo>
                    <a:pt x="0" y="0"/>
                  </a:lnTo>
                  <a:lnTo>
                    <a:pt x="0" y="5020056"/>
                  </a:lnTo>
                  <a:close/>
                </a:path>
              </a:pathLst>
            </a:custGeom>
            <a:ln w="24383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97280" y="2578608"/>
              <a:ext cx="5093335" cy="5020310"/>
            </a:xfrm>
            <a:custGeom>
              <a:avLst/>
              <a:gdLst/>
              <a:ahLst/>
              <a:cxnLst/>
              <a:rect l="l" t="t" r="r" b="b"/>
              <a:pathLst>
                <a:path w="5093335" h="5020309">
                  <a:moveTo>
                    <a:pt x="5093208" y="0"/>
                  </a:moveTo>
                  <a:lnTo>
                    <a:pt x="0" y="0"/>
                  </a:lnTo>
                  <a:lnTo>
                    <a:pt x="0" y="5020056"/>
                  </a:lnTo>
                  <a:lnTo>
                    <a:pt x="5093208" y="5020056"/>
                  </a:lnTo>
                  <a:lnTo>
                    <a:pt x="5093208" y="0"/>
                  </a:lnTo>
                  <a:close/>
                </a:path>
              </a:pathLst>
            </a:custGeom>
            <a:solidFill>
              <a:srgbClr val="DCD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97280" y="2578608"/>
              <a:ext cx="5093335" cy="5020310"/>
            </a:xfrm>
            <a:custGeom>
              <a:avLst/>
              <a:gdLst/>
              <a:ahLst/>
              <a:cxnLst/>
              <a:rect l="l" t="t" r="r" b="b"/>
              <a:pathLst>
                <a:path w="5093335" h="5020309">
                  <a:moveTo>
                    <a:pt x="0" y="5020056"/>
                  </a:moveTo>
                  <a:lnTo>
                    <a:pt x="5093208" y="5020056"/>
                  </a:lnTo>
                  <a:lnTo>
                    <a:pt x="5093208" y="0"/>
                  </a:lnTo>
                  <a:lnTo>
                    <a:pt x="0" y="0"/>
                  </a:lnTo>
                  <a:lnTo>
                    <a:pt x="0" y="5020056"/>
                  </a:lnTo>
                  <a:close/>
                </a:path>
              </a:pathLst>
            </a:custGeom>
            <a:ln w="24383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15177642" y="0"/>
                  </a:moveTo>
                  <a:lnTo>
                    <a:pt x="190373" y="0"/>
                  </a:lnTo>
                  <a:lnTo>
                    <a:pt x="146717" y="5027"/>
                  </a:lnTo>
                  <a:lnTo>
                    <a:pt x="106644" y="19346"/>
                  </a:lnTo>
                  <a:lnTo>
                    <a:pt x="71297" y="41817"/>
                  </a:lnTo>
                  <a:lnTo>
                    <a:pt x="41817" y="71297"/>
                  </a:lnTo>
                  <a:lnTo>
                    <a:pt x="19346" y="106644"/>
                  </a:lnTo>
                  <a:lnTo>
                    <a:pt x="5027" y="146717"/>
                  </a:lnTo>
                  <a:lnTo>
                    <a:pt x="0" y="190373"/>
                  </a:lnTo>
                  <a:lnTo>
                    <a:pt x="0" y="583818"/>
                  </a:lnTo>
                  <a:lnTo>
                    <a:pt x="5027" y="627474"/>
                  </a:lnTo>
                  <a:lnTo>
                    <a:pt x="19346" y="667547"/>
                  </a:lnTo>
                  <a:lnTo>
                    <a:pt x="41817" y="702894"/>
                  </a:lnTo>
                  <a:lnTo>
                    <a:pt x="71297" y="732374"/>
                  </a:lnTo>
                  <a:lnTo>
                    <a:pt x="106644" y="754845"/>
                  </a:lnTo>
                  <a:lnTo>
                    <a:pt x="146717" y="769164"/>
                  </a:lnTo>
                  <a:lnTo>
                    <a:pt x="190373" y="774191"/>
                  </a:lnTo>
                  <a:lnTo>
                    <a:pt x="15177642" y="774191"/>
                  </a:lnTo>
                  <a:lnTo>
                    <a:pt x="15221298" y="769164"/>
                  </a:lnTo>
                  <a:lnTo>
                    <a:pt x="15261371" y="754845"/>
                  </a:lnTo>
                  <a:lnTo>
                    <a:pt x="15296718" y="732374"/>
                  </a:lnTo>
                  <a:lnTo>
                    <a:pt x="15326198" y="702894"/>
                  </a:lnTo>
                  <a:lnTo>
                    <a:pt x="15348669" y="667547"/>
                  </a:lnTo>
                  <a:lnTo>
                    <a:pt x="15362988" y="627474"/>
                  </a:lnTo>
                  <a:lnTo>
                    <a:pt x="15368016" y="583818"/>
                  </a:lnTo>
                  <a:lnTo>
                    <a:pt x="15368016" y="190373"/>
                  </a:lnTo>
                  <a:lnTo>
                    <a:pt x="15362988" y="146717"/>
                  </a:lnTo>
                  <a:lnTo>
                    <a:pt x="15348669" y="106644"/>
                  </a:lnTo>
                  <a:lnTo>
                    <a:pt x="15326198" y="71297"/>
                  </a:lnTo>
                  <a:lnTo>
                    <a:pt x="15296718" y="41817"/>
                  </a:lnTo>
                  <a:lnTo>
                    <a:pt x="15261371" y="19346"/>
                  </a:lnTo>
                  <a:lnTo>
                    <a:pt x="15221298" y="5027"/>
                  </a:lnTo>
                  <a:lnTo>
                    <a:pt x="15177642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1392" y="7815072"/>
              <a:ext cx="15368269" cy="774700"/>
            </a:xfrm>
            <a:custGeom>
              <a:avLst/>
              <a:gdLst/>
              <a:ahLst/>
              <a:cxnLst/>
              <a:rect l="l" t="t" r="r" b="b"/>
              <a:pathLst>
                <a:path w="15368269" h="774700">
                  <a:moveTo>
                    <a:pt x="0" y="190373"/>
                  </a:moveTo>
                  <a:lnTo>
                    <a:pt x="5027" y="146717"/>
                  </a:lnTo>
                  <a:lnTo>
                    <a:pt x="19346" y="106644"/>
                  </a:lnTo>
                  <a:lnTo>
                    <a:pt x="41817" y="71297"/>
                  </a:lnTo>
                  <a:lnTo>
                    <a:pt x="71297" y="41817"/>
                  </a:lnTo>
                  <a:lnTo>
                    <a:pt x="106644" y="19346"/>
                  </a:lnTo>
                  <a:lnTo>
                    <a:pt x="146717" y="5027"/>
                  </a:lnTo>
                  <a:lnTo>
                    <a:pt x="190373" y="0"/>
                  </a:lnTo>
                  <a:lnTo>
                    <a:pt x="15177642" y="0"/>
                  </a:lnTo>
                  <a:lnTo>
                    <a:pt x="15221298" y="5027"/>
                  </a:lnTo>
                  <a:lnTo>
                    <a:pt x="15261371" y="19346"/>
                  </a:lnTo>
                  <a:lnTo>
                    <a:pt x="15296718" y="41817"/>
                  </a:lnTo>
                  <a:lnTo>
                    <a:pt x="15326198" y="71297"/>
                  </a:lnTo>
                  <a:lnTo>
                    <a:pt x="15348669" y="106644"/>
                  </a:lnTo>
                  <a:lnTo>
                    <a:pt x="15362988" y="146717"/>
                  </a:lnTo>
                  <a:lnTo>
                    <a:pt x="15368016" y="190373"/>
                  </a:lnTo>
                  <a:lnTo>
                    <a:pt x="15368016" y="583818"/>
                  </a:lnTo>
                  <a:lnTo>
                    <a:pt x="15362988" y="627474"/>
                  </a:lnTo>
                  <a:lnTo>
                    <a:pt x="15348669" y="667547"/>
                  </a:lnTo>
                  <a:lnTo>
                    <a:pt x="15326198" y="702894"/>
                  </a:lnTo>
                  <a:lnTo>
                    <a:pt x="15296718" y="732374"/>
                  </a:lnTo>
                  <a:lnTo>
                    <a:pt x="15261371" y="754845"/>
                  </a:lnTo>
                  <a:lnTo>
                    <a:pt x="15221298" y="769164"/>
                  </a:lnTo>
                  <a:lnTo>
                    <a:pt x="15177642" y="774191"/>
                  </a:lnTo>
                  <a:lnTo>
                    <a:pt x="190373" y="774191"/>
                  </a:lnTo>
                  <a:lnTo>
                    <a:pt x="146717" y="769164"/>
                  </a:lnTo>
                  <a:lnTo>
                    <a:pt x="106644" y="754845"/>
                  </a:lnTo>
                  <a:lnTo>
                    <a:pt x="71297" y="732374"/>
                  </a:lnTo>
                  <a:lnTo>
                    <a:pt x="41817" y="702894"/>
                  </a:lnTo>
                  <a:lnTo>
                    <a:pt x="19346" y="667547"/>
                  </a:lnTo>
                  <a:lnTo>
                    <a:pt x="5027" y="627474"/>
                  </a:lnTo>
                  <a:lnTo>
                    <a:pt x="0" y="583818"/>
                  </a:lnTo>
                  <a:lnTo>
                    <a:pt x="0" y="19037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145" dirty="0"/>
              <a:t> </a:t>
            </a:r>
            <a:r>
              <a:rPr dirty="0"/>
              <a:t>distributed</a:t>
            </a:r>
            <a:r>
              <a:rPr spc="-140" dirty="0"/>
              <a:t> </a:t>
            </a:r>
            <a:r>
              <a:rPr dirty="0"/>
              <a:t>directory</a:t>
            </a:r>
            <a:r>
              <a:rPr spc="-130" dirty="0"/>
              <a:t> </a:t>
            </a:r>
            <a:r>
              <a:rPr dirty="0"/>
              <a:t>in</a:t>
            </a:r>
            <a:r>
              <a:rPr spc="-155" dirty="0"/>
              <a:t> </a:t>
            </a:r>
            <a:r>
              <a:rPr spc="-10" dirty="0"/>
              <a:t>ccNUMA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31938" y="8007222"/>
            <a:ext cx="25755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5" dirty="0">
                <a:latin typeface="Arial"/>
                <a:cs typeface="Arial"/>
              </a:rPr>
              <a:t>Scalable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Interconnect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52609" y="2770441"/>
            <a:ext cx="2710180" cy="5087620"/>
            <a:chOff x="3352609" y="2770441"/>
            <a:chExt cx="2710180" cy="5087620"/>
          </a:xfrm>
        </p:grpSpPr>
        <p:sp>
          <p:nvSpPr>
            <p:cNvPr id="14" name="object 14"/>
            <p:cNvSpPr/>
            <p:nvPr/>
          </p:nvSpPr>
          <p:spPr>
            <a:xfrm>
              <a:off x="3380231" y="5681472"/>
              <a:ext cx="1496695" cy="1280160"/>
            </a:xfrm>
            <a:custGeom>
              <a:avLst/>
              <a:gdLst/>
              <a:ahLst/>
              <a:cxnLst/>
              <a:rect l="l" t="t" r="r" b="b"/>
              <a:pathLst>
                <a:path w="1496695" h="1280159">
                  <a:moveTo>
                    <a:pt x="0" y="1280159"/>
                  </a:moveTo>
                  <a:lnTo>
                    <a:pt x="1496567" y="1280159"/>
                  </a:lnTo>
                </a:path>
                <a:path w="1496695" h="1280159">
                  <a:moveTo>
                    <a:pt x="0" y="0"/>
                  </a:moveTo>
                  <a:lnTo>
                    <a:pt x="1493520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31079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39311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02043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4384" y="4035552"/>
            <a:ext cx="2057400" cy="6616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23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31201" y="5163121"/>
            <a:ext cx="2161540" cy="2310765"/>
            <a:chOff x="1231201" y="5163121"/>
            <a:chExt cx="2161540" cy="2310765"/>
          </a:xfrm>
        </p:grpSpPr>
        <p:sp>
          <p:nvSpPr>
            <p:cNvPr id="21" name="object 21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43583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43583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55775" y="6733031"/>
            <a:ext cx="211264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3390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31391" y="5422391"/>
            <a:ext cx="2167255" cy="1819910"/>
          </a:xfrm>
          <a:custGeom>
            <a:avLst/>
            <a:gdLst/>
            <a:ahLst/>
            <a:cxnLst/>
            <a:rect l="l" t="t" r="r" b="b"/>
            <a:pathLst>
              <a:path w="2167254" h="1819909">
                <a:moveTo>
                  <a:pt x="12192" y="0"/>
                </a:moveTo>
                <a:lnTo>
                  <a:pt x="2167128" y="3048"/>
                </a:lnTo>
              </a:path>
              <a:path w="2167254" h="1819909">
                <a:moveTo>
                  <a:pt x="0" y="256031"/>
                </a:moveTo>
                <a:lnTo>
                  <a:pt x="2154936" y="259079"/>
                </a:lnTo>
              </a:path>
              <a:path w="2167254" h="1819909">
                <a:moveTo>
                  <a:pt x="12192" y="521207"/>
                </a:moveTo>
                <a:lnTo>
                  <a:pt x="2167128" y="524255"/>
                </a:lnTo>
              </a:path>
              <a:path w="2167254" h="1819909">
                <a:moveTo>
                  <a:pt x="12192" y="1295400"/>
                </a:moveTo>
                <a:lnTo>
                  <a:pt x="2167128" y="1298448"/>
                </a:lnTo>
              </a:path>
              <a:path w="2167254" h="1819909">
                <a:moveTo>
                  <a:pt x="0" y="1551431"/>
                </a:moveTo>
                <a:lnTo>
                  <a:pt x="2154936" y="1554479"/>
                </a:lnTo>
              </a:path>
              <a:path w="2167254" h="1819909">
                <a:moveTo>
                  <a:pt x="12192" y="1816607"/>
                </a:moveTo>
                <a:lnTo>
                  <a:pt x="2167128" y="1819655"/>
                </a:lnTo>
              </a:path>
            </a:pathLst>
          </a:custGeom>
          <a:ln w="2438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09472" y="4785359"/>
            <a:ext cx="3694429" cy="378460"/>
          </a:xfrm>
          <a:prstGeom prst="rect">
            <a:avLst/>
          </a:prstGeom>
          <a:solidFill>
            <a:srgbClr val="DCDEDF"/>
          </a:solidFill>
        </p:spPr>
        <p:txBody>
          <a:bodyPr vert="horz" wrap="square" lIns="0" tIns="35560" rIns="0" bIns="0" rtlCol="0">
            <a:spAutoFit/>
          </a:bodyPr>
          <a:lstStyle/>
          <a:p>
            <a:pPr marL="715010">
              <a:lnSpc>
                <a:spcPct val="100000"/>
              </a:lnSpc>
              <a:spcBef>
                <a:spcPts val="28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00783" y="5193791"/>
            <a:ext cx="1228725" cy="969644"/>
          </a:xfrm>
          <a:custGeom>
            <a:avLst/>
            <a:gdLst/>
            <a:ahLst/>
            <a:cxnLst/>
            <a:rect l="l" t="t" r="r" b="b"/>
            <a:pathLst>
              <a:path w="1228725" h="969645">
                <a:moveTo>
                  <a:pt x="0" y="966215"/>
                </a:moveTo>
                <a:lnTo>
                  <a:pt x="188975" y="966215"/>
                </a:lnTo>
                <a:lnTo>
                  <a:pt x="188975" y="786383"/>
                </a:lnTo>
                <a:lnTo>
                  <a:pt x="0" y="786383"/>
                </a:lnTo>
                <a:lnTo>
                  <a:pt x="0" y="966215"/>
                </a:lnTo>
                <a:close/>
              </a:path>
              <a:path w="1228725" h="969645">
                <a:moveTo>
                  <a:pt x="466344" y="966215"/>
                </a:moveTo>
                <a:lnTo>
                  <a:pt x="1216152" y="966215"/>
                </a:lnTo>
                <a:lnTo>
                  <a:pt x="1216152" y="786383"/>
                </a:lnTo>
                <a:lnTo>
                  <a:pt x="466344" y="786383"/>
                </a:lnTo>
                <a:lnTo>
                  <a:pt x="466344" y="966215"/>
                </a:lnTo>
                <a:close/>
              </a:path>
              <a:path w="1228725" h="969645">
                <a:moveTo>
                  <a:pt x="737616" y="786383"/>
                </a:moveTo>
                <a:lnTo>
                  <a:pt x="740664" y="969263"/>
                </a:lnTo>
              </a:path>
              <a:path w="1228725" h="969645">
                <a:moveTo>
                  <a:pt x="975360" y="774191"/>
                </a:moveTo>
                <a:lnTo>
                  <a:pt x="978408" y="957072"/>
                </a:lnTo>
              </a:path>
              <a:path w="1228725" h="969645">
                <a:moveTo>
                  <a:pt x="15240" y="445007"/>
                </a:moveTo>
                <a:lnTo>
                  <a:pt x="201168" y="445007"/>
                </a:lnTo>
                <a:lnTo>
                  <a:pt x="201168" y="265175"/>
                </a:lnTo>
                <a:lnTo>
                  <a:pt x="15240" y="265175"/>
                </a:lnTo>
                <a:lnTo>
                  <a:pt x="15240" y="445007"/>
                </a:lnTo>
                <a:close/>
              </a:path>
              <a:path w="1228725" h="969645">
                <a:moveTo>
                  <a:pt x="481584" y="445007"/>
                </a:moveTo>
                <a:lnTo>
                  <a:pt x="1228344" y="445007"/>
                </a:lnTo>
                <a:lnTo>
                  <a:pt x="1228344" y="265175"/>
                </a:lnTo>
                <a:lnTo>
                  <a:pt x="481584" y="265175"/>
                </a:lnTo>
                <a:lnTo>
                  <a:pt x="481584" y="445007"/>
                </a:lnTo>
                <a:close/>
              </a:path>
              <a:path w="1228725" h="969645">
                <a:moveTo>
                  <a:pt x="749808" y="265175"/>
                </a:moveTo>
                <a:lnTo>
                  <a:pt x="752856" y="448055"/>
                </a:lnTo>
              </a:path>
              <a:path w="1228725" h="969645">
                <a:moveTo>
                  <a:pt x="987552" y="256031"/>
                </a:moveTo>
                <a:lnTo>
                  <a:pt x="990600" y="438911"/>
                </a:lnTo>
              </a:path>
              <a:path w="1228725" h="969645">
                <a:moveTo>
                  <a:pt x="15240" y="192024"/>
                </a:moveTo>
                <a:lnTo>
                  <a:pt x="201168" y="192024"/>
                </a:lnTo>
                <a:lnTo>
                  <a:pt x="201168" y="9144"/>
                </a:lnTo>
                <a:lnTo>
                  <a:pt x="15240" y="9144"/>
                </a:lnTo>
                <a:lnTo>
                  <a:pt x="15240" y="192024"/>
                </a:lnTo>
                <a:close/>
              </a:path>
              <a:path w="1228725" h="969645">
                <a:moveTo>
                  <a:pt x="481584" y="188975"/>
                </a:moveTo>
                <a:lnTo>
                  <a:pt x="1228344" y="188975"/>
                </a:lnTo>
                <a:lnTo>
                  <a:pt x="1228344" y="12192"/>
                </a:lnTo>
                <a:lnTo>
                  <a:pt x="481584" y="12192"/>
                </a:lnTo>
                <a:lnTo>
                  <a:pt x="481584" y="188975"/>
                </a:lnTo>
                <a:close/>
              </a:path>
              <a:path w="1228725" h="969645">
                <a:moveTo>
                  <a:pt x="749808" y="9143"/>
                </a:moveTo>
                <a:lnTo>
                  <a:pt x="752856" y="195072"/>
                </a:lnTo>
              </a:path>
              <a:path w="1228725" h="969645">
                <a:moveTo>
                  <a:pt x="987552" y="0"/>
                </a:moveTo>
                <a:lnTo>
                  <a:pt x="990600" y="182879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255775" y="5695188"/>
            <a:ext cx="211264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445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674417" y="2770441"/>
            <a:ext cx="2710180" cy="5087620"/>
            <a:chOff x="8674417" y="2770441"/>
            <a:chExt cx="2710180" cy="5087620"/>
          </a:xfrm>
        </p:grpSpPr>
        <p:sp>
          <p:nvSpPr>
            <p:cNvPr id="31" name="object 31"/>
            <p:cNvSpPr/>
            <p:nvPr/>
          </p:nvSpPr>
          <p:spPr>
            <a:xfrm>
              <a:off x="8702040" y="5681472"/>
              <a:ext cx="1496695" cy="1280160"/>
            </a:xfrm>
            <a:custGeom>
              <a:avLst/>
              <a:gdLst/>
              <a:ahLst/>
              <a:cxnLst/>
              <a:rect l="l" t="t" r="r" b="b"/>
              <a:pathLst>
                <a:path w="1496695" h="1280159">
                  <a:moveTo>
                    <a:pt x="0" y="1280159"/>
                  </a:moveTo>
                  <a:lnTo>
                    <a:pt x="1496567" y="1280159"/>
                  </a:lnTo>
                </a:path>
                <a:path w="1496695" h="1280159">
                  <a:moveTo>
                    <a:pt x="0" y="0"/>
                  </a:moveTo>
                  <a:lnTo>
                    <a:pt x="1490471" y="0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152888" y="4773168"/>
              <a:ext cx="0" cy="3057525"/>
            </a:xfrm>
            <a:custGeom>
              <a:avLst/>
              <a:gdLst/>
              <a:ahLst/>
              <a:cxnLst/>
              <a:rect l="l" t="t" r="r" b="b"/>
              <a:pathLst>
                <a:path h="3057525">
                  <a:moveTo>
                    <a:pt x="0" y="0"/>
                  </a:moveTo>
                  <a:lnTo>
                    <a:pt x="0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2410968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8" y="1990344"/>
                  </a:lnTo>
                  <a:lnTo>
                    <a:pt x="241096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9611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5" h="1990725">
                  <a:moveTo>
                    <a:pt x="0" y="1990344"/>
                  </a:moveTo>
                  <a:lnTo>
                    <a:pt x="2410968" y="1990344"/>
                  </a:lnTo>
                  <a:lnTo>
                    <a:pt x="2410968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342501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156192" y="4035552"/>
            <a:ext cx="2057400" cy="6616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23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553009" y="5163121"/>
            <a:ext cx="2161540" cy="2310765"/>
            <a:chOff x="6553009" y="5163121"/>
            <a:chExt cx="2161540" cy="2310765"/>
          </a:xfrm>
        </p:grpSpPr>
        <p:sp>
          <p:nvSpPr>
            <p:cNvPr id="38" name="object 38"/>
            <p:cNvSpPr/>
            <p:nvPr/>
          </p:nvSpPr>
          <p:spPr>
            <a:xfrm>
              <a:off x="65653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653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653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653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577583" y="6733031"/>
            <a:ext cx="211264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3390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553200" y="5422391"/>
            <a:ext cx="2167255" cy="1819910"/>
          </a:xfrm>
          <a:custGeom>
            <a:avLst/>
            <a:gdLst/>
            <a:ahLst/>
            <a:cxnLst/>
            <a:rect l="l" t="t" r="r" b="b"/>
            <a:pathLst>
              <a:path w="2167254" h="1819909">
                <a:moveTo>
                  <a:pt x="12192" y="0"/>
                </a:moveTo>
                <a:lnTo>
                  <a:pt x="2167128" y="3048"/>
                </a:lnTo>
              </a:path>
              <a:path w="2167254" h="1819909">
                <a:moveTo>
                  <a:pt x="0" y="256031"/>
                </a:moveTo>
                <a:lnTo>
                  <a:pt x="2154935" y="259079"/>
                </a:lnTo>
              </a:path>
              <a:path w="2167254" h="1819909">
                <a:moveTo>
                  <a:pt x="12192" y="521207"/>
                </a:moveTo>
                <a:lnTo>
                  <a:pt x="2167128" y="524255"/>
                </a:lnTo>
              </a:path>
              <a:path w="2167254" h="1819909">
                <a:moveTo>
                  <a:pt x="12192" y="1295400"/>
                </a:moveTo>
                <a:lnTo>
                  <a:pt x="2167128" y="1298448"/>
                </a:lnTo>
              </a:path>
              <a:path w="2167254" h="1819909">
                <a:moveTo>
                  <a:pt x="0" y="1551431"/>
                </a:moveTo>
                <a:lnTo>
                  <a:pt x="2154935" y="1554479"/>
                </a:lnTo>
              </a:path>
              <a:path w="2167254" h="1819909">
                <a:moveTo>
                  <a:pt x="12192" y="1816607"/>
                </a:moveTo>
                <a:lnTo>
                  <a:pt x="2167128" y="1819655"/>
                </a:lnTo>
              </a:path>
            </a:pathLst>
          </a:custGeom>
          <a:ln w="2438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367271" y="4785359"/>
            <a:ext cx="3758565" cy="378460"/>
          </a:xfrm>
          <a:prstGeom prst="rect">
            <a:avLst/>
          </a:prstGeom>
          <a:solidFill>
            <a:srgbClr val="DCDEDF"/>
          </a:solidFill>
        </p:spPr>
        <p:txBody>
          <a:bodyPr vert="horz" wrap="square" lIns="0" tIns="35560" rIns="0" bIns="0" rtlCol="0">
            <a:spAutoFit/>
          </a:bodyPr>
          <a:lstStyle/>
          <a:p>
            <a:pPr marL="779145">
              <a:lnSpc>
                <a:spcPct val="100000"/>
              </a:lnSpc>
              <a:spcBef>
                <a:spcPts val="28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022592" y="5193791"/>
            <a:ext cx="1228725" cy="969644"/>
          </a:xfrm>
          <a:custGeom>
            <a:avLst/>
            <a:gdLst/>
            <a:ahLst/>
            <a:cxnLst/>
            <a:rect l="l" t="t" r="r" b="b"/>
            <a:pathLst>
              <a:path w="1228725" h="969645">
                <a:moveTo>
                  <a:pt x="0" y="966215"/>
                </a:moveTo>
                <a:lnTo>
                  <a:pt x="185927" y="966215"/>
                </a:lnTo>
                <a:lnTo>
                  <a:pt x="185927" y="786383"/>
                </a:lnTo>
                <a:lnTo>
                  <a:pt x="0" y="786383"/>
                </a:lnTo>
                <a:lnTo>
                  <a:pt x="0" y="966215"/>
                </a:lnTo>
                <a:close/>
              </a:path>
              <a:path w="1228725" h="969645">
                <a:moveTo>
                  <a:pt x="466343" y="966215"/>
                </a:moveTo>
                <a:lnTo>
                  <a:pt x="1216151" y="966215"/>
                </a:lnTo>
                <a:lnTo>
                  <a:pt x="1216151" y="786383"/>
                </a:lnTo>
                <a:lnTo>
                  <a:pt x="466343" y="786383"/>
                </a:lnTo>
                <a:lnTo>
                  <a:pt x="466343" y="966215"/>
                </a:lnTo>
                <a:close/>
              </a:path>
              <a:path w="1228725" h="969645">
                <a:moveTo>
                  <a:pt x="737615" y="786383"/>
                </a:moveTo>
                <a:lnTo>
                  <a:pt x="740663" y="969263"/>
                </a:lnTo>
              </a:path>
              <a:path w="1228725" h="969645">
                <a:moveTo>
                  <a:pt x="975359" y="774191"/>
                </a:moveTo>
                <a:lnTo>
                  <a:pt x="978407" y="957072"/>
                </a:lnTo>
              </a:path>
              <a:path w="1228725" h="969645">
                <a:moveTo>
                  <a:pt x="12191" y="445007"/>
                </a:moveTo>
                <a:lnTo>
                  <a:pt x="201167" y="445007"/>
                </a:lnTo>
                <a:lnTo>
                  <a:pt x="201167" y="265175"/>
                </a:lnTo>
                <a:lnTo>
                  <a:pt x="12191" y="265175"/>
                </a:lnTo>
                <a:lnTo>
                  <a:pt x="12191" y="445007"/>
                </a:lnTo>
                <a:close/>
              </a:path>
              <a:path w="1228725" h="969645">
                <a:moveTo>
                  <a:pt x="478535" y="445007"/>
                </a:moveTo>
                <a:lnTo>
                  <a:pt x="1228343" y="445007"/>
                </a:lnTo>
                <a:lnTo>
                  <a:pt x="1228343" y="265175"/>
                </a:lnTo>
                <a:lnTo>
                  <a:pt x="478535" y="265175"/>
                </a:lnTo>
                <a:lnTo>
                  <a:pt x="478535" y="445007"/>
                </a:lnTo>
                <a:close/>
              </a:path>
              <a:path w="1228725" h="969645">
                <a:moveTo>
                  <a:pt x="749807" y="265175"/>
                </a:moveTo>
                <a:lnTo>
                  <a:pt x="752855" y="448055"/>
                </a:lnTo>
              </a:path>
              <a:path w="1228725" h="969645">
                <a:moveTo>
                  <a:pt x="987551" y="256031"/>
                </a:moveTo>
                <a:lnTo>
                  <a:pt x="990600" y="438911"/>
                </a:lnTo>
              </a:path>
              <a:path w="1228725" h="969645">
                <a:moveTo>
                  <a:pt x="12191" y="192024"/>
                </a:moveTo>
                <a:lnTo>
                  <a:pt x="201167" y="192024"/>
                </a:lnTo>
                <a:lnTo>
                  <a:pt x="201167" y="9144"/>
                </a:lnTo>
                <a:lnTo>
                  <a:pt x="12191" y="9144"/>
                </a:lnTo>
                <a:lnTo>
                  <a:pt x="12191" y="192024"/>
                </a:lnTo>
                <a:close/>
              </a:path>
              <a:path w="1228725" h="969645">
                <a:moveTo>
                  <a:pt x="478535" y="188975"/>
                </a:moveTo>
                <a:lnTo>
                  <a:pt x="1228343" y="188975"/>
                </a:lnTo>
                <a:lnTo>
                  <a:pt x="1228343" y="12192"/>
                </a:lnTo>
                <a:lnTo>
                  <a:pt x="478535" y="12192"/>
                </a:lnTo>
                <a:lnTo>
                  <a:pt x="478535" y="188975"/>
                </a:lnTo>
                <a:close/>
              </a:path>
              <a:path w="1228725" h="969645">
                <a:moveTo>
                  <a:pt x="749807" y="9143"/>
                </a:moveTo>
                <a:lnTo>
                  <a:pt x="752855" y="195072"/>
                </a:lnTo>
              </a:path>
              <a:path w="1228725" h="969645">
                <a:moveTo>
                  <a:pt x="987551" y="0"/>
                </a:moveTo>
                <a:lnTo>
                  <a:pt x="990600" y="182879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577583" y="5695188"/>
            <a:ext cx="211264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3815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3856017" y="2770441"/>
            <a:ext cx="2710180" cy="5087620"/>
            <a:chOff x="13856017" y="2770441"/>
            <a:chExt cx="2710180" cy="5087620"/>
          </a:xfrm>
        </p:grpSpPr>
        <p:sp>
          <p:nvSpPr>
            <p:cNvPr id="48" name="object 48"/>
            <p:cNvSpPr/>
            <p:nvPr/>
          </p:nvSpPr>
          <p:spPr>
            <a:xfrm>
              <a:off x="13883640" y="4773168"/>
              <a:ext cx="1496695" cy="3057525"/>
            </a:xfrm>
            <a:custGeom>
              <a:avLst/>
              <a:gdLst/>
              <a:ahLst/>
              <a:cxnLst/>
              <a:rect l="l" t="t" r="r" b="b"/>
              <a:pathLst>
                <a:path w="1496694" h="3057525">
                  <a:moveTo>
                    <a:pt x="0" y="2188463"/>
                  </a:moveTo>
                  <a:lnTo>
                    <a:pt x="1496567" y="2188463"/>
                  </a:lnTo>
                </a:path>
                <a:path w="1496694" h="3057525">
                  <a:moveTo>
                    <a:pt x="0" y="908303"/>
                  </a:moveTo>
                  <a:lnTo>
                    <a:pt x="1490471" y="908303"/>
                  </a:lnTo>
                </a:path>
                <a:path w="1496694" h="3057525">
                  <a:moveTo>
                    <a:pt x="1450848" y="0"/>
                  </a:moveTo>
                  <a:lnTo>
                    <a:pt x="1450848" y="3057143"/>
                  </a:lnTo>
                </a:path>
              </a:pathLst>
            </a:custGeom>
            <a:ln w="54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2410967" y="0"/>
                  </a:moveTo>
                  <a:lnTo>
                    <a:pt x="0" y="0"/>
                  </a:lnTo>
                  <a:lnTo>
                    <a:pt x="0" y="1990344"/>
                  </a:lnTo>
                  <a:lnTo>
                    <a:pt x="2410967" y="1990344"/>
                  </a:lnTo>
                  <a:lnTo>
                    <a:pt x="241096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4142720" y="2782824"/>
              <a:ext cx="2411095" cy="1990725"/>
            </a:xfrm>
            <a:custGeom>
              <a:avLst/>
              <a:gdLst/>
              <a:ahLst/>
              <a:cxnLst/>
              <a:rect l="l" t="t" r="r" b="b"/>
              <a:pathLst>
                <a:path w="2411094" h="1990725">
                  <a:moveTo>
                    <a:pt x="0" y="1990344"/>
                  </a:moveTo>
                  <a:lnTo>
                    <a:pt x="2410967" y="1990344"/>
                  </a:lnTo>
                  <a:lnTo>
                    <a:pt x="2410967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4524989" y="3387343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latin typeface="Arial"/>
                <a:cs typeface="Arial"/>
              </a:rPr>
              <a:t>Processor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337791" y="4035552"/>
            <a:ext cx="2057400" cy="661670"/>
          </a:xfrm>
          <a:prstGeom prst="rect">
            <a:avLst/>
          </a:prstGeom>
          <a:solidFill>
            <a:srgbClr val="C0C0C0"/>
          </a:solidFill>
          <a:ln w="18288">
            <a:solidFill>
              <a:srgbClr val="797979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391795">
              <a:lnSpc>
                <a:spcPct val="100000"/>
              </a:lnSpc>
              <a:spcBef>
                <a:spcPts val="1235"/>
              </a:spcBef>
            </a:pPr>
            <a:r>
              <a:rPr sz="1800" b="1" spc="-70" dirty="0">
                <a:latin typeface="Arial"/>
                <a:cs typeface="Arial"/>
              </a:rPr>
              <a:t>Local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1734609" y="5163121"/>
            <a:ext cx="2161540" cy="2310765"/>
            <a:chOff x="11734609" y="5163121"/>
            <a:chExt cx="2161540" cy="2310765"/>
          </a:xfrm>
        </p:grpSpPr>
        <p:sp>
          <p:nvSpPr>
            <p:cNvPr id="54" name="object 54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746991" y="517550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2136648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2136648" y="1021079"/>
                  </a:lnTo>
                  <a:lnTo>
                    <a:pt x="213664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746991" y="6440424"/>
              <a:ext cx="2136775" cy="1021080"/>
            </a:xfrm>
            <a:custGeom>
              <a:avLst/>
              <a:gdLst/>
              <a:ahLst/>
              <a:cxnLst/>
              <a:rect l="l" t="t" r="r" b="b"/>
              <a:pathLst>
                <a:path w="2136775" h="1021079">
                  <a:moveTo>
                    <a:pt x="0" y="1021079"/>
                  </a:moveTo>
                  <a:lnTo>
                    <a:pt x="2136648" y="1021079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1759183" y="6733031"/>
            <a:ext cx="2112645" cy="21526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255" rIns="0" bIns="0" rtlCol="0">
            <a:spAutoFit/>
          </a:bodyPr>
          <a:lstStyle/>
          <a:p>
            <a:pPr marL="454659">
              <a:lnSpc>
                <a:spcPts val="1625"/>
              </a:lnSpc>
              <a:spcBef>
                <a:spcPts val="65"/>
              </a:spcBef>
            </a:pPr>
            <a:r>
              <a:rPr sz="2400" b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1734800" y="5422391"/>
            <a:ext cx="2167255" cy="1819910"/>
          </a:xfrm>
          <a:custGeom>
            <a:avLst/>
            <a:gdLst/>
            <a:ahLst/>
            <a:cxnLst/>
            <a:rect l="l" t="t" r="r" b="b"/>
            <a:pathLst>
              <a:path w="2167255" h="1819909">
                <a:moveTo>
                  <a:pt x="12192" y="0"/>
                </a:moveTo>
                <a:lnTo>
                  <a:pt x="2167128" y="3048"/>
                </a:lnTo>
              </a:path>
              <a:path w="2167255" h="1819909">
                <a:moveTo>
                  <a:pt x="0" y="256031"/>
                </a:moveTo>
                <a:lnTo>
                  <a:pt x="2154936" y="259079"/>
                </a:lnTo>
              </a:path>
              <a:path w="2167255" h="1819909">
                <a:moveTo>
                  <a:pt x="12192" y="521207"/>
                </a:moveTo>
                <a:lnTo>
                  <a:pt x="2167128" y="524255"/>
                </a:lnTo>
              </a:path>
              <a:path w="2167255" h="1819909">
                <a:moveTo>
                  <a:pt x="12192" y="1295400"/>
                </a:moveTo>
                <a:lnTo>
                  <a:pt x="2167128" y="1298448"/>
                </a:lnTo>
              </a:path>
              <a:path w="2167255" h="1819909">
                <a:moveTo>
                  <a:pt x="0" y="1551431"/>
                </a:moveTo>
                <a:lnTo>
                  <a:pt x="2154936" y="1554479"/>
                </a:lnTo>
              </a:path>
              <a:path w="2167255" h="1819909">
                <a:moveTo>
                  <a:pt x="12192" y="1816607"/>
                </a:moveTo>
                <a:lnTo>
                  <a:pt x="2167128" y="1819655"/>
                </a:lnTo>
              </a:path>
            </a:pathLst>
          </a:custGeom>
          <a:ln w="2438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1628119" y="4785359"/>
            <a:ext cx="3679190" cy="378460"/>
          </a:xfrm>
          <a:prstGeom prst="rect">
            <a:avLst/>
          </a:prstGeom>
          <a:solidFill>
            <a:srgbClr val="DCDEDF"/>
          </a:solidFill>
        </p:spPr>
        <p:txBody>
          <a:bodyPr vert="horz" wrap="square" lIns="0" tIns="35560" rIns="0" bIns="0" rtlCol="0">
            <a:spAutoFit/>
          </a:bodyPr>
          <a:lstStyle/>
          <a:p>
            <a:pPr marL="700405">
              <a:lnSpc>
                <a:spcPct val="100000"/>
              </a:lnSpc>
              <a:spcBef>
                <a:spcPts val="280"/>
              </a:spcBef>
            </a:pP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2204192" y="5193791"/>
            <a:ext cx="1228725" cy="969644"/>
          </a:xfrm>
          <a:custGeom>
            <a:avLst/>
            <a:gdLst/>
            <a:ahLst/>
            <a:cxnLst/>
            <a:rect l="l" t="t" r="r" b="b"/>
            <a:pathLst>
              <a:path w="1228725" h="969645">
                <a:moveTo>
                  <a:pt x="0" y="966215"/>
                </a:moveTo>
                <a:lnTo>
                  <a:pt x="185927" y="966215"/>
                </a:lnTo>
                <a:lnTo>
                  <a:pt x="185927" y="786383"/>
                </a:lnTo>
                <a:lnTo>
                  <a:pt x="0" y="786383"/>
                </a:lnTo>
                <a:lnTo>
                  <a:pt x="0" y="966215"/>
                </a:lnTo>
                <a:close/>
              </a:path>
              <a:path w="1228725" h="969645">
                <a:moveTo>
                  <a:pt x="466343" y="966215"/>
                </a:moveTo>
                <a:lnTo>
                  <a:pt x="1216152" y="966215"/>
                </a:lnTo>
                <a:lnTo>
                  <a:pt x="1216152" y="786383"/>
                </a:lnTo>
                <a:lnTo>
                  <a:pt x="466343" y="786383"/>
                </a:lnTo>
                <a:lnTo>
                  <a:pt x="466343" y="966215"/>
                </a:lnTo>
                <a:close/>
              </a:path>
              <a:path w="1228725" h="969645">
                <a:moveTo>
                  <a:pt x="737615" y="786383"/>
                </a:moveTo>
                <a:lnTo>
                  <a:pt x="740663" y="969263"/>
                </a:lnTo>
              </a:path>
              <a:path w="1228725" h="969645">
                <a:moveTo>
                  <a:pt x="975359" y="774191"/>
                </a:moveTo>
                <a:lnTo>
                  <a:pt x="978407" y="957072"/>
                </a:lnTo>
              </a:path>
              <a:path w="1228725" h="969645">
                <a:moveTo>
                  <a:pt x="12191" y="445007"/>
                </a:moveTo>
                <a:lnTo>
                  <a:pt x="201167" y="445007"/>
                </a:lnTo>
                <a:lnTo>
                  <a:pt x="201167" y="265175"/>
                </a:lnTo>
                <a:lnTo>
                  <a:pt x="12191" y="265175"/>
                </a:lnTo>
                <a:lnTo>
                  <a:pt x="12191" y="445007"/>
                </a:lnTo>
                <a:close/>
              </a:path>
              <a:path w="1228725" h="969645">
                <a:moveTo>
                  <a:pt x="478535" y="445007"/>
                </a:moveTo>
                <a:lnTo>
                  <a:pt x="1228344" y="445007"/>
                </a:lnTo>
                <a:lnTo>
                  <a:pt x="1228344" y="265175"/>
                </a:lnTo>
                <a:lnTo>
                  <a:pt x="478535" y="265175"/>
                </a:lnTo>
                <a:lnTo>
                  <a:pt x="478535" y="445007"/>
                </a:lnTo>
                <a:close/>
              </a:path>
              <a:path w="1228725" h="969645">
                <a:moveTo>
                  <a:pt x="749807" y="265175"/>
                </a:moveTo>
                <a:lnTo>
                  <a:pt x="752855" y="448055"/>
                </a:lnTo>
              </a:path>
              <a:path w="1228725" h="969645">
                <a:moveTo>
                  <a:pt x="987551" y="256031"/>
                </a:moveTo>
                <a:lnTo>
                  <a:pt x="990600" y="438911"/>
                </a:lnTo>
              </a:path>
              <a:path w="1228725" h="969645">
                <a:moveTo>
                  <a:pt x="12191" y="192024"/>
                </a:moveTo>
                <a:lnTo>
                  <a:pt x="201167" y="192024"/>
                </a:lnTo>
                <a:lnTo>
                  <a:pt x="201167" y="9144"/>
                </a:lnTo>
                <a:lnTo>
                  <a:pt x="12191" y="9144"/>
                </a:lnTo>
                <a:lnTo>
                  <a:pt x="12191" y="192024"/>
                </a:lnTo>
                <a:close/>
              </a:path>
              <a:path w="1228725" h="969645">
                <a:moveTo>
                  <a:pt x="478535" y="188975"/>
                </a:moveTo>
                <a:lnTo>
                  <a:pt x="1228344" y="188975"/>
                </a:lnTo>
                <a:lnTo>
                  <a:pt x="1228344" y="12192"/>
                </a:lnTo>
                <a:lnTo>
                  <a:pt x="478535" y="12192"/>
                </a:lnTo>
                <a:lnTo>
                  <a:pt x="478535" y="188975"/>
                </a:lnTo>
                <a:close/>
              </a:path>
              <a:path w="1228725" h="969645">
                <a:moveTo>
                  <a:pt x="749807" y="9143"/>
                </a:moveTo>
                <a:lnTo>
                  <a:pt x="752855" y="195072"/>
                </a:lnTo>
              </a:path>
              <a:path w="1228725" h="969645">
                <a:moveTo>
                  <a:pt x="987551" y="0"/>
                </a:moveTo>
                <a:lnTo>
                  <a:pt x="990600" y="182879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1759183" y="5695188"/>
            <a:ext cx="2112645" cy="23622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0" rIns="0" bIns="0" rtlCol="0">
            <a:spAutoFit/>
          </a:bodyPr>
          <a:lstStyle/>
          <a:p>
            <a:pPr marR="41910" algn="ctr">
              <a:lnSpc>
                <a:spcPts val="148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76401" y="10070413"/>
            <a:ext cx="15737840" cy="29648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12775" indent="-600075">
              <a:lnSpc>
                <a:spcPct val="100000"/>
              </a:lnSpc>
              <a:spcBef>
                <a:spcPts val="110"/>
              </a:spcBef>
              <a:buSzPct val="120000"/>
              <a:buFont typeface="Arial"/>
              <a:buChar char="▪"/>
              <a:tabLst>
                <a:tab pos="612775" algn="l"/>
              </a:tabLst>
            </a:pPr>
            <a:r>
              <a:rPr sz="4000" b="1" dirty="0">
                <a:latin typeface="Arial"/>
                <a:cs typeface="Arial"/>
              </a:rPr>
              <a:t>“Home</a:t>
            </a:r>
            <a:r>
              <a:rPr sz="4000" b="1" spc="-4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node”</a:t>
            </a:r>
            <a:r>
              <a:rPr sz="4000" b="1" spc="-50" dirty="0">
                <a:latin typeface="Arial"/>
                <a:cs typeface="Arial"/>
              </a:rPr>
              <a:t> </a:t>
            </a:r>
            <a:r>
              <a:rPr sz="4000" b="1" spc="90" dirty="0">
                <a:latin typeface="Arial"/>
                <a:cs typeface="Arial"/>
              </a:rPr>
              <a:t>of</a:t>
            </a:r>
            <a:r>
              <a:rPr sz="4000" b="1" spc="-4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a</a:t>
            </a:r>
            <a:r>
              <a:rPr sz="4000" b="1" spc="-55" dirty="0">
                <a:latin typeface="Arial"/>
                <a:cs typeface="Arial"/>
              </a:rPr>
              <a:t> </a:t>
            </a:r>
            <a:r>
              <a:rPr sz="4000" b="1" spc="-20" dirty="0">
                <a:latin typeface="Arial"/>
                <a:cs typeface="Arial"/>
              </a:rPr>
              <a:t>line:</a:t>
            </a:r>
            <a:r>
              <a:rPr sz="4000" b="1" spc="-3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node</a:t>
            </a:r>
            <a:r>
              <a:rPr sz="4000" b="1" spc="-40" dirty="0">
                <a:latin typeface="Arial"/>
                <a:cs typeface="Arial"/>
              </a:rPr>
              <a:t> </a:t>
            </a:r>
            <a:r>
              <a:rPr sz="4000" b="1" spc="55" dirty="0">
                <a:latin typeface="Arial"/>
                <a:cs typeface="Arial"/>
              </a:rPr>
              <a:t>with</a:t>
            </a:r>
            <a:r>
              <a:rPr sz="4000" b="1" spc="-5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memory</a:t>
            </a:r>
            <a:r>
              <a:rPr sz="4000" b="1" spc="-5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holding</a:t>
            </a:r>
            <a:r>
              <a:rPr sz="4000" b="1" spc="-35" dirty="0">
                <a:latin typeface="Arial"/>
                <a:cs typeface="Arial"/>
              </a:rPr>
              <a:t> </a:t>
            </a:r>
            <a:r>
              <a:rPr sz="4000" b="1" spc="-25" dirty="0">
                <a:latin typeface="Arial"/>
                <a:cs typeface="Arial"/>
              </a:rPr>
              <a:t>the</a:t>
            </a:r>
            <a:endParaRPr sz="4000">
              <a:latin typeface="Arial"/>
              <a:cs typeface="Arial"/>
            </a:endParaRPr>
          </a:p>
          <a:p>
            <a:pPr marL="612775">
              <a:lnSpc>
                <a:spcPct val="100000"/>
              </a:lnSpc>
            </a:pPr>
            <a:r>
              <a:rPr sz="4000" b="1" spc="-50" dirty="0">
                <a:latin typeface="Arial"/>
                <a:cs typeface="Arial"/>
              </a:rPr>
              <a:t>corresponding</a:t>
            </a:r>
            <a:r>
              <a:rPr sz="4000" b="1" dirty="0">
                <a:latin typeface="Arial"/>
                <a:cs typeface="Arial"/>
              </a:rPr>
              <a:t> data</a:t>
            </a:r>
            <a:r>
              <a:rPr sz="4000" b="1" spc="-15" dirty="0">
                <a:latin typeface="Arial"/>
                <a:cs typeface="Arial"/>
              </a:rPr>
              <a:t> </a:t>
            </a:r>
            <a:r>
              <a:rPr sz="4000" b="1" spc="70" dirty="0">
                <a:latin typeface="Arial"/>
                <a:cs typeface="Arial"/>
              </a:rPr>
              <a:t>for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the </a:t>
            </a:r>
            <a:r>
              <a:rPr sz="4000" b="1" spc="-20" dirty="0">
                <a:latin typeface="Arial"/>
                <a:cs typeface="Arial"/>
              </a:rPr>
              <a:t>line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</a:pPr>
            <a:r>
              <a:rPr sz="2800" b="1" spc="-55" dirty="0">
                <a:latin typeface="Arial"/>
                <a:cs typeface="Arial"/>
              </a:rPr>
              <a:t>Example: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node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0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114" dirty="0">
                <a:latin typeface="Arial"/>
                <a:cs typeface="Arial"/>
              </a:rPr>
              <a:t>is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home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node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65" dirty="0">
                <a:latin typeface="Arial"/>
                <a:cs typeface="Arial"/>
              </a:rPr>
              <a:t>of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yellow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line,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node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1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125" dirty="0">
                <a:latin typeface="Arial"/>
                <a:cs typeface="Arial"/>
              </a:rPr>
              <a:t>is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home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node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60" dirty="0">
                <a:latin typeface="Arial"/>
                <a:cs typeface="Arial"/>
              </a:rPr>
              <a:t>of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the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blue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line</a:t>
            </a:r>
            <a:endParaRPr sz="2800">
              <a:latin typeface="Arial"/>
              <a:cs typeface="Arial"/>
            </a:endParaRPr>
          </a:p>
          <a:p>
            <a:pPr marL="612775" indent="-600075">
              <a:lnSpc>
                <a:spcPct val="100000"/>
              </a:lnSpc>
              <a:spcBef>
                <a:spcPts val="1370"/>
              </a:spcBef>
              <a:buSzPct val="120000"/>
              <a:buFont typeface="Arial"/>
              <a:buChar char="▪"/>
              <a:tabLst>
                <a:tab pos="612775" algn="l"/>
              </a:tabLst>
            </a:pPr>
            <a:r>
              <a:rPr sz="4000" b="1" spc="-55" dirty="0">
                <a:latin typeface="Arial"/>
                <a:cs typeface="Arial"/>
              </a:rPr>
              <a:t>“Requesting</a:t>
            </a:r>
            <a:r>
              <a:rPr sz="4000" b="1" spc="-175" dirty="0">
                <a:latin typeface="Arial"/>
                <a:cs typeface="Arial"/>
              </a:rPr>
              <a:t> </a:t>
            </a:r>
            <a:r>
              <a:rPr sz="4000" b="1" spc="-30" dirty="0">
                <a:latin typeface="Arial"/>
                <a:cs typeface="Arial"/>
              </a:rPr>
              <a:t>node”:</a:t>
            </a:r>
            <a:r>
              <a:rPr sz="4000" b="1" spc="-16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node</a:t>
            </a:r>
            <a:r>
              <a:rPr sz="4000" b="1" spc="-17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containing</a:t>
            </a:r>
            <a:r>
              <a:rPr sz="4000" b="1" spc="-155" dirty="0">
                <a:latin typeface="Arial"/>
                <a:cs typeface="Arial"/>
              </a:rPr>
              <a:t> </a:t>
            </a:r>
            <a:r>
              <a:rPr sz="4000" b="1" spc="-130" dirty="0">
                <a:latin typeface="Arial"/>
                <a:cs typeface="Arial"/>
              </a:rPr>
              <a:t>processor</a:t>
            </a:r>
            <a:r>
              <a:rPr sz="4000" b="1" spc="-150" dirty="0">
                <a:latin typeface="Arial"/>
                <a:cs typeface="Arial"/>
              </a:rPr>
              <a:t> </a:t>
            </a:r>
            <a:r>
              <a:rPr sz="4000" b="1" spc="-25" dirty="0">
                <a:latin typeface="Arial"/>
                <a:cs typeface="Arial"/>
              </a:rPr>
              <a:t>requesting</a:t>
            </a:r>
            <a:r>
              <a:rPr sz="4000" b="1" spc="-160" dirty="0">
                <a:latin typeface="Arial"/>
                <a:cs typeface="Arial"/>
              </a:rPr>
              <a:t> </a:t>
            </a:r>
            <a:r>
              <a:rPr sz="4000" b="1" spc="-20" dirty="0">
                <a:latin typeface="Arial"/>
                <a:cs typeface="Arial"/>
              </a:rPr>
              <a:t>line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271016" y="7239000"/>
            <a:ext cx="7416165" cy="210820"/>
            <a:chOff x="1271016" y="7239000"/>
            <a:chExt cx="7416165" cy="210820"/>
          </a:xfrm>
        </p:grpSpPr>
        <p:sp>
          <p:nvSpPr>
            <p:cNvPr id="65" name="object 65"/>
            <p:cNvSpPr/>
            <p:nvPr/>
          </p:nvSpPr>
          <p:spPr>
            <a:xfrm>
              <a:off x="1271016" y="7239000"/>
              <a:ext cx="2078989" cy="210820"/>
            </a:xfrm>
            <a:custGeom>
              <a:avLst/>
              <a:gdLst/>
              <a:ahLst/>
              <a:cxnLst/>
              <a:rect l="l" t="t" r="r" b="b"/>
              <a:pathLst>
                <a:path w="2078989" h="210820">
                  <a:moveTo>
                    <a:pt x="2078736" y="0"/>
                  </a:moveTo>
                  <a:lnTo>
                    <a:pt x="0" y="0"/>
                  </a:lnTo>
                  <a:lnTo>
                    <a:pt x="0" y="210312"/>
                  </a:lnTo>
                  <a:lnTo>
                    <a:pt x="2078736" y="210312"/>
                  </a:lnTo>
                  <a:lnTo>
                    <a:pt x="2078736" y="0"/>
                  </a:lnTo>
                  <a:close/>
                </a:path>
              </a:pathLst>
            </a:custGeom>
            <a:solidFill>
              <a:srgbClr val="FFB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577583" y="7251191"/>
              <a:ext cx="2109470" cy="198120"/>
            </a:xfrm>
            <a:custGeom>
              <a:avLst/>
              <a:gdLst/>
              <a:ahLst/>
              <a:cxnLst/>
              <a:rect l="l" t="t" r="r" b="b"/>
              <a:pathLst>
                <a:path w="2109470" h="198120">
                  <a:moveTo>
                    <a:pt x="2109216" y="0"/>
                  </a:moveTo>
                  <a:lnTo>
                    <a:pt x="0" y="0"/>
                  </a:lnTo>
                  <a:lnTo>
                    <a:pt x="0" y="198119"/>
                  </a:lnTo>
                  <a:lnTo>
                    <a:pt x="2109216" y="198119"/>
                  </a:lnTo>
                  <a:lnTo>
                    <a:pt x="2109216" y="0"/>
                  </a:lnTo>
                  <a:close/>
                </a:path>
              </a:pathLst>
            </a:custGeom>
            <a:solidFill>
              <a:srgbClr val="008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889203" y="1588389"/>
            <a:ext cx="144506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85" dirty="0">
                <a:latin typeface="Arial"/>
                <a:cs typeface="Arial"/>
              </a:rPr>
              <a:t>Example: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directory</a:t>
            </a:r>
            <a:r>
              <a:rPr sz="3600" b="1" spc="-6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partition</a:t>
            </a:r>
            <a:r>
              <a:rPr sz="3600" b="1" spc="-50" dirty="0">
                <a:latin typeface="Arial"/>
                <a:cs typeface="Arial"/>
              </a:rPr>
              <a:t> </a:t>
            </a:r>
            <a:r>
              <a:rPr sz="3600" b="1" spc="-185" dirty="0">
                <a:latin typeface="Arial"/>
                <a:cs typeface="Arial"/>
              </a:rPr>
              <a:t>is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co-</a:t>
            </a:r>
            <a:r>
              <a:rPr sz="3600" b="1" dirty="0">
                <a:latin typeface="Arial"/>
                <a:cs typeface="Arial"/>
              </a:rPr>
              <a:t>located</a:t>
            </a:r>
            <a:r>
              <a:rPr sz="3600" b="1" spc="-70" dirty="0">
                <a:latin typeface="Arial"/>
                <a:cs typeface="Arial"/>
              </a:rPr>
              <a:t> </a:t>
            </a:r>
            <a:r>
              <a:rPr sz="3600" b="1" spc="55" dirty="0">
                <a:latin typeface="Arial"/>
                <a:cs typeface="Arial"/>
              </a:rPr>
              <a:t>with</a:t>
            </a:r>
            <a:r>
              <a:rPr sz="3600" b="1" spc="-5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memory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spc="105" dirty="0">
                <a:latin typeface="Arial"/>
                <a:cs typeface="Arial"/>
              </a:rPr>
              <a:t>it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spc="-50" dirty="0">
                <a:latin typeface="Arial"/>
                <a:cs typeface="Arial"/>
              </a:rPr>
              <a:t>describes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145" dirty="0"/>
              <a:t> </a:t>
            </a:r>
            <a:r>
              <a:rPr dirty="0"/>
              <a:t>distributed</a:t>
            </a:r>
            <a:r>
              <a:rPr spc="-145" dirty="0"/>
              <a:t> </a:t>
            </a:r>
            <a:r>
              <a:rPr dirty="0"/>
              <a:t>directory</a:t>
            </a:r>
            <a:r>
              <a:rPr spc="-145" dirty="0"/>
              <a:t> </a:t>
            </a:r>
            <a:r>
              <a:rPr dirty="0"/>
              <a:t>in</a:t>
            </a:r>
            <a:r>
              <a:rPr spc="-145" dirty="0"/>
              <a:t> </a:t>
            </a:r>
            <a:r>
              <a:rPr dirty="0"/>
              <a:t>a</a:t>
            </a:r>
            <a:r>
              <a:rPr spc="-140" dirty="0"/>
              <a:t> </a:t>
            </a:r>
            <a:r>
              <a:rPr spc="-10" dirty="0"/>
              <a:t>multicore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401" y="11453876"/>
            <a:ext cx="1470342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14069" indent="-801370">
              <a:lnSpc>
                <a:spcPct val="100000"/>
              </a:lnSpc>
              <a:spcBef>
                <a:spcPts val="90"/>
              </a:spcBef>
              <a:buSzPct val="119318"/>
              <a:buFont typeface="Arial"/>
              <a:buChar char="▪"/>
              <a:tabLst>
                <a:tab pos="814069" algn="l"/>
              </a:tabLst>
            </a:pPr>
            <a:r>
              <a:rPr sz="4400" b="1" spc="-310" dirty="0">
                <a:latin typeface="Arial"/>
                <a:cs typeface="Arial"/>
              </a:rPr>
              <a:t>As</a:t>
            </a:r>
            <a:r>
              <a:rPr sz="4400" b="1" dirty="0">
                <a:latin typeface="Arial"/>
                <a:cs typeface="Arial"/>
              </a:rPr>
              <a:t> we</a:t>
            </a:r>
            <a:r>
              <a:rPr sz="4400" b="1" spc="-305" dirty="0">
                <a:latin typeface="Arial"/>
                <a:cs typeface="Arial"/>
              </a:rPr>
              <a:t> </a:t>
            </a:r>
            <a:r>
              <a:rPr sz="4400" b="1" spc="-95" dirty="0">
                <a:latin typeface="Arial"/>
                <a:cs typeface="Arial"/>
              </a:rPr>
              <a:t>shall</a:t>
            </a:r>
            <a:r>
              <a:rPr sz="4400" b="1" spc="-130" dirty="0">
                <a:latin typeface="Arial"/>
                <a:cs typeface="Arial"/>
              </a:rPr>
              <a:t> </a:t>
            </a:r>
            <a:r>
              <a:rPr sz="4400" b="1" spc="-170" dirty="0">
                <a:latin typeface="Arial"/>
                <a:cs typeface="Arial"/>
              </a:rPr>
              <a:t>see,</a:t>
            </a:r>
            <a:r>
              <a:rPr sz="4400" b="1" spc="-135" dirty="0">
                <a:latin typeface="Arial"/>
                <a:cs typeface="Arial"/>
              </a:rPr>
              <a:t> </a:t>
            </a:r>
            <a:r>
              <a:rPr sz="4400" b="1" spc="-40" dirty="0">
                <a:latin typeface="Arial"/>
                <a:cs typeface="Arial"/>
              </a:rPr>
              <a:t>directories</a:t>
            </a:r>
            <a:r>
              <a:rPr sz="4400" b="1" spc="-14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really</a:t>
            </a:r>
            <a:r>
              <a:rPr sz="4400" b="1" spc="-14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live</a:t>
            </a:r>
            <a:r>
              <a:rPr sz="4400" b="1" spc="-15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in</a:t>
            </a:r>
            <a:r>
              <a:rPr sz="4400" b="1" spc="-135" dirty="0">
                <a:latin typeface="Arial"/>
                <a:cs typeface="Arial"/>
              </a:rPr>
              <a:t> </a:t>
            </a:r>
            <a:r>
              <a:rPr sz="4400" b="1" spc="-114" dirty="0">
                <a:latin typeface="Arial"/>
                <a:cs typeface="Arial"/>
              </a:rPr>
              <a:t>each</a:t>
            </a:r>
            <a:r>
              <a:rPr sz="4400" b="1" spc="-120" dirty="0">
                <a:latin typeface="Arial"/>
                <a:cs typeface="Arial"/>
              </a:rPr>
              <a:t> </a:t>
            </a:r>
            <a:r>
              <a:rPr sz="4400" b="1" spc="-125" dirty="0">
                <a:latin typeface="Arial"/>
                <a:cs typeface="Arial"/>
              </a:rPr>
              <a:t>L3</a:t>
            </a:r>
            <a:r>
              <a:rPr sz="4400" b="1" spc="-150" dirty="0">
                <a:latin typeface="Arial"/>
                <a:cs typeface="Arial"/>
              </a:rPr>
              <a:t> </a:t>
            </a:r>
            <a:r>
              <a:rPr sz="4400" b="1" spc="-20" dirty="0">
                <a:latin typeface="Arial"/>
                <a:cs typeface="Arial"/>
              </a:rPr>
              <a:t>bank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14799" y="3493004"/>
            <a:ext cx="9797415" cy="6376035"/>
            <a:chOff x="4114799" y="3493004"/>
            <a:chExt cx="9797415" cy="63760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799" y="3493004"/>
              <a:ext cx="9797035" cy="637565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2899" y="3506723"/>
              <a:ext cx="9723119" cy="62971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52899" y="3506723"/>
              <a:ext cx="9723120" cy="6297295"/>
            </a:xfrm>
            <a:custGeom>
              <a:avLst/>
              <a:gdLst/>
              <a:ahLst/>
              <a:cxnLst/>
              <a:rect l="l" t="t" r="r" b="b"/>
              <a:pathLst>
                <a:path w="9723119" h="6297295">
                  <a:moveTo>
                    <a:pt x="0" y="662558"/>
                  </a:moveTo>
                  <a:lnTo>
                    <a:pt x="1663" y="615245"/>
                  </a:lnTo>
                  <a:lnTo>
                    <a:pt x="6580" y="568829"/>
                  </a:lnTo>
                  <a:lnTo>
                    <a:pt x="14637" y="523423"/>
                  </a:lnTo>
                  <a:lnTo>
                    <a:pt x="25722" y="479138"/>
                  </a:lnTo>
                  <a:lnTo>
                    <a:pt x="39724" y="436086"/>
                  </a:lnTo>
                  <a:lnTo>
                    <a:pt x="56530" y="394381"/>
                  </a:lnTo>
                  <a:lnTo>
                    <a:pt x="76027" y="354134"/>
                  </a:lnTo>
                  <a:lnTo>
                    <a:pt x="98105" y="315457"/>
                  </a:lnTo>
                  <a:lnTo>
                    <a:pt x="122650" y="278462"/>
                  </a:lnTo>
                  <a:lnTo>
                    <a:pt x="149550" y="243262"/>
                  </a:lnTo>
                  <a:lnTo>
                    <a:pt x="178693" y="209968"/>
                  </a:lnTo>
                  <a:lnTo>
                    <a:pt x="209968" y="178693"/>
                  </a:lnTo>
                  <a:lnTo>
                    <a:pt x="243262" y="149550"/>
                  </a:lnTo>
                  <a:lnTo>
                    <a:pt x="278462" y="122650"/>
                  </a:lnTo>
                  <a:lnTo>
                    <a:pt x="315457" y="98105"/>
                  </a:lnTo>
                  <a:lnTo>
                    <a:pt x="354134" y="76027"/>
                  </a:lnTo>
                  <a:lnTo>
                    <a:pt x="394381" y="56530"/>
                  </a:lnTo>
                  <a:lnTo>
                    <a:pt x="436086" y="39724"/>
                  </a:lnTo>
                  <a:lnTo>
                    <a:pt x="479138" y="25722"/>
                  </a:lnTo>
                  <a:lnTo>
                    <a:pt x="523423" y="14637"/>
                  </a:lnTo>
                  <a:lnTo>
                    <a:pt x="568829" y="6580"/>
                  </a:lnTo>
                  <a:lnTo>
                    <a:pt x="615245" y="1663"/>
                  </a:lnTo>
                  <a:lnTo>
                    <a:pt x="662559" y="0"/>
                  </a:lnTo>
                  <a:lnTo>
                    <a:pt x="9060561" y="0"/>
                  </a:lnTo>
                  <a:lnTo>
                    <a:pt x="9107874" y="1663"/>
                  </a:lnTo>
                  <a:lnTo>
                    <a:pt x="9154290" y="6580"/>
                  </a:lnTo>
                  <a:lnTo>
                    <a:pt x="9199696" y="14637"/>
                  </a:lnTo>
                  <a:lnTo>
                    <a:pt x="9243981" y="25722"/>
                  </a:lnTo>
                  <a:lnTo>
                    <a:pt x="9287033" y="39724"/>
                  </a:lnTo>
                  <a:lnTo>
                    <a:pt x="9328738" y="56530"/>
                  </a:lnTo>
                  <a:lnTo>
                    <a:pt x="9368985" y="76027"/>
                  </a:lnTo>
                  <a:lnTo>
                    <a:pt x="9407662" y="98105"/>
                  </a:lnTo>
                  <a:lnTo>
                    <a:pt x="9444657" y="122650"/>
                  </a:lnTo>
                  <a:lnTo>
                    <a:pt x="9479857" y="149550"/>
                  </a:lnTo>
                  <a:lnTo>
                    <a:pt x="9513151" y="178693"/>
                  </a:lnTo>
                  <a:lnTo>
                    <a:pt x="9544426" y="209968"/>
                  </a:lnTo>
                  <a:lnTo>
                    <a:pt x="9573569" y="243262"/>
                  </a:lnTo>
                  <a:lnTo>
                    <a:pt x="9600469" y="278462"/>
                  </a:lnTo>
                  <a:lnTo>
                    <a:pt x="9625014" y="315457"/>
                  </a:lnTo>
                  <a:lnTo>
                    <a:pt x="9647092" y="354134"/>
                  </a:lnTo>
                  <a:lnTo>
                    <a:pt x="9666589" y="394381"/>
                  </a:lnTo>
                  <a:lnTo>
                    <a:pt x="9683395" y="436086"/>
                  </a:lnTo>
                  <a:lnTo>
                    <a:pt x="9697397" y="479138"/>
                  </a:lnTo>
                  <a:lnTo>
                    <a:pt x="9708482" y="523423"/>
                  </a:lnTo>
                  <a:lnTo>
                    <a:pt x="9716539" y="568829"/>
                  </a:lnTo>
                  <a:lnTo>
                    <a:pt x="9721456" y="615245"/>
                  </a:lnTo>
                  <a:lnTo>
                    <a:pt x="9723119" y="662558"/>
                  </a:lnTo>
                  <a:lnTo>
                    <a:pt x="9723119" y="5634609"/>
                  </a:lnTo>
                  <a:lnTo>
                    <a:pt x="9721456" y="5681922"/>
                  </a:lnTo>
                  <a:lnTo>
                    <a:pt x="9716539" y="5728338"/>
                  </a:lnTo>
                  <a:lnTo>
                    <a:pt x="9708482" y="5773744"/>
                  </a:lnTo>
                  <a:lnTo>
                    <a:pt x="9697397" y="5818029"/>
                  </a:lnTo>
                  <a:lnTo>
                    <a:pt x="9683395" y="5861081"/>
                  </a:lnTo>
                  <a:lnTo>
                    <a:pt x="9666589" y="5902786"/>
                  </a:lnTo>
                  <a:lnTo>
                    <a:pt x="9647092" y="5943033"/>
                  </a:lnTo>
                  <a:lnTo>
                    <a:pt x="9625014" y="5981710"/>
                  </a:lnTo>
                  <a:lnTo>
                    <a:pt x="9600469" y="6018705"/>
                  </a:lnTo>
                  <a:lnTo>
                    <a:pt x="9573569" y="6053905"/>
                  </a:lnTo>
                  <a:lnTo>
                    <a:pt x="9544426" y="6087199"/>
                  </a:lnTo>
                  <a:lnTo>
                    <a:pt x="9513151" y="6118474"/>
                  </a:lnTo>
                  <a:lnTo>
                    <a:pt x="9479857" y="6147617"/>
                  </a:lnTo>
                  <a:lnTo>
                    <a:pt x="9444657" y="6174517"/>
                  </a:lnTo>
                  <a:lnTo>
                    <a:pt x="9407662" y="6199062"/>
                  </a:lnTo>
                  <a:lnTo>
                    <a:pt x="9368985" y="6221140"/>
                  </a:lnTo>
                  <a:lnTo>
                    <a:pt x="9328738" y="6240637"/>
                  </a:lnTo>
                  <a:lnTo>
                    <a:pt x="9287033" y="6257443"/>
                  </a:lnTo>
                  <a:lnTo>
                    <a:pt x="9243981" y="6271445"/>
                  </a:lnTo>
                  <a:lnTo>
                    <a:pt x="9199696" y="6282530"/>
                  </a:lnTo>
                  <a:lnTo>
                    <a:pt x="9154290" y="6290587"/>
                  </a:lnTo>
                  <a:lnTo>
                    <a:pt x="9107874" y="6295504"/>
                  </a:lnTo>
                  <a:lnTo>
                    <a:pt x="9060561" y="6297168"/>
                  </a:lnTo>
                  <a:lnTo>
                    <a:pt x="662559" y="6297168"/>
                  </a:lnTo>
                  <a:lnTo>
                    <a:pt x="615245" y="6295504"/>
                  </a:lnTo>
                  <a:lnTo>
                    <a:pt x="568829" y="6290587"/>
                  </a:lnTo>
                  <a:lnTo>
                    <a:pt x="523423" y="6282530"/>
                  </a:lnTo>
                  <a:lnTo>
                    <a:pt x="479138" y="6271445"/>
                  </a:lnTo>
                  <a:lnTo>
                    <a:pt x="436086" y="6257443"/>
                  </a:lnTo>
                  <a:lnTo>
                    <a:pt x="394381" y="6240637"/>
                  </a:lnTo>
                  <a:lnTo>
                    <a:pt x="354134" y="6221140"/>
                  </a:lnTo>
                  <a:lnTo>
                    <a:pt x="315457" y="6199062"/>
                  </a:lnTo>
                  <a:lnTo>
                    <a:pt x="278462" y="6174517"/>
                  </a:lnTo>
                  <a:lnTo>
                    <a:pt x="243262" y="6147617"/>
                  </a:lnTo>
                  <a:lnTo>
                    <a:pt x="209968" y="6118474"/>
                  </a:lnTo>
                  <a:lnTo>
                    <a:pt x="178693" y="6087199"/>
                  </a:lnTo>
                  <a:lnTo>
                    <a:pt x="149550" y="6053905"/>
                  </a:lnTo>
                  <a:lnTo>
                    <a:pt x="122650" y="6018705"/>
                  </a:lnTo>
                  <a:lnTo>
                    <a:pt x="98105" y="5981710"/>
                  </a:lnTo>
                  <a:lnTo>
                    <a:pt x="76027" y="5943033"/>
                  </a:lnTo>
                  <a:lnTo>
                    <a:pt x="56530" y="5902786"/>
                  </a:lnTo>
                  <a:lnTo>
                    <a:pt x="39724" y="5861081"/>
                  </a:lnTo>
                  <a:lnTo>
                    <a:pt x="25722" y="5818029"/>
                  </a:lnTo>
                  <a:lnTo>
                    <a:pt x="14637" y="5773744"/>
                  </a:lnTo>
                  <a:lnTo>
                    <a:pt x="6580" y="5728338"/>
                  </a:lnTo>
                  <a:lnTo>
                    <a:pt x="1663" y="5681922"/>
                  </a:lnTo>
                  <a:lnTo>
                    <a:pt x="0" y="5634609"/>
                  </a:lnTo>
                  <a:lnTo>
                    <a:pt x="0" y="66255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40907" y="4445507"/>
              <a:ext cx="6504940" cy="4389120"/>
            </a:xfrm>
            <a:custGeom>
              <a:avLst/>
              <a:gdLst/>
              <a:ahLst/>
              <a:cxnLst/>
              <a:rect l="l" t="t" r="r" b="b"/>
              <a:pathLst>
                <a:path w="6504940" h="4389120">
                  <a:moveTo>
                    <a:pt x="890015" y="1463040"/>
                  </a:moveTo>
                  <a:lnTo>
                    <a:pt x="5655437" y="1463040"/>
                  </a:lnTo>
                </a:path>
                <a:path w="6504940" h="4389120">
                  <a:moveTo>
                    <a:pt x="890015" y="2926080"/>
                  </a:moveTo>
                  <a:lnTo>
                    <a:pt x="5655437" y="2926080"/>
                  </a:lnTo>
                </a:path>
                <a:path w="6504940" h="4389120">
                  <a:moveTo>
                    <a:pt x="890015" y="4389120"/>
                  </a:moveTo>
                  <a:lnTo>
                    <a:pt x="5655437" y="4389120"/>
                  </a:lnTo>
                </a:path>
                <a:path w="6504940" h="4389120">
                  <a:moveTo>
                    <a:pt x="2508503" y="0"/>
                  </a:moveTo>
                  <a:lnTo>
                    <a:pt x="2508503" y="4388104"/>
                  </a:lnTo>
                </a:path>
                <a:path w="6504940" h="4389120">
                  <a:moveTo>
                    <a:pt x="4072127" y="0"/>
                  </a:moveTo>
                  <a:lnTo>
                    <a:pt x="4072127" y="4388104"/>
                  </a:lnTo>
                </a:path>
                <a:path w="6504940" h="4389120">
                  <a:moveTo>
                    <a:pt x="5672327" y="0"/>
                  </a:moveTo>
                  <a:lnTo>
                    <a:pt x="5672327" y="4388104"/>
                  </a:lnTo>
                </a:path>
                <a:path w="6504940" h="4389120">
                  <a:moveTo>
                    <a:pt x="890905" y="731520"/>
                  </a:moveTo>
                  <a:lnTo>
                    <a:pt x="0" y="731520"/>
                  </a:lnTo>
                </a:path>
                <a:path w="6504940" h="4389120">
                  <a:moveTo>
                    <a:pt x="6504686" y="731520"/>
                  </a:moveTo>
                  <a:lnTo>
                    <a:pt x="5672327" y="731520"/>
                  </a:lnTo>
                </a:path>
                <a:path w="6504940" h="4389120">
                  <a:moveTo>
                    <a:pt x="6504686" y="3733800"/>
                  </a:moveTo>
                  <a:lnTo>
                    <a:pt x="5672327" y="3733800"/>
                  </a:lnTo>
                </a:path>
                <a:path w="6504940" h="4389120">
                  <a:moveTo>
                    <a:pt x="931925" y="3734181"/>
                  </a:moveTo>
                  <a:lnTo>
                    <a:pt x="0" y="3715512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8359" y="3742943"/>
              <a:ext cx="778002" cy="139369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5603" y="3765803"/>
              <a:ext cx="685800" cy="130149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75603" y="3765803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62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04176" y="3742943"/>
              <a:ext cx="778001" cy="139369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51420" y="3765803"/>
              <a:ext cx="685800" cy="13014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551420" y="3765803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62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79991" y="3742943"/>
              <a:ext cx="778001" cy="139369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7235" y="3765803"/>
              <a:ext cx="685800" cy="130149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127235" y="3765803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62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8855" y="3742943"/>
              <a:ext cx="778001" cy="139369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06100" y="3765803"/>
              <a:ext cx="685800" cy="130149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706100" y="3765803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62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8359" y="5233415"/>
              <a:ext cx="778002" cy="139369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5603" y="5256275"/>
              <a:ext cx="685800" cy="130149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975603" y="5256275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62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04176" y="5233415"/>
              <a:ext cx="778001" cy="139369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51420" y="5256275"/>
              <a:ext cx="685800" cy="130149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551420" y="5256275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62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79991" y="5233415"/>
              <a:ext cx="778001" cy="139369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7235" y="5256275"/>
              <a:ext cx="685800" cy="130149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127235" y="5256275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62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8855" y="5233415"/>
              <a:ext cx="778001" cy="139369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06100" y="5256275"/>
              <a:ext cx="685800" cy="130149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0706100" y="5256275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62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8359" y="6726935"/>
              <a:ext cx="778002" cy="139369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5603" y="6749795"/>
              <a:ext cx="685800" cy="130149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975603" y="6749795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5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5"/>
                  </a:lnTo>
                  <a:lnTo>
                    <a:pt x="114300" y="1301495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5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62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04176" y="6726935"/>
              <a:ext cx="778001" cy="139369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1420" y="6749795"/>
              <a:ext cx="685800" cy="130149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551420" y="6749795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5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5"/>
                  </a:lnTo>
                  <a:lnTo>
                    <a:pt x="114300" y="1301495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5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62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79991" y="6726935"/>
              <a:ext cx="778001" cy="139369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27235" y="6749795"/>
              <a:ext cx="685800" cy="130149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9127235" y="6749795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5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5"/>
                  </a:lnTo>
                  <a:lnTo>
                    <a:pt x="114300" y="1301495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5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62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8855" y="6726935"/>
              <a:ext cx="778001" cy="139369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6100" y="6749795"/>
              <a:ext cx="685800" cy="130149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0706100" y="6749795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5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5"/>
                  </a:lnTo>
                  <a:lnTo>
                    <a:pt x="114300" y="1301495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5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62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8359" y="8220455"/>
              <a:ext cx="778002" cy="139369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75603" y="8243315"/>
              <a:ext cx="685800" cy="130149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975603" y="8243315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62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04176" y="8220455"/>
              <a:ext cx="778001" cy="139369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51420" y="8243315"/>
              <a:ext cx="685800" cy="1301496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7551420" y="8243315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62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79991" y="8220455"/>
              <a:ext cx="778001" cy="139369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27235" y="8243315"/>
              <a:ext cx="685800" cy="130149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9127235" y="8243315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62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8855" y="8220455"/>
              <a:ext cx="778001" cy="139369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06100" y="8243315"/>
              <a:ext cx="685800" cy="130149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0706100" y="8243315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62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49495" y="4422647"/>
              <a:ext cx="1436370" cy="155524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45279" y="4376927"/>
              <a:ext cx="1841753" cy="181432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96739" y="4445507"/>
              <a:ext cx="1344168" cy="146304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4396739" y="4445507"/>
              <a:ext cx="1344295" cy="1463040"/>
            </a:xfrm>
            <a:custGeom>
              <a:avLst/>
              <a:gdLst/>
              <a:ahLst/>
              <a:cxnLst/>
              <a:rect l="l" t="t" r="r" b="b"/>
              <a:pathLst>
                <a:path w="1344295" h="1463039">
                  <a:moveTo>
                    <a:pt x="0" y="224027"/>
                  </a:moveTo>
                  <a:lnTo>
                    <a:pt x="4552" y="178886"/>
                  </a:lnTo>
                  <a:lnTo>
                    <a:pt x="17609" y="136838"/>
                  </a:lnTo>
                  <a:lnTo>
                    <a:pt x="38268" y="98784"/>
                  </a:lnTo>
                  <a:lnTo>
                    <a:pt x="65627" y="65627"/>
                  </a:lnTo>
                  <a:lnTo>
                    <a:pt x="98784" y="38268"/>
                  </a:lnTo>
                  <a:lnTo>
                    <a:pt x="136838" y="17609"/>
                  </a:lnTo>
                  <a:lnTo>
                    <a:pt x="178886" y="4552"/>
                  </a:lnTo>
                  <a:lnTo>
                    <a:pt x="224027" y="0"/>
                  </a:lnTo>
                  <a:lnTo>
                    <a:pt x="1120139" y="0"/>
                  </a:lnTo>
                  <a:lnTo>
                    <a:pt x="1165281" y="4552"/>
                  </a:lnTo>
                  <a:lnTo>
                    <a:pt x="1207329" y="17609"/>
                  </a:lnTo>
                  <a:lnTo>
                    <a:pt x="1245383" y="38268"/>
                  </a:lnTo>
                  <a:lnTo>
                    <a:pt x="1278540" y="65627"/>
                  </a:lnTo>
                  <a:lnTo>
                    <a:pt x="1305899" y="98784"/>
                  </a:lnTo>
                  <a:lnTo>
                    <a:pt x="1326558" y="136838"/>
                  </a:lnTo>
                  <a:lnTo>
                    <a:pt x="1339615" y="178886"/>
                  </a:lnTo>
                  <a:lnTo>
                    <a:pt x="1344168" y="224027"/>
                  </a:lnTo>
                  <a:lnTo>
                    <a:pt x="1344168" y="1239012"/>
                  </a:lnTo>
                  <a:lnTo>
                    <a:pt x="1339615" y="1284153"/>
                  </a:lnTo>
                  <a:lnTo>
                    <a:pt x="1326558" y="1326201"/>
                  </a:lnTo>
                  <a:lnTo>
                    <a:pt x="1305899" y="1364255"/>
                  </a:lnTo>
                  <a:lnTo>
                    <a:pt x="1278540" y="1397412"/>
                  </a:lnTo>
                  <a:lnTo>
                    <a:pt x="1245383" y="1424771"/>
                  </a:lnTo>
                  <a:lnTo>
                    <a:pt x="1207329" y="1445430"/>
                  </a:lnTo>
                  <a:lnTo>
                    <a:pt x="1165281" y="1458487"/>
                  </a:lnTo>
                  <a:lnTo>
                    <a:pt x="1120139" y="1463040"/>
                  </a:lnTo>
                  <a:lnTo>
                    <a:pt x="224027" y="1463040"/>
                  </a:lnTo>
                  <a:lnTo>
                    <a:pt x="178886" y="1458487"/>
                  </a:lnTo>
                  <a:lnTo>
                    <a:pt x="136838" y="1445430"/>
                  </a:lnTo>
                  <a:lnTo>
                    <a:pt x="98784" y="1424771"/>
                  </a:lnTo>
                  <a:lnTo>
                    <a:pt x="65627" y="1397412"/>
                  </a:lnTo>
                  <a:lnTo>
                    <a:pt x="38268" y="1364255"/>
                  </a:lnTo>
                  <a:lnTo>
                    <a:pt x="17609" y="1326201"/>
                  </a:lnTo>
                  <a:lnTo>
                    <a:pt x="4552" y="1284153"/>
                  </a:lnTo>
                  <a:lnTo>
                    <a:pt x="0" y="1239012"/>
                  </a:lnTo>
                  <a:lnTo>
                    <a:pt x="0" y="224027"/>
                  </a:lnTo>
                  <a:close/>
                </a:path>
              </a:pathLst>
            </a:custGeom>
            <a:ln w="9144">
              <a:solidFill>
                <a:srgbClr val="753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84903" y="4392167"/>
              <a:ext cx="1762505" cy="112547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64735" y="5001767"/>
              <a:ext cx="1402841" cy="1125474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49495" y="7406639"/>
              <a:ext cx="1436370" cy="1555241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45279" y="7360920"/>
              <a:ext cx="1841753" cy="1814322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96739" y="7429500"/>
              <a:ext cx="1344168" cy="1463039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4396739" y="7429500"/>
              <a:ext cx="1344295" cy="1463040"/>
            </a:xfrm>
            <a:custGeom>
              <a:avLst/>
              <a:gdLst/>
              <a:ahLst/>
              <a:cxnLst/>
              <a:rect l="l" t="t" r="r" b="b"/>
              <a:pathLst>
                <a:path w="1344295" h="1463040">
                  <a:moveTo>
                    <a:pt x="0" y="224027"/>
                  </a:moveTo>
                  <a:lnTo>
                    <a:pt x="4552" y="178886"/>
                  </a:lnTo>
                  <a:lnTo>
                    <a:pt x="17609" y="136838"/>
                  </a:lnTo>
                  <a:lnTo>
                    <a:pt x="38268" y="98784"/>
                  </a:lnTo>
                  <a:lnTo>
                    <a:pt x="65627" y="65627"/>
                  </a:lnTo>
                  <a:lnTo>
                    <a:pt x="98784" y="38268"/>
                  </a:lnTo>
                  <a:lnTo>
                    <a:pt x="136838" y="17609"/>
                  </a:lnTo>
                  <a:lnTo>
                    <a:pt x="178886" y="4552"/>
                  </a:lnTo>
                  <a:lnTo>
                    <a:pt x="224027" y="0"/>
                  </a:lnTo>
                  <a:lnTo>
                    <a:pt x="1120139" y="0"/>
                  </a:lnTo>
                  <a:lnTo>
                    <a:pt x="1165281" y="4552"/>
                  </a:lnTo>
                  <a:lnTo>
                    <a:pt x="1207329" y="17609"/>
                  </a:lnTo>
                  <a:lnTo>
                    <a:pt x="1245383" y="38268"/>
                  </a:lnTo>
                  <a:lnTo>
                    <a:pt x="1278540" y="65627"/>
                  </a:lnTo>
                  <a:lnTo>
                    <a:pt x="1305899" y="98784"/>
                  </a:lnTo>
                  <a:lnTo>
                    <a:pt x="1326558" y="136838"/>
                  </a:lnTo>
                  <a:lnTo>
                    <a:pt x="1339615" y="178886"/>
                  </a:lnTo>
                  <a:lnTo>
                    <a:pt x="1344168" y="224027"/>
                  </a:lnTo>
                  <a:lnTo>
                    <a:pt x="1344168" y="1239012"/>
                  </a:lnTo>
                  <a:lnTo>
                    <a:pt x="1339615" y="1284153"/>
                  </a:lnTo>
                  <a:lnTo>
                    <a:pt x="1326558" y="1326201"/>
                  </a:lnTo>
                  <a:lnTo>
                    <a:pt x="1305899" y="1364255"/>
                  </a:lnTo>
                  <a:lnTo>
                    <a:pt x="1278540" y="1397412"/>
                  </a:lnTo>
                  <a:lnTo>
                    <a:pt x="1245383" y="1424771"/>
                  </a:lnTo>
                  <a:lnTo>
                    <a:pt x="1207329" y="1445430"/>
                  </a:lnTo>
                  <a:lnTo>
                    <a:pt x="1165281" y="1458487"/>
                  </a:lnTo>
                  <a:lnTo>
                    <a:pt x="1120139" y="1463039"/>
                  </a:lnTo>
                  <a:lnTo>
                    <a:pt x="224027" y="1463039"/>
                  </a:lnTo>
                  <a:lnTo>
                    <a:pt x="178886" y="1458487"/>
                  </a:lnTo>
                  <a:lnTo>
                    <a:pt x="136838" y="1445430"/>
                  </a:lnTo>
                  <a:lnTo>
                    <a:pt x="98784" y="1424771"/>
                  </a:lnTo>
                  <a:lnTo>
                    <a:pt x="65627" y="1397412"/>
                  </a:lnTo>
                  <a:lnTo>
                    <a:pt x="38268" y="1364255"/>
                  </a:lnTo>
                  <a:lnTo>
                    <a:pt x="17609" y="1326201"/>
                  </a:lnTo>
                  <a:lnTo>
                    <a:pt x="4552" y="1284153"/>
                  </a:lnTo>
                  <a:lnTo>
                    <a:pt x="0" y="1239012"/>
                  </a:lnTo>
                  <a:lnTo>
                    <a:pt x="0" y="224027"/>
                  </a:lnTo>
                  <a:close/>
                </a:path>
              </a:pathLst>
            </a:custGeom>
            <a:ln w="9144">
              <a:solidFill>
                <a:srgbClr val="753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84903" y="7376159"/>
              <a:ext cx="1762505" cy="112547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64735" y="7985759"/>
              <a:ext cx="1402841" cy="1125474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98095" y="4422647"/>
              <a:ext cx="1436369" cy="1555242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93880" y="4376927"/>
              <a:ext cx="1841754" cy="1814322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45340" y="4445507"/>
              <a:ext cx="1344167" cy="146304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12245340" y="4445507"/>
              <a:ext cx="1344295" cy="1463040"/>
            </a:xfrm>
            <a:custGeom>
              <a:avLst/>
              <a:gdLst/>
              <a:ahLst/>
              <a:cxnLst/>
              <a:rect l="l" t="t" r="r" b="b"/>
              <a:pathLst>
                <a:path w="1344294" h="1463039">
                  <a:moveTo>
                    <a:pt x="0" y="224027"/>
                  </a:moveTo>
                  <a:lnTo>
                    <a:pt x="4552" y="178886"/>
                  </a:lnTo>
                  <a:lnTo>
                    <a:pt x="17609" y="136838"/>
                  </a:lnTo>
                  <a:lnTo>
                    <a:pt x="38268" y="98784"/>
                  </a:lnTo>
                  <a:lnTo>
                    <a:pt x="65627" y="65627"/>
                  </a:lnTo>
                  <a:lnTo>
                    <a:pt x="98784" y="38268"/>
                  </a:lnTo>
                  <a:lnTo>
                    <a:pt x="136838" y="17609"/>
                  </a:lnTo>
                  <a:lnTo>
                    <a:pt x="178886" y="4552"/>
                  </a:lnTo>
                  <a:lnTo>
                    <a:pt x="224027" y="0"/>
                  </a:lnTo>
                  <a:lnTo>
                    <a:pt x="1120140" y="0"/>
                  </a:lnTo>
                  <a:lnTo>
                    <a:pt x="1165281" y="4552"/>
                  </a:lnTo>
                  <a:lnTo>
                    <a:pt x="1207329" y="17609"/>
                  </a:lnTo>
                  <a:lnTo>
                    <a:pt x="1245383" y="38268"/>
                  </a:lnTo>
                  <a:lnTo>
                    <a:pt x="1278540" y="65627"/>
                  </a:lnTo>
                  <a:lnTo>
                    <a:pt x="1305899" y="98784"/>
                  </a:lnTo>
                  <a:lnTo>
                    <a:pt x="1326558" y="136838"/>
                  </a:lnTo>
                  <a:lnTo>
                    <a:pt x="1339615" y="178886"/>
                  </a:lnTo>
                  <a:lnTo>
                    <a:pt x="1344167" y="224027"/>
                  </a:lnTo>
                  <a:lnTo>
                    <a:pt x="1344167" y="1239012"/>
                  </a:lnTo>
                  <a:lnTo>
                    <a:pt x="1339615" y="1284153"/>
                  </a:lnTo>
                  <a:lnTo>
                    <a:pt x="1326558" y="1326201"/>
                  </a:lnTo>
                  <a:lnTo>
                    <a:pt x="1305899" y="1364255"/>
                  </a:lnTo>
                  <a:lnTo>
                    <a:pt x="1278540" y="1397412"/>
                  </a:lnTo>
                  <a:lnTo>
                    <a:pt x="1245383" y="1424771"/>
                  </a:lnTo>
                  <a:lnTo>
                    <a:pt x="1207329" y="1445430"/>
                  </a:lnTo>
                  <a:lnTo>
                    <a:pt x="1165281" y="1458487"/>
                  </a:lnTo>
                  <a:lnTo>
                    <a:pt x="1120140" y="1463040"/>
                  </a:lnTo>
                  <a:lnTo>
                    <a:pt x="224027" y="1463040"/>
                  </a:lnTo>
                  <a:lnTo>
                    <a:pt x="178886" y="1458487"/>
                  </a:lnTo>
                  <a:lnTo>
                    <a:pt x="136838" y="1445430"/>
                  </a:lnTo>
                  <a:lnTo>
                    <a:pt x="98784" y="1424771"/>
                  </a:lnTo>
                  <a:lnTo>
                    <a:pt x="65627" y="1397412"/>
                  </a:lnTo>
                  <a:lnTo>
                    <a:pt x="38268" y="1364255"/>
                  </a:lnTo>
                  <a:lnTo>
                    <a:pt x="17609" y="1326201"/>
                  </a:lnTo>
                  <a:lnTo>
                    <a:pt x="4552" y="1284153"/>
                  </a:lnTo>
                  <a:lnTo>
                    <a:pt x="0" y="1239012"/>
                  </a:lnTo>
                  <a:lnTo>
                    <a:pt x="0" y="224027"/>
                  </a:lnTo>
                  <a:close/>
                </a:path>
              </a:pathLst>
            </a:custGeom>
            <a:ln w="9144">
              <a:solidFill>
                <a:srgbClr val="753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33504" y="4392167"/>
              <a:ext cx="1762505" cy="1125474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13335" y="5001767"/>
              <a:ext cx="1402841" cy="1125474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98095" y="7406639"/>
              <a:ext cx="1436369" cy="155524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993880" y="7360920"/>
              <a:ext cx="1841754" cy="1814322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245340" y="7429500"/>
              <a:ext cx="1344167" cy="1463039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12245340" y="7429500"/>
              <a:ext cx="1344295" cy="1463040"/>
            </a:xfrm>
            <a:custGeom>
              <a:avLst/>
              <a:gdLst/>
              <a:ahLst/>
              <a:cxnLst/>
              <a:rect l="l" t="t" r="r" b="b"/>
              <a:pathLst>
                <a:path w="1344294" h="1463040">
                  <a:moveTo>
                    <a:pt x="0" y="224027"/>
                  </a:moveTo>
                  <a:lnTo>
                    <a:pt x="4552" y="178886"/>
                  </a:lnTo>
                  <a:lnTo>
                    <a:pt x="17609" y="136838"/>
                  </a:lnTo>
                  <a:lnTo>
                    <a:pt x="38268" y="98784"/>
                  </a:lnTo>
                  <a:lnTo>
                    <a:pt x="65627" y="65627"/>
                  </a:lnTo>
                  <a:lnTo>
                    <a:pt x="98784" y="38268"/>
                  </a:lnTo>
                  <a:lnTo>
                    <a:pt x="136838" y="17609"/>
                  </a:lnTo>
                  <a:lnTo>
                    <a:pt x="178886" y="4552"/>
                  </a:lnTo>
                  <a:lnTo>
                    <a:pt x="224027" y="0"/>
                  </a:lnTo>
                  <a:lnTo>
                    <a:pt x="1120140" y="0"/>
                  </a:lnTo>
                  <a:lnTo>
                    <a:pt x="1165281" y="4552"/>
                  </a:lnTo>
                  <a:lnTo>
                    <a:pt x="1207329" y="17609"/>
                  </a:lnTo>
                  <a:lnTo>
                    <a:pt x="1245383" y="38268"/>
                  </a:lnTo>
                  <a:lnTo>
                    <a:pt x="1278540" y="65627"/>
                  </a:lnTo>
                  <a:lnTo>
                    <a:pt x="1305899" y="98784"/>
                  </a:lnTo>
                  <a:lnTo>
                    <a:pt x="1326558" y="136838"/>
                  </a:lnTo>
                  <a:lnTo>
                    <a:pt x="1339615" y="178886"/>
                  </a:lnTo>
                  <a:lnTo>
                    <a:pt x="1344167" y="224027"/>
                  </a:lnTo>
                  <a:lnTo>
                    <a:pt x="1344167" y="1239012"/>
                  </a:lnTo>
                  <a:lnTo>
                    <a:pt x="1339615" y="1284153"/>
                  </a:lnTo>
                  <a:lnTo>
                    <a:pt x="1326558" y="1326201"/>
                  </a:lnTo>
                  <a:lnTo>
                    <a:pt x="1305899" y="1364255"/>
                  </a:lnTo>
                  <a:lnTo>
                    <a:pt x="1278540" y="1397412"/>
                  </a:lnTo>
                  <a:lnTo>
                    <a:pt x="1245383" y="1424771"/>
                  </a:lnTo>
                  <a:lnTo>
                    <a:pt x="1207329" y="1445430"/>
                  </a:lnTo>
                  <a:lnTo>
                    <a:pt x="1165281" y="1458487"/>
                  </a:lnTo>
                  <a:lnTo>
                    <a:pt x="1120140" y="1463039"/>
                  </a:lnTo>
                  <a:lnTo>
                    <a:pt x="224027" y="1463039"/>
                  </a:lnTo>
                  <a:lnTo>
                    <a:pt x="178886" y="1458487"/>
                  </a:lnTo>
                  <a:lnTo>
                    <a:pt x="136838" y="1445430"/>
                  </a:lnTo>
                  <a:lnTo>
                    <a:pt x="98784" y="1424771"/>
                  </a:lnTo>
                  <a:lnTo>
                    <a:pt x="65627" y="1397412"/>
                  </a:lnTo>
                  <a:lnTo>
                    <a:pt x="38268" y="1364255"/>
                  </a:lnTo>
                  <a:lnTo>
                    <a:pt x="17609" y="1326201"/>
                  </a:lnTo>
                  <a:lnTo>
                    <a:pt x="4552" y="1284153"/>
                  </a:lnTo>
                  <a:lnTo>
                    <a:pt x="0" y="1239012"/>
                  </a:lnTo>
                  <a:lnTo>
                    <a:pt x="0" y="224027"/>
                  </a:lnTo>
                  <a:close/>
                </a:path>
              </a:pathLst>
            </a:custGeom>
            <a:ln w="9143">
              <a:solidFill>
                <a:srgbClr val="753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33504" y="7376159"/>
              <a:ext cx="1762505" cy="1125474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213335" y="7985759"/>
              <a:ext cx="1402841" cy="1125474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3303" y="3742943"/>
              <a:ext cx="778001" cy="1393698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70547" y="3765803"/>
              <a:ext cx="685800" cy="1301496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6670547" y="3765803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DE67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2167" y="3742943"/>
              <a:ext cx="778001" cy="1393698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49411" y="3765803"/>
              <a:ext cx="685800" cy="1301496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8249411" y="3765803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DE67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77983" y="3742943"/>
              <a:ext cx="778001" cy="1393698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825227" y="3765803"/>
              <a:ext cx="685800" cy="1301496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9825227" y="3765803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DE67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53800" y="3742943"/>
              <a:ext cx="778001" cy="1393698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401043" y="3765803"/>
              <a:ext cx="685800" cy="1301496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11401043" y="3765803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DE67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3303" y="5233415"/>
              <a:ext cx="778001" cy="1393698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70547" y="5256275"/>
              <a:ext cx="685800" cy="1301496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6670547" y="5256275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DE67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2167" y="5233415"/>
              <a:ext cx="778001" cy="1393698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49411" y="5256275"/>
              <a:ext cx="685800" cy="1301496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8249411" y="5256275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DE67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77983" y="5233415"/>
              <a:ext cx="778001" cy="1393698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825227" y="5256275"/>
              <a:ext cx="685800" cy="1301496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9825227" y="5256275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DE67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53800" y="5233415"/>
              <a:ext cx="778001" cy="1393698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401043" y="5256275"/>
              <a:ext cx="685800" cy="1301496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11401043" y="5256275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DE67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3303" y="6726935"/>
              <a:ext cx="778001" cy="1393697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70547" y="6749795"/>
              <a:ext cx="685800" cy="1301495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6670547" y="6749795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5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5"/>
                  </a:lnTo>
                  <a:lnTo>
                    <a:pt x="114300" y="1301495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5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DE67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2167" y="6726935"/>
              <a:ext cx="778001" cy="1393697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49411" y="6749795"/>
              <a:ext cx="685800" cy="1301495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8249411" y="6749795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5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5"/>
                  </a:lnTo>
                  <a:lnTo>
                    <a:pt x="114300" y="1301495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5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DE67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77983" y="6726935"/>
              <a:ext cx="778001" cy="1393697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825227" y="6749795"/>
              <a:ext cx="685800" cy="1301495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9825227" y="6749795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5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5"/>
                  </a:lnTo>
                  <a:lnTo>
                    <a:pt x="114300" y="1301495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5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DE67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53800" y="6726935"/>
              <a:ext cx="778001" cy="1393697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401043" y="6749795"/>
              <a:ext cx="685800" cy="1301495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11401043" y="6749795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5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5"/>
                  </a:lnTo>
                  <a:lnTo>
                    <a:pt x="114300" y="1301495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5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DE67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3303" y="8220455"/>
              <a:ext cx="778001" cy="1393698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70547" y="8243315"/>
              <a:ext cx="685800" cy="1301496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6670547" y="8243315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DE67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2167" y="8220455"/>
              <a:ext cx="778001" cy="1393698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249411" y="8243315"/>
              <a:ext cx="685800" cy="1301496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8249411" y="8243315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DE67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3" name="object 1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77983" y="8220455"/>
              <a:ext cx="778001" cy="1393698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825227" y="8243315"/>
              <a:ext cx="685800" cy="1301496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9825227" y="8243315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DE67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53800" y="8220455"/>
              <a:ext cx="778001" cy="1393698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401043" y="8243315"/>
              <a:ext cx="685800" cy="1301496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11401043" y="8243315"/>
              <a:ext cx="685800" cy="1301750"/>
            </a:xfrm>
            <a:custGeom>
              <a:avLst/>
              <a:gdLst/>
              <a:ahLst/>
              <a:cxnLst/>
              <a:rect l="l" t="t" r="r" b="b"/>
              <a:pathLst>
                <a:path w="685800" h="130175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571500" y="0"/>
                  </a:lnTo>
                  <a:lnTo>
                    <a:pt x="615987" y="8983"/>
                  </a:lnTo>
                  <a:lnTo>
                    <a:pt x="652319" y="33480"/>
                  </a:lnTo>
                  <a:lnTo>
                    <a:pt x="676816" y="69812"/>
                  </a:lnTo>
                  <a:lnTo>
                    <a:pt x="685800" y="114300"/>
                  </a:lnTo>
                  <a:lnTo>
                    <a:pt x="685800" y="1187196"/>
                  </a:lnTo>
                  <a:lnTo>
                    <a:pt x="676816" y="1231683"/>
                  </a:lnTo>
                  <a:lnTo>
                    <a:pt x="652319" y="1268015"/>
                  </a:lnTo>
                  <a:lnTo>
                    <a:pt x="615987" y="1292512"/>
                  </a:lnTo>
                  <a:lnTo>
                    <a:pt x="571500" y="1301496"/>
                  </a:lnTo>
                  <a:lnTo>
                    <a:pt x="114300" y="1301496"/>
                  </a:lnTo>
                  <a:lnTo>
                    <a:pt x="69812" y="1292512"/>
                  </a:lnTo>
                  <a:lnTo>
                    <a:pt x="33480" y="1268015"/>
                  </a:lnTo>
                  <a:lnTo>
                    <a:pt x="8983" y="1231683"/>
                  </a:lnTo>
                  <a:lnTo>
                    <a:pt x="0" y="1187196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DE67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5080761" y="2408376"/>
            <a:ext cx="55118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4845" algn="l"/>
              </a:tabLst>
            </a:pPr>
            <a:r>
              <a:rPr sz="4800" spc="-20" dirty="0">
                <a:latin typeface="Calibri"/>
                <a:cs typeface="Calibri"/>
              </a:rPr>
              <a:t>Core</a:t>
            </a:r>
            <a:r>
              <a:rPr sz="4800" dirty="0">
                <a:latin typeface="Calibri"/>
                <a:cs typeface="Calibri"/>
              </a:rPr>
              <a:t>	L3</a:t>
            </a:r>
            <a:r>
              <a:rPr sz="4800" spc="-1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Cache</a:t>
            </a:r>
            <a:r>
              <a:rPr sz="4800" spc="-25" dirty="0">
                <a:latin typeface="Calibri"/>
                <a:cs typeface="Calibri"/>
              </a:rPr>
              <a:t> </a:t>
            </a:r>
            <a:r>
              <a:rPr sz="4800" spc="-20" dirty="0">
                <a:latin typeface="Calibri"/>
                <a:cs typeface="Calibri"/>
              </a:rPr>
              <a:t>Bank</a:t>
            </a:r>
            <a:endParaRPr sz="4800">
              <a:latin typeface="Calibri"/>
              <a:cs typeface="Calibri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4328159" y="3105657"/>
            <a:ext cx="3328670" cy="3143885"/>
            <a:chOff x="4328159" y="3105657"/>
            <a:chExt cx="3328670" cy="3143885"/>
          </a:xfrm>
        </p:grpSpPr>
        <p:sp>
          <p:nvSpPr>
            <p:cNvPr id="131" name="object 131"/>
            <p:cNvSpPr/>
            <p:nvPr/>
          </p:nvSpPr>
          <p:spPr>
            <a:xfrm>
              <a:off x="5969508" y="3105657"/>
              <a:ext cx="1687195" cy="1183005"/>
            </a:xfrm>
            <a:custGeom>
              <a:avLst/>
              <a:gdLst/>
              <a:ahLst/>
              <a:cxnLst/>
              <a:rect l="l" t="t" r="r" b="b"/>
              <a:pathLst>
                <a:path w="1687195" h="1183004">
                  <a:moveTo>
                    <a:pt x="364236" y="1096391"/>
                  </a:moveTo>
                  <a:lnTo>
                    <a:pt x="333756" y="1105281"/>
                  </a:lnTo>
                  <a:lnTo>
                    <a:pt x="12192" y="0"/>
                  </a:lnTo>
                  <a:lnTo>
                    <a:pt x="0" y="3556"/>
                  </a:lnTo>
                  <a:lnTo>
                    <a:pt x="321564" y="1108837"/>
                  </a:lnTo>
                  <a:lnTo>
                    <a:pt x="291084" y="1117727"/>
                  </a:lnTo>
                  <a:lnTo>
                    <a:pt x="348996" y="1180211"/>
                  </a:lnTo>
                  <a:lnTo>
                    <a:pt x="359752" y="1121029"/>
                  </a:lnTo>
                  <a:lnTo>
                    <a:pt x="364236" y="1096391"/>
                  </a:lnTo>
                  <a:close/>
                </a:path>
                <a:path w="1687195" h="1183004">
                  <a:moveTo>
                    <a:pt x="1687195" y="65786"/>
                  </a:moveTo>
                  <a:lnTo>
                    <a:pt x="1676019" y="59690"/>
                  </a:lnTo>
                  <a:lnTo>
                    <a:pt x="1100823" y="1112685"/>
                  </a:lnTo>
                  <a:lnTo>
                    <a:pt x="1072896" y="1097407"/>
                  </a:lnTo>
                  <a:lnTo>
                    <a:pt x="1069848" y="1182624"/>
                  </a:lnTo>
                  <a:lnTo>
                    <a:pt x="1139825" y="1133983"/>
                  </a:lnTo>
                  <a:lnTo>
                    <a:pt x="1132382" y="1129919"/>
                  </a:lnTo>
                  <a:lnTo>
                    <a:pt x="1111999" y="1118781"/>
                  </a:lnTo>
                  <a:lnTo>
                    <a:pt x="1687195" y="657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28159" y="5120639"/>
              <a:ext cx="1433322" cy="884681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364735" y="5044439"/>
              <a:ext cx="1354074" cy="1204722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75403" y="5143500"/>
              <a:ext cx="1341120" cy="792479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4375403" y="5143500"/>
              <a:ext cx="1341120" cy="792480"/>
            </a:xfrm>
            <a:custGeom>
              <a:avLst/>
              <a:gdLst/>
              <a:ahLst/>
              <a:cxnLst/>
              <a:rect l="l" t="t" r="r" b="b"/>
              <a:pathLst>
                <a:path w="1341120" h="792479">
                  <a:moveTo>
                    <a:pt x="0" y="132079"/>
                  </a:moveTo>
                  <a:lnTo>
                    <a:pt x="6738" y="90350"/>
                  </a:lnTo>
                  <a:lnTo>
                    <a:pt x="25497" y="54095"/>
                  </a:lnTo>
                  <a:lnTo>
                    <a:pt x="54095" y="25497"/>
                  </a:lnTo>
                  <a:lnTo>
                    <a:pt x="90350" y="6738"/>
                  </a:lnTo>
                  <a:lnTo>
                    <a:pt x="132080" y="0"/>
                  </a:lnTo>
                  <a:lnTo>
                    <a:pt x="1209040" y="0"/>
                  </a:lnTo>
                  <a:lnTo>
                    <a:pt x="1250769" y="6738"/>
                  </a:lnTo>
                  <a:lnTo>
                    <a:pt x="1287024" y="25497"/>
                  </a:lnTo>
                  <a:lnTo>
                    <a:pt x="1315622" y="54095"/>
                  </a:lnTo>
                  <a:lnTo>
                    <a:pt x="1334381" y="90350"/>
                  </a:lnTo>
                  <a:lnTo>
                    <a:pt x="1341120" y="132079"/>
                  </a:lnTo>
                  <a:lnTo>
                    <a:pt x="1341120" y="660400"/>
                  </a:lnTo>
                  <a:lnTo>
                    <a:pt x="1334381" y="702129"/>
                  </a:lnTo>
                  <a:lnTo>
                    <a:pt x="1315622" y="738384"/>
                  </a:lnTo>
                  <a:lnTo>
                    <a:pt x="1287024" y="766982"/>
                  </a:lnTo>
                  <a:lnTo>
                    <a:pt x="1250769" y="785741"/>
                  </a:lnTo>
                  <a:lnTo>
                    <a:pt x="1209040" y="792479"/>
                  </a:lnTo>
                  <a:lnTo>
                    <a:pt x="132080" y="792479"/>
                  </a:lnTo>
                  <a:lnTo>
                    <a:pt x="90350" y="785741"/>
                  </a:lnTo>
                  <a:lnTo>
                    <a:pt x="54095" y="766982"/>
                  </a:lnTo>
                  <a:lnTo>
                    <a:pt x="25497" y="738384"/>
                  </a:lnTo>
                  <a:lnTo>
                    <a:pt x="6738" y="702129"/>
                  </a:lnTo>
                  <a:lnTo>
                    <a:pt x="0" y="660400"/>
                  </a:lnTo>
                  <a:lnTo>
                    <a:pt x="0" y="132079"/>
                  </a:lnTo>
                  <a:close/>
                </a:path>
              </a:pathLst>
            </a:custGeom>
            <a:ln w="9144">
              <a:solidFill>
                <a:srgbClr val="0087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6" name="object 1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404359" y="5059679"/>
              <a:ext cx="1274826" cy="1125474"/>
            </a:xfrm>
            <a:prstGeom prst="rect">
              <a:avLst/>
            </a:prstGeom>
          </p:spPr>
        </p:pic>
      </p:grpSp>
      <p:sp>
        <p:nvSpPr>
          <p:cNvPr id="137" name="object 137"/>
          <p:cNvSpPr txBox="1"/>
          <p:nvPr/>
        </p:nvSpPr>
        <p:spPr>
          <a:xfrm>
            <a:off x="4482084" y="4520006"/>
            <a:ext cx="1172210" cy="1246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7804" marR="30480" indent="-180340">
              <a:lnSpc>
                <a:spcPct val="100000"/>
              </a:lnSpc>
              <a:spcBef>
                <a:spcPts val="110"/>
              </a:spcBef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Mem </a:t>
            </a:r>
            <a:r>
              <a:rPr sz="4000" spc="-18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6000" spc="-989" baseline="-62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4000" spc="-70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000" spc="-15" baseline="-625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6000" b="1" spc="-359" baseline="-62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138" name="object 1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420367" y="4550664"/>
            <a:ext cx="2618232" cy="1249679"/>
          </a:xfrm>
          <a:prstGeom prst="rect">
            <a:avLst/>
          </a:prstGeom>
        </p:spPr>
      </p:pic>
      <p:pic>
        <p:nvPicPr>
          <p:cNvPr id="139" name="object 13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414272" y="7537704"/>
            <a:ext cx="2618231" cy="1246632"/>
          </a:xfrm>
          <a:prstGeom prst="rect">
            <a:avLst/>
          </a:prstGeom>
        </p:spPr>
      </p:pic>
      <p:pic>
        <p:nvPicPr>
          <p:cNvPr id="140" name="object 14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4042136" y="4550664"/>
            <a:ext cx="2618232" cy="1249679"/>
          </a:xfrm>
          <a:prstGeom prst="rect">
            <a:avLst/>
          </a:prstGeom>
        </p:spPr>
      </p:pic>
      <p:pic>
        <p:nvPicPr>
          <p:cNvPr id="141" name="object 14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4036039" y="7537704"/>
            <a:ext cx="2618232" cy="1246632"/>
          </a:xfrm>
          <a:prstGeom prst="rect">
            <a:avLst/>
          </a:prstGeom>
        </p:spPr>
      </p:pic>
      <p:grpSp>
        <p:nvGrpSpPr>
          <p:cNvPr id="142" name="object 142"/>
          <p:cNvGrpSpPr/>
          <p:nvPr/>
        </p:nvGrpSpPr>
        <p:grpSpPr>
          <a:xfrm>
            <a:off x="4328159" y="8031480"/>
            <a:ext cx="1433830" cy="1205230"/>
            <a:chOff x="4328159" y="8031480"/>
            <a:chExt cx="1433830" cy="1205230"/>
          </a:xfrm>
        </p:grpSpPr>
        <p:pic>
          <p:nvPicPr>
            <p:cNvPr id="143" name="object 1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328159" y="8104632"/>
              <a:ext cx="1433322" cy="887730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364735" y="8031480"/>
              <a:ext cx="1354074" cy="1204722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75403" y="8127492"/>
              <a:ext cx="1341120" cy="795528"/>
            </a:xfrm>
            <a:prstGeom prst="rect">
              <a:avLst/>
            </a:prstGeom>
          </p:spPr>
        </p:pic>
        <p:sp>
          <p:nvSpPr>
            <p:cNvPr id="146" name="object 146"/>
            <p:cNvSpPr/>
            <p:nvPr/>
          </p:nvSpPr>
          <p:spPr>
            <a:xfrm>
              <a:off x="4375403" y="8127492"/>
              <a:ext cx="1341120" cy="795655"/>
            </a:xfrm>
            <a:custGeom>
              <a:avLst/>
              <a:gdLst/>
              <a:ahLst/>
              <a:cxnLst/>
              <a:rect l="l" t="t" r="r" b="b"/>
              <a:pathLst>
                <a:path w="1341120" h="795654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208532" y="0"/>
                  </a:lnTo>
                  <a:lnTo>
                    <a:pt x="1250460" y="6754"/>
                  </a:lnTo>
                  <a:lnTo>
                    <a:pt x="1286859" y="25566"/>
                  </a:lnTo>
                  <a:lnTo>
                    <a:pt x="1315553" y="54260"/>
                  </a:lnTo>
                  <a:lnTo>
                    <a:pt x="1334365" y="90659"/>
                  </a:lnTo>
                  <a:lnTo>
                    <a:pt x="1341120" y="132587"/>
                  </a:lnTo>
                  <a:lnTo>
                    <a:pt x="1341120" y="662939"/>
                  </a:lnTo>
                  <a:lnTo>
                    <a:pt x="1334365" y="704868"/>
                  </a:lnTo>
                  <a:lnTo>
                    <a:pt x="1315553" y="741267"/>
                  </a:lnTo>
                  <a:lnTo>
                    <a:pt x="1286859" y="769961"/>
                  </a:lnTo>
                  <a:lnTo>
                    <a:pt x="1250460" y="788773"/>
                  </a:lnTo>
                  <a:lnTo>
                    <a:pt x="1208532" y="795527"/>
                  </a:lnTo>
                  <a:lnTo>
                    <a:pt x="132587" y="795527"/>
                  </a:lnTo>
                  <a:lnTo>
                    <a:pt x="90659" y="788773"/>
                  </a:lnTo>
                  <a:lnTo>
                    <a:pt x="54260" y="769961"/>
                  </a:lnTo>
                  <a:lnTo>
                    <a:pt x="25566" y="741267"/>
                  </a:lnTo>
                  <a:lnTo>
                    <a:pt x="6754" y="704868"/>
                  </a:lnTo>
                  <a:lnTo>
                    <a:pt x="0" y="662939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87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7" name="object 14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404359" y="8043672"/>
              <a:ext cx="1274826" cy="1125474"/>
            </a:xfrm>
            <a:prstGeom prst="rect">
              <a:avLst/>
            </a:prstGeom>
          </p:spPr>
        </p:pic>
      </p:grpSp>
      <p:sp>
        <p:nvSpPr>
          <p:cNvPr id="148" name="object 148"/>
          <p:cNvSpPr txBox="1"/>
          <p:nvPr/>
        </p:nvSpPr>
        <p:spPr>
          <a:xfrm>
            <a:off x="4482084" y="7506157"/>
            <a:ext cx="1172210" cy="1246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7804" marR="30480" indent="-180340">
              <a:lnSpc>
                <a:spcPct val="100000"/>
              </a:lnSpc>
              <a:spcBef>
                <a:spcPts val="110"/>
              </a:spcBef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Mem </a:t>
            </a:r>
            <a:r>
              <a:rPr sz="4000" spc="-18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6000" spc="-989" baseline="-62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4000" spc="-70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000" spc="-15" baseline="-625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6000" b="1" spc="-359" baseline="-62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149" name="object 149"/>
          <p:cNvGrpSpPr/>
          <p:nvPr/>
        </p:nvGrpSpPr>
        <p:grpSpPr>
          <a:xfrm>
            <a:off x="12176759" y="5044440"/>
            <a:ext cx="1433830" cy="4192270"/>
            <a:chOff x="12176759" y="5044440"/>
            <a:chExt cx="1433830" cy="4192270"/>
          </a:xfrm>
        </p:grpSpPr>
        <p:pic>
          <p:nvPicPr>
            <p:cNvPr id="150" name="object 15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176759" y="5120640"/>
              <a:ext cx="1433321" cy="884681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213335" y="5044440"/>
              <a:ext cx="1354074" cy="1204722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224003" y="5143500"/>
              <a:ext cx="1341119" cy="792479"/>
            </a:xfrm>
            <a:prstGeom prst="rect">
              <a:avLst/>
            </a:prstGeom>
          </p:spPr>
        </p:pic>
        <p:sp>
          <p:nvSpPr>
            <p:cNvPr id="153" name="object 153"/>
            <p:cNvSpPr/>
            <p:nvPr/>
          </p:nvSpPr>
          <p:spPr>
            <a:xfrm>
              <a:off x="12224003" y="5143500"/>
              <a:ext cx="1341120" cy="792480"/>
            </a:xfrm>
            <a:custGeom>
              <a:avLst/>
              <a:gdLst/>
              <a:ahLst/>
              <a:cxnLst/>
              <a:rect l="l" t="t" r="r" b="b"/>
              <a:pathLst>
                <a:path w="1341119" h="792479">
                  <a:moveTo>
                    <a:pt x="0" y="132079"/>
                  </a:moveTo>
                  <a:lnTo>
                    <a:pt x="6738" y="90350"/>
                  </a:lnTo>
                  <a:lnTo>
                    <a:pt x="25497" y="54095"/>
                  </a:lnTo>
                  <a:lnTo>
                    <a:pt x="54095" y="25497"/>
                  </a:lnTo>
                  <a:lnTo>
                    <a:pt x="90350" y="6738"/>
                  </a:lnTo>
                  <a:lnTo>
                    <a:pt x="132079" y="0"/>
                  </a:lnTo>
                  <a:lnTo>
                    <a:pt x="1209040" y="0"/>
                  </a:lnTo>
                  <a:lnTo>
                    <a:pt x="1250769" y="6738"/>
                  </a:lnTo>
                  <a:lnTo>
                    <a:pt x="1287024" y="25497"/>
                  </a:lnTo>
                  <a:lnTo>
                    <a:pt x="1315622" y="54095"/>
                  </a:lnTo>
                  <a:lnTo>
                    <a:pt x="1334381" y="90350"/>
                  </a:lnTo>
                  <a:lnTo>
                    <a:pt x="1341119" y="132079"/>
                  </a:lnTo>
                  <a:lnTo>
                    <a:pt x="1341119" y="660400"/>
                  </a:lnTo>
                  <a:lnTo>
                    <a:pt x="1334381" y="702129"/>
                  </a:lnTo>
                  <a:lnTo>
                    <a:pt x="1315622" y="738384"/>
                  </a:lnTo>
                  <a:lnTo>
                    <a:pt x="1287024" y="766982"/>
                  </a:lnTo>
                  <a:lnTo>
                    <a:pt x="1250769" y="785741"/>
                  </a:lnTo>
                  <a:lnTo>
                    <a:pt x="1209040" y="792479"/>
                  </a:lnTo>
                  <a:lnTo>
                    <a:pt x="132079" y="792479"/>
                  </a:lnTo>
                  <a:lnTo>
                    <a:pt x="90350" y="785741"/>
                  </a:lnTo>
                  <a:lnTo>
                    <a:pt x="54095" y="766982"/>
                  </a:lnTo>
                  <a:lnTo>
                    <a:pt x="25497" y="738384"/>
                  </a:lnTo>
                  <a:lnTo>
                    <a:pt x="6738" y="702129"/>
                  </a:lnTo>
                  <a:lnTo>
                    <a:pt x="0" y="660400"/>
                  </a:lnTo>
                  <a:lnTo>
                    <a:pt x="0" y="132079"/>
                  </a:lnTo>
                  <a:close/>
                </a:path>
              </a:pathLst>
            </a:custGeom>
            <a:ln w="9144">
              <a:solidFill>
                <a:srgbClr val="0087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4" name="object 15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252959" y="5059680"/>
              <a:ext cx="1274825" cy="1125474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176759" y="8104632"/>
              <a:ext cx="1433321" cy="887730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213335" y="8031480"/>
              <a:ext cx="1354074" cy="1204722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224003" y="8127492"/>
              <a:ext cx="1341119" cy="795528"/>
            </a:xfrm>
            <a:prstGeom prst="rect">
              <a:avLst/>
            </a:prstGeom>
          </p:spPr>
        </p:pic>
        <p:sp>
          <p:nvSpPr>
            <p:cNvPr id="158" name="object 158"/>
            <p:cNvSpPr/>
            <p:nvPr/>
          </p:nvSpPr>
          <p:spPr>
            <a:xfrm>
              <a:off x="12224003" y="8127492"/>
              <a:ext cx="1341120" cy="795655"/>
            </a:xfrm>
            <a:custGeom>
              <a:avLst/>
              <a:gdLst/>
              <a:ahLst/>
              <a:cxnLst/>
              <a:rect l="l" t="t" r="r" b="b"/>
              <a:pathLst>
                <a:path w="1341119" h="795654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8" y="0"/>
                  </a:lnTo>
                  <a:lnTo>
                    <a:pt x="1208532" y="0"/>
                  </a:lnTo>
                  <a:lnTo>
                    <a:pt x="1250460" y="6754"/>
                  </a:lnTo>
                  <a:lnTo>
                    <a:pt x="1286859" y="25566"/>
                  </a:lnTo>
                  <a:lnTo>
                    <a:pt x="1315553" y="54260"/>
                  </a:lnTo>
                  <a:lnTo>
                    <a:pt x="1334365" y="90659"/>
                  </a:lnTo>
                  <a:lnTo>
                    <a:pt x="1341119" y="132587"/>
                  </a:lnTo>
                  <a:lnTo>
                    <a:pt x="1341119" y="662939"/>
                  </a:lnTo>
                  <a:lnTo>
                    <a:pt x="1334365" y="704868"/>
                  </a:lnTo>
                  <a:lnTo>
                    <a:pt x="1315553" y="741267"/>
                  </a:lnTo>
                  <a:lnTo>
                    <a:pt x="1286859" y="769961"/>
                  </a:lnTo>
                  <a:lnTo>
                    <a:pt x="1250460" y="788773"/>
                  </a:lnTo>
                  <a:lnTo>
                    <a:pt x="1208532" y="795527"/>
                  </a:lnTo>
                  <a:lnTo>
                    <a:pt x="132588" y="795527"/>
                  </a:lnTo>
                  <a:lnTo>
                    <a:pt x="90659" y="788773"/>
                  </a:lnTo>
                  <a:lnTo>
                    <a:pt x="54260" y="769961"/>
                  </a:lnTo>
                  <a:lnTo>
                    <a:pt x="25566" y="741267"/>
                  </a:lnTo>
                  <a:lnTo>
                    <a:pt x="6754" y="704868"/>
                  </a:lnTo>
                  <a:lnTo>
                    <a:pt x="0" y="662939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87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9" name="object 15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252959" y="8043672"/>
              <a:ext cx="1274825" cy="1125474"/>
            </a:xfrm>
            <a:prstGeom prst="rect">
              <a:avLst/>
            </a:prstGeom>
          </p:spPr>
        </p:pic>
      </p:grpSp>
      <p:sp>
        <p:nvSpPr>
          <p:cNvPr id="160" name="object 160"/>
          <p:cNvSpPr txBox="1"/>
          <p:nvPr/>
        </p:nvSpPr>
        <p:spPr>
          <a:xfrm>
            <a:off x="12511785" y="8116316"/>
            <a:ext cx="8134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000" spc="-18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6000" spc="-1005" baseline="-62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4000" spc="-7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000" spc="-22" baseline="-625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6000" b="1" spc="-375" baseline="-62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161" name="object 161"/>
          <p:cNvGrpSpPr/>
          <p:nvPr/>
        </p:nvGrpSpPr>
        <p:grpSpPr>
          <a:xfrm>
            <a:off x="6324600" y="4267200"/>
            <a:ext cx="1354455" cy="1205230"/>
            <a:chOff x="6324600" y="4267200"/>
            <a:chExt cx="1354455" cy="1205230"/>
          </a:xfrm>
        </p:grpSpPr>
        <p:pic>
          <p:nvPicPr>
            <p:cNvPr id="162" name="object 16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544056" y="4340352"/>
              <a:ext cx="918209" cy="887729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324600" y="4267200"/>
              <a:ext cx="1354074" cy="1204722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591300" y="4363211"/>
              <a:ext cx="826007" cy="795528"/>
            </a:xfrm>
            <a:prstGeom prst="rect">
              <a:avLst/>
            </a:prstGeom>
          </p:spPr>
        </p:pic>
        <p:sp>
          <p:nvSpPr>
            <p:cNvPr id="165" name="object 165"/>
            <p:cNvSpPr/>
            <p:nvPr/>
          </p:nvSpPr>
          <p:spPr>
            <a:xfrm>
              <a:off x="6591300" y="4363211"/>
              <a:ext cx="826135" cy="795655"/>
            </a:xfrm>
            <a:custGeom>
              <a:avLst/>
              <a:gdLst/>
              <a:ahLst/>
              <a:cxnLst/>
              <a:rect l="l" t="t" r="r" b="b"/>
              <a:pathLst>
                <a:path w="826134" h="795654">
                  <a:moveTo>
                    <a:pt x="0" y="132588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8" y="0"/>
                  </a:lnTo>
                  <a:lnTo>
                    <a:pt x="693420" y="0"/>
                  </a:lnTo>
                  <a:lnTo>
                    <a:pt x="735348" y="6754"/>
                  </a:lnTo>
                  <a:lnTo>
                    <a:pt x="771747" y="25566"/>
                  </a:lnTo>
                  <a:lnTo>
                    <a:pt x="800441" y="54260"/>
                  </a:lnTo>
                  <a:lnTo>
                    <a:pt x="819253" y="90659"/>
                  </a:lnTo>
                  <a:lnTo>
                    <a:pt x="826007" y="132588"/>
                  </a:lnTo>
                  <a:lnTo>
                    <a:pt x="826007" y="662940"/>
                  </a:lnTo>
                  <a:lnTo>
                    <a:pt x="819253" y="704868"/>
                  </a:lnTo>
                  <a:lnTo>
                    <a:pt x="800441" y="741267"/>
                  </a:lnTo>
                  <a:lnTo>
                    <a:pt x="771747" y="769961"/>
                  </a:lnTo>
                  <a:lnTo>
                    <a:pt x="735348" y="788773"/>
                  </a:lnTo>
                  <a:lnTo>
                    <a:pt x="693420" y="795528"/>
                  </a:lnTo>
                  <a:lnTo>
                    <a:pt x="132588" y="795528"/>
                  </a:lnTo>
                  <a:lnTo>
                    <a:pt x="90659" y="788773"/>
                  </a:lnTo>
                  <a:lnTo>
                    <a:pt x="54260" y="769961"/>
                  </a:lnTo>
                  <a:lnTo>
                    <a:pt x="25566" y="741267"/>
                  </a:lnTo>
                  <a:lnTo>
                    <a:pt x="6754" y="704868"/>
                  </a:lnTo>
                  <a:lnTo>
                    <a:pt x="0" y="662940"/>
                  </a:lnTo>
                  <a:lnTo>
                    <a:pt x="0" y="132588"/>
                  </a:lnTo>
                  <a:close/>
                </a:path>
              </a:pathLst>
            </a:custGeom>
            <a:ln w="9144">
              <a:solidFill>
                <a:srgbClr val="0087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6" name="object 16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364223" y="4282440"/>
              <a:ext cx="1274826" cy="1125474"/>
            </a:xfrm>
            <a:prstGeom prst="rect">
              <a:avLst/>
            </a:prstGeom>
          </p:spPr>
        </p:pic>
      </p:grpSp>
      <p:sp>
        <p:nvSpPr>
          <p:cNvPr id="167" name="object 167"/>
          <p:cNvSpPr txBox="1"/>
          <p:nvPr/>
        </p:nvSpPr>
        <p:spPr>
          <a:xfrm>
            <a:off x="6688328" y="4410202"/>
            <a:ext cx="6337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Dir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168" name="object 168"/>
          <p:cNvGrpSpPr/>
          <p:nvPr/>
        </p:nvGrpSpPr>
        <p:grpSpPr>
          <a:xfrm>
            <a:off x="7909559" y="4251959"/>
            <a:ext cx="4524375" cy="1214120"/>
            <a:chOff x="7909559" y="4251959"/>
            <a:chExt cx="4524375" cy="1214120"/>
          </a:xfrm>
        </p:grpSpPr>
        <p:pic>
          <p:nvPicPr>
            <p:cNvPr id="169" name="object 16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132063" y="4337303"/>
              <a:ext cx="915162" cy="884681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909559" y="4261103"/>
              <a:ext cx="1354074" cy="1204722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179307" y="4360163"/>
              <a:ext cx="822960" cy="792479"/>
            </a:xfrm>
            <a:prstGeom prst="rect">
              <a:avLst/>
            </a:prstGeom>
          </p:spPr>
        </p:pic>
        <p:sp>
          <p:nvSpPr>
            <p:cNvPr id="172" name="object 172"/>
            <p:cNvSpPr/>
            <p:nvPr/>
          </p:nvSpPr>
          <p:spPr>
            <a:xfrm>
              <a:off x="8179307" y="4360163"/>
              <a:ext cx="822960" cy="792480"/>
            </a:xfrm>
            <a:custGeom>
              <a:avLst/>
              <a:gdLst/>
              <a:ahLst/>
              <a:cxnLst/>
              <a:rect l="l" t="t" r="r" b="b"/>
              <a:pathLst>
                <a:path w="822959" h="792479">
                  <a:moveTo>
                    <a:pt x="0" y="132079"/>
                  </a:moveTo>
                  <a:lnTo>
                    <a:pt x="6738" y="90350"/>
                  </a:lnTo>
                  <a:lnTo>
                    <a:pt x="25497" y="54095"/>
                  </a:lnTo>
                  <a:lnTo>
                    <a:pt x="54095" y="25497"/>
                  </a:lnTo>
                  <a:lnTo>
                    <a:pt x="90350" y="6738"/>
                  </a:lnTo>
                  <a:lnTo>
                    <a:pt x="132080" y="0"/>
                  </a:lnTo>
                  <a:lnTo>
                    <a:pt x="690880" y="0"/>
                  </a:lnTo>
                  <a:lnTo>
                    <a:pt x="732609" y="6738"/>
                  </a:lnTo>
                  <a:lnTo>
                    <a:pt x="768864" y="25497"/>
                  </a:lnTo>
                  <a:lnTo>
                    <a:pt x="797462" y="54095"/>
                  </a:lnTo>
                  <a:lnTo>
                    <a:pt x="816221" y="90350"/>
                  </a:lnTo>
                  <a:lnTo>
                    <a:pt x="822960" y="132079"/>
                  </a:lnTo>
                  <a:lnTo>
                    <a:pt x="822960" y="660400"/>
                  </a:lnTo>
                  <a:lnTo>
                    <a:pt x="816221" y="702129"/>
                  </a:lnTo>
                  <a:lnTo>
                    <a:pt x="797462" y="738384"/>
                  </a:lnTo>
                  <a:lnTo>
                    <a:pt x="768864" y="766982"/>
                  </a:lnTo>
                  <a:lnTo>
                    <a:pt x="732609" y="785741"/>
                  </a:lnTo>
                  <a:lnTo>
                    <a:pt x="690880" y="792479"/>
                  </a:lnTo>
                  <a:lnTo>
                    <a:pt x="132080" y="792479"/>
                  </a:lnTo>
                  <a:lnTo>
                    <a:pt x="90350" y="785741"/>
                  </a:lnTo>
                  <a:lnTo>
                    <a:pt x="54095" y="766982"/>
                  </a:lnTo>
                  <a:lnTo>
                    <a:pt x="25497" y="738384"/>
                  </a:lnTo>
                  <a:lnTo>
                    <a:pt x="6738" y="702129"/>
                  </a:lnTo>
                  <a:lnTo>
                    <a:pt x="0" y="660400"/>
                  </a:lnTo>
                  <a:lnTo>
                    <a:pt x="0" y="132079"/>
                  </a:lnTo>
                  <a:close/>
                </a:path>
              </a:pathLst>
            </a:custGeom>
            <a:ln w="9144">
              <a:solidFill>
                <a:srgbClr val="0087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3" name="object 17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949183" y="4276343"/>
              <a:ext cx="1274826" cy="1125474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9717023" y="4331207"/>
              <a:ext cx="915162" cy="887729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494519" y="4255007"/>
              <a:ext cx="1354074" cy="1204722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9764267" y="4354067"/>
              <a:ext cx="822959" cy="795527"/>
            </a:xfrm>
            <a:prstGeom prst="rect">
              <a:avLst/>
            </a:prstGeom>
          </p:spPr>
        </p:pic>
        <p:sp>
          <p:nvSpPr>
            <p:cNvPr id="177" name="object 177"/>
            <p:cNvSpPr/>
            <p:nvPr/>
          </p:nvSpPr>
          <p:spPr>
            <a:xfrm>
              <a:off x="9764267" y="4354067"/>
              <a:ext cx="822960" cy="795655"/>
            </a:xfrm>
            <a:custGeom>
              <a:avLst/>
              <a:gdLst/>
              <a:ahLst/>
              <a:cxnLst/>
              <a:rect l="l" t="t" r="r" b="b"/>
              <a:pathLst>
                <a:path w="822959" h="795654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690372" y="0"/>
                  </a:lnTo>
                  <a:lnTo>
                    <a:pt x="732300" y="6754"/>
                  </a:lnTo>
                  <a:lnTo>
                    <a:pt x="768699" y="25566"/>
                  </a:lnTo>
                  <a:lnTo>
                    <a:pt x="797393" y="54260"/>
                  </a:lnTo>
                  <a:lnTo>
                    <a:pt x="816205" y="90659"/>
                  </a:lnTo>
                  <a:lnTo>
                    <a:pt x="822959" y="132587"/>
                  </a:lnTo>
                  <a:lnTo>
                    <a:pt x="822959" y="662939"/>
                  </a:lnTo>
                  <a:lnTo>
                    <a:pt x="816205" y="704868"/>
                  </a:lnTo>
                  <a:lnTo>
                    <a:pt x="797393" y="741267"/>
                  </a:lnTo>
                  <a:lnTo>
                    <a:pt x="768699" y="769961"/>
                  </a:lnTo>
                  <a:lnTo>
                    <a:pt x="732300" y="788773"/>
                  </a:lnTo>
                  <a:lnTo>
                    <a:pt x="690372" y="795527"/>
                  </a:lnTo>
                  <a:lnTo>
                    <a:pt x="132587" y="795527"/>
                  </a:lnTo>
                  <a:lnTo>
                    <a:pt x="90659" y="788773"/>
                  </a:lnTo>
                  <a:lnTo>
                    <a:pt x="54260" y="769961"/>
                  </a:lnTo>
                  <a:lnTo>
                    <a:pt x="25566" y="741267"/>
                  </a:lnTo>
                  <a:lnTo>
                    <a:pt x="6754" y="704868"/>
                  </a:lnTo>
                  <a:lnTo>
                    <a:pt x="0" y="662939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87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8" name="object 17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534143" y="4270247"/>
              <a:ext cx="1274826" cy="1125474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1301983" y="4325111"/>
              <a:ext cx="915162" cy="887729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079479" y="4251959"/>
              <a:ext cx="1354074" cy="1204722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1349227" y="4347971"/>
              <a:ext cx="822960" cy="795527"/>
            </a:xfrm>
            <a:prstGeom prst="rect">
              <a:avLst/>
            </a:prstGeom>
          </p:spPr>
        </p:pic>
        <p:sp>
          <p:nvSpPr>
            <p:cNvPr id="182" name="object 182"/>
            <p:cNvSpPr/>
            <p:nvPr/>
          </p:nvSpPr>
          <p:spPr>
            <a:xfrm>
              <a:off x="11349227" y="4347971"/>
              <a:ext cx="822960" cy="795655"/>
            </a:xfrm>
            <a:custGeom>
              <a:avLst/>
              <a:gdLst/>
              <a:ahLst/>
              <a:cxnLst/>
              <a:rect l="l" t="t" r="r" b="b"/>
              <a:pathLst>
                <a:path w="822959" h="795654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8" y="0"/>
                  </a:lnTo>
                  <a:lnTo>
                    <a:pt x="690372" y="0"/>
                  </a:lnTo>
                  <a:lnTo>
                    <a:pt x="732300" y="6754"/>
                  </a:lnTo>
                  <a:lnTo>
                    <a:pt x="768699" y="25566"/>
                  </a:lnTo>
                  <a:lnTo>
                    <a:pt x="797393" y="54260"/>
                  </a:lnTo>
                  <a:lnTo>
                    <a:pt x="816205" y="90659"/>
                  </a:lnTo>
                  <a:lnTo>
                    <a:pt x="822960" y="132587"/>
                  </a:lnTo>
                  <a:lnTo>
                    <a:pt x="822960" y="662939"/>
                  </a:lnTo>
                  <a:lnTo>
                    <a:pt x="816205" y="704868"/>
                  </a:lnTo>
                  <a:lnTo>
                    <a:pt x="797393" y="741267"/>
                  </a:lnTo>
                  <a:lnTo>
                    <a:pt x="768699" y="769961"/>
                  </a:lnTo>
                  <a:lnTo>
                    <a:pt x="732300" y="788773"/>
                  </a:lnTo>
                  <a:lnTo>
                    <a:pt x="690372" y="795527"/>
                  </a:lnTo>
                  <a:lnTo>
                    <a:pt x="132588" y="795527"/>
                  </a:lnTo>
                  <a:lnTo>
                    <a:pt x="90659" y="788773"/>
                  </a:lnTo>
                  <a:lnTo>
                    <a:pt x="54260" y="769961"/>
                  </a:lnTo>
                  <a:lnTo>
                    <a:pt x="25566" y="741267"/>
                  </a:lnTo>
                  <a:lnTo>
                    <a:pt x="6754" y="704868"/>
                  </a:lnTo>
                  <a:lnTo>
                    <a:pt x="0" y="662939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87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3" name="object 18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1119103" y="4264151"/>
              <a:ext cx="1274826" cy="1125474"/>
            </a:xfrm>
            <a:prstGeom prst="rect">
              <a:avLst/>
            </a:prstGeom>
          </p:spPr>
        </p:pic>
      </p:grpSp>
      <p:sp>
        <p:nvSpPr>
          <p:cNvPr id="184" name="object 184"/>
          <p:cNvSpPr txBox="1"/>
          <p:nvPr/>
        </p:nvSpPr>
        <p:spPr>
          <a:xfrm>
            <a:off x="8248522" y="4290585"/>
            <a:ext cx="5281295" cy="147637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10"/>
              </a:spcBef>
              <a:tabLst>
                <a:tab pos="1623060" algn="l"/>
                <a:tab pos="3208655" algn="l"/>
                <a:tab pos="4121150" algn="l"/>
              </a:tabLst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Dir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Dir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6000" spc="-37" baseline="1388" dirty="0">
                <a:solidFill>
                  <a:srgbClr val="FFFFFF"/>
                </a:solidFill>
                <a:latin typeface="Calibri"/>
                <a:cs typeface="Calibri"/>
              </a:rPr>
              <a:t>Dir</a:t>
            </a:r>
            <a:r>
              <a:rPr sz="6000" baseline="1388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6000" spc="-37" baseline="-12500" dirty="0">
                <a:solidFill>
                  <a:srgbClr val="FFFFFF"/>
                </a:solidFill>
                <a:latin typeface="Calibri"/>
                <a:cs typeface="Calibri"/>
              </a:rPr>
              <a:t>Mem</a:t>
            </a:r>
            <a:endParaRPr sz="6000" baseline="-12500">
              <a:latin typeface="Calibri"/>
              <a:cs typeface="Calibri"/>
            </a:endParaRPr>
          </a:p>
          <a:p>
            <a:pPr marL="4300855">
              <a:lnSpc>
                <a:spcPct val="100000"/>
              </a:lnSpc>
              <a:spcBef>
                <a:spcPts val="905"/>
              </a:spcBef>
            </a:pPr>
            <a:r>
              <a:rPr sz="4000" spc="-18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6000" spc="-1005" baseline="-62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4000" spc="-7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000" spc="-22" baseline="-625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6000" b="1" spc="-375" baseline="-62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185" name="object 185"/>
          <p:cNvGrpSpPr/>
          <p:nvPr/>
        </p:nvGrpSpPr>
        <p:grpSpPr>
          <a:xfrm>
            <a:off x="6324600" y="5687567"/>
            <a:ext cx="1354455" cy="1205230"/>
            <a:chOff x="6324600" y="5687567"/>
            <a:chExt cx="1354455" cy="1205230"/>
          </a:xfrm>
        </p:grpSpPr>
        <p:pic>
          <p:nvPicPr>
            <p:cNvPr id="186" name="object 18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547104" y="5760719"/>
              <a:ext cx="915161" cy="887729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324600" y="5687567"/>
              <a:ext cx="1354074" cy="1204722"/>
            </a:xfrm>
            <a:prstGeom prst="rect">
              <a:avLst/>
            </a:prstGeom>
          </p:spPr>
        </p:pic>
        <p:pic>
          <p:nvPicPr>
            <p:cNvPr id="188" name="object 18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594347" y="5783579"/>
              <a:ext cx="822959" cy="795527"/>
            </a:xfrm>
            <a:prstGeom prst="rect">
              <a:avLst/>
            </a:prstGeom>
          </p:spPr>
        </p:pic>
        <p:sp>
          <p:nvSpPr>
            <p:cNvPr id="189" name="object 189"/>
            <p:cNvSpPr/>
            <p:nvPr/>
          </p:nvSpPr>
          <p:spPr>
            <a:xfrm>
              <a:off x="6594347" y="5783579"/>
              <a:ext cx="822960" cy="795655"/>
            </a:xfrm>
            <a:custGeom>
              <a:avLst/>
              <a:gdLst/>
              <a:ahLst/>
              <a:cxnLst/>
              <a:rect l="l" t="t" r="r" b="b"/>
              <a:pathLst>
                <a:path w="822959" h="795654">
                  <a:moveTo>
                    <a:pt x="0" y="132588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690372" y="0"/>
                  </a:lnTo>
                  <a:lnTo>
                    <a:pt x="732300" y="6754"/>
                  </a:lnTo>
                  <a:lnTo>
                    <a:pt x="768699" y="25566"/>
                  </a:lnTo>
                  <a:lnTo>
                    <a:pt x="797393" y="54260"/>
                  </a:lnTo>
                  <a:lnTo>
                    <a:pt x="816205" y="90659"/>
                  </a:lnTo>
                  <a:lnTo>
                    <a:pt x="822959" y="132588"/>
                  </a:lnTo>
                  <a:lnTo>
                    <a:pt x="822959" y="662940"/>
                  </a:lnTo>
                  <a:lnTo>
                    <a:pt x="816205" y="704868"/>
                  </a:lnTo>
                  <a:lnTo>
                    <a:pt x="797393" y="741267"/>
                  </a:lnTo>
                  <a:lnTo>
                    <a:pt x="768699" y="769961"/>
                  </a:lnTo>
                  <a:lnTo>
                    <a:pt x="732300" y="788773"/>
                  </a:lnTo>
                  <a:lnTo>
                    <a:pt x="690372" y="795527"/>
                  </a:lnTo>
                  <a:lnTo>
                    <a:pt x="132587" y="795527"/>
                  </a:lnTo>
                  <a:lnTo>
                    <a:pt x="90659" y="788773"/>
                  </a:lnTo>
                  <a:lnTo>
                    <a:pt x="54260" y="769961"/>
                  </a:lnTo>
                  <a:lnTo>
                    <a:pt x="25566" y="741267"/>
                  </a:lnTo>
                  <a:lnTo>
                    <a:pt x="6754" y="704868"/>
                  </a:lnTo>
                  <a:lnTo>
                    <a:pt x="0" y="662940"/>
                  </a:lnTo>
                  <a:lnTo>
                    <a:pt x="0" y="132588"/>
                  </a:lnTo>
                  <a:close/>
                </a:path>
              </a:pathLst>
            </a:custGeom>
            <a:ln w="9144">
              <a:solidFill>
                <a:srgbClr val="0087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0" name="object 19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364223" y="5699759"/>
              <a:ext cx="1274826" cy="1125474"/>
            </a:xfrm>
            <a:prstGeom prst="rect">
              <a:avLst/>
            </a:prstGeom>
          </p:spPr>
        </p:pic>
      </p:grpSp>
      <p:sp>
        <p:nvSpPr>
          <p:cNvPr id="191" name="object 191"/>
          <p:cNvSpPr txBox="1"/>
          <p:nvPr/>
        </p:nvSpPr>
        <p:spPr>
          <a:xfrm>
            <a:off x="6688581" y="5830062"/>
            <a:ext cx="6337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Dir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192" name="object 192"/>
          <p:cNvGrpSpPr/>
          <p:nvPr/>
        </p:nvGrpSpPr>
        <p:grpSpPr>
          <a:xfrm>
            <a:off x="7909559" y="5681471"/>
            <a:ext cx="1354455" cy="1205230"/>
            <a:chOff x="7909559" y="5681471"/>
            <a:chExt cx="1354455" cy="1205230"/>
          </a:xfrm>
        </p:grpSpPr>
        <p:pic>
          <p:nvPicPr>
            <p:cNvPr id="193" name="object 19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132063" y="5754623"/>
              <a:ext cx="915162" cy="887729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909559" y="5681471"/>
              <a:ext cx="1354074" cy="1204722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8179307" y="5777483"/>
              <a:ext cx="822960" cy="795527"/>
            </a:xfrm>
            <a:prstGeom prst="rect">
              <a:avLst/>
            </a:prstGeom>
          </p:spPr>
        </p:pic>
        <p:sp>
          <p:nvSpPr>
            <p:cNvPr id="196" name="object 196"/>
            <p:cNvSpPr/>
            <p:nvPr/>
          </p:nvSpPr>
          <p:spPr>
            <a:xfrm>
              <a:off x="8179307" y="5777483"/>
              <a:ext cx="822960" cy="795655"/>
            </a:xfrm>
            <a:custGeom>
              <a:avLst/>
              <a:gdLst/>
              <a:ahLst/>
              <a:cxnLst/>
              <a:rect l="l" t="t" r="r" b="b"/>
              <a:pathLst>
                <a:path w="822959" h="795654">
                  <a:moveTo>
                    <a:pt x="0" y="132588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8" y="0"/>
                  </a:lnTo>
                  <a:lnTo>
                    <a:pt x="690372" y="0"/>
                  </a:lnTo>
                  <a:lnTo>
                    <a:pt x="732300" y="6754"/>
                  </a:lnTo>
                  <a:lnTo>
                    <a:pt x="768699" y="25566"/>
                  </a:lnTo>
                  <a:lnTo>
                    <a:pt x="797393" y="54260"/>
                  </a:lnTo>
                  <a:lnTo>
                    <a:pt x="816205" y="90659"/>
                  </a:lnTo>
                  <a:lnTo>
                    <a:pt x="822960" y="132588"/>
                  </a:lnTo>
                  <a:lnTo>
                    <a:pt x="822960" y="662940"/>
                  </a:lnTo>
                  <a:lnTo>
                    <a:pt x="816205" y="704868"/>
                  </a:lnTo>
                  <a:lnTo>
                    <a:pt x="797393" y="741267"/>
                  </a:lnTo>
                  <a:lnTo>
                    <a:pt x="768699" y="769961"/>
                  </a:lnTo>
                  <a:lnTo>
                    <a:pt x="732300" y="788773"/>
                  </a:lnTo>
                  <a:lnTo>
                    <a:pt x="690372" y="795527"/>
                  </a:lnTo>
                  <a:lnTo>
                    <a:pt x="132588" y="795527"/>
                  </a:lnTo>
                  <a:lnTo>
                    <a:pt x="90659" y="788773"/>
                  </a:lnTo>
                  <a:lnTo>
                    <a:pt x="54260" y="769961"/>
                  </a:lnTo>
                  <a:lnTo>
                    <a:pt x="25566" y="741267"/>
                  </a:lnTo>
                  <a:lnTo>
                    <a:pt x="6754" y="704868"/>
                  </a:lnTo>
                  <a:lnTo>
                    <a:pt x="0" y="662940"/>
                  </a:lnTo>
                  <a:lnTo>
                    <a:pt x="0" y="132588"/>
                  </a:lnTo>
                  <a:close/>
                </a:path>
              </a:pathLst>
            </a:custGeom>
            <a:ln w="9144">
              <a:solidFill>
                <a:srgbClr val="0087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7" name="object 19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949183" y="5696711"/>
              <a:ext cx="1274826" cy="1125474"/>
            </a:xfrm>
            <a:prstGeom prst="rect">
              <a:avLst/>
            </a:prstGeom>
          </p:spPr>
        </p:pic>
      </p:grpSp>
      <p:sp>
        <p:nvSpPr>
          <p:cNvPr id="198" name="object 198"/>
          <p:cNvSpPr txBox="1"/>
          <p:nvPr/>
        </p:nvSpPr>
        <p:spPr>
          <a:xfrm>
            <a:off x="8273922" y="5824854"/>
            <a:ext cx="6337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Dir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199" name="object 199"/>
          <p:cNvGrpSpPr/>
          <p:nvPr/>
        </p:nvGrpSpPr>
        <p:grpSpPr>
          <a:xfrm>
            <a:off x="9494519" y="5675376"/>
            <a:ext cx="1354455" cy="1205230"/>
            <a:chOff x="9494519" y="5675376"/>
            <a:chExt cx="1354455" cy="1205230"/>
          </a:xfrm>
        </p:grpSpPr>
        <p:pic>
          <p:nvPicPr>
            <p:cNvPr id="200" name="object 20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717023" y="5751576"/>
              <a:ext cx="915162" cy="884681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9494519" y="5675376"/>
              <a:ext cx="1354074" cy="1204722"/>
            </a:xfrm>
            <a:prstGeom prst="rect">
              <a:avLst/>
            </a:prstGeom>
          </p:spPr>
        </p:pic>
        <p:pic>
          <p:nvPicPr>
            <p:cNvPr id="202" name="object 20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9764267" y="5774436"/>
              <a:ext cx="822959" cy="792480"/>
            </a:xfrm>
            <a:prstGeom prst="rect">
              <a:avLst/>
            </a:prstGeom>
          </p:spPr>
        </p:pic>
        <p:sp>
          <p:nvSpPr>
            <p:cNvPr id="203" name="object 203"/>
            <p:cNvSpPr/>
            <p:nvPr/>
          </p:nvSpPr>
          <p:spPr>
            <a:xfrm>
              <a:off x="9764267" y="5774436"/>
              <a:ext cx="822960" cy="792480"/>
            </a:xfrm>
            <a:custGeom>
              <a:avLst/>
              <a:gdLst/>
              <a:ahLst/>
              <a:cxnLst/>
              <a:rect l="l" t="t" r="r" b="b"/>
              <a:pathLst>
                <a:path w="822959" h="792479">
                  <a:moveTo>
                    <a:pt x="0" y="132080"/>
                  </a:moveTo>
                  <a:lnTo>
                    <a:pt x="6738" y="90350"/>
                  </a:lnTo>
                  <a:lnTo>
                    <a:pt x="25497" y="54095"/>
                  </a:lnTo>
                  <a:lnTo>
                    <a:pt x="54095" y="25497"/>
                  </a:lnTo>
                  <a:lnTo>
                    <a:pt x="90350" y="6738"/>
                  </a:lnTo>
                  <a:lnTo>
                    <a:pt x="132079" y="0"/>
                  </a:lnTo>
                  <a:lnTo>
                    <a:pt x="690879" y="0"/>
                  </a:lnTo>
                  <a:lnTo>
                    <a:pt x="732609" y="6738"/>
                  </a:lnTo>
                  <a:lnTo>
                    <a:pt x="768864" y="25497"/>
                  </a:lnTo>
                  <a:lnTo>
                    <a:pt x="797462" y="54095"/>
                  </a:lnTo>
                  <a:lnTo>
                    <a:pt x="816221" y="90350"/>
                  </a:lnTo>
                  <a:lnTo>
                    <a:pt x="822959" y="132080"/>
                  </a:lnTo>
                  <a:lnTo>
                    <a:pt x="822959" y="660400"/>
                  </a:lnTo>
                  <a:lnTo>
                    <a:pt x="816221" y="702129"/>
                  </a:lnTo>
                  <a:lnTo>
                    <a:pt x="797462" y="738384"/>
                  </a:lnTo>
                  <a:lnTo>
                    <a:pt x="768864" y="766982"/>
                  </a:lnTo>
                  <a:lnTo>
                    <a:pt x="732609" y="785741"/>
                  </a:lnTo>
                  <a:lnTo>
                    <a:pt x="690879" y="792480"/>
                  </a:lnTo>
                  <a:lnTo>
                    <a:pt x="132079" y="792480"/>
                  </a:lnTo>
                  <a:lnTo>
                    <a:pt x="90350" y="785741"/>
                  </a:lnTo>
                  <a:lnTo>
                    <a:pt x="54095" y="766982"/>
                  </a:lnTo>
                  <a:lnTo>
                    <a:pt x="25497" y="738384"/>
                  </a:lnTo>
                  <a:lnTo>
                    <a:pt x="6738" y="702129"/>
                  </a:lnTo>
                  <a:lnTo>
                    <a:pt x="0" y="660400"/>
                  </a:lnTo>
                  <a:lnTo>
                    <a:pt x="0" y="132080"/>
                  </a:lnTo>
                  <a:close/>
                </a:path>
              </a:pathLst>
            </a:custGeom>
            <a:ln w="9144">
              <a:solidFill>
                <a:srgbClr val="0087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4" name="object 20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9534143" y="5690616"/>
              <a:ext cx="1274826" cy="1125474"/>
            </a:xfrm>
            <a:prstGeom prst="rect">
              <a:avLst/>
            </a:prstGeom>
          </p:spPr>
        </p:pic>
      </p:grpSp>
      <p:sp>
        <p:nvSpPr>
          <p:cNvPr id="205" name="object 205"/>
          <p:cNvSpPr txBox="1"/>
          <p:nvPr/>
        </p:nvSpPr>
        <p:spPr>
          <a:xfrm>
            <a:off x="9859518" y="5819088"/>
            <a:ext cx="6343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Dir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206" name="object 206"/>
          <p:cNvGrpSpPr/>
          <p:nvPr/>
        </p:nvGrpSpPr>
        <p:grpSpPr>
          <a:xfrm>
            <a:off x="11079480" y="5669279"/>
            <a:ext cx="1354455" cy="1205230"/>
            <a:chOff x="11079480" y="5669279"/>
            <a:chExt cx="1354455" cy="1205230"/>
          </a:xfrm>
        </p:grpSpPr>
        <p:pic>
          <p:nvPicPr>
            <p:cNvPr id="207" name="object 20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1301984" y="5745479"/>
              <a:ext cx="915162" cy="887729"/>
            </a:xfrm>
            <a:prstGeom prst="rect">
              <a:avLst/>
            </a:prstGeom>
          </p:spPr>
        </p:pic>
        <p:pic>
          <p:nvPicPr>
            <p:cNvPr id="208" name="object 20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1079480" y="5669279"/>
              <a:ext cx="1354074" cy="1204722"/>
            </a:xfrm>
            <a:prstGeom prst="rect">
              <a:avLst/>
            </a:prstGeom>
          </p:spPr>
        </p:pic>
        <p:pic>
          <p:nvPicPr>
            <p:cNvPr id="209" name="object 20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1349228" y="5768339"/>
              <a:ext cx="822960" cy="795527"/>
            </a:xfrm>
            <a:prstGeom prst="rect">
              <a:avLst/>
            </a:prstGeom>
          </p:spPr>
        </p:pic>
        <p:sp>
          <p:nvSpPr>
            <p:cNvPr id="210" name="object 210"/>
            <p:cNvSpPr/>
            <p:nvPr/>
          </p:nvSpPr>
          <p:spPr>
            <a:xfrm>
              <a:off x="11349228" y="5768339"/>
              <a:ext cx="822960" cy="795655"/>
            </a:xfrm>
            <a:custGeom>
              <a:avLst/>
              <a:gdLst/>
              <a:ahLst/>
              <a:cxnLst/>
              <a:rect l="l" t="t" r="r" b="b"/>
              <a:pathLst>
                <a:path w="822959" h="795654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8" y="0"/>
                  </a:lnTo>
                  <a:lnTo>
                    <a:pt x="690372" y="0"/>
                  </a:lnTo>
                  <a:lnTo>
                    <a:pt x="732300" y="6754"/>
                  </a:lnTo>
                  <a:lnTo>
                    <a:pt x="768699" y="25566"/>
                  </a:lnTo>
                  <a:lnTo>
                    <a:pt x="797393" y="54260"/>
                  </a:lnTo>
                  <a:lnTo>
                    <a:pt x="816205" y="90659"/>
                  </a:lnTo>
                  <a:lnTo>
                    <a:pt x="822960" y="132587"/>
                  </a:lnTo>
                  <a:lnTo>
                    <a:pt x="822960" y="662939"/>
                  </a:lnTo>
                  <a:lnTo>
                    <a:pt x="816205" y="704868"/>
                  </a:lnTo>
                  <a:lnTo>
                    <a:pt x="797393" y="741267"/>
                  </a:lnTo>
                  <a:lnTo>
                    <a:pt x="768699" y="769961"/>
                  </a:lnTo>
                  <a:lnTo>
                    <a:pt x="732300" y="788773"/>
                  </a:lnTo>
                  <a:lnTo>
                    <a:pt x="690372" y="795527"/>
                  </a:lnTo>
                  <a:lnTo>
                    <a:pt x="132588" y="795527"/>
                  </a:lnTo>
                  <a:lnTo>
                    <a:pt x="90659" y="788773"/>
                  </a:lnTo>
                  <a:lnTo>
                    <a:pt x="54260" y="769961"/>
                  </a:lnTo>
                  <a:lnTo>
                    <a:pt x="25566" y="741267"/>
                  </a:lnTo>
                  <a:lnTo>
                    <a:pt x="6754" y="704868"/>
                  </a:lnTo>
                  <a:lnTo>
                    <a:pt x="0" y="662939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87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1" name="object 211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1119104" y="5684519"/>
              <a:ext cx="1274826" cy="1125474"/>
            </a:xfrm>
            <a:prstGeom prst="rect">
              <a:avLst/>
            </a:prstGeom>
          </p:spPr>
        </p:pic>
      </p:grpSp>
      <p:sp>
        <p:nvSpPr>
          <p:cNvPr id="212" name="object 212"/>
          <p:cNvSpPr txBox="1"/>
          <p:nvPr/>
        </p:nvSpPr>
        <p:spPr>
          <a:xfrm>
            <a:off x="11444731" y="5813882"/>
            <a:ext cx="6343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Dir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213" name="object 213"/>
          <p:cNvGrpSpPr/>
          <p:nvPr/>
        </p:nvGrpSpPr>
        <p:grpSpPr>
          <a:xfrm>
            <a:off x="6324600" y="7193280"/>
            <a:ext cx="1354455" cy="1205230"/>
            <a:chOff x="6324600" y="7193280"/>
            <a:chExt cx="1354455" cy="1205230"/>
          </a:xfrm>
        </p:grpSpPr>
        <p:pic>
          <p:nvPicPr>
            <p:cNvPr id="214" name="object 21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547104" y="7269480"/>
              <a:ext cx="915161" cy="884682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6324600" y="7193280"/>
              <a:ext cx="1354074" cy="1204722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6594347" y="7292340"/>
              <a:ext cx="822959" cy="792480"/>
            </a:xfrm>
            <a:prstGeom prst="rect">
              <a:avLst/>
            </a:prstGeom>
          </p:spPr>
        </p:pic>
        <p:sp>
          <p:nvSpPr>
            <p:cNvPr id="217" name="object 217"/>
            <p:cNvSpPr/>
            <p:nvPr/>
          </p:nvSpPr>
          <p:spPr>
            <a:xfrm>
              <a:off x="6594347" y="7292340"/>
              <a:ext cx="822960" cy="792480"/>
            </a:xfrm>
            <a:custGeom>
              <a:avLst/>
              <a:gdLst/>
              <a:ahLst/>
              <a:cxnLst/>
              <a:rect l="l" t="t" r="r" b="b"/>
              <a:pathLst>
                <a:path w="822959" h="792479">
                  <a:moveTo>
                    <a:pt x="0" y="132079"/>
                  </a:moveTo>
                  <a:lnTo>
                    <a:pt x="6738" y="90350"/>
                  </a:lnTo>
                  <a:lnTo>
                    <a:pt x="25497" y="54095"/>
                  </a:lnTo>
                  <a:lnTo>
                    <a:pt x="54095" y="25497"/>
                  </a:lnTo>
                  <a:lnTo>
                    <a:pt x="90350" y="6738"/>
                  </a:lnTo>
                  <a:lnTo>
                    <a:pt x="132079" y="0"/>
                  </a:lnTo>
                  <a:lnTo>
                    <a:pt x="690879" y="0"/>
                  </a:lnTo>
                  <a:lnTo>
                    <a:pt x="732609" y="6738"/>
                  </a:lnTo>
                  <a:lnTo>
                    <a:pt x="768864" y="25497"/>
                  </a:lnTo>
                  <a:lnTo>
                    <a:pt x="797462" y="54095"/>
                  </a:lnTo>
                  <a:lnTo>
                    <a:pt x="816221" y="90350"/>
                  </a:lnTo>
                  <a:lnTo>
                    <a:pt x="822959" y="132079"/>
                  </a:lnTo>
                  <a:lnTo>
                    <a:pt x="822959" y="660399"/>
                  </a:lnTo>
                  <a:lnTo>
                    <a:pt x="816221" y="702129"/>
                  </a:lnTo>
                  <a:lnTo>
                    <a:pt x="797462" y="738384"/>
                  </a:lnTo>
                  <a:lnTo>
                    <a:pt x="768864" y="766982"/>
                  </a:lnTo>
                  <a:lnTo>
                    <a:pt x="732609" y="785741"/>
                  </a:lnTo>
                  <a:lnTo>
                    <a:pt x="690879" y="792479"/>
                  </a:lnTo>
                  <a:lnTo>
                    <a:pt x="132079" y="792479"/>
                  </a:lnTo>
                  <a:lnTo>
                    <a:pt x="90350" y="785741"/>
                  </a:lnTo>
                  <a:lnTo>
                    <a:pt x="54095" y="766982"/>
                  </a:lnTo>
                  <a:lnTo>
                    <a:pt x="25497" y="738384"/>
                  </a:lnTo>
                  <a:lnTo>
                    <a:pt x="6738" y="702129"/>
                  </a:lnTo>
                  <a:lnTo>
                    <a:pt x="0" y="660399"/>
                  </a:lnTo>
                  <a:lnTo>
                    <a:pt x="0" y="132079"/>
                  </a:lnTo>
                  <a:close/>
                </a:path>
              </a:pathLst>
            </a:custGeom>
            <a:ln w="9144">
              <a:solidFill>
                <a:srgbClr val="0087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8" name="object 218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6364223" y="7208520"/>
              <a:ext cx="1274826" cy="1125474"/>
            </a:xfrm>
            <a:prstGeom prst="rect">
              <a:avLst/>
            </a:prstGeom>
          </p:spPr>
        </p:pic>
      </p:grpSp>
      <p:sp>
        <p:nvSpPr>
          <p:cNvPr id="219" name="object 219"/>
          <p:cNvSpPr txBox="1"/>
          <p:nvPr/>
        </p:nvSpPr>
        <p:spPr>
          <a:xfrm>
            <a:off x="6688581" y="7337247"/>
            <a:ext cx="6343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Dir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220" name="object 220"/>
          <p:cNvGrpSpPr/>
          <p:nvPr/>
        </p:nvGrpSpPr>
        <p:grpSpPr>
          <a:xfrm>
            <a:off x="7909559" y="7187183"/>
            <a:ext cx="1354455" cy="1205230"/>
            <a:chOff x="7909559" y="7187183"/>
            <a:chExt cx="1354455" cy="1205230"/>
          </a:xfrm>
        </p:grpSpPr>
        <p:pic>
          <p:nvPicPr>
            <p:cNvPr id="221" name="object 22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132063" y="7263383"/>
              <a:ext cx="915162" cy="887730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7909559" y="7187183"/>
              <a:ext cx="1354074" cy="1204722"/>
            </a:xfrm>
            <a:prstGeom prst="rect">
              <a:avLst/>
            </a:prstGeom>
          </p:spPr>
        </p:pic>
        <p:pic>
          <p:nvPicPr>
            <p:cNvPr id="223" name="object 223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8179307" y="7286243"/>
              <a:ext cx="822960" cy="795527"/>
            </a:xfrm>
            <a:prstGeom prst="rect">
              <a:avLst/>
            </a:prstGeom>
          </p:spPr>
        </p:pic>
        <p:sp>
          <p:nvSpPr>
            <p:cNvPr id="224" name="object 224"/>
            <p:cNvSpPr/>
            <p:nvPr/>
          </p:nvSpPr>
          <p:spPr>
            <a:xfrm>
              <a:off x="8179307" y="7286243"/>
              <a:ext cx="822960" cy="795655"/>
            </a:xfrm>
            <a:custGeom>
              <a:avLst/>
              <a:gdLst/>
              <a:ahLst/>
              <a:cxnLst/>
              <a:rect l="l" t="t" r="r" b="b"/>
              <a:pathLst>
                <a:path w="822959" h="795654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8" y="0"/>
                  </a:lnTo>
                  <a:lnTo>
                    <a:pt x="690372" y="0"/>
                  </a:lnTo>
                  <a:lnTo>
                    <a:pt x="732300" y="6754"/>
                  </a:lnTo>
                  <a:lnTo>
                    <a:pt x="768699" y="25566"/>
                  </a:lnTo>
                  <a:lnTo>
                    <a:pt x="797393" y="54260"/>
                  </a:lnTo>
                  <a:lnTo>
                    <a:pt x="816205" y="90659"/>
                  </a:lnTo>
                  <a:lnTo>
                    <a:pt x="822960" y="132587"/>
                  </a:lnTo>
                  <a:lnTo>
                    <a:pt x="822960" y="662939"/>
                  </a:lnTo>
                  <a:lnTo>
                    <a:pt x="816205" y="704868"/>
                  </a:lnTo>
                  <a:lnTo>
                    <a:pt x="797393" y="741267"/>
                  </a:lnTo>
                  <a:lnTo>
                    <a:pt x="768699" y="769961"/>
                  </a:lnTo>
                  <a:lnTo>
                    <a:pt x="732300" y="788773"/>
                  </a:lnTo>
                  <a:lnTo>
                    <a:pt x="690372" y="795527"/>
                  </a:lnTo>
                  <a:lnTo>
                    <a:pt x="132588" y="795527"/>
                  </a:lnTo>
                  <a:lnTo>
                    <a:pt x="90659" y="788773"/>
                  </a:lnTo>
                  <a:lnTo>
                    <a:pt x="54260" y="769961"/>
                  </a:lnTo>
                  <a:lnTo>
                    <a:pt x="25566" y="741267"/>
                  </a:lnTo>
                  <a:lnTo>
                    <a:pt x="6754" y="704868"/>
                  </a:lnTo>
                  <a:lnTo>
                    <a:pt x="0" y="662939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87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5" name="object 225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7949183" y="7202423"/>
              <a:ext cx="1274826" cy="1125474"/>
            </a:xfrm>
            <a:prstGeom prst="rect">
              <a:avLst/>
            </a:prstGeom>
          </p:spPr>
        </p:pic>
      </p:grpSp>
      <p:sp>
        <p:nvSpPr>
          <p:cNvPr id="226" name="object 226"/>
          <p:cNvSpPr txBox="1"/>
          <p:nvPr/>
        </p:nvSpPr>
        <p:spPr>
          <a:xfrm>
            <a:off x="8274177" y="7332344"/>
            <a:ext cx="6337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Dir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227" name="object 227"/>
          <p:cNvGrpSpPr/>
          <p:nvPr/>
        </p:nvGrpSpPr>
        <p:grpSpPr>
          <a:xfrm>
            <a:off x="9494519" y="7184135"/>
            <a:ext cx="1354455" cy="1205230"/>
            <a:chOff x="9494519" y="7184135"/>
            <a:chExt cx="1354455" cy="1205230"/>
          </a:xfrm>
        </p:grpSpPr>
        <p:pic>
          <p:nvPicPr>
            <p:cNvPr id="228" name="object 22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9717023" y="7257287"/>
              <a:ext cx="915162" cy="887730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9494519" y="7184135"/>
              <a:ext cx="1354074" cy="1204721"/>
            </a:xfrm>
            <a:prstGeom prst="rect">
              <a:avLst/>
            </a:prstGeom>
          </p:spPr>
        </p:pic>
        <p:pic>
          <p:nvPicPr>
            <p:cNvPr id="230" name="object 230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9764267" y="7280147"/>
              <a:ext cx="822959" cy="795527"/>
            </a:xfrm>
            <a:prstGeom prst="rect">
              <a:avLst/>
            </a:prstGeom>
          </p:spPr>
        </p:pic>
        <p:sp>
          <p:nvSpPr>
            <p:cNvPr id="231" name="object 231"/>
            <p:cNvSpPr/>
            <p:nvPr/>
          </p:nvSpPr>
          <p:spPr>
            <a:xfrm>
              <a:off x="9764267" y="7280147"/>
              <a:ext cx="822960" cy="795655"/>
            </a:xfrm>
            <a:custGeom>
              <a:avLst/>
              <a:gdLst/>
              <a:ahLst/>
              <a:cxnLst/>
              <a:rect l="l" t="t" r="r" b="b"/>
              <a:pathLst>
                <a:path w="822959" h="795654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690372" y="0"/>
                  </a:lnTo>
                  <a:lnTo>
                    <a:pt x="732300" y="6754"/>
                  </a:lnTo>
                  <a:lnTo>
                    <a:pt x="768699" y="25566"/>
                  </a:lnTo>
                  <a:lnTo>
                    <a:pt x="797393" y="54260"/>
                  </a:lnTo>
                  <a:lnTo>
                    <a:pt x="816205" y="90659"/>
                  </a:lnTo>
                  <a:lnTo>
                    <a:pt x="822959" y="132587"/>
                  </a:lnTo>
                  <a:lnTo>
                    <a:pt x="822959" y="662939"/>
                  </a:lnTo>
                  <a:lnTo>
                    <a:pt x="816205" y="704868"/>
                  </a:lnTo>
                  <a:lnTo>
                    <a:pt x="797393" y="741267"/>
                  </a:lnTo>
                  <a:lnTo>
                    <a:pt x="768699" y="769961"/>
                  </a:lnTo>
                  <a:lnTo>
                    <a:pt x="732300" y="788773"/>
                  </a:lnTo>
                  <a:lnTo>
                    <a:pt x="690372" y="795527"/>
                  </a:lnTo>
                  <a:lnTo>
                    <a:pt x="132587" y="795527"/>
                  </a:lnTo>
                  <a:lnTo>
                    <a:pt x="90659" y="788773"/>
                  </a:lnTo>
                  <a:lnTo>
                    <a:pt x="54260" y="769961"/>
                  </a:lnTo>
                  <a:lnTo>
                    <a:pt x="25566" y="741267"/>
                  </a:lnTo>
                  <a:lnTo>
                    <a:pt x="6754" y="704868"/>
                  </a:lnTo>
                  <a:lnTo>
                    <a:pt x="0" y="662939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87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2" name="object 232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9534143" y="7196327"/>
              <a:ext cx="1274826" cy="1125474"/>
            </a:xfrm>
            <a:prstGeom prst="rect">
              <a:avLst/>
            </a:prstGeom>
          </p:spPr>
        </p:pic>
      </p:grpSp>
      <p:sp>
        <p:nvSpPr>
          <p:cNvPr id="233" name="object 233"/>
          <p:cNvSpPr txBox="1"/>
          <p:nvPr/>
        </p:nvSpPr>
        <p:spPr>
          <a:xfrm>
            <a:off x="9859518" y="7327138"/>
            <a:ext cx="6337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Dir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234" name="object 234"/>
          <p:cNvGrpSpPr/>
          <p:nvPr/>
        </p:nvGrpSpPr>
        <p:grpSpPr>
          <a:xfrm>
            <a:off x="11079480" y="7178040"/>
            <a:ext cx="1354455" cy="1205230"/>
            <a:chOff x="11079480" y="7178040"/>
            <a:chExt cx="1354455" cy="1205230"/>
          </a:xfrm>
        </p:grpSpPr>
        <p:pic>
          <p:nvPicPr>
            <p:cNvPr id="235" name="object 23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301984" y="7254240"/>
              <a:ext cx="915162" cy="884681"/>
            </a:xfrm>
            <a:prstGeom prst="rect">
              <a:avLst/>
            </a:prstGeom>
          </p:spPr>
        </p:pic>
        <p:pic>
          <p:nvPicPr>
            <p:cNvPr id="236" name="object 236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1079480" y="7178040"/>
              <a:ext cx="1354074" cy="1204721"/>
            </a:xfrm>
            <a:prstGeom prst="rect">
              <a:avLst/>
            </a:prstGeom>
          </p:spPr>
        </p:pic>
        <p:pic>
          <p:nvPicPr>
            <p:cNvPr id="237" name="object 237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1349228" y="7277100"/>
              <a:ext cx="822960" cy="792479"/>
            </a:xfrm>
            <a:prstGeom prst="rect">
              <a:avLst/>
            </a:prstGeom>
          </p:spPr>
        </p:pic>
        <p:sp>
          <p:nvSpPr>
            <p:cNvPr id="238" name="object 238"/>
            <p:cNvSpPr/>
            <p:nvPr/>
          </p:nvSpPr>
          <p:spPr>
            <a:xfrm>
              <a:off x="11349228" y="7277100"/>
              <a:ext cx="822960" cy="792480"/>
            </a:xfrm>
            <a:custGeom>
              <a:avLst/>
              <a:gdLst/>
              <a:ahLst/>
              <a:cxnLst/>
              <a:rect l="l" t="t" r="r" b="b"/>
              <a:pathLst>
                <a:path w="822959" h="792479">
                  <a:moveTo>
                    <a:pt x="0" y="132079"/>
                  </a:moveTo>
                  <a:lnTo>
                    <a:pt x="6738" y="90350"/>
                  </a:lnTo>
                  <a:lnTo>
                    <a:pt x="25497" y="54095"/>
                  </a:lnTo>
                  <a:lnTo>
                    <a:pt x="54095" y="25497"/>
                  </a:lnTo>
                  <a:lnTo>
                    <a:pt x="90350" y="6738"/>
                  </a:lnTo>
                  <a:lnTo>
                    <a:pt x="132079" y="0"/>
                  </a:lnTo>
                  <a:lnTo>
                    <a:pt x="690879" y="0"/>
                  </a:lnTo>
                  <a:lnTo>
                    <a:pt x="732609" y="6738"/>
                  </a:lnTo>
                  <a:lnTo>
                    <a:pt x="768864" y="25497"/>
                  </a:lnTo>
                  <a:lnTo>
                    <a:pt x="797462" y="54095"/>
                  </a:lnTo>
                  <a:lnTo>
                    <a:pt x="816221" y="90350"/>
                  </a:lnTo>
                  <a:lnTo>
                    <a:pt x="822960" y="132079"/>
                  </a:lnTo>
                  <a:lnTo>
                    <a:pt x="822960" y="660400"/>
                  </a:lnTo>
                  <a:lnTo>
                    <a:pt x="816221" y="702129"/>
                  </a:lnTo>
                  <a:lnTo>
                    <a:pt x="797462" y="738384"/>
                  </a:lnTo>
                  <a:lnTo>
                    <a:pt x="768864" y="766982"/>
                  </a:lnTo>
                  <a:lnTo>
                    <a:pt x="732609" y="785741"/>
                  </a:lnTo>
                  <a:lnTo>
                    <a:pt x="690879" y="792479"/>
                  </a:lnTo>
                  <a:lnTo>
                    <a:pt x="132079" y="792479"/>
                  </a:lnTo>
                  <a:lnTo>
                    <a:pt x="90350" y="785741"/>
                  </a:lnTo>
                  <a:lnTo>
                    <a:pt x="54095" y="766982"/>
                  </a:lnTo>
                  <a:lnTo>
                    <a:pt x="25497" y="738384"/>
                  </a:lnTo>
                  <a:lnTo>
                    <a:pt x="6738" y="702129"/>
                  </a:lnTo>
                  <a:lnTo>
                    <a:pt x="0" y="660400"/>
                  </a:lnTo>
                  <a:lnTo>
                    <a:pt x="0" y="132079"/>
                  </a:lnTo>
                  <a:close/>
                </a:path>
              </a:pathLst>
            </a:custGeom>
            <a:ln w="9144">
              <a:solidFill>
                <a:srgbClr val="0087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9" name="object 239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1119104" y="7193280"/>
              <a:ext cx="1274826" cy="1125474"/>
            </a:xfrm>
            <a:prstGeom prst="rect">
              <a:avLst/>
            </a:prstGeom>
          </p:spPr>
        </p:pic>
      </p:grpSp>
      <p:sp>
        <p:nvSpPr>
          <p:cNvPr id="240" name="object 240"/>
          <p:cNvSpPr txBox="1"/>
          <p:nvPr/>
        </p:nvSpPr>
        <p:spPr>
          <a:xfrm>
            <a:off x="11419585" y="7321753"/>
            <a:ext cx="208470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949960" algn="l"/>
              </a:tabLst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Dir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6000" spc="-37" baseline="-20138" dirty="0">
                <a:solidFill>
                  <a:srgbClr val="FFFFFF"/>
                </a:solidFill>
                <a:latin typeface="Calibri"/>
                <a:cs typeface="Calibri"/>
              </a:rPr>
              <a:t>Mem</a:t>
            </a:r>
            <a:endParaRPr sz="6000" baseline="-20138">
              <a:latin typeface="Calibri"/>
              <a:cs typeface="Calibri"/>
            </a:endParaRPr>
          </a:p>
        </p:txBody>
      </p:sp>
      <p:grpSp>
        <p:nvGrpSpPr>
          <p:cNvPr id="241" name="object 241"/>
          <p:cNvGrpSpPr/>
          <p:nvPr/>
        </p:nvGrpSpPr>
        <p:grpSpPr>
          <a:xfrm>
            <a:off x="6324600" y="8702040"/>
            <a:ext cx="1354455" cy="1205230"/>
            <a:chOff x="6324600" y="8702040"/>
            <a:chExt cx="1354455" cy="1205230"/>
          </a:xfrm>
        </p:grpSpPr>
        <p:pic>
          <p:nvPicPr>
            <p:cNvPr id="242" name="object 24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547104" y="8775192"/>
              <a:ext cx="915161" cy="887729"/>
            </a:xfrm>
            <a:prstGeom prst="rect">
              <a:avLst/>
            </a:prstGeom>
          </p:spPr>
        </p:pic>
        <p:pic>
          <p:nvPicPr>
            <p:cNvPr id="243" name="object 243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6324600" y="8702040"/>
              <a:ext cx="1354074" cy="1204722"/>
            </a:xfrm>
            <a:prstGeom prst="rect">
              <a:avLst/>
            </a:prstGeom>
          </p:spPr>
        </p:pic>
        <p:pic>
          <p:nvPicPr>
            <p:cNvPr id="244" name="object 244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6594347" y="8798052"/>
              <a:ext cx="822959" cy="795527"/>
            </a:xfrm>
            <a:prstGeom prst="rect">
              <a:avLst/>
            </a:prstGeom>
          </p:spPr>
        </p:pic>
        <p:sp>
          <p:nvSpPr>
            <p:cNvPr id="245" name="object 245"/>
            <p:cNvSpPr/>
            <p:nvPr/>
          </p:nvSpPr>
          <p:spPr>
            <a:xfrm>
              <a:off x="6594347" y="8798052"/>
              <a:ext cx="822960" cy="795655"/>
            </a:xfrm>
            <a:custGeom>
              <a:avLst/>
              <a:gdLst/>
              <a:ahLst/>
              <a:cxnLst/>
              <a:rect l="l" t="t" r="r" b="b"/>
              <a:pathLst>
                <a:path w="822959" h="795654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690372" y="0"/>
                  </a:lnTo>
                  <a:lnTo>
                    <a:pt x="732300" y="6754"/>
                  </a:lnTo>
                  <a:lnTo>
                    <a:pt x="768699" y="25566"/>
                  </a:lnTo>
                  <a:lnTo>
                    <a:pt x="797393" y="54260"/>
                  </a:lnTo>
                  <a:lnTo>
                    <a:pt x="816205" y="90659"/>
                  </a:lnTo>
                  <a:lnTo>
                    <a:pt x="822959" y="132587"/>
                  </a:lnTo>
                  <a:lnTo>
                    <a:pt x="822959" y="662939"/>
                  </a:lnTo>
                  <a:lnTo>
                    <a:pt x="816205" y="704868"/>
                  </a:lnTo>
                  <a:lnTo>
                    <a:pt x="797393" y="741267"/>
                  </a:lnTo>
                  <a:lnTo>
                    <a:pt x="768699" y="769961"/>
                  </a:lnTo>
                  <a:lnTo>
                    <a:pt x="732300" y="788773"/>
                  </a:lnTo>
                  <a:lnTo>
                    <a:pt x="690372" y="795527"/>
                  </a:lnTo>
                  <a:lnTo>
                    <a:pt x="132587" y="795527"/>
                  </a:lnTo>
                  <a:lnTo>
                    <a:pt x="90659" y="788773"/>
                  </a:lnTo>
                  <a:lnTo>
                    <a:pt x="54260" y="769961"/>
                  </a:lnTo>
                  <a:lnTo>
                    <a:pt x="25566" y="741267"/>
                  </a:lnTo>
                  <a:lnTo>
                    <a:pt x="6754" y="704868"/>
                  </a:lnTo>
                  <a:lnTo>
                    <a:pt x="0" y="662939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87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6" name="object 246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6364223" y="8714232"/>
              <a:ext cx="1274826" cy="1125474"/>
            </a:xfrm>
            <a:prstGeom prst="rect">
              <a:avLst/>
            </a:prstGeom>
          </p:spPr>
        </p:pic>
      </p:grpSp>
      <p:sp>
        <p:nvSpPr>
          <p:cNvPr id="247" name="object 247"/>
          <p:cNvSpPr txBox="1"/>
          <p:nvPr/>
        </p:nvSpPr>
        <p:spPr>
          <a:xfrm>
            <a:off x="6688963" y="8845422"/>
            <a:ext cx="6337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Dir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248" name="object 248"/>
          <p:cNvGrpSpPr/>
          <p:nvPr/>
        </p:nvGrpSpPr>
        <p:grpSpPr>
          <a:xfrm>
            <a:off x="7909559" y="8695943"/>
            <a:ext cx="1354455" cy="1205230"/>
            <a:chOff x="7909559" y="8695943"/>
            <a:chExt cx="1354455" cy="1205230"/>
          </a:xfrm>
        </p:grpSpPr>
        <p:pic>
          <p:nvPicPr>
            <p:cNvPr id="249" name="object 24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132063" y="8769095"/>
              <a:ext cx="915162" cy="887729"/>
            </a:xfrm>
            <a:prstGeom prst="rect">
              <a:avLst/>
            </a:prstGeom>
          </p:spPr>
        </p:pic>
        <p:pic>
          <p:nvPicPr>
            <p:cNvPr id="250" name="object 250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7909559" y="8695943"/>
              <a:ext cx="1354074" cy="1204722"/>
            </a:xfrm>
            <a:prstGeom prst="rect">
              <a:avLst/>
            </a:prstGeom>
          </p:spPr>
        </p:pic>
        <p:pic>
          <p:nvPicPr>
            <p:cNvPr id="251" name="object 25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8179307" y="8791955"/>
              <a:ext cx="822960" cy="795528"/>
            </a:xfrm>
            <a:prstGeom prst="rect">
              <a:avLst/>
            </a:prstGeom>
          </p:spPr>
        </p:pic>
        <p:sp>
          <p:nvSpPr>
            <p:cNvPr id="252" name="object 252"/>
            <p:cNvSpPr/>
            <p:nvPr/>
          </p:nvSpPr>
          <p:spPr>
            <a:xfrm>
              <a:off x="8179307" y="8791955"/>
              <a:ext cx="822960" cy="795655"/>
            </a:xfrm>
            <a:custGeom>
              <a:avLst/>
              <a:gdLst/>
              <a:ahLst/>
              <a:cxnLst/>
              <a:rect l="l" t="t" r="r" b="b"/>
              <a:pathLst>
                <a:path w="822959" h="795654">
                  <a:moveTo>
                    <a:pt x="0" y="132588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8" y="0"/>
                  </a:lnTo>
                  <a:lnTo>
                    <a:pt x="690372" y="0"/>
                  </a:lnTo>
                  <a:lnTo>
                    <a:pt x="732300" y="6754"/>
                  </a:lnTo>
                  <a:lnTo>
                    <a:pt x="768699" y="25566"/>
                  </a:lnTo>
                  <a:lnTo>
                    <a:pt x="797393" y="54260"/>
                  </a:lnTo>
                  <a:lnTo>
                    <a:pt x="816205" y="90659"/>
                  </a:lnTo>
                  <a:lnTo>
                    <a:pt x="822960" y="132588"/>
                  </a:lnTo>
                  <a:lnTo>
                    <a:pt x="822960" y="662940"/>
                  </a:lnTo>
                  <a:lnTo>
                    <a:pt x="816205" y="704868"/>
                  </a:lnTo>
                  <a:lnTo>
                    <a:pt x="797393" y="741267"/>
                  </a:lnTo>
                  <a:lnTo>
                    <a:pt x="768699" y="769961"/>
                  </a:lnTo>
                  <a:lnTo>
                    <a:pt x="732300" y="788773"/>
                  </a:lnTo>
                  <a:lnTo>
                    <a:pt x="690372" y="795528"/>
                  </a:lnTo>
                  <a:lnTo>
                    <a:pt x="132588" y="795528"/>
                  </a:lnTo>
                  <a:lnTo>
                    <a:pt x="90659" y="788773"/>
                  </a:lnTo>
                  <a:lnTo>
                    <a:pt x="54260" y="769961"/>
                  </a:lnTo>
                  <a:lnTo>
                    <a:pt x="25566" y="741267"/>
                  </a:lnTo>
                  <a:lnTo>
                    <a:pt x="6754" y="704868"/>
                  </a:lnTo>
                  <a:lnTo>
                    <a:pt x="0" y="662940"/>
                  </a:lnTo>
                  <a:lnTo>
                    <a:pt x="0" y="132588"/>
                  </a:lnTo>
                  <a:close/>
                </a:path>
              </a:pathLst>
            </a:custGeom>
            <a:ln w="9143">
              <a:solidFill>
                <a:srgbClr val="0087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3" name="object 253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7949183" y="8711183"/>
              <a:ext cx="1274826" cy="1125474"/>
            </a:xfrm>
            <a:prstGeom prst="rect">
              <a:avLst/>
            </a:prstGeom>
          </p:spPr>
        </p:pic>
      </p:grpSp>
      <p:sp>
        <p:nvSpPr>
          <p:cNvPr id="254" name="object 254"/>
          <p:cNvSpPr txBox="1"/>
          <p:nvPr/>
        </p:nvSpPr>
        <p:spPr>
          <a:xfrm>
            <a:off x="8274177" y="8840216"/>
            <a:ext cx="6337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Dir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255" name="object 255"/>
          <p:cNvGrpSpPr/>
          <p:nvPr/>
        </p:nvGrpSpPr>
        <p:grpSpPr>
          <a:xfrm>
            <a:off x="9494519" y="8689847"/>
            <a:ext cx="1354455" cy="1205230"/>
            <a:chOff x="9494519" y="8689847"/>
            <a:chExt cx="1354455" cy="1205230"/>
          </a:xfrm>
        </p:grpSpPr>
        <p:pic>
          <p:nvPicPr>
            <p:cNvPr id="256" name="object 25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717023" y="8766047"/>
              <a:ext cx="915162" cy="884681"/>
            </a:xfrm>
            <a:prstGeom prst="rect">
              <a:avLst/>
            </a:prstGeom>
          </p:spPr>
        </p:pic>
        <p:pic>
          <p:nvPicPr>
            <p:cNvPr id="257" name="object 257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9494519" y="8689847"/>
              <a:ext cx="1354074" cy="1204722"/>
            </a:xfrm>
            <a:prstGeom prst="rect">
              <a:avLst/>
            </a:prstGeom>
          </p:spPr>
        </p:pic>
        <p:pic>
          <p:nvPicPr>
            <p:cNvPr id="258" name="object 258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9764267" y="8788907"/>
              <a:ext cx="822959" cy="792479"/>
            </a:xfrm>
            <a:prstGeom prst="rect">
              <a:avLst/>
            </a:prstGeom>
          </p:spPr>
        </p:pic>
        <p:sp>
          <p:nvSpPr>
            <p:cNvPr id="259" name="object 259"/>
            <p:cNvSpPr/>
            <p:nvPr/>
          </p:nvSpPr>
          <p:spPr>
            <a:xfrm>
              <a:off x="9764267" y="8788907"/>
              <a:ext cx="822960" cy="792480"/>
            </a:xfrm>
            <a:custGeom>
              <a:avLst/>
              <a:gdLst/>
              <a:ahLst/>
              <a:cxnLst/>
              <a:rect l="l" t="t" r="r" b="b"/>
              <a:pathLst>
                <a:path w="822959" h="792479">
                  <a:moveTo>
                    <a:pt x="0" y="132080"/>
                  </a:moveTo>
                  <a:lnTo>
                    <a:pt x="6738" y="90350"/>
                  </a:lnTo>
                  <a:lnTo>
                    <a:pt x="25497" y="54095"/>
                  </a:lnTo>
                  <a:lnTo>
                    <a:pt x="54095" y="25497"/>
                  </a:lnTo>
                  <a:lnTo>
                    <a:pt x="90350" y="6738"/>
                  </a:lnTo>
                  <a:lnTo>
                    <a:pt x="132079" y="0"/>
                  </a:lnTo>
                  <a:lnTo>
                    <a:pt x="690879" y="0"/>
                  </a:lnTo>
                  <a:lnTo>
                    <a:pt x="732609" y="6738"/>
                  </a:lnTo>
                  <a:lnTo>
                    <a:pt x="768864" y="25497"/>
                  </a:lnTo>
                  <a:lnTo>
                    <a:pt x="797462" y="54095"/>
                  </a:lnTo>
                  <a:lnTo>
                    <a:pt x="816221" y="90350"/>
                  </a:lnTo>
                  <a:lnTo>
                    <a:pt x="822959" y="132080"/>
                  </a:lnTo>
                  <a:lnTo>
                    <a:pt x="822959" y="660400"/>
                  </a:lnTo>
                  <a:lnTo>
                    <a:pt x="816221" y="702129"/>
                  </a:lnTo>
                  <a:lnTo>
                    <a:pt x="797462" y="738384"/>
                  </a:lnTo>
                  <a:lnTo>
                    <a:pt x="768864" y="766982"/>
                  </a:lnTo>
                  <a:lnTo>
                    <a:pt x="732609" y="785741"/>
                  </a:lnTo>
                  <a:lnTo>
                    <a:pt x="690879" y="792480"/>
                  </a:lnTo>
                  <a:lnTo>
                    <a:pt x="132079" y="792480"/>
                  </a:lnTo>
                  <a:lnTo>
                    <a:pt x="90350" y="785741"/>
                  </a:lnTo>
                  <a:lnTo>
                    <a:pt x="54095" y="766982"/>
                  </a:lnTo>
                  <a:lnTo>
                    <a:pt x="25497" y="738384"/>
                  </a:lnTo>
                  <a:lnTo>
                    <a:pt x="6738" y="702129"/>
                  </a:lnTo>
                  <a:lnTo>
                    <a:pt x="0" y="660400"/>
                  </a:lnTo>
                  <a:lnTo>
                    <a:pt x="0" y="132080"/>
                  </a:lnTo>
                  <a:close/>
                </a:path>
              </a:pathLst>
            </a:custGeom>
            <a:ln w="9144">
              <a:solidFill>
                <a:srgbClr val="0087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0" name="object 260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9534143" y="8705087"/>
              <a:ext cx="1274826" cy="1125474"/>
            </a:xfrm>
            <a:prstGeom prst="rect">
              <a:avLst/>
            </a:prstGeom>
          </p:spPr>
        </p:pic>
      </p:grpSp>
      <p:sp>
        <p:nvSpPr>
          <p:cNvPr id="261" name="object 261"/>
          <p:cNvSpPr txBox="1"/>
          <p:nvPr/>
        </p:nvSpPr>
        <p:spPr>
          <a:xfrm>
            <a:off x="9859771" y="8835008"/>
            <a:ext cx="6337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Dir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262" name="object 262"/>
          <p:cNvGrpSpPr/>
          <p:nvPr/>
        </p:nvGrpSpPr>
        <p:grpSpPr>
          <a:xfrm>
            <a:off x="11082528" y="8686800"/>
            <a:ext cx="1354455" cy="1205230"/>
            <a:chOff x="11082528" y="8686800"/>
            <a:chExt cx="1354455" cy="1205230"/>
          </a:xfrm>
        </p:grpSpPr>
        <p:pic>
          <p:nvPicPr>
            <p:cNvPr id="263" name="object 26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1301984" y="8759952"/>
              <a:ext cx="915162" cy="887730"/>
            </a:xfrm>
            <a:prstGeom prst="rect">
              <a:avLst/>
            </a:prstGeom>
          </p:spPr>
        </p:pic>
        <p:pic>
          <p:nvPicPr>
            <p:cNvPr id="264" name="object 264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1082528" y="8686800"/>
              <a:ext cx="1354074" cy="1204722"/>
            </a:xfrm>
            <a:prstGeom prst="rect">
              <a:avLst/>
            </a:prstGeom>
          </p:spPr>
        </p:pic>
        <p:pic>
          <p:nvPicPr>
            <p:cNvPr id="265" name="object 265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1349228" y="8782811"/>
              <a:ext cx="822960" cy="795527"/>
            </a:xfrm>
            <a:prstGeom prst="rect">
              <a:avLst/>
            </a:prstGeom>
          </p:spPr>
        </p:pic>
        <p:sp>
          <p:nvSpPr>
            <p:cNvPr id="266" name="object 266"/>
            <p:cNvSpPr/>
            <p:nvPr/>
          </p:nvSpPr>
          <p:spPr>
            <a:xfrm>
              <a:off x="11349228" y="8782811"/>
              <a:ext cx="822960" cy="795655"/>
            </a:xfrm>
            <a:custGeom>
              <a:avLst/>
              <a:gdLst/>
              <a:ahLst/>
              <a:cxnLst/>
              <a:rect l="l" t="t" r="r" b="b"/>
              <a:pathLst>
                <a:path w="822959" h="795654">
                  <a:moveTo>
                    <a:pt x="0" y="132588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8" y="0"/>
                  </a:lnTo>
                  <a:lnTo>
                    <a:pt x="690372" y="0"/>
                  </a:lnTo>
                  <a:lnTo>
                    <a:pt x="732300" y="6754"/>
                  </a:lnTo>
                  <a:lnTo>
                    <a:pt x="768699" y="25566"/>
                  </a:lnTo>
                  <a:lnTo>
                    <a:pt x="797393" y="54260"/>
                  </a:lnTo>
                  <a:lnTo>
                    <a:pt x="816205" y="90659"/>
                  </a:lnTo>
                  <a:lnTo>
                    <a:pt x="822960" y="132588"/>
                  </a:lnTo>
                  <a:lnTo>
                    <a:pt x="822960" y="662940"/>
                  </a:lnTo>
                  <a:lnTo>
                    <a:pt x="816205" y="704868"/>
                  </a:lnTo>
                  <a:lnTo>
                    <a:pt x="797393" y="741267"/>
                  </a:lnTo>
                  <a:lnTo>
                    <a:pt x="768699" y="769961"/>
                  </a:lnTo>
                  <a:lnTo>
                    <a:pt x="732300" y="788773"/>
                  </a:lnTo>
                  <a:lnTo>
                    <a:pt x="690372" y="795528"/>
                  </a:lnTo>
                  <a:lnTo>
                    <a:pt x="132588" y="795528"/>
                  </a:lnTo>
                  <a:lnTo>
                    <a:pt x="90659" y="788773"/>
                  </a:lnTo>
                  <a:lnTo>
                    <a:pt x="54260" y="769961"/>
                  </a:lnTo>
                  <a:lnTo>
                    <a:pt x="25566" y="741267"/>
                  </a:lnTo>
                  <a:lnTo>
                    <a:pt x="6754" y="704868"/>
                  </a:lnTo>
                  <a:lnTo>
                    <a:pt x="0" y="662940"/>
                  </a:lnTo>
                  <a:lnTo>
                    <a:pt x="0" y="132588"/>
                  </a:lnTo>
                  <a:close/>
                </a:path>
              </a:pathLst>
            </a:custGeom>
            <a:ln w="9144">
              <a:solidFill>
                <a:srgbClr val="0087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7" name="object 267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1122152" y="8698991"/>
              <a:ext cx="1274826" cy="1125474"/>
            </a:xfrm>
            <a:prstGeom prst="rect">
              <a:avLst/>
            </a:prstGeom>
          </p:spPr>
        </p:pic>
      </p:grpSp>
      <p:sp>
        <p:nvSpPr>
          <p:cNvPr id="268" name="object 268"/>
          <p:cNvSpPr txBox="1"/>
          <p:nvPr/>
        </p:nvSpPr>
        <p:spPr>
          <a:xfrm>
            <a:off x="11444985" y="8829802"/>
            <a:ext cx="6337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Dir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69" name="object 26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dirty="0"/>
              <a:t>CMU</a:t>
            </a:r>
            <a:r>
              <a:rPr spc="20" dirty="0"/>
              <a:t> </a:t>
            </a:r>
            <a:r>
              <a:rPr spc="70" dirty="0"/>
              <a:t>15-</a:t>
            </a:r>
            <a:r>
              <a:rPr spc="55" dirty="0"/>
              <a:t>418/618,</a:t>
            </a:r>
          </a:p>
          <a:p>
            <a:pPr marR="5080" algn="r">
              <a:lnSpc>
                <a:spcPct val="100000"/>
              </a:lnSpc>
            </a:pPr>
            <a:r>
              <a:rPr spc="-25" dirty="0"/>
              <a:t>Spring</a:t>
            </a:r>
            <a:r>
              <a:rPr spc="-105" dirty="0"/>
              <a:t> </a:t>
            </a:r>
            <a:r>
              <a:rPr spc="-20" dirty="0"/>
              <a:t>2019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3441</Words>
  <Application>Microsoft Macintosh PowerPoint</Application>
  <PresentationFormat>Custom</PresentationFormat>
  <Paragraphs>833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Times New Roman</vt:lpstr>
      <vt:lpstr>Wingdings</vt:lpstr>
      <vt:lpstr>Office Theme</vt:lpstr>
      <vt:lpstr>PowerPoint Presentation</vt:lpstr>
      <vt:lpstr>Implementing cache coherence</vt:lpstr>
      <vt:lpstr>Scaling cache coherence to large machines</vt:lpstr>
      <vt:lpstr>Scaling cache coherence in current multicores</vt:lpstr>
      <vt:lpstr>Scalable cache coherence using directories</vt:lpstr>
      <vt:lpstr>A very simple directory</vt:lpstr>
      <vt:lpstr>So we’ve traded a bus bottleneck for a memory bottleneck?</vt:lpstr>
      <vt:lpstr>A distributed directory in ccNUMA</vt:lpstr>
      <vt:lpstr>A distributed directory in a multicore</vt:lpstr>
      <vt:lpstr>Example 1: read miss to clean line</vt:lpstr>
      <vt:lpstr>Example 1: read miss to clean line</vt:lpstr>
      <vt:lpstr>Example 2: read miss to dirty line</vt:lpstr>
      <vt:lpstr>Example 2: read miss to dirty line</vt:lpstr>
      <vt:lpstr>Example 2: read miss to dirty line</vt:lpstr>
      <vt:lpstr>Example 3: write miss</vt:lpstr>
      <vt:lpstr>Example 3: write miss</vt:lpstr>
      <vt:lpstr>Example 3: write miss</vt:lpstr>
      <vt:lpstr>Example 3: write miss</vt:lpstr>
      <vt:lpstr>Advantage of directories</vt:lpstr>
      <vt:lpstr>Cache invalidation patterns</vt:lpstr>
      <vt:lpstr>In general, only a few sharers during a write</vt:lpstr>
      <vt:lpstr>Optimizing directory-based coherence</vt:lpstr>
      <vt:lpstr>Recall: read miss to dirty line</vt:lpstr>
      <vt:lpstr>Recall: read miss to dirty line</vt:lpstr>
      <vt:lpstr>Intervention forwarding</vt:lpstr>
      <vt:lpstr>Intervention forwarding</vt:lpstr>
      <vt:lpstr>Intervention forwarding</vt:lpstr>
      <vt:lpstr>Request forwarding</vt:lpstr>
      <vt:lpstr>Request forwarding</vt:lpstr>
      <vt:lpstr>Request forwarding</vt:lpstr>
      <vt:lpstr>Directory coherence in Intel Core i7 CPU</vt:lpstr>
      <vt:lpstr>Coherence in multi-socket Intel systems</vt:lpstr>
      <vt:lpstr>Xeon Phi</vt:lpstr>
      <vt:lpstr>Knight’s Corner Xeon Phi Cache Coherence</vt:lpstr>
      <vt:lpstr>KC Xeon Phi Ring Communication</vt:lpstr>
      <vt:lpstr>KC Xeon Phi Directory Structure</vt:lpstr>
      <vt:lpstr>Next Generation Xeon Phi</vt:lpstr>
      <vt:lpstr>Knight’s Landing Xeon Phi Cache Coherence</vt:lpstr>
      <vt:lpstr>Summary: directory-based coherence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Directory-Based Cache Coherence</dc:title>
  <dc:creator>Nathan Beckmann</dc:creator>
  <cp:lastModifiedBy>David Andrews</cp:lastModifiedBy>
  <cp:revision>1</cp:revision>
  <dcterms:created xsi:type="dcterms:W3CDTF">2025-04-14T15:27:40Z</dcterms:created>
  <dcterms:modified xsi:type="dcterms:W3CDTF">2025-04-14T15:43:59Z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2019-02-22T00:00:00Z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2025-04-14T00:00:00Z</vt:filetime>
  </property>
  <property fmtid="{D5CDD505-2E9C-101B-9397-08002B2CF9AE}" pid="5" name="Producer">
    <vt:lpwstr>Microsoft® PowerPoint® for Office 365</vt:lpwstr>
  </property>
</Properties>
</file>