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83" r:id="rId4"/>
    <p:sldId id="277" r:id="rId5"/>
    <p:sldId id="300" r:id="rId6"/>
    <p:sldId id="310" r:id="rId7"/>
    <p:sldId id="308" r:id="rId8"/>
    <p:sldId id="291" r:id="rId9"/>
    <p:sldId id="314" r:id="rId10"/>
    <p:sldId id="261" r:id="rId11"/>
    <p:sldId id="317" r:id="rId12"/>
    <p:sldId id="315" r:id="rId13"/>
    <p:sldId id="318" r:id="rId14"/>
    <p:sldId id="319" r:id="rId15"/>
    <p:sldId id="322" r:id="rId16"/>
    <p:sldId id="323" r:id="rId17"/>
    <p:sldId id="324" r:id="rId18"/>
    <p:sldId id="294" r:id="rId19"/>
    <p:sldId id="328" r:id="rId20"/>
    <p:sldId id="293" r:id="rId21"/>
    <p:sldId id="325" r:id="rId22"/>
    <p:sldId id="296" r:id="rId23"/>
    <p:sldId id="326" r:id="rId24"/>
    <p:sldId id="332" r:id="rId25"/>
    <p:sldId id="329" r:id="rId26"/>
    <p:sldId id="331" r:id="rId27"/>
    <p:sldId id="330" r:id="rId28"/>
    <p:sldId id="327" r:id="rId29"/>
    <p:sldId id="299" r:id="rId30"/>
    <p:sldId id="307" r:id="rId31"/>
    <p:sldId id="281" r:id="rId32"/>
    <p:sldId id="282" r:id="rId33"/>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521415D9-36F7-43E2-AB2F-B90AF26B5E84}">
      <p14:sectionLst xmlns:p14="http://schemas.microsoft.com/office/powerpoint/2010/main">
        <p14:section name="Section par défaut" id="{3E474433-068B-458E-AF70-DEB5E7C71D84}">
          <p14:sldIdLst>
            <p14:sldId id="256"/>
            <p14:sldId id="257"/>
            <p14:sldId id="283"/>
            <p14:sldId id="277"/>
            <p14:sldId id="300"/>
            <p14:sldId id="310"/>
            <p14:sldId id="308"/>
            <p14:sldId id="291"/>
            <p14:sldId id="314"/>
            <p14:sldId id="261"/>
            <p14:sldId id="317"/>
            <p14:sldId id="315"/>
            <p14:sldId id="318"/>
            <p14:sldId id="319"/>
            <p14:sldId id="322"/>
            <p14:sldId id="323"/>
            <p14:sldId id="324"/>
            <p14:sldId id="294"/>
            <p14:sldId id="328"/>
            <p14:sldId id="293"/>
            <p14:sldId id="325"/>
            <p14:sldId id="296"/>
            <p14:sldId id="326"/>
            <p14:sldId id="332"/>
            <p14:sldId id="329"/>
            <p14:sldId id="331"/>
            <p14:sldId id="330"/>
            <p14:sldId id="327"/>
            <p14:sldId id="299"/>
            <p14:sldId id="307"/>
            <p14:sldId id="281"/>
            <p14:sldId id="28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tem Htira" initials="HH" lastIdx="3" clrIdx="0">
    <p:extLst>
      <p:ext uri="{19B8F6BF-5375-455C-9EA6-DF929625EA0E}">
        <p15:presenceInfo xmlns:p15="http://schemas.microsoft.com/office/powerpoint/2012/main" userId="S::hatem.htira@stud.uni-bamberg.de::d049deab-ebff-4661-b54a-4f49946785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2C5884"/>
    <a:srgbClr val="00407A"/>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50383" autoAdjust="0"/>
  </p:normalViewPr>
  <p:slideViewPr>
    <p:cSldViewPr>
      <p:cViewPr varScale="1">
        <p:scale>
          <a:sx n="35" d="100"/>
          <a:sy n="35" d="100"/>
        </p:scale>
        <p:origin x="2394"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723AB-3BEE-4EA0-BCEE-2C06ED3AADC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104C6FBA-B13D-43AA-B09D-B4D87637692A}">
      <dgm:prSet/>
      <dgm:spPr/>
      <dgm:t>
        <a:bodyPr/>
        <a:lstStyle/>
        <a:p>
          <a:r>
            <a:rPr lang="fr-FR" dirty="0">
              <a:latin typeface="Avenir Next LT Pro" panose="020B0504020202020204" pitchFamily="34" charset="0"/>
            </a:rPr>
            <a:t>Background</a:t>
          </a:r>
        </a:p>
      </dgm:t>
    </dgm:pt>
    <dgm:pt modelId="{0CB98B7D-8A54-4868-9811-B84B59DC6D67}" type="parTrans" cxnId="{853B315C-1D90-4EEC-88FC-DAFEBF9AECF1}">
      <dgm:prSet/>
      <dgm:spPr/>
      <dgm:t>
        <a:bodyPr/>
        <a:lstStyle/>
        <a:p>
          <a:endParaRPr lang="fr-FR"/>
        </a:p>
      </dgm:t>
    </dgm:pt>
    <dgm:pt modelId="{20AC1650-1860-4118-96EC-22B417045FB6}" type="sibTrans" cxnId="{853B315C-1D90-4EEC-88FC-DAFEBF9AECF1}">
      <dgm:prSet/>
      <dgm:spPr/>
      <dgm:t>
        <a:bodyPr/>
        <a:lstStyle/>
        <a:p>
          <a:endParaRPr lang="fr-FR"/>
        </a:p>
      </dgm:t>
    </dgm:pt>
    <dgm:pt modelId="{698E3195-D1CA-4A73-9FE3-D469AEF81D99}">
      <dgm:prSet/>
      <dgm:spPr/>
      <dgm:t>
        <a:bodyPr/>
        <a:lstStyle/>
        <a:p>
          <a:r>
            <a:rPr lang="fr-FR" dirty="0" err="1">
              <a:latin typeface="Avenir Next LT Pro" panose="020B0504020202020204" pitchFamily="34" charset="0"/>
            </a:rPr>
            <a:t>Hierarchical</a:t>
          </a:r>
          <a:r>
            <a:rPr lang="fr-FR" dirty="0">
              <a:latin typeface="Avenir Next LT Pro" panose="020B0504020202020204" pitchFamily="34" charset="0"/>
            </a:rPr>
            <a:t> </a:t>
          </a:r>
          <a:r>
            <a:rPr lang="fr-FR" dirty="0" err="1">
              <a:latin typeface="Avenir Next LT Pro" panose="020B0504020202020204" pitchFamily="34" charset="0"/>
            </a:rPr>
            <a:t>task</a:t>
          </a:r>
          <a:r>
            <a:rPr lang="fr-FR" dirty="0">
              <a:latin typeface="Avenir Next LT Pro" panose="020B0504020202020204" pitchFamily="34" charset="0"/>
            </a:rPr>
            <a:t> network (HTN)</a:t>
          </a:r>
        </a:p>
      </dgm:t>
    </dgm:pt>
    <dgm:pt modelId="{AC8EC203-99FD-456D-B4F5-CACA0CB8C9C6}" type="parTrans" cxnId="{5FC678CF-4B5A-4723-8539-E12D5690ACF0}">
      <dgm:prSet/>
      <dgm:spPr/>
      <dgm:t>
        <a:bodyPr/>
        <a:lstStyle/>
        <a:p>
          <a:endParaRPr lang="fr-FR"/>
        </a:p>
      </dgm:t>
    </dgm:pt>
    <dgm:pt modelId="{8D2FCA58-D697-46F7-A0BC-0641BF82565E}" type="sibTrans" cxnId="{5FC678CF-4B5A-4723-8539-E12D5690ACF0}">
      <dgm:prSet/>
      <dgm:spPr/>
      <dgm:t>
        <a:bodyPr/>
        <a:lstStyle/>
        <a:p>
          <a:endParaRPr lang="fr-FR"/>
        </a:p>
      </dgm:t>
    </dgm:pt>
    <dgm:pt modelId="{06680E74-DE26-449F-9FCB-C55C0A154905}">
      <dgm:prSet/>
      <dgm:spPr/>
      <dgm:t>
        <a:bodyPr/>
        <a:lstStyle/>
        <a:p>
          <a:r>
            <a:rPr lang="fr-FR" dirty="0">
              <a:latin typeface="Avenir Next LT Pro" panose="020B0504020202020204" pitchFamily="34" charset="0"/>
            </a:rPr>
            <a:t>CHIMP</a:t>
          </a:r>
        </a:p>
      </dgm:t>
    </dgm:pt>
    <dgm:pt modelId="{8EA4FD65-FDE1-4230-9587-D69693316C7F}" type="parTrans" cxnId="{D654A62D-70C5-4BD2-B63A-4B9CDAE763AA}">
      <dgm:prSet/>
      <dgm:spPr/>
      <dgm:t>
        <a:bodyPr/>
        <a:lstStyle/>
        <a:p>
          <a:endParaRPr lang="fr-FR"/>
        </a:p>
      </dgm:t>
    </dgm:pt>
    <dgm:pt modelId="{5B4E59DF-7302-4FF5-9511-CAA675E17CB4}" type="sibTrans" cxnId="{D654A62D-70C5-4BD2-B63A-4B9CDAE763AA}">
      <dgm:prSet/>
      <dgm:spPr/>
      <dgm:t>
        <a:bodyPr/>
        <a:lstStyle/>
        <a:p>
          <a:endParaRPr lang="fr-FR"/>
        </a:p>
      </dgm:t>
    </dgm:pt>
    <dgm:pt modelId="{2BF14D6A-1560-4BB3-AFC4-03BD2D66197F}">
      <dgm:prSet/>
      <dgm:spPr/>
      <dgm:t>
        <a:bodyPr/>
        <a:lstStyle/>
        <a:p>
          <a:r>
            <a:rPr lang="de-DE" dirty="0" err="1">
              <a:latin typeface="Avenir Next LT Pro" panose="020B0504020202020204" pitchFamily="34" charset="0"/>
            </a:rPr>
            <a:t>Necessity</a:t>
          </a:r>
          <a:r>
            <a:rPr lang="de-DE" dirty="0">
              <a:latin typeface="Avenir Next LT Pro" panose="020B0504020202020204" pitchFamily="34" charset="0"/>
            </a:rPr>
            <a:t> </a:t>
          </a:r>
          <a:r>
            <a:rPr lang="de-DE" dirty="0" err="1">
              <a:latin typeface="Avenir Next LT Pro" panose="020B0504020202020204" pitchFamily="34" charset="0"/>
            </a:rPr>
            <a:t>of</a:t>
          </a:r>
          <a:r>
            <a:rPr lang="de-DE" dirty="0">
              <a:latin typeface="Avenir Next LT Pro" panose="020B0504020202020204" pitchFamily="34" charset="0"/>
            </a:rPr>
            <a:t> </a:t>
          </a:r>
          <a:r>
            <a:rPr lang="de-DE" dirty="0" err="1">
              <a:latin typeface="Avenir Next LT Pro" panose="020B0504020202020204" pitchFamily="34" charset="0"/>
            </a:rPr>
            <a:t>conditional</a:t>
          </a:r>
          <a:r>
            <a:rPr lang="de-DE" dirty="0">
              <a:latin typeface="Avenir Next LT Pro" panose="020B0504020202020204" pitchFamily="34" charset="0"/>
            </a:rPr>
            <a:t> </a:t>
          </a:r>
          <a:r>
            <a:rPr lang="de-DE" dirty="0" err="1">
              <a:latin typeface="Avenir Next LT Pro" panose="020B0504020202020204" pitchFamily="34" charset="0"/>
            </a:rPr>
            <a:t>probability</a:t>
          </a:r>
          <a:endParaRPr lang="fr-FR" dirty="0">
            <a:latin typeface="Avenir Next LT Pro" panose="020B0504020202020204" pitchFamily="34" charset="0"/>
          </a:endParaRPr>
        </a:p>
      </dgm:t>
    </dgm:pt>
    <dgm:pt modelId="{CE35C636-811B-43FF-94AA-C2CC1E6CFFFD}" type="parTrans" cxnId="{67FAE31D-C1C6-45C2-80A7-742E6FF20A7D}">
      <dgm:prSet/>
      <dgm:spPr/>
      <dgm:t>
        <a:bodyPr/>
        <a:lstStyle/>
        <a:p>
          <a:endParaRPr lang="fr-FR"/>
        </a:p>
      </dgm:t>
    </dgm:pt>
    <dgm:pt modelId="{25B3F0D8-860D-4D76-AB6D-3DCD95D2DB53}" type="sibTrans" cxnId="{67FAE31D-C1C6-45C2-80A7-742E6FF20A7D}">
      <dgm:prSet/>
      <dgm:spPr/>
      <dgm:t>
        <a:bodyPr/>
        <a:lstStyle/>
        <a:p>
          <a:endParaRPr lang="fr-FR"/>
        </a:p>
      </dgm:t>
    </dgm:pt>
    <dgm:pt modelId="{04396B1C-496A-4B37-91BB-375A0D2E5B1B}">
      <dgm:prSet/>
      <dgm:spPr/>
      <dgm:t>
        <a:bodyPr/>
        <a:lstStyle/>
        <a:p>
          <a:r>
            <a:rPr lang="de-DE" dirty="0" err="1">
              <a:latin typeface="Avenir Next LT Pro" panose="020B0504020202020204" pitchFamily="34" charset="0"/>
            </a:rPr>
            <a:t>Conclusion</a:t>
          </a:r>
          <a:endParaRPr lang="fr-FR" dirty="0">
            <a:latin typeface="Avenir Next LT Pro" panose="020B0504020202020204" pitchFamily="34" charset="0"/>
          </a:endParaRPr>
        </a:p>
      </dgm:t>
    </dgm:pt>
    <dgm:pt modelId="{4AF722BB-73DD-400D-9AC8-D9AE3BD6FEB5}" type="parTrans" cxnId="{59D45998-5462-43B9-AD6E-698EF017FF17}">
      <dgm:prSet/>
      <dgm:spPr/>
      <dgm:t>
        <a:bodyPr/>
        <a:lstStyle/>
        <a:p>
          <a:endParaRPr lang="fr-FR"/>
        </a:p>
      </dgm:t>
    </dgm:pt>
    <dgm:pt modelId="{D7800AE8-7396-4215-84F5-30C44A999E3B}" type="sibTrans" cxnId="{59D45998-5462-43B9-AD6E-698EF017FF17}">
      <dgm:prSet/>
      <dgm:spPr/>
      <dgm:t>
        <a:bodyPr/>
        <a:lstStyle/>
        <a:p>
          <a:endParaRPr lang="fr-FR"/>
        </a:p>
      </dgm:t>
    </dgm:pt>
    <dgm:pt modelId="{05CA9AC9-CF32-46D9-8037-8F96C43E22EB}">
      <dgm:prSet/>
      <dgm:spPr/>
      <dgm:t>
        <a:bodyPr/>
        <a:lstStyle/>
        <a:p>
          <a:r>
            <a:rPr lang="fr-FR" dirty="0" err="1">
              <a:latin typeface="Avenir Next LT Pro" panose="020B0504020202020204" pitchFamily="34" charset="0"/>
            </a:rPr>
            <a:t>Overview</a:t>
          </a:r>
          <a:endParaRPr lang="fr-FR" dirty="0">
            <a:latin typeface="Avenir Next LT Pro" panose="020B0504020202020204" pitchFamily="34" charset="0"/>
          </a:endParaRPr>
        </a:p>
      </dgm:t>
    </dgm:pt>
    <dgm:pt modelId="{C64A4675-7A8C-4E57-A68A-646A74C5699B}" type="parTrans" cxnId="{08555688-F8B1-4234-8F35-4D853CBFED5A}">
      <dgm:prSet/>
      <dgm:spPr/>
      <dgm:t>
        <a:bodyPr/>
        <a:lstStyle/>
        <a:p>
          <a:endParaRPr lang="fr-FR"/>
        </a:p>
      </dgm:t>
    </dgm:pt>
    <dgm:pt modelId="{D1CC2FAE-D552-4445-9CD8-45CE28542208}" type="sibTrans" cxnId="{08555688-F8B1-4234-8F35-4D853CBFED5A}">
      <dgm:prSet/>
      <dgm:spPr/>
      <dgm:t>
        <a:bodyPr/>
        <a:lstStyle/>
        <a:p>
          <a:endParaRPr lang="fr-FR"/>
        </a:p>
      </dgm:t>
    </dgm:pt>
    <dgm:pt modelId="{02450FF8-A6CF-4458-86AF-7EAAD48B425F}">
      <dgm:prSet/>
      <dgm:spPr/>
      <dgm:t>
        <a:bodyPr/>
        <a:lstStyle/>
        <a:p>
          <a:r>
            <a:rPr lang="fr-FR" b="0" dirty="0">
              <a:latin typeface="Avenir Next LT Pro" panose="020B0504020202020204" pitchFamily="34" charset="0"/>
            </a:rPr>
            <a:t>Express </a:t>
          </a:r>
          <a:r>
            <a:rPr lang="fr-FR" b="0" dirty="0" err="1">
              <a:latin typeface="Avenir Next LT Pro" panose="020B0504020202020204" pitchFamily="34" charset="0"/>
            </a:rPr>
            <a:t>Hybrid</a:t>
          </a:r>
          <a:r>
            <a:rPr lang="fr-FR" b="0" dirty="0">
              <a:latin typeface="Avenir Next LT Pro" panose="020B0504020202020204" pitchFamily="34" charset="0"/>
            </a:rPr>
            <a:t> </a:t>
          </a:r>
          <a:r>
            <a:rPr lang="fr-FR" b="0" dirty="0" err="1">
              <a:latin typeface="Avenir Next LT Pro" panose="020B0504020202020204" pitchFamily="34" charset="0"/>
            </a:rPr>
            <a:t>knowledge</a:t>
          </a:r>
          <a:endParaRPr lang="fr-FR" b="0" dirty="0">
            <a:latin typeface="Avenir Next LT Pro" panose="020B0504020202020204" pitchFamily="34" charset="0"/>
          </a:endParaRPr>
        </a:p>
      </dgm:t>
    </dgm:pt>
    <dgm:pt modelId="{C85A636C-2D5B-4359-BB4D-EDEC06528643}" type="parTrans" cxnId="{235AC123-D829-456F-873C-30F425C6846E}">
      <dgm:prSet/>
      <dgm:spPr/>
      <dgm:t>
        <a:bodyPr/>
        <a:lstStyle/>
        <a:p>
          <a:endParaRPr lang="fr-FR"/>
        </a:p>
      </dgm:t>
    </dgm:pt>
    <dgm:pt modelId="{40D2E2E7-34AF-4B77-B8F6-6C8ED7D1CDB3}" type="sibTrans" cxnId="{235AC123-D829-456F-873C-30F425C6846E}">
      <dgm:prSet/>
      <dgm:spPr/>
      <dgm:t>
        <a:bodyPr/>
        <a:lstStyle/>
        <a:p>
          <a:endParaRPr lang="fr-FR"/>
        </a:p>
      </dgm:t>
    </dgm:pt>
    <dgm:pt modelId="{04AAF865-FFB7-43DB-B003-5041EF96013C}">
      <dgm:prSet/>
      <dgm:spPr/>
      <dgm:t>
        <a:bodyPr/>
        <a:lstStyle/>
        <a:p>
          <a:r>
            <a:rPr lang="fr-FR" dirty="0">
              <a:latin typeface="Avenir Next LT Pro" panose="020B0504020202020204" pitchFamily="34" charset="0"/>
            </a:rPr>
            <a:t>Markov </a:t>
          </a:r>
          <a:r>
            <a:rPr lang="fr-FR" dirty="0" err="1">
              <a:latin typeface="Avenir Next LT Pro" panose="020B0504020202020204" pitchFamily="34" charset="0"/>
            </a:rPr>
            <a:t>Decision</a:t>
          </a:r>
          <a:r>
            <a:rPr lang="fr-FR" dirty="0">
              <a:latin typeface="Avenir Next LT Pro" panose="020B0504020202020204" pitchFamily="34" charset="0"/>
            </a:rPr>
            <a:t> </a:t>
          </a:r>
          <a:r>
            <a:rPr lang="fr-FR" dirty="0" err="1">
              <a:latin typeface="Avenir Next LT Pro" panose="020B0504020202020204" pitchFamily="34" charset="0"/>
            </a:rPr>
            <a:t>Processes</a:t>
          </a:r>
          <a:r>
            <a:rPr lang="fr-FR" dirty="0">
              <a:latin typeface="Avenir Next LT Pro" panose="020B0504020202020204" pitchFamily="34" charset="0"/>
            </a:rPr>
            <a:t> (</a:t>
          </a:r>
          <a:r>
            <a:rPr lang="fr-FR" dirty="0" err="1">
              <a:latin typeface="Avenir Next LT Pro" panose="020B0504020202020204" pitchFamily="34" charset="0"/>
            </a:rPr>
            <a:t>MDPs</a:t>
          </a:r>
          <a:r>
            <a:rPr lang="fr-FR" dirty="0">
              <a:latin typeface="Avenir Next LT Pro" panose="020B0504020202020204" pitchFamily="34" charset="0"/>
            </a:rPr>
            <a:t>)</a:t>
          </a:r>
        </a:p>
      </dgm:t>
    </dgm:pt>
    <dgm:pt modelId="{722348EF-49BD-47CF-B1FD-EFA4DDF4B822}" type="parTrans" cxnId="{46A84AFD-3A5C-431E-890C-731D75508D62}">
      <dgm:prSet/>
      <dgm:spPr/>
      <dgm:t>
        <a:bodyPr/>
        <a:lstStyle/>
        <a:p>
          <a:endParaRPr lang="fr-FR"/>
        </a:p>
      </dgm:t>
    </dgm:pt>
    <dgm:pt modelId="{7C74DD98-5E2D-4699-BAAA-F08E31F7B6A9}" type="sibTrans" cxnId="{46A84AFD-3A5C-431E-890C-731D75508D62}">
      <dgm:prSet/>
      <dgm:spPr/>
      <dgm:t>
        <a:bodyPr/>
        <a:lstStyle/>
        <a:p>
          <a:endParaRPr lang="fr-FR"/>
        </a:p>
      </dgm:t>
    </dgm:pt>
    <dgm:pt modelId="{10EB220F-1537-4C81-B145-7C202DC86561}">
      <dgm:prSet/>
      <dgm:spPr/>
      <dgm:t>
        <a:bodyPr/>
        <a:lstStyle/>
        <a:p>
          <a:r>
            <a:rPr lang="fr-FR" dirty="0">
              <a:latin typeface="Avenir Next LT Pro" panose="020B0504020202020204" pitchFamily="34" charset="0"/>
            </a:rPr>
            <a:t>Challenges &amp; Limitations</a:t>
          </a:r>
        </a:p>
      </dgm:t>
    </dgm:pt>
    <dgm:pt modelId="{AB54390E-8D72-4E67-9B12-E1D708DFACC4}" type="parTrans" cxnId="{947D4F3B-04DF-4592-AA0A-E82EF86DA4F0}">
      <dgm:prSet/>
      <dgm:spPr/>
      <dgm:t>
        <a:bodyPr/>
        <a:lstStyle/>
        <a:p>
          <a:endParaRPr lang="fr-FR"/>
        </a:p>
      </dgm:t>
    </dgm:pt>
    <dgm:pt modelId="{14966317-DC8C-4296-BE77-43A54F7C9139}" type="sibTrans" cxnId="{947D4F3B-04DF-4592-AA0A-E82EF86DA4F0}">
      <dgm:prSet/>
      <dgm:spPr/>
      <dgm:t>
        <a:bodyPr/>
        <a:lstStyle/>
        <a:p>
          <a:endParaRPr lang="fr-FR"/>
        </a:p>
      </dgm:t>
    </dgm:pt>
    <dgm:pt modelId="{FC62C850-BB86-4BBB-87C2-6965EB05566A}">
      <dgm:prSet/>
      <dgm:spPr/>
      <dgm:t>
        <a:bodyPr/>
        <a:lstStyle/>
        <a:p>
          <a:r>
            <a:rPr lang="fr-FR" dirty="0">
              <a:latin typeface="Avenir Next LT Pro" panose="020B0504020202020204" pitchFamily="34" charset="0"/>
            </a:rPr>
            <a:t>Conversion </a:t>
          </a:r>
          <a:r>
            <a:rPr lang="fr-FR" dirty="0" err="1">
              <a:latin typeface="Avenir Next LT Pro" panose="020B0504020202020204" pitchFamily="34" charset="0"/>
            </a:rPr>
            <a:t>from</a:t>
          </a:r>
          <a:r>
            <a:rPr lang="fr-FR" dirty="0">
              <a:latin typeface="Avenir Next LT Pro" panose="020B0504020202020204" pitchFamily="34" charset="0"/>
            </a:rPr>
            <a:t> HTN to MDP</a:t>
          </a:r>
        </a:p>
      </dgm:t>
    </dgm:pt>
    <dgm:pt modelId="{39268742-57D2-4D3E-A9C6-1865F11CA4E5}" type="sibTrans" cxnId="{E0CBCFCF-0D6C-43D4-BC67-DAF47A6B565C}">
      <dgm:prSet/>
      <dgm:spPr/>
      <dgm:t>
        <a:bodyPr/>
        <a:lstStyle/>
        <a:p>
          <a:endParaRPr lang="fr-FR"/>
        </a:p>
      </dgm:t>
    </dgm:pt>
    <dgm:pt modelId="{CA8864F3-DB76-4732-885F-617360E82318}" type="parTrans" cxnId="{E0CBCFCF-0D6C-43D4-BC67-DAF47A6B565C}">
      <dgm:prSet/>
      <dgm:spPr/>
      <dgm:t>
        <a:bodyPr/>
        <a:lstStyle/>
        <a:p>
          <a:endParaRPr lang="fr-FR"/>
        </a:p>
      </dgm:t>
    </dgm:pt>
    <dgm:pt modelId="{E487F5A5-870A-4078-B30B-9C1BA20631E6}" type="pres">
      <dgm:prSet presAssocID="{101723AB-3BEE-4EA0-BCEE-2C06ED3AADC8}" presName="linear" presStyleCnt="0">
        <dgm:presLayoutVars>
          <dgm:dir/>
          <dgm:animLvl val="lvl"/>
          <dgm:resizeHandles val="exact"/>
        </dgm:presLayoutVars>
      </dgm:prSet>
      <dgm:spPr/>
    </dgm:pt>
    <dgm:pt modelId="{2EC92AFE-6707-49A4-84C4-DDD26439E590}" type="pres">
      <dgm:prSet presAssocID="{104C6FBA-B13D-43AA-B09D-B4D87637692A}" presName="parentLin" presStyleCnt="0"/>
      <dgm:spPr/>
    </dgm:pt>
    <dgm:pt modelId="{4779C50A-1FE4-4CAA-85D9-9A4A1BCCECB3}" type="pres">
      <dgm:prSet presAssocID="{104C6FBA-B13D-43AA-B09D-B4D87637692A}" presName="parentLeftMargin" presStyleLbl="node1" presStyleIdx="0" presStyleCnt="6"/>
      <dgm:spPr/>
    </dgm:pt>
    <dgm:pt modelId="{8E8DD8EB-A921-4E4E-925B-1FEA7C1BB245}" type="pres">
      <dgm:prSet presAssocID="{104C6FBA-B13D-43AA-B09D-B4D87637692A}" presName="parentText" presStyleLbl="node1" presStyleIdx="0" presStyleCnt="6">
        <dgm:presLayoutVars>
          <dgm:chMax val="0"/>
          <dgm:bulletEnabled val="1"/>
        </dgm:presLayoutVars>
      </dgm:prSet>
      <dgm:spPr/>
    </dgm:pt>
    <dgm:pt modelId="{5CB7B64C-D0FF-4032-9C40-C5139777852D}" type="pres">
      <dgm:prSet presAssocID="{104C6FBA-B13D-43AA-B09D-B4D87637692A}" presName="negativeSpace" presStyleCnt="0"/>
      <dgm:spPr/>
    </dgm:pt>
    <dgm:pt modelId="{C5F56EBC-FEA2-4A32-83DE-7FF6B29D2F35}" type="pres">
      <dgm:prSet presAssocID="{104C6FBA-B13D-43AA-B09D-B4D87637692A}" presName="childText" presStyleLbl="conFgAcc1" presStyleIdx="0" presStyleCnt="6" custLinFactNeighborY="-64881">
        <dgm:presLayoutVars>
          <dgm:bulletEnabled val="1"/>
        </dgm:presLayoutVars>
      </dgm:prSet>
      <dgm:spPr/>
    </dgm:pt>
    <dgm:pt modelId="{2B6EB5D2-E188-41CA-ABE6-2E5E693D7C0B}" type="pres">
      <dgm:prSet presAssocID="{20AC1650-1860-4118-96EC-22B417045FB6}" presName="spaceBetweenRectangles" presStyleCnt="0"/>
      <dgm:spPr/>
    </dgm:pt>
    <dgm:pt modelId="{3A070A84-9B8A-4D5F-BD21-9F92F275D085}" type="pres">
      <dgm:prSet presAssocID="{06680E74-DE26-449F-9FCB-C55C0A154905}" presName="parentLin" presStyleCnt="0"/>
      <dgm:spPr/>
    </dgm:pt>
    <dgm:pt modelId="{F3BA4063-46AD-491A-8AF3-A7431E6F450F}" type="pres">
      <dgm:prSet presAssocID="{06680E74-DE26-449F-9FCB-C55C0A154905}" presName="parentLeftMargin" presStyleLbl="node1" presStyleIdx="0" presStyleCnt="6"/>
      <dgm:spPr/>
    </dgm:pt>
    <dgm:pt modelId="{BFF5F0B3-4EB9-4339-B096-A98C0A4EBB4C}" type="pres">
      <dgm:prSet presAssocID="{06680E74-DE26-449F-9FCB-C55C0A154905}" presName="parentText" presStyleLbl="node1" presStyleIdx="1" presStyleCnt="6">
        <dgm:presLayoutVars>
          <dgm:chMax val="0"/>
          <dgm:bulletEnabled val="1"/>
        </dgm:presLayoutVars>
      </dgm:prSet>
      <dgm:spPr/>
    </dgm:pt>
    <dgm:pt modelId="{29B1A852-0531-4A87-B3E3-12E944649EC7}" type="pres">
      <dgm:prSet presAssocID="{06680E74-DE26-449F-9FCB-C55C0A154905}" presName="negativeSpace" presStyleCnt="0"/>
      <dgm:spPr/>
    </dgm:pt>
    <dgm:pt modelId="{C48F78AA-6F02-4A89-AC29-C42FD8D92DD5}" type="pres">
      <dgm:prSet presAssocID="{06680E74-DE26-449F-9FCB-C55C0A154905}" presName="childText" presStyleLbl="conFgAcc1" presStyleIdx="1" presStyleCnt="6">
        <dgm:presLayoutVars>
          <dgm:bulletEnabled val="1"/>
        </dgm:presLayoutVars>
      </dgm:prSet>
      <dgm:spPr/>
    </dgm:pt>
    <dgm:pt modelId="{C4CE88A5-2127-4572-A613-79939D5D086C}" type="pres">
      <dgm:prSet presAssocID="{5B4E59DF-7302-4FF5-9511-CAA675E17CB4}" presName="spaceBetweenRectangles" presStyleCnt="0"/>
      <dgm:spPr/>
    </dgm:pt>
    <dgm:pt modelId="{B5340247-F06D-4013-A3B8-ED7C818BC355}" type="pres">
      <dgm:prSet presAssocID="{FC62C850-BB86-4BBB-87C2-6965EB05566A}" presName="parentLin" presStyleCnt="0"/>
      <dgm:spPr/>
    </dgm:pt>
    <dgm:pt modelId="{28D6CCEF-E23E-4D9C-9E6C-6CBB14FFCDF5}" type="pres">
      <dgm:prSet presAssocID="{FC62C850-BB86-4BBB-87C2-6965EB05566A}" presName="parentLeftMargin" presStyleLbl="node1" presStyleIdx="1" presStyleCnt="6"/>
      <dgm:spPr/>
    </dgm:pt>
    <dgm:pt modelId="{A89BC351-BBC8-4AA2-8F76-FA8947A8E5C2}" type="pres">
      <dgm:prSet presAssocID="{FC62C850-BB86-4BBB-87C2-6965EB05566A}" presName="parentText" presStyleLbl="node1" presStyleIdx="2" presStyleCnt="6">
        <dgm:presLayoutVars>
          <dgm:chMax val="0"/>
          <dgm:bulletEnabled val="1"/>
        </dgm:presLayoutVars>
      </dgm:prSet>
      <dgm:spPr/>
    </dgm:pt>
    <dgm:pt modelId="{4F2F002F-A3C0-4D8D-B2F3-66183DF5AC1D}" type="pres">
      <dgm:prSet presAssocID="{FC62C850-BB86-4BBB-87C2-6965EB05566A}" presName="negativeSpace" presStyleCnt="0"/>
      <dgm:spPr/>
    </dgm:pt>
    <dgm:pt modelId="{866FE5D9-9362-41A7-96FC-7827EDD8FBCC}" type="pres">
      <dgm:prSet presAssocID="{FC62C850-BB86-4BBB-87C2-6965EB05566A}" presName="childText" presStyleLbl="conFgAcc1" presStyleIdx="2" presStyleCnt="6">
        <dgm:presLayoutVars>
          <dgm:bulletEnabled val="1"/>
        </dgm:presLayoutVars>
      </dgm:prSet>
      <dgm:spPr/>
    </dgm:pt>
    <dgm:pt modelId="{926E5FAB-2B0D-4CF7-9DD3-6C86C128266C}" type="pres">
      <dgm:prSet presAssocID="{39268742-57D2-4D3E-A9C6-1865F11CA4E5}" presName="spaceBetweenRectangles" presStyleCnt="0"/>
      <dgm:spPr/>
    </dgm:pt>
    <dgm:pt modelId="{FE844917-0CE0-4ADC-BF6B-49EB09CBED92}" type="pres">
      <dgm:prSet presAssocID="{2BF14D6A-1560-4BB3-AFC4-03BD2D66197F}" presName="parentLin" presStyleCnt="0"/>
      <dgm:spPr/>
    </dgm:pt>
    <dgm:pt modelId="{B4D9F71F-1D27-4CB9-B1E5-84C5888F8F80}" type="pres">
      <dgm:prSet presAssocID="{2BF14D6A-1560-4BB3-AFC4-03BD2D66197F}" presName="parentLeftMargin" presStyleLbl="node1" presStyleIdx="2" presStyleCnt="6"/>
      <dgm:spPr/>
    </dgm:pt>
    <dgm:pt modelId="{FC950551-040D-494A-A72A-1F6C1DFE3A22}" type="pres">
      <dgm:prSet presAssocID="{2BF14D6A-1560-4BB3-AFC4-03BD2D66197F}" presName="parentText" presStyleLbl="node1" presStyleIdx="3" presStyleCnt="6">
        <dgm:presLayoutVars>
          <dgm:chMax val="0"/>
          <dgm:bulletEnabled val="1"/>
        </dgm:presLayoutVars>
      </dgm:prSet>
      <dgm:spPr/>
    </dgm:pt>
    <dgm:pt modelId="{875E212B-7B9C-475C-A262-F735D40DC44F}" type="pres">
      <dgm:prSet presAssocID="{2BF14D6A-1560-4BB3-AFC4-03BD2D66197F}" presName="negativeSpace" presStyleCnt="0"/>
      <dgm:spPr/>
    </dgm:pt>
    <dgm:pt modelId="{558D7EAE-3F5D-4121-97C7-A0270A45949B}" type="pres">
      <dgm:prSet presAssocID="{2BF14D6A-1560-4BB3-AFC4-03BD2D66197F}" presName="childText" presStyleLbl="conFgAcc1" presStyleIdx="3" presStyleCnt="6" custLinFactNeighborY="18398">
        <dgm:presLayoutVars>
          <dgm:bulletEnabled val="1"/>
        </dgm:presLayoutVars>
      </dgm:prSet>
      <dgm:spPr/>
    </dgm:pt>
    <dgm:pt modelId="{6C07933F-EE85-40AB-8166-5F848017A03C}" type="pres">
      <dgm:prSet presAssocID="{25B3F0D8-860D-4D76-AB6D-3DCD95D2DB53}" presName="spaceBetweenRectangles" presStyleCnt="0"/>
      <dgm:spPr/>
    </dgm:pt>
    <dgm:pt modelId="{E5840DD4-3713-43EF-8759-0096222426C4}" type="pres">
      <dgm:prSet presAssocID="{02450FF8-A6CF-4458-86AF-7EAAD48B425F}" presName="parentLin" presStyleCnt="0"/>
      <dgm:spPr/>
    </dgm:pt>
    <dgm:pt modelId="{3216842A-31CC-4220-92E3-86F29B977B1F}" type="pres">
      <dgm:prSet presAssocID="{02450FF8-A6CF-4458-86AF-7EAAD48B425F}" presName="parentLeftMargin" presStyleLbl="node1" presStyleIdx="3" presStyleCnt="6"/>
      <dgm:spPr/>
    </dgm:pt>
    <dgm:pt modelId="{C9A78E1E-BF09-40EF-9188-1D69239B702E}" type="pres">
      <dgm:prSet presAssocID="{02450FF8-A6CF-4458-86AF-7EAAD48B425F}" presName="parentText" presStyleLbl="node1" presStyleIdx="4" presStyleCnt="6">
        <dgm:presLayoutVars>
          <dgm:chMax val="0"/>
          <dgm:bulletEnabled val="1"/>
        </dgm:presLayoutVars>
      </dgm:prSet>
      <dgm:spPr/>
    </dgm:pt>
    <dgm:pt modelId="{264818D3-9E54-4B67-92BC-29DC554E3307}" type="pres">
      <dgm:prSet presAssocID="{02450FF8-A6CF-4458-86AF-7EAAD48B425F}" presName="negativeSpace" presStyleCnt="0"/>
      <dgm:spPr/>
    </dgm:pt>
    <dgm:pt modelId="{01D2DD8C-3875-45F4-999E-C398CD2D74EE}" type="pres">
      <dgm:prSet presAssocID="{02450FF8-A6CF-4458-86AF-7EAAD48B425F}" presName="childText" presStyleLbl="conFgAcc1" presStyleIdx="4" presStyleCnt="6">
        <dgm:presLayoutVars>
          <dgm:bulletEnabled val="1"/>
        </dgm:presLayoutVars>
      </dgm:prSet>
      <dgm:spPr/>
    </dgm:pt>
    <dgm:pt modelId="{4316BCE4-EE02-4E5F-92EB-887014308728}" type="pres">
      <dgm:prSet presAssocID="{40D2E2E7-34AF-4B77-B8F6-6C8ED7D1CDB3}" presName="spaceBetweenRectangles" presStyleCnt="0"/>
      <dgm:spPr/>
    </dgm:pt>
    <dgm:pt modelId="{D823B93D-820A-4FF1-A165-ACC4348F3D8F}" type="pres">
      <dgm:prSet presAssocID="{04396B1C-496A-4B37-91BB-375A0D2E5B1B}" presName="parentLin" presStyleCnt="0"/>
      <dgm:spPr/>
    </dgm:pt>
    <dgm:pt modelId="{1E1C0F2F-82F6-44E4-9D8A-03F9E816CCF6}" type="pres">
      <dgm:prSet presAssocID="{04396B1C-496A-4B37-91BB-375A0D2E5B1B}" presName="parentLeftMargin" presStyleLbl="node1" presStyleIdx="4" presStyleCnt="6"/>
      <dgm:spPr/>
    </dgm:pt>
    <dgm:pt modelId="{D682F271-755C-4AF1-BE64-80A84991F104}" type="pres">
      <dgm:prSet presAssocID="{04396B1C-496A-4B37-91BB-375A0D2E5B1B}" presName="parentText" presStyleLbl="node1" presStyleIdx="5" presStyleCnt="6">
        <dgm:presLayoutVars>
          <dgm:chMax val="0"/>
          <dgm:bulletEnabled val="1"/>
        </dgm:presLayoutVars>
      </dgm:prSet>
      <dgm:spPr/>
    </dgm:pt>
    <dgm:pt modelId="{71B5B48D-1173-4238-8119-BB126A121739}" type="pres">
      <dgm:prSet presAssocID="{04396B1C-496A-4B37-91BB-375A0D2E5B1B}" presName="negativeSpace" presStyleCnt="0"/>
      <dgm:spPr/>
    </dgm:pt>
    <dgm:pt modelId="{25A5226C-2B9E-4EB4-A72E-B94570B7844A}" type="pres">
      <dgm:prSet presAssocID="{04396B1C-496A-4B37-91BB-375A0D2E5B1B}" presName="childText" presStyleLbl="conFgAcc1" presStyleIdx="5" presStyleCnt="6">
        <dgm:presLayoutVars>
          <dgm:bulletEnabled val="1"/>
        </dgm:presLayoutVars>
      </dgm:prSet>
      <dgm:spPr/>
    </dgm:pt>
  </dgm:ptLst>
  <dgm:cxnLst>
    <dgm:cxn modelId="{88D14A16-1785-4439-BCE0-D19674B43D88}" type="presOf" srcId="{2BF14D6A-1560-4BB3-AFC4-03BD2D66197F}" destId="{B4D9F71F-1D27-4CB9-B1E5-84C5888F8F80}" srcOrd="0" destOrd="0" presId="urn:microsoft.com/office/officeart/2005/8/layout/list1"/>
    <dgm:cxn modelId="{67FAE31D-C1C6-45C2-80A7-742E6FF20A7D}" srcId="{101723AB-3BEE-4EA0-BCEE-2C06ED3AADC8}" destId="{2BF14D6A-1560-4BB3-AFC4-03BD2D66197F}" srcOrd="3" destOrd="0" parTransId="{CE35C636-811B-43FF-94AA-C2CC1E6CFFFD}" sibTransId="{25B3F0D8-860D-4D76-AB6D-3DCD95D2DB53}"/>
    <dgm:cxn modelId="{235AC123-D829-456F-873C-30F425C6846E}" srcId="{101723AB-3BEE-4EA0-BCEE-2C06ED3AADC8}" destId="{02450FF8-A6CF-4458-86AF-7EAAD48B425F}" srcOrd="4" destOrd="0" parTransId="{C85A636C-2D5B-4359-BB4D-EDEC06528643}" sibTransId="{40D2E2E7-34AF-4B77-B8F6-6C8ED7D1CDB3}"/>
    <dgm:cxn modelId="{D654A62D-70C5-4BD2-B63A-4B9CDAE763AA}" srcId="{101723AB-3BEE-4EA0-BCEE-2C06ED3AADC8}" destId="{06680E74-DE26-449F-9FCB-C55C0A154905}" srcOrd="1" destOrd="0" parTransId="{8EA4FD65-FDE1-4230-9587-D69693316C7F}" sibTransId="{5B4E59DF-7302-4FF5-9511-CAA675E17CB4}"/>
    <dgm:cxn modelId="{F7E7F137-824F-444C-B628-DBBEF4C58C4E}" type="presOf" srcId="{101723AB-3BEE-4EA0-BCEE-2C06ED3AADC8}" destId="{E487F5A5-870A-4078-B30B-9C1BA20631E6}" srcOrd="0" destOrd="0" presId="urn:microsoft.com/office/officeart/2005/8/layout/list1"/>
    <dgm:cxn modelId="{947D4F3B-04DF-4592-AA0A-E82EF86DA4F0}" srcId="{06680E74-DE26-449F-9FCB-C55C0A154905}" destId="{10EB220F-1537-4C81-B145-7C202DC86561}" srcOrd="1" destOrd="0" parTransId="{AB54390E-8D72-4E67-9B12-E1D708DFACC4}" sibTransId="{14966317-DC8C-4296-BE77-43A54F7C9139}"/>
    <dgm:cxn modelId="{853B315C-1D90-4EEC-88FC-DAFEBF9AECF1}" srcId="{101723AB-3BEE-4EA0-BCEE-2C06ED3AADC8}" destId="{104C6FBA-B13D-43AA-B09D-B4D87637692A}" srcOrd="0" destOrd="0" parTransId="{0CB98B7D-8A54-4868-9811-B84B59DC6D67}" sibTransId="{20AC1650-1860-4118-96EC-22B417045FB6}"/>
    <dgm:cxn modelId="{511CB65D-A59C-4DEA-AC55-4C997C64E8C8}" type="presOf" srcId="{02450FF8-A6CF-4458-86AF-7EAAD48B425F}" destId="{C9A78E1E-BF09-40EF-9188-1D69239B702E}" srcOrd="1" destOrd="0" presId="urn:microsoft.com/office/officeart/2005/8/layout/list1"/>
    <dgm:cxn modelId="{6F9F3D61-AF4E-4EBF-B2E3-CE99734EF1FB}" type="presOf" srcId="{04396B1C-496A-4B37-91BB-375A0D2E5B1B}" destId="{D682F271-755C-4AF1-BE64-80A84991F104}" srcOrd="1" destOrd="0" presId="urn:microsoft.com/office/officeart/2005/8/layout/list1"/>
    <dgm:cxn modelId="{42165D4A-CCA6-4965-A62D-536F29D8CCCF}" type="presOf" srcId="{698E3195-D1CA-4A73-9FE3-D469AEF81D99}" destId="{C5F56EBC-FEA2-4A32-83DE-7FF6B29D2F35}" srcOrd="0" destOrd="0" presId="urn:microsoft.com/office/officeart/2005/8/layout/list1"/>
    <dgm:cxn modelId="{08555688-F8B1-4234-8F35-4D853CBFED5A}" srcId="{06680E74-DE26-449F-9FCB-C55C0A154905}" destId="{05CA9AC9-CF32-46D9-8037-8F96C43E22EB}" srcOrd="0" destOrd="0" parTransId="{C64A4675-7A8C-4E57-A68A-646A74C5699B}" sibTransId="{D1CC2FAE-D552-4445-9CD8-45CE28542208}"/>
    <dgm:cxn modelId="{FF80B68A-A462-46EA-BB98-09286E740F15}" type="presOf" srcId="{FC62C850-BB86-4BBB-87C2-6965EB05566A}" destId="{A89BC351-BBC8-4AA2-8F76-FA8947A8E5C2}" srcOrd="1" destOrd="0" presId="urn:microsoft.com/office/officeart/2005/8/layout/list1"/>
    <dgm:cxn modelId="{8A716A8B-B205-426B-9575-D38958665E49}" type="presOf" srcId="{05CA9AC9-CF32-46D9-8037-8F96C43E22EB}" destId="{C48F78AA-6F02-4A89-AC29-C42FD8D92DD5}" srcOrd="0" destOrd="0" presId="urn:microsoft.com/office/officeart/2005/8/layout/list1"/>
    <dgm:cxn modelId="{59D45998-5462-43B9-AD6E-698EF017FF17}" srcId="{101723AB-3BEE-4EA0-BCEE-2C06ED3AADC8}" destId="{04396B1C-496A-4B37-91BB-375A0D2E5B1B}" srcOrd="5" destOrd="0" parTransId="{4AF722BB-73DD-400D-9AC8-D9AE3BD6FEB5}" sibTransId="{D7800AE8-7396-4215-84F5-30C44A999E3B}"/>
    <dgm:cxn modelId="{BD8CD39A-B9A8-4946-91CF-BDDEF1130916}" type="presOf" srcId="{104C6FBA-B13D-43AA-B09D-B4D87637692A}" destId="{8E8DD8EB-A921-4E4E-925B-1FEA7C1BB245}" srcOrd="1" destOrd="0" presId="urn:microsoft.com/office/officeart/2005/8/layout/list1"/>
    <dgm:cxn modelId="{B92384A2-78FE-4342-ABB4-1474AC8D9C78}" type="presOf" srcId="{104C6FBA-B13D-43AA-B09D-B4D87637692A}" destId="{4779C50A-1FE4-4CAA-85D9-9A4A1BCCECB3}" srcOrd="0" destOrd="0" presId="urn:microsoft.com/office/officeart/2005/8/layout/list1"/>
    <dgm:cxn modelId="{92AAC9B2-74E0-49EC-B495-B1D7D46D714D}" type="presOf" srcId="{04396B1C-496A-4B37-91BB-375A0D2E5B1B}" destId="{1E1C0F2F-82F6-44E4-9D8A-03F9E816CCF6}" srcOrd="0" destOrd="0" presId="urn:microsoft.com/office/officeart/2005/8/layout/list1"/>
    <dgm:cxn modelId="{FA08CDC0-AEDB-42B0-B2C2-620312B0AD79}" type="presOf" srcId="{06680E74-DE26-449F-9FCB-C55C0A154905}" destId="{BFF5F0B3-4EB9-4339-B096-A98C0A4EBB4C}" srcOrd="1" destOrd="0" presId="urn:microsoft.com/office/officeart/2005/8/layout/list1"/>
    <dgm:cxn modelId="{5E0A2DC2-EB15-4A20-8E13-A5D6A81EE1F4}" type="presOf" srcId="{02450FF8-A6CF-4458-86AF-7EAAD48B425F}" destId="{3216842A-31CC-4220-92E3-86F29B977B1F}" srcOrd="0" destOrd="0" presId="urn:microsoft.com/office/officeart/2005/8/layout/list1"/>
    <dgm:cxn modelId="{3CA11DC4-0979-4524-B959-1A3FB44A49F1}" type="presOf" srcId="{04AAF865-FFB7-43DB-B003-5041EF96013C}" destId="{C5F56EBC-FEA2-4A32-83DE-7FF6B29D2F35}" srcOrd="0" destOrd="1" presId="urn:microsoft.com/office/officeart/2005/8/layout/list1"/>
    <dgm:cxn modelId="{65A7EBC9-9F92-49B5-9707-4852641430B1}" type="presOf" srcId="{2BF14D6A-1560-4BB3-AFC4-03BD2D66197F}" destId="{FC950551-040D-494A-A72A-1F6C1DFE3A22}" srcOrd="1" destOrd="0" presId="urn:microsoft.com/office/officeart/2005/8/layout/list1"/>
    <dgm:cxn modelId="{5FC678CF-4B5A-4723-8539-E12D5690ACF0}" srcId="{104C6FBA-B13D-43AA-B09D-B4D87637692A}" destId="{698E3195-D1CA-4A73-9FE3-D469AEF81D99}" srcOrd="0" destOrd="0" parTransId="{AC8EC203-99FD-456D-B4F5-CACA0CB8C9C6}" sibTransId="{8D2FCA58-D697-46F7-A0BC-0641BF82565E}"/>
    <dgm:cxn modelId="{E0CBCFCF-0D6C-43D4-BC67-DAF47A6B565C}" srcId="{101723AB-3BEE-4EA0-BCEE-2C06ED3AADC8}" destId="{FC62C850-BB86-4BBB-87C2-6965EB05566A}" srcOrd="2" destOrd="0" parTransId="{CA8864F3-DB76-4732-885F-617360E82318}" sibTransId="{39268742-57D2-4D3E-A9C6-1865F11CA4E5}"/>
    <dgm:cxn modelId="{FB3D3ED8-FABA-4F1E-94BC-D8C966AE7EDD}" type="presOf" srcId="{10EB220F-1537-4C81-B145-7C202DC86561}" destId="{C48F78AA-6F02-4A89-AC29-C42FD8D92DD5}" srcOrd="0" destOrd="1" presId="urn:microsoft.com/office/officeart/2005/8/layout/list1"/>
    <dgm:cxn modelId="{E139A0D9-CEEF-4483-A081-E7393A58F67C}" type="presOf" srcId="{FC62C850-BB86-4BBB-87C2-6965EB05566A}" destId="{28D6CCEF-E23E-4D9C-9E6C-6CBB14FFCDF5}" srcOrd="0" destOrd="0" presId="urn:microsoft.com/office/officeart/2005/8/layout/list1"/>
    <dgm:cxn modelId="{8F41B3E8-8E0C-4704-8E68-187183059F2E}" type="presOf" srcId="{06680E74-DE26-449F-9FCB-C55C0A154905}" destId="{F3BA4063-46AD-491A-8AF3-A7431E6F450F}" srcOrd="0" destOrd="0" presId="urn:microsoft.com/office/officeart/2005/8/layout/list1"/>
    <dgm:cxn modelId="{46A84AFD-3A5C-431E-890C-731D75508D62}" srcId="{104C6FBA-B13D-43AA-B09D-B4D87637692A}" destId="{04AAF865-FFB7-43DB-B003-5041EF96013C}" srcOrd="1" destOrd="0" parTransId="{722348EF-49BD-47CF-B1FD-EFA4DDF4B822}" sibTransId="{7C74DD98-5E2D-4699-BAAA-F08E31F7B6A9}"/>
    <dgm:cxn modelId="{90F69DBA-A7B0-4979-9255-7AE08FF3D586}" type="presParOf" srcId="{E487F5A5-870A-4078-B30B-9C1BA20631E6}" destId="{2EC92AFE-6707-49A4-84C4-DDD26439E590}" srcOrd="0" destOrd="0" presId="urn:microsoft.com/office/officeart/2005/8/layout/list1"/>
    <dgm:cxn modelId="{2E7A3DDA-F5F4-4AF6-91E9-113D656B2CC4}" type="presParOf" srcId="{2EC92AFE-6707-49A4-84C4-DDD26439E590}" destId="{4779C50A-1FE4-4CAA-85D9-9A4A1BCCECB3}" srcOrd="0" destOrd="0" presId="urn:microsoft.com/office/officeart/2005/8/layout/list1"/>
    <dgm:cxn modelId="{B7A5C0C1-7589-4CC3-885F-F46C0A792288}" type="presParOf" srcId="{2EC92AFE-6707-49A4-84C4-DDD26439E590}" destId="{8E8DD8EB-A921-4E4E-925B-1FEA7C1BB245}" srcOrd="1" destOrd="0" presId="urn:microsoft.com/office/officeart/2005/8/layout/list1"/>
    <dgm:cxn modelId="{2BB5FB7E-2B9E-47F7-BF6B-F9DDFFC77879}" type="presParOf" srcId="{E487F5A5-870A-4078-B30B-9C1BA20631E6}" destId="{5CB7B64C-D0FF-4032-9C40-C5139777852D}" srcOrd="1" destOrd="0" presId="urn:microsoft.com/office/officeart/2005/8/layout/list1"/>
    <dgm:cxn modelId="{413B7122-6909-44B7-9AF2-289BAD32C292}" type="presParOf" srcId="{E487F5A5-870A-4078-B30B-9C1BA20631E6}" destId="{C5F56EBC-FEA2-4A32-83DE-7FF6B29D2F35}" srcOrd="2" destOrd="0" presId="urn:microsoft.com/office/officeart/2005/8/layout/list1"/>
    <dgm:cxn modelId="{9C4D319E-0ED9-41BC-932C-89F471CA2060}" type="presParOf" srcId="{E487F5A5-870A-4078-B30B-9C1BA20631E6}" destId="{2B6EB5D2-E188-41CA-ABE6-2E5E693D7C0B}" srcOrd="3" destOrd="0" presId="urn:microsoft.com/office/officeart/2005/8/layout/list1"/>
    <dgm:cxn modelId="{353A740A-5EE0-4633-8481-B5B1AF90A336}" type="presParOf" srcId="{E487F5A5-870A-4078-B30B-9C1BA20631E6}" destId="{3A070A84-9B8A-4D5F-BD21-9F92F275D085}" srcOrd="4" destOrd="0" presId="urn:microsoft.com/office/officeart/2005/8/layout/list1"/>
    <dgm:cxn modelId="{461DDBED-4ADC-4C6A-85D2-CC9CDF494870}" type="presParOf" srcId="{3A070A84-9B8A-4D5F-BD21-9F92F275D085}" destId="{F3BA4063-46AD-491A-8AF3-A7431E6F450F}" srcOrd="0" destOrd="0" presId="urn:microsoft.com/office/officeart/2005/8/layout/list1"/>
    <dgm:cxn modelId="{0FDA5A97-7CF1-4FAF-876B-DB1FBDE0B3A4}" type="presParOf" srcId="{3A070A84-9B8A-4D5F-BD21-9F92F275D085}" destId="{BFF5F0B3-4EB9-4339-B096-A98C0A4EBB4C}" srcOrd="1" destOrd="0" presId="urn:microsoft.com/office/officeart/2005/8/layout/list1"/>
    <dgm:cxn modelId="{8E264C11-9789-42F6-B391-7A8692A98DBC}" type="presParOf" srcId="{E487F5A5-870A-4078-B30B-9C1BA20631E6}" destId="{29B1A852-0531-4A87-B3E3-12E944649EC7}" srcOrd="5" destOrd="0" presId="urn:microsoft.com/office/officeart/2005/8/layout/list1"/>
    <dgm:cxn modelId="{27E55ADB-16FE-4417-9A70-3607A4CD3D21}" type="presParOf" srcId="{E487F5A5-870A-4078-B30B-9C1BA20631E6}" destId="{C48F78AA-6F02-4A89-AC29-C42FD8D92DD5}" srcOrd="6" destOrd="0" presId="urn:microsoft.com/office/officeart/2005/8/layout/list1"/>
    <dgm:cxn modelId="{E0E67741-C6CF-4222-B779-E1206309D549}" type="presParOf" srcId="{E487F5A5-870A-4078-B30B-9C1BA20631E6}" destId="{C4CE88A5-2127-4572-A613-79939D5D086C}" srcOrd="7" destOrd="0" presId="urn:microsoft.com/office/officeart/2005/8/layout/list1"/>
    <dgm:cxn modelId="{6DD1CAC1-D2E2-4836-B17F-0BFD8FF35B0B}" type="presParOf" srcId="{E487F5A5-870A-4078-B30B-9C1BA20631E6}" destId="{B5340247-F06D-4013-A3B8-ED7C818BC355}" srcOrd="8" destOrd="0" presId="urn:microsoft.com/office/officeart/2005/8/layout/list1"/>
    <dgm:cxn modelId="{33A25894-6135-4375-9AF8-632415B7AEB1}" type="presParOf" srcId="{B5340247-F06D-4013-A3B8-ED7C818BC355}" destId="{28D6CCEF-E23E-4D9C-9E6C-6CBB14FFCDF5}" srcOrd="0" destOrd="0" presId="urn:microsoft.com/office/officeart/2005/8/layout/list1"/>
    <dgm:cxn modelId="{6EF76244-CCA1-4F4E-9BFA-5A7181B8B4B1}" type="presParOf" srcId="{B5340247-F06D-4013-A3B8-ED7C818BC355}" destId="{A89BC351-BBC8-4AA2-8F76-FA8947A8E5C2}" srcOrd="1" destOrd="0" presId="urn:microsoft.com/office/officeart/2005/8/layout/list1"/>
    <dgm:cxn modelId="{C676DF34-C2E7-4AB3-B29B-E2969997A84C}" type="presParOf" srcId="{E487F5A5-870A-4078-B30B-9C1BA20631E6}" destId="{4F2F002F-A3C0-4D8D-B2F3-66183DF5AC1D}" srcOrd="9" destOrd="0" presId="urn:microsoft.com/office/officeart/2005/8/layout/list1"/>
    <dgm:cxn modelId="{595F448C-2A0A-4C23-AB75-A5D01A063E30}" type="presParOf" srcId="{E487F5A5-870A-4078-B30B-9C1BA20631E6}" destId="{866FE5D9-9362-41A7-96FC-7827EDD8FBCC}" srcOrd="10" destOrd="0" presId="urn:microsoft.com/office/officeart/2005/8/layout/list1"/>
    <dgm:cxn modelId="{3704FEA0-9CF3-4FA3-8612-F7DB22760548}" type="presParOf" srcId="{E487F5A5-870A-4078-B30B-9C1BA20631E6}" destId="{926E5FAB-2B0D-4CF7-9DD3-6C86C128266C}" srcOrd="11" destOrd="0" presId="urn:microsoft.com/office/officeart/2005/8/layout/list1"/>
    <dgm:cxn modelId="{34430143-6A44-418F-A750-1E380DFBDB5F}" type="presParOf" srcId="{E487F5A5-870A-4078-B30B-9C1BA20631E6}" destId="{FE844917-0CE0-4ADC-BF6B-49EB09CBED92}" srcOrd="12" destOrd="0" presId="urn:microsoft.com/office/officeart/2005/8/layout/list1"/>
    <dgm:cxn modelId="{5713FD52-F61A-46AE-9871-0535BFCC1F8D}" type="presParOf" srcId="{FE844917-0CE0-4ADC-BF6B-49EB09CBED92}" destId="{B4D9F71F-1D27-4CB9-B1E5-84C5888F8F80}" srcOrd="0" destOrd="0" presId="urn:microsoft.com/office/officeart/2005/8/layout/list1"/>
    <dgm:cxn modelId="{D680C959-E37E-4340-A067-A3A4ACC3C27C}" type="presParOf" srcId="{FE844917-0CE0-4ADC-BF6B-49EB09CBED92}" destId="{FC950551-040D-494A-A72A-1F6C1DFE3A22}" srcOrd="1" destOrd="0" presId="urn:microsoft.com/office/officeart/2005/8/layout/list1"/>
    <dgm:cxn modelId="{06FB0FB4-7778-462C-A976-5680486AA44A}" type="presParOf" srcId="{E487F5A5-870A-4078-B30B-9C1BA20631E6}" destId="{875E212B-7B9C-475C-A262-F735D40DC44F}" srcOrd="13" destOrd="0" presId="urn:microsoft.com/office/officeart/2005/8/layout/list1"/>
    <dgm:cxn modelId="{EABFC8B0-487B-4C05-BDB2-31558260489B}" type="presParOf" srcId="{E487F5A5-870A-4078-B30B-9C1BA20631E6}" destId="{558D7EAE-3F5D-4121-97C7-A0270A45949B}" srcOrd="14" destOrd="0" presId="urn:microsoft.com/office/officeart/2005/8/layout/list1"/>
    <dgm:cxn modelId="{BC14AB68-CAFB-4C4C-93A0-86B04A02916A}" type="presParOf" srcId="{E487F5A5-870A-4078-B30B-9C1BA20631E6}" destId="{6C07933F-EE85-40AB-8166-5F848017A03C}" srcOrd="15" destOrd="0" presId="urn:microsoft.com/office/officeart/2005/8/layout/list1"/>
    <dgm:cxn modelId="{B6121839-F6E8-44E1-B979-DC71C81F7CC6}" type="presParOf" srcId="{E487F5A5-870A-4078-B30B-9C1BA20631E6}" destId="{E5840DD4-3713-43EF-8759-0096222426C4}" srcOrd="16" destOrd="0" presId="urn:microsoft.com/office/officeart/2005/8/layout/list1"/>
    <dgm:cxn modelId="{0953998C-F835-4587-8E92-2E016E1F420F}" type="presParOf" srcId="{E5840DD4-3713-43EF-8759-0096222426C4}" destId="{3216842A-31CC-4220-92E3-86F29B977B1F}" srcOrd="0" destOrd="0" presId="urn:microsoft.com/office/officeart/2005/8/layout/list1"/>
    <dgm:cxn modelId="{B12923F3-B856-443B-A96C-74EE4D8DA303}" type="presParOf" srcId="{E5840DD4-3713-43EF-8759-0096222426C4}" destId="{C9A78E1E-BF09-40EF-9188-1D69239B702E}" srcOrd="1" destOrd="0" presId="urn:microsoft.com/office/officeart/2005/8/layout/list1"/>
    <dgm:cxn modelId="{9C7B02CF-1C4A-411C-A197-906F202ED37E}" type="presParOf" srcId="{E487F5A5-870A-4078-B30B-9C1BA20631E6}" destId="{264818D3-9E54-4B67-92BC-29DC554E3307}" srcOrd="17" destOrd="0" presId="urn:microsoft.com/office/officeart/2005/8/layout/list1"/>
    <dgm:cxn modelId="{12F5F127-702A-42B4-B005-7A7F34621223}" type="presParOf" srcId="{E487F5A5-870A-4078-B30B-9C1BA20631E6}" destId="{01D2DD8C-3875-45F4-999E-C398CD2D74EE}" srcOrd="18" destOrd="0" presId="urn:microsoft.com/office/officeart/2005/8/layout/list1"/>
    <dgm:cxn modelId="{E9AEF1D9-F02E-49AC-A72D-A3F4686D3E70}" type="presParOf" srcId="{E487F5A5-870A-4078-B30B-9C1BA20631E6}" destId="{4316BCE4-EE02-4E5F-92EB-887014308728}" srcOrd="19" destOrd="0" presId="urn:microsoft.com/office/officeart/2005/8/layout/list1"/>
    <dgm:cxn modelId="{216A7A9E-626E-49C6-984C-08E8031E2809}" type="presParOf" srcId="{E487F5A5-870A-4078-B30B-9C1BA20631E6}" destId="{D823B93D-820A-4FF1-A165-ACC4348F3D8F}" srcOrd="20" destOrd="0" presId="urn:microsoft.com/office/officeart/2005/8/layout/list1"/>
    <dgm:cxn modelId="{39454617-72C1-4B7D-9DFF-1EDCE0A41F20}" type="presParOf" srcId="{D823B93D-820A-4FF1-A165-ACC4348F3D8F}" destId="{1E1C0F2F-82F6-44E4-9D8A-03F9E816CCF6}" srcOrd="0" destOrd="0" presId="urn:microsoft.com/office/officeart/2005/8/layout/list1"/>
    <dgm:cxn modelId="{4343BBE1-FDB8-484A-AD39-64F1A22294B9}" type="presParOf" srcId="{D823B93D-820A-4FF1-A165-ACC4348F3D8F}" destId="{D682F271-755C-4AF1-BE64-80A84991F104}" srcOrd="1" destOrd="0" presId="urn:microsoft.com/office/officeart/2005/8/layout/list1"/>
    <dgm:cxn modelId="{0A7B47CF-9108-4531-AFD1-62732A4D9A10}" type="presParOf" srcId="{E487F5A5-870A-4078-B30B-9C1BA20631E6}" destId="{71B5B48D-1173-4238-8119-BB126A121739}" srcOrd="21" destOrd="0" presId="urn:microsoft.com/office/officeart/2005/8/layout/list1"/>
    <dgm:cxn modelId="{7724A6EC-4E10-488F-B9A6-3326FB25A546}" type="presParOf" srcId="{E487F5A5-870A-4078-B30B-9C1BA20631E6}" destId="{25A5226C-2B9E-4EB4-A72E-B94570B7844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D39A8A-2E2A-4785-B558-21F4262C265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F3BFC43A-C4E9-409D-9C81-E5A7C5576894}">
      <dgm:prSet phldrT="[Texte]"/>
      <dgm:spPr/>
      <dgm:t>
        <a:bodyPr/>
        <a:lstStyle/>
        <a:p>
          <a:pPr>
            <a:lnSpc>
              <a:spcPct val="100000"/>
            </a:lnSpc>
          </a:pPr>
          <a:r>
            <a:rPr lang="fr-FR" dirty="0">
              <a:latin typeface="Avenir Next LT Pro" panose="020B0504020202020204" pitchFamily="34" charset="0"/>
            </a:rPr>
            <a:t>Expansion</a:t>
          </a:r>
        </a:p>
      </dgm:t>
    </dgm:pt>
    <dgm:pt modelId="{310393AC-9F46-4945-960E-DEEF6903BF3F}" type="parTrans" cxnId="{2B50099A-BF7C-480E-AC5A-42C427231063}">
      <dgm:prSet/>
      <dgm:spPr/>
      <dgm:t>
        <a:bodyPr/>
        <a:lstStyle/>
        <a:p>
          <a:endParaRPr lang="fr-FR"/>
        </a:p>
      </dgm:t>
    </dgm:pt>
    <dgm:pt modelId="{2F4A30AC-9FFC-48E3-B7AC-3441BBABE434}" type="sibTrans" cxnId="{2B50099A-BF7C-480E-AC5A-42C427231063}">
      <dgm:prSet/>
      <dgm:spPr/>
      <dgm:t>
        <a:bodyPr/>
        <a:lstStyle/>
        <a:p>
          <a:pPr>
            <a:lnSpc>
              <a:spcPct val="100000"/>
            </a:lnSpc>
          </a:pPr>
          <a:endParaRPr lang="fr-FR"/>
        </a:p>
      </dgm:t>
    </dgm:pt>
    <dgm:pt modelId="{1918D436-D8F2-41E5-A423-6C7701982AE0}">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States</a:t>
          </a:r>
        </a:p>
      </dgm:t>
    </dgm:pt>
    <dgm:pt modelId="{669208BF-3805-4FD1-953E-8127CBF2BFDE}" type="parTrans" cxnId="{E88AE663-DEC3-4BC5-87ED-66D35FA18D4A}">
      <dgm:prSet/>
      <dgm:spPr/>
      <dgm:t>
        <a:bodyPr/>
        <a:lstStyle/>
        <a:p>
          <a:endParaRPr lang="fr-FR"/>
        </a:p>
      </dgm:t>
    </dgm:pt>
    <dgm:pt modelId="{CDD41A11-873F-4210-845C-3CE914CEB7B9}" type="sibTrans" cxnId="{E88AE663-DEC3-4BC5-87ED-66D35FA18D4A}">
      <dgm:prSet/>
      <dgm:spPr/>
      <dgm:t>
        <a:bodyPr/>
        <a:lstStyle/>
        <a:p>
          <a:pPr>
            <a:lnSpc>
              <a:spcPct val="100000"/>
            </a:lnSpc>
          </a:pPr>
          <a:endParaRPr lang="fr-FR"/>
        </a:p>
      </dgm:t>
    </dgm:pt>
    <dgm:pt modelId="{1FD81777-CD0F-4445-B98A-1A8E0C4FA5BF}">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transition </a:t>
          </a:r>
          <a:r>
            <a:rPr lang="fr-FR" dirty="0" err="1">
              <a:latin typeface="Avenir Next LT Pro" panose="020B0504020202020204" pitchFamily="34" charset="0"/>
            </a:rPr>
            <a:t>functions</a:t>
          </a:r>
          <a:endParaRPr lang="fr-FR" dirty="0">
            <a:latin typeface="Avenir Next LT Pro" panose="020B0504020202020204" pitchFamily="34" charset="0"/>
          </a:endParaRPr>
        </a:p>
      </dgm:t>
    </dgm:pt>
    <dgm:pt modelId="{9B0DAB0D-9B5E-41F2-939F-B4C1750CD31B}" type="parTrans" cxnId="{97D56FD1-38BC-4C77-B542-7F0F3E65BE4A}">
      <dgm:prSet/>
      <dgm:spPr/>
      <dgm:t>
        <a:bodyPr/>
        <a:lstStyle/>
        <a:p>
          <a:endParaRPr lang="fr-FR"/>
        </a:p>
      </dgm:t>
    </dgm:pt>
    <dgm:pt modelId="{BC81F18D-10EB-48F9-9F58-DB37A16A14AF}" type="sibTrans" cxnId="{97D56FD1-38BC-4C77-B542-7F0F3E65BE4A}">
      <dgm:prSet/>
      <dgm:spPr/>
      <dgm:t>
        <a:bodyPr/>
        <a:lstStyle/>
        <a:p>
          <a:pPr>
            <a:lnSpc>
              <a:spcPct val="100000"/>
            </a:lnSpc>
          </a:pPr>
          <a:endParaRPr lang="fr-FR"/>
        </a:p>
      </dgm:t>
    </dgm:pt>
    <dgm:pt modelId="{C4209443-29DF-440C-96A3-420EB2CDE7A3}">
      <dgm:prSet phldrT="[Texte]"/>
      <dgm:spPr/>
      <dgm:t>
        <a:bodyPr/>
        <a:lstStyle/>
        <a:p>
          <a:pPr>
            <a:lnSpc>
              <a:spcPct val="100000"/>
            </a:lnSpc>
          </a:pPr>
          <a:r>
            <a:rPr lang="fr-FR" dirty="0" err="1">
              <a:latin typeface="Avenir Next LT Pro" panose="020B0504020202020204" pitchFamily="34" charset="0"/>
            </a:rPr>
            <a:t>Generate</a:t>
          </a:r>
          <a:r>
            <a:rPr lang="fr-FR" dirty="0">
              <a:latin typeface="Avenir Next LT Pro" panose="020B0504020202020204" pitchFamily="34" charset="0"/>
            </a:rPr>
            <a:t> </a:t>
          </a:r>
          <a:r>
            <a:rPr lang="fr-FR" dirty="0" err="1">
              <a:latin typeface="Avenir Next LT Pro" panose="020B0504020202020204" pitchFamily="34" charset="0"/>
            </a:rPr>
            <a:t>reward</a:t>
          </a:r>
          <a:r>
            <a:rPr lang="fr-FR" dirty="0">
              <a:latin typeface="Avenir Next LT Pro" panose="020B0504020202020204" pitchFamily="34" charset="0"/>
            </a:rPr>
            <a:t> </a:t>
          </a:r>
          <a:r>
            <a:rPr lang="fr-FR" dirty="0" err="1">
              <a:latin typeface="Avenir Next LT Pro" panose="020B0504020202020204" pitchFamily="34" charset="0"/>
            </a:rPr>
            <a:t>function</a:t>
          </a:r>
          <a:endParaRPr lang="fr-FR" dirty="0">
            <a:latin typeface="Avenir Next LT Pro" panose="020B0504020202020204" pitchFamily="34" charset="0"/>
          </a:endParaRPr>
        </a:p>
      </dgm:t>
    </dgm:pt>
    <dgm:pt modelId="{C1F05E9F-03DB-4C3C-A679-55F711E4A434}" type="parTrans" cxnId="{6F3E73CC-C292-4D63-B21C-AEDACC2B782E}">
      <dgm:prSet/>
      <dgm:spPr/>
      <dgm:t>
        <a:bodyPr/>
        <a:lstStyle/>
        <a:p>
          <a:endParaRPr lang="fr-FR"/>
        </a:p>
      </dgm:t>
    </dgm:pt>
    <dgm:pt modelId="{861C0FBD-F7BB-44CA-9838-95B6BE7438D2}" type="sibTrans" cxnId="{6F3E73CC-C292-4D63-B21C-AEDACC2B782E}">
      <dgm:prSet/>
      <dgm:spPr/>
      <dgm:t>
        <a:bodyPr/>
        <a:lstStyle/>
        <a:p>
          <a:endParaRPr lang="fr-FR"/>
        </a:p>
      </dgm:t>
    </dgm:pt>
    <dgm:pt modelId="{0589ECDF-04CE-43D0-B878-A0BB578A6685}" type="pres">
      <dgm:prSet presAssocID="{2FD39A8A-2E2A-4785-B558-21F4262C2650}" presName="Name0" presStyleCnt="0">
        <dgm:presLayoutVars>
          <dgm:dir/>
          <dgm:animLvl val="lvl"/>
          <dgm:resizeHandles val="exact"/>
        </dgm:presLayoutVars>
      </dgm:prSet>
      <dgm:spPr/>
    </dgm:pt>
    <dgm:pt modelId="{032EEF6D-5E60-40D1-AECE-16EB77A1429A}" type="pres">
      <dgm:prSet presAssocID="{C4209443-29DF-440C-96A3-420EB2CDE7A3}" presName="boxAndChildren" presStyleCnt="0"/>
      <dgm:spPr/>
    </dgm:pt>
    <dgm:pt modelId="{20BFFD07-EC0D-4171-BB2D-2270D471C4AC}" type="pres">
      <dgm:prSet presAssocID="{C4209443-29DF-440C-96A3-420EB2CDE7A3}" presName="parentTextBox" presStyleLbl="node1" presStyleIdx="0" presStyleCnt="4"/>
      <dgm:spPr/>
    </dgm:pt>
    <dgm:pt modelId="{CD8750EC-608B-4701-BFA7-1B545879EC0F}" type="pres">
      <dgm:prSet presAssocID="{BC81F18D-10EB-48F9-9F58-DB37A16A14AF}" presName="sp" presStyleCnt="0"/>
      <dgm:spPr/>
    </dgm:pt>
    <dgm:pt modelId="{5B61F091-3B84-4A5B-8014-2E0B53C165A6}" type="pres">
      <dgm:prSet presAssocID="{1FD81777-CD0F-4445-B98A-1A8E0C4FA5BF}" presName="arrowAndChildren" presStyleCnt="0"/>
      <dgm:spPr/>
    </dgm:pt>
    <dgm:pt modelId="{5089F325-8F7D-4644-8BD3-21EA790EF8F6}" type="pres">
      <dgm:prSet presAssocID="{1FD81777-CD0F-4445-B98A-1A8E0C4FA5BF}" presName="parentTextArrow" presStyleLbl="node1" presStyleIdx="1" presStyleCnt="4"/>
      <dgm:spPr/>
    </dgm:pt>
    <dgm:pt modelId="{CCE0EB9A-FF57-47D2-85B5-59D400DC63AA}" type="pres">
      <dgm:prSet presAssocID="{CDD41A11-873F-4210-845C-3CE914CEB7B9}" presName="sp" presStyleCnt="0"/>
      <dgm:spPr/>
    </dgm:pt>
    <dgm:pt modelId="{7D85C7B4-6259-4CDB-A1D4-6DCC2EAEB0D7}" type="pres">
      <dgm:prSet presAssocID="{1918D436-D8F2-41E5-A423-6C7701982AE0}" presName="arrowAndChildren" presStyleCnt="0"/>
      <dgm:spPr/>
    </dgm:pt>
    <dgm:pt modelId="{1BBA3880-DB46-47AF-B422-11E0155360E4}" type="pres">
      <dgm:prSet presAssocID="{1918D436-D8F2-41E5-A423-6C7701982AE0}" presName="parentTextArrow" presStyleLbl="node1" presStyleIdx="2" presStyleCnt="4"/>
      <dgm:spPr/>
    </dgm:pt>
    <dgm:pt modelId="{D4748E89-09E4-49DF-8432-E74450FB553C}" type="pres">
      <dgm:prSet presAssocID="{2F4A30AC-9FFC-48E3-B7AC-3441BBABE434}" presName="sp" presStyleCnt="0"/>
      <dgm:spPr/>
    </dgm:pt>
    <dgm:pt modelId="{01F48861-F8E2-4D88-84C0-B09E682173DE}" type="pres">
      <dgm:prSet presAssocID="{F3BFC43A-C4E9-409D-9C81-E5A7C5576894}" presName="arrowAndChildren" presStyleCnt="0"/>
      <dgm:spPr/>
    </dgm:pt>
    <dgm:pt modelId="{D73EF37D-1226-4B84-8957-1957C60BE26F}" type="pres">
      <dgm:prSet presAssocID="{F3BFC43A-C4E9-409D-9C81-E5A7C5576894}" presName="parentTextArrow" presStyleLbl="node1" presStyleIdx="3" presStyleCnt="4" custLinFactNeighborX="-922" custLinFactNeighborY="-123"/>
      <dgm:spPr/>
    </dgm:pt>
  </dgm:ptLst>
  <dgm:cxnLst>
    <dgm:cxn modelId="{8444E511-D023-4568-83F1-7E6C8715226A}" type="presOf" srcId="{1918D436-D8F2-41E5-A423-6C7701982AE0}" destId="{1BBA3880-DB46-47AF-B422-11E0155360E4}" srcOrd="0" destOrd="0" presId="urn:microsoft.com/office/officeart/2005/8/layout/process4"/>
    <dgm:cxn modelId="{E88AE663-DEC3-4BC5-87ED-66D35FA18D4A}" srcId="{2FD39A8A-2E2A-4785-B558-21F4262C2650}" destId="{1918D436-D8F2-41E5-A423-6C7701982AE0}" srcOrd="1" destOrd="0" parTransId="{669208BF-3805-4FD1-953E-8127CBF2BFDE}" sibTransId="{CDD41A11-873F-4210-845C-3CE914CEB7B9}"/>
    <dgm:cxn modelId="{42D4EF48-4DF3-4E0B-8BE3-AC11A923E671}" type="presOf" srcId="{F3BFC43A-C4E9-409D-9C81-E5A7C5576894}" destId="{D73EF37D-1226-4B84-8957-1957C60BE26F}" srcOrd="0" destOrd="0" presId="urn:microsoft.com/office/officeart/2005/8/layout/process4"/>
    <dgm:cxn modelId="{FD2C3C78-F250-45C3-A052-5EAC9968D9A3}" type="presOf" srcId="{C4209443-29DF-440C-96A3-420EB2CDE7A3}" destId="{20BFFD07-EC0D-4171-BB2D-2270D471C4AC}" srcOrd="0" destOrd="0" presId="urn:microsoft.com/office/officeart/2005/8/layout/process4"/>
    <dgm:cxn modelId="{6ACC4999-1A29-4A7F-A8F4-445E368B2FB3}" type="presOf" srcId="{2FD39A8A-2E2A-4785-B558-21F4262C2650}" destId="{0589ECDF-04CE-43D0-B878-A0BB578A6685}" srcOrd="0" destOrd="0" presId="urn:microsoft.com/office/officeart/2005/8/layout/process4"/>
    <dgm:cxn modelId="{2B50099A-BF7C-480E-AC5A-42C427231063}" srcId="{2FD39A8A-2E2A-4785-B558-21F4262C2650}" destId="{F3BFC43A-C4E9-409D-9C81-E5A7C5576894}" srcOrd="0" destOrd="0" parTransId="{310393AC-9F46-4945-960E-DEEF6903BF3F}" sibTransId="{2F4A30AC-9FFC-48E3-B7AC-3441BBABE434}"/>
    <dgm:cxn modelId="{5E8F489E-182D-4FE1-9BF1-BEB36D174330}" type="presOf" srcId="{1FD81777-CD0F-4445-B98A-1A8E0C4FA5BF}" destId="{5089F325-8F7D-4644-8BD3-21EA790EF8F6}" srcOrd="0" destOrd="0" presId="urn:microsoft.com/office/officeart/2005/8/layout/process4"/>
    <dgm:cxn modelId="{6F3E73CC-C292-4D63-B21C-AEDACC2B782E}" srcId="{2FD39A8A-2E2A-4785-B558-21F4262C2650}" destId="{C4209443-29DF-440C-96A3-420EB2CDE7A3}" srcOrd="3" destOrd="0" parTransId="{C1F05E9F-03DB-4C3C-A679-55F711E4A434}" sibTransId="{861C0FBD-F7BB-44CA-9838-95B6BE7438D2}"/>
    <dgm:cxn modelId="{97D56FD1-38BC-4C77-B542-7F0F3E65BE4A}" srcId="{2FD39A8A-2E2A-4785-B558-21F4262C2650}" destId="{1FD81777-CD0F-4445-B98A-1A8E0C4FA5BF}" srcOrd="2" destOrd="0" parTransId="{9B0DAB0D-9B5E-41F2-939F-B4C1750CD31B}" sibTransId="{BC81F18D-10EB-48F9-9F58-DB37A16A14AF}"/>
    <dgm:cxn modelId="{18B90F96-A32E-4D12-B219-9CB3202F70C8}" type="presParOf" srcId="{0589ECDF-04CE-43D0-B878-A0BB578A6685}" destId="{032EEF6D-5E60-40D1-AECE-16EB77A1429A}" srcOrd="0" destOrd="0" presId="urn:microsoft.com/office/officeart/2005/8/layout/process4"/>
    <dgm:cxn modelId="{2C4D2D8B-C5E0-4462-84EB-090037D64002}" type="presParOf" srcId="{032EEF6D-5E60-40D1-AECE-16EB77A1429A}" destId="{20BFFD07-EC0D-4171-BB2D-2270D471C4AC}" srcOrd="0" destOrd="0" presId="urn:microsoft.com/office/officeart/2005/8/layout/process4"/>
    <dgm:cxn modelId="{869F34FA-92FB-46A7-87E8-6CEE11C96356}" type="presParOf" srcId="{0589ECDF-04CE-43D0-B878-A0BB578A6685}" destId="{CD8750EC-608B-4701-BFA7-1B545879EC0F}" srcOrd="1" destOrd="0" presId="urn:microsoft.com/office/officeart/2005/8/layout/process4"/>
    <dgm:cxn modelId="{6AEF4542-B6F6-4066-B6CD-4A0E8493B2EA}" type="presParOf" srcId="{0589ECDF-04CE-43D0-B878-A0BB578A6685}" destId="{5B61F091-3B84-4A5B-8014-2E0B53C165A6}" srcOrd="2" destOrd="0" presId="urn:microsoft.com/office/officeart/2005/8/layout/process4"/>
    <dgm:cxn modelId="{51653FDB-3A0F-46BD-9C76-8E7D7237956A}" type="presParOf" srcId="{5B61F091-3B84-4A5B-8014-2E0B53C165A6}" destId="{5089F325-8F7D-4644-8BD3-21EA790EF8F6}" srcOrd="0" destOrd="0" presId="urn:microsoft.com/office/officeart/2005/8/layout/process4"/>
    <dgm:cxn modelId="{9EB1151F-E8ED-4DE4-9593-844F30D2E0F3}" type="presParOf" srcId="{0589ECDF-04CE-43D0-B878-A0BB578A6685}" destId="{CCE0EB9A-FF57-47D2-85B5-59D400DC63AA}" srcOrd="3" destOrd="0" presId="urn:microsoft.com/office/officeart/2005/8/layout/process4"/>
    <dgm:cxn modelId="{DCCE2D2A-4A7F-46CD-931E-7438001999FA}" type="presParOf" srcId="{0589ECDF-04CE-43D0-B878-A0BB578A6685}" destId="{7D85C7B4-6259-4CDB-A1D4-6DCC2EAEB0D7}" srcOrd="4" destOrd="0" presId="urn:microsoft.com/office/officeart/2005/8/layout/process4"/>
    <dgm:cxn modelId="{B8C8D687-A80F-4385-8CF9-307EF85C4438}" type="presParOf" srcId="{7D85C7B4-6259-4CDB-A1D4-6DCC2EAEB0D7}" destId="{1BBA3880-DB46-47AF-B422-11E0155360E4}" srcOrd="0" destOrd="0" presId="urn:microsoft.com/office/officeart/2005/8/layout/process4"/>
    <dgm:cxn modelId="{5AA4A9F5-3A8C-45D3-9F29-F6811C1E0511}" type="presParOf" srcId="{0589ECDF-04CE-43D0-B878-A0BB578A6685}" destId="{D4748E89-09E4-49DF-8432-E74450FB553C}" srcOrd="5" destOrd="0" presId="urn:microsoft.com/office/officeart/2005/8/layout/process4"/>
    <dgm:cxn modelId="{ADF6C100-25F7-4848-ACB7-504D30317CAD}" type="presParOf" srcId="{0589ECDF-04CE-43D0-B878-A0BB578A6685}" destId="{01F48861-F8E2-4D88-84C0-B09E682173DE}" srcOrd="6" destOrd="0" presId="urn:microsoft.com/office/officeart/2005/8/layout/process4"/>
    <dgm:cxn modelId="{B2DE414F-AD98-4963-99D2-B56F6A319EA4}" type="presParOf" srcId="{01F48861-F8E2-4D88-84C0-B09E682173DE}" destId="{D73EF37D-1226-4B84-8957-1957C60BE2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F353C9-5100-4643-99D6-91196AB26113}"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fr-FR"/>
        </a:p>
      </dgm:t>
    </dgm:pt>
    <dgm:pt modelId="{E0E98682-18CD-4F01-9A78-AB23854B0A3E}">
      <dgm:prSet custT="1"/>
      <dgm:spPr/>
      <dgm:t>
        <a:bodyPr/>
        <a:lstStyle/>
        <a:p>
          <a:r>
            <a:rPr lang="en-US" sz="1400" b="0" i="0" u="none" strike="noStrike" baseline="0" dirty="0">
              <a:latin typeface="Avenir Next LT Pro" panose="020B0504020202020204" pitchFamily="34" charset="0"/>
            </a:rPr>
            <a:t>Refers mainly to the uncertainty in the planning process, with a simple action error model providing the uncertainty from the world</a:t>
          </a:r>
          <a:endParaRPr lang="fr-FR" sz="1400" dirty="0">
            <a:latin typeface="Avenir Next LT Pro" panose="020B0504020202020204" pitchFamily="34" charset="0"/>
          </a:endParaRPr>
        </a:p>
      </dgm:t>
    </dgm:pt>
    <dgm:pt modelId="{A4101B21-B4E4-4F24-A5FF-D778E65332B9}" type="parTrans" cxnId="{9BC13C3C-B1DE-49DB-AF1E-B06B7FCF76FB}">
      <dgm:prSet/>
      <dgm:spPr/>
      <dgm:t>
        <a:bodyPr/>
        <a:lstStyle/>
        <a:p>
          <a:endParaRPr lang="fr-FR"/>
        </a:p>
      </dgm:t>
    </dgm:pt>
    <dgm:pt modelId="{14F1526D-5CAC-46B5-A134-2BF186367272}" type="sibTrans" cxnId="{9BC13C3C-B1DE-49DB-AF1E-B06B7FCF76FB}">
      <dgm:prSet/>
      <dgm:spPr/>
      <dgm:t>
        <a:bodyPr/>
        <a:lstStyle/>
        <a:p>
          <a:endParaRPr lang="fr-FR"/>
        </a:p>
      </dgm:t>
    </dgm:pt>
    <dgm:pt modelId="{ED26F599-289D-48B1-9306-B5D61145CB36}">
      <dgm:prSet custT="1"/>
      <dgm:spPr/>
      <dgm:t>
        <a:bodyPr/>
        <a:lstStyle/>
        <a:p>
          <a:r>
            <a:rPr lang="en-US" sz="1200" dirty="0">
              <a:latin typeface="Avenir Next LT Pro" panose="020B0504020202020204" pitchFamily="34" charset="0"/>
            </a:rPr>
            <a:t>Maintaining the properties of the plan paths described by the HTN</a:t>
          </a:r>
          <a:endParaRPr lang="fr-FR" sz="1200" dirty="0">
            <a:latin typeface="Avenir Next LT Pro" panose="020B0504020202020204" pitchFamily="34" charset="0"/>
          </a:endParaRPr>
        </a:p>
      </dgm:t>
    </dgm:pt>
    <dgm:pt modelId="{2B62E065-ACF7-4ADC-8A42-5415DA409F4A}" type="parTrans" cxnId="{AB14E2A4-7505-42AB-98C4-1DBEDE887B07}">
      <dgm:prSet/>
      <dgm:spPr/>
      <dgm:t>
        <a:bodyPr/>
        <a:lstStyle/>
        <a:p>
          <a:endParaRPr lang="fr-FR"/>
        </a:p>
      </dgm:t>
    </dgm:pt>
    <dgm:pt modelId="{73A9A0D2-A1FF-4F0D-81C1-B949DDF1F5BE}" type="sibTrans" cxnId="{AB14E2A4-7505-42AB-98C4-1DBEDE887B07}">
      <dgm:prSet/>
      <dgm:spPr/>
      <dgm:t>
        <a:bodyPr/>
        <a:lstStyle/>
        <a:p>
          <a:endParaRPr lang="fr-FR"/>
        </a:p>
      </dgm:t>
    </dgm:pt>
    <dgm:pt modelId="{62D1CE28-218A-4345-A370-6C6A1A1A8B24}">
      <dgm:prSet custT="1"/>
      <dgm:spPr/>
      <dgm:t>
        <a:bodyPr/>
        <a:lstStyle/>
        <a:p>
          <a:r>
            <a:rPr lang="fr-FR" sz="1400">
              <a:latin typeface="Avenir Next LT Pro" panose="020B0504020202020204" pitchFamily="34" charset="0"/>
            </a:rPr>
            <a:t>Include hybrid knowledges in MDP Solver</a:t>
          </a:r>
          <a:endParaRPr lang="fr-FR" sz="1400" dirty="0">
            <a:latin typeface="Avenir Next LT Pro" panose="020B0504020202020204" pitchFamily="34" charset="0"/>
          </a:endParaRPr>
        </a:p>
      </dgm:t>
    </dgm:pt>
    <dgm:pt modelId="{915E5337-26AC-443B-B553-8E1C78349488}" type="parTrans" cxnId="{AFD98C93-8FB9-4FE4-821A-092D4B6FE5C2}">
      <dgm:prSet/>
      <dgm:spPr/>
      <dgm:t>
        <a:bodyPr/>
        <a:lstStyle/>
        <a:p>
          <a:endParaRPr lang="fr-FR"/>
        </a:p>
      </dgm:t>
    </dgm:pt>
    <dgm:pt modelId="{1BA4AAE2-5BFD-40A7-BA6B-658C20B78D86}" type="sibTrans" cxnId="{AFD98C93-8FB9-4FE4-821A-092D4B6FE5C2}">
      <dgm:prSet/>
      <dgm:spPr/>
      <dgm:t>
        <a:bodyPr/>
        <a:lstStyle/>
        <a:p>
          <a:endParaRPr lang="fr-FR"/>
        </a:p>
      </dgm:t>
    </dgm:pt>
    <dgm:pt modelId="{E1191779-0900-49DE-AC57-3BC5D41BF8E6}">
      <dgm:prSet custT="1"/>
      <dgm:spPr/>
      <dgm:t>
        <a:bodyPr/>
        <a:lstStyle/>
        <a:p>
          <a:r>
            <a:rPr lang="fr-FR" sz="1400" b="0" i="0">
              <a:latin typeface="Avenir Next LT Pro" panose="020B0504020202020204" pitchFamily="34" charset="0"/>
            </a:rPr>
            <a:t>Conversion process to bridge the gap  between HTN and MDP</a:t>
          </a:r>
          <a:endParaRPr lang="en-US" sz="1400" dirty="0">
            <a:latin typeface="Avenir Next LT Pro" panose="020B0504020202020204" pitchFamily="34" charset="0"/>
          </a:endParaRPr>
        </a:p>
      </dgm:t>
    </dgm:pt>
    <dgm:pt modelId="{C3FFD053-E491-4F29-805C-C261AB086F77}" type="parTrans" cxnId="{C95872A1-65F0-4E56-AE41-E0FBAC3959F6}">
      <dgm:prSet/>
      <dgm:spPr/>
      <dgm:t>
        <a:bodyPr/>
        <a:lstStyle/>
        <a:p>
          <a:endParaRPr lang="fr-FR"/>
        </a:p>
      </dgm:t>
    </dgm:pt>
    <dgm:pt modelId="{62551215-558B-42B7-A89B-5640DA4869E6}" type="sibTrans" cxnId="{C95872A1-65F0-4E56-AE41-E0FBAC3959F6}">
      <dgm:prSet/>
      <dgm:spPr/>
      <dgm:t>
        <a:bodyPr/>
        <a:lstStyle/>
        <a:p>
          <a:endParaRPr lang="fr-FR"/>
        </a:p>
      </dgm:t>
    </dgm:pt>
    <dgm:pt modelId="{DA86BCDB-1C9A-4BFC-8394-0E36BDFAE576}">
      <dgm:prSet custT="1"/>
      <dgm:spPr/>
      <dgm:t>
        <a:bodyPr/>
        <a:lstStyle/>
        <a:p>
          <a:r>
            <a:rPr lang="en-US" sz="1400">
              <a:latin typeface="Avenir Next LT Pro" panose="020B0504020202020204" pitchFamily="34" charset="0"/>
            </a:rPr>
            <a:t>Extend a hybrid hierarchical task network planner to perform in a stochastic environment.</a:t>
          </a:r>
          <a:endParaRPr lang="en-US" sz="1400" dirty="0">
            <a:latin typeface="Avenir Next LT Pro" panose="020B0504020202020204" pitchFamily="34" charset="0"/>
          </a:endParaRPr>
        </a:p>
      </dgm:t>
    </dgm:pt>
    <dgm:pt modelId="{B9B0A584-ECAF-4C78-BF0C-F90CFC178AA8}" type="parTrans" cxnId="{7D5DBA52-F1FD-4A98-974F-AC9BD599CEF5}">
      <dgm:prSet/>
      <dgm:spPr/>
      <dgm:t>
        <a:bodyPr/>
        <a:lstStyle/>
        <a:p>
          <a:endParaRPr lang="fr-FR"/>
        </a:p>
      </dgm:t>
    </dgm:pt>
    <dgm:pt modelId="{B8F21FAC-4A96-46EA-A9BA-EEB76351987A}" type="sibTrans" cxnId="{7D5DBA52-F1FD-4A98-974F-AC9BD599CEF5}">
      <dgm:prSet/>
      <dgm:spPr/>
      <dgm:t>
        <a:bodyPr/>
        <a:lstStyle/>
        <a:p>
          <a:endParaRPr lang="fr-FR" sz="1400"/>
        </a:p>
      </dgm:t>
    </dgm:pt>
    <dgm:pt modelId="{F138AF6A-D30A-4489-A5C9-F7E5B4E6450D}" type="pres">
      <dgm:prSet presAssocID="{04F353C9-5100-4643-99D6-91196AB26113}" presName="Name0" presStyleCnt="0">
        <dgm:presLayoutVars>
          <dgm:chMax val="7"/>
          <dgm:chPref val="7"/>
          <dgm:dir/>
        </dgm:presLayoutVars>
      </dgm:prSet>
      <dgm:spPr/>
    </dgm:pt>
    <dgm:pt modelId="{20333309-E77B-481B-BFF9-9A189C318AF9}" type="pres">
      <dgm:prSet presAssocID="{04F353C9-5100-4643-99D6-91196AB26113}" presName="Name1" presStyleCnt="0"/>
      <dgm:spPr/>
    </dgm:pt>
    <dgm:pt modelId="{4BAC2C90-3783-4463-BF0A-F07DA74C3D95}" type="pres">
      <dgm:prSet presAssocID="{04F353C9-5100-4643-99D6-91196AB26113}" presName="cycle" presStyleCnt="0"/>
      <dgm:spPr/>
    </dgm:pt>
    <dgm:pt modelId="{F518AADC-79CA-4E27-8262-8C152680939F}" type="pres">
      <dgm:prSet presAssocID="{04F353C9-5100-4643-99D6-91196AB26113}" presName="srcNode" presStyleLbl="node1" presStyleIdx="0" presStyleCnt="4"/>
      <dgm:spPr/>
    </dgm:pt>
    <dgm:pt modelId="{6CFAFFE2-F42D-48E1-96F1-C19AA4B9C774}" type="pres">
      <dgm:prSet presAssocID="{04F353C9-5100-4643-99D6-91196AB26113}" presName="conn" presStyleLbl="parChTrans1D2" presStyleIdx="0" presStyleCnt="1"/>
      <dgm:spPr/>
    </dgm:pt>
    <dgm:pt modelId="{8E0739F7-FA97-4EDC-94A9-71FD21D33AE3}" type="pres">
      <dgm:prSet presAssocID="{04F353C9-5100-4643-99D6-91196AB26113}" presName="extraNode" presStyleLbl="node1" presStyleIdx="0" presStyleCnt="4"/>
      <dgm:spPr/>
    </dgm:pt>
    <dgm:pt modelId="{EBD7CE21-2A3E-4BBA-BE2A-B858D42C1F03}" type="pres">
      <dgm:prSet presAssocID="{04F353C9-5100-4643-99D6-91196AB26113}" presName="dstNode" presStyleLbl="node1" presStyleIdx="0" presStyleCnt="4"/>
      <dgm:spPr/>
    </dgm:pt>
    <dgm:pt modelId="{D0A05F26-DEB2-41C9-8EED-5A0F0B557D72}" type="pres">
      <dgm:prSet presAssocID="{DA86BCDB-1C9A-4BFC-8394-0E36BDFAE576}" presName="text_1" presStyleLbl="node1" presStyleIdx="0" presStyleCnt="4">
        <dgm:presLayoutVars>
          <dgm:bulletEnabled val="1"/>
        </dgm:presLayoutVars>
      </dgm:prSet>
      <dgm:spPr/>
    </dgm:pt>
    <dgm:pt modelId="{AD8E3EC7-080E-4D4F-A025-933410F6F41D}" type="pres">
      <dgm:prSet presAssocID="{DA86BCDB-1C9A-4BFC-8394-0E36BDFAE576}" presName="accent_1" presStyleCnt="0"/>
      <dgm:spPr/>
    </dgm:pt>
    <dgm:pt modelId="{C531D792-D2D5-4529-B904-6C44EC3D54EC}" type="pres">
      <dgm:prSet presAssocID="{DA86BCDB-1C9A-4BFC-8394-0E36BDFAE576}" presName="accentRepeatNode" presStyleLbl="solidFgAcc1" presStyleIdx="0" presStyleCnt="4"/>
      <dgm:spPr/>
    </dgm:pt>
    <dgm:pt modelId="{A854B476-B1CD-4453-A2B6-43DD4386F56B}" type="pres">
      <dgm:prSet presAssocID="{E1191779-0900-49DE-AC57-3BC5D41BF8E6}" presName="text_2" presStyleLbl="node1" presStyleIdx="1" presStyleCnt="4">
        <dgm:presLayoutVars>
          <dgm:bulletEnabled val="1"/>
        </dgm:presLayoutVars>
      </dgm:prSet>
      <dgm:spPr/>
    </dgm:pt>
    <dgm:pt modelId="{C419FF05-CDBA-4951-8096-95EBA0C79ACF}" type="pres">
      <dgm:prSet presAssocID="{E1191779-0900-49DE-AC57-3BC5D41BF8E6}" presName="accent_2" presStyleCnt="0"/>
      <dgm:spPr/>
    </dgm:pt>
    <dgm:pt modelId="{F2BCF5A9-AE1F-4C7D-85D6-0D25AAF4839E}" type="pres">
      <dgm:prSet presAssocID="{E1191779-0900-49DE-AC57-3BC5D41BF8E6}" presName="accentRepeatNode" presStyleLbl="solidFgAcc1" presStyleIdx="1" presStyleCnt="4"/>
      <dgm:spPr/>
    </dgm:pt>
    <dgm:pt modelId="{054D7D44-5415-447B-BB58-4C372DC46E40}" type="pres">
      <dgm:prSet presAssocID="{62D1CE28-218A-4345-A370-6C6A1A1A8B24}" presName="text_3" presStyleLbl="node1" presStyleIdx="2" presStyleCnt="4">
        <dgm:presLayoutVars>
          <dgm:bulletEnabled val="1"/>
        </dgm:presLayoutVars>
      </dgm:prSet>
      <dgm:spPr/>
    </dgm:pt>
    <dgm:pt modelId="{5F6000AC-1069-45D4-A8E2-E14CDDB72EFF}" type="pres">
      <dgm:prSet presAssocID="{62D1CE28-218A-4345-A370-6C6A1A1A8B24}" presName="accent_3" presStyleCnt="0"/>
      <dgm:spPr/>
    </dgm:pt>
    <dgm:pt modelId="{3D734A5A-42C8-4C7F-B5B4-49448E249D30}" type="pres">
      <dgm:prSet presAssocID="{62D1CE28-218A-4345-A370-6C6A1A1A8B24}" presName="accentRepeatNode" presStyleLbl="solidFgAcc1" presStyleIdx="2" presStyleCnt="4"/>
      <dgm:spPr/>
    </dgm:pt>
    <dgm:pt modelId="{AFA173D5-D039-4B9E-8314-0F0D06D41F76}" type="pres">
      <dgm:prSet presAssocID="{E0E98682-18CD-4F01-9A78-AB23854B0A3E}" presName="text_4" presStyleLbl="node1" presStyleIdx="3" presStyleCnt="4">
        <dgm:presLayoutVars>
          <dgm:bulletEnabled val="1"/>
        </dgm:presLayoutVars>
      </dgm:prSet>
      <dgm:spPr/>
    </dgm:pt>
    <dgm:pt modelId="{76373693-64DD-4C1C-813A-36C16891AF6A}" type="pres">
      <dgm:prSet presAssocID="{E0E98682-18CD-4F01-9A78-AB23854B0A3E}" presName="accent_4" presStyleCnt="0"/>
      <dgm:spPr/>
    </dgm:pt>
    <dgm:pt modelId="{061D92D9-6163-416A-825D-E699AD20D337}" type="pres">
      <dgm:prSet presAssocID="{E0E98682-18CD-4F01-9A78-AB23854B0A3E}" presName="accentRepeatNode" presStyleLbl="solidFgAcc1" presStyleIdx="3" presStyleCnt="4"/>
      <dgm:spPr/>
    </dgm:pt>
  </dgm:ptLst>
  <dgm:cxnLst>
    <dgm:cxn modelId="{DA296707-4AFC-4D28-8F8B-36A48197FE12}" type="presOf" srcId="{ED26F599-289D-48B1-9306-B5D61145CB36}" destId="{A854B476-B1CD-4453-A2B6-43DD4386F56B}" srcOrd="0" destOrd="1" presId="urn:microsoft.com/office/officeart/2008/layout/VerticalCurvedList"/>
    <dgm:cxn modelId="{64F9FD0A-174B-4BEE-91D9-291883CAE4B2}" type="presOf" srcId="{E1191779-0900-49DE-AC57-3BC5D41BF8E6}" destId="{A854B476-B1CD-4453-A2B6-43DD4386F56B}" srcOrd="0" destOrd="0" presId="urn:microsoft.com/office/officeart/2008/layout/VerticalCurvedList"/>
    <dgm:cxn modelId="{6377081B-7381-4FAB-8032-2BE1288A5E33}" type="presOf" srcId="{E0E98682-18CD-4F01-9A78-AB23854B0A3E}" destId="{AFA173D5-D039-4B9E-8314-0F0D06D41F76}" srcOrd="0" destOrd="0" presId="urn:microsoft.com/office/officeart/2008/layout/VerticalCurvedList"/>
    <dgm:cxn modelId="{9BC13C3C-B1DE-49DB-AF1E-B06B7FCF76FB}" srcId="{04F353C9-5100-4643-99D6-91196AB26113}" destId="{E0E98682-18CD-4F01-9A78-AB23854B0A3E}" srcOrd="3" destOrd="0" parTransId="{A4101B21-B4E4-4F24-A5FF-D778E65332B9}" sibTransId="{14F1526D-5CAC-46B5-A134-2BF186367272}"/>
    <dgm:cxn modelId="{7D5DBA52-F1FD-4A98-974F-AC9BD599CEF5}" srcId="{04F353C9-5100-4643-99D6-91196AB26113}" destId="{DA86BCDB-1C9A-4BFC-8394-0E36BDFAE576}" srcOrd="0" destOrd="0" parTransId="{B9B0A584-ECAF-4C78-BF0C-F90CFC178AA8}" sibTransId="{B8F21FAC-4A96-46EA-A9BA-EEB76351987A}"/>
    <dgm:cxn modelId="{AFD98C93-8FB9-4FE4-821A-092D4B6FE5C2}" srcId="{04F353C9-5100-4643-99D6-91196AB26113}" destId="{62D1CE28-218A-4345-A370-6C6A1A1A8B24}" srcOrd="2" destOrd="0" parTransId="{915E5337-26AC-443B-B553-8E1C78349488}" sibTransId="{1BA4AAE2-5BFD-40A7-BA6B-658C20B78D86}"/>
    <dgm:cxn modelId="{F526C59D-54F7-4957-9FE9-7A380CD9A49C}" type="presOf" srcId="{62D1CE28-218A-4345-A370-6C6A1A1A8B24}" destId="{054D7D44-5415-447B-BB58-4C372DC46E40}" srcOrd="0" destOrd="0" presId="urn:microsoft.com/office/officeart/2008/layout/VerticalCurvedList"/>
    <dgm:cxn modelId="{C95872A1-65F0-4E56-AE41-E0FBAC3959F6}" srcId="{04F353C9-5100-4643-99D6-91196AB26113}" destId="{E1191779-0900-49DE-AC57-3BC5D41BF8E6}" srcOrd="1" destOrd="0" parTransId="{C3FFD053-E491-4F29-805C-C261AB086F77}" sibTransId="{62551215-558B-42B7-A89B-5640DA4869E6}"/>
    <dgm:cxn modelId="{C3E3D1A1-FA75-43CF-B8B1-7047DEDE0F6D}" type="presOf" srcId="{DA86BCDB-1C9A-4BFC-8394-0E36BDFAE576}" destId="{D0A05F26-DEB2-41C9-8EED-5A0F0B557D72}" srcOrd="0" destOrd="0" presId="urn:microsoft.com/office/officeart/2008/layout/VerticalCurvedList"/>
    <dgm:cxn modelId="{82E21FA3-5E49-48CB-B79D-922EA47BA2B5}" type="presOf" srcId="{B8F21FAC-4A96-46EA-A9BA-EEB76351987A}" destId="{6CFAFFE2-F42D-48E1-96F1-C19AA4B9C774}" srcOrd="0" destOrd="0" presId="urn:microsoft.com/office/officeart/2008/layout/VerticalCurvedList"/>
    <dgm:cxn modelId="{AB14E2A4-7505-42AB-98C4-1DBEDE887B07}" srcId="{E1191779-0900-49DE-AC57-3BC5D41BF8E6}" destId="{ED26F599-289D-48B1-9306-B5D61145CB36}" srcOrd="0" destOrd="0" parTransId="{2B62E065-ACF7-4ADC-8A42-5415DA409F4A}" sibTransId="{73A9A0D2-A1FF-4F0D-81C1-B949DDF1F5BE}"/>
    <dgm:cxn modelId="{616AFAC5-6240-421F-BE29-299CF029FD74}" type="presOf" srcId="{04F353C9-5100-4643-99D6-91196AB26113}" destId="{F138AF6A-D30A-4489-A5C9-F7E5B4E6450D}" srcOrd="0" destOrd="0" presId="urn:microsoft.com/office/officeart/2008/layout/VerticalCurvedList"/>
    <dgm:cxn modelId="{14A44C7A-50E0-42A9-8252-6CE5A9C05993}" type="presParOf" srcId="{F138AF6A-D30A-4489-A5C9-F7E5B4E6450D}" destId="{20333309-E77B-481B-BFF9-9A189C318AF9}" srcOrd="0" destOrd="0" presId="urn:microsoft.com/office/officeart/2008/layout/VerticalCurvedList"/>
    <dgm:cxn modelId="{27694C86-D32C-4076-9384-00BE46550114}" type="presParOf" srcId="{20333309-E77B-481B-BFF9-9A189C318AF9}" destId="{4BAC2C90-3783-4463-BF0A-F07DA74C3D95}" srcOrd="0" destOrd="0" presId="urn:microsoft.com/office/officeart/2008/layout/VerticalCurvedList"/>
    <dgm:cxn modelId="{E4D8F344-7F7A-4A5A-BEC8-CDB6C9B8B19A}" type="presParOf" srcId="{4BAC2C90-3783-4463-BF0A-F07DA74C3D95}" destId="{F518AADC-79CA-4E27-8262-8C152680939F}" srcOrd="0" destOrd="0" presId="urn:microsoft.com/office/officeart/2008/layout/VerticalCurvedList"/>
    <dgm:cxn modelId="{416D7AAA-4200-4DEC-BE76-5ED1C0E5F905}" type="presParOf" srcId="{4BAC2C90-3783-4463-BF0A-F07DA74C3D95}" destId="{6CFAFFE2-F42D-48E1-96F1-C19AA4B9C774}" srcOrd="1" destOrd="0" presId="urn:microsoft.com/office/officeart/2008/layout/VerticalCurvedList"/>
    <dgm:cxn modelId="{9CF2F307-7110-4A3A-80FB-BE859C265911}" type="presParOf" srcId="{4BAC2C90-3783-4463-BF0A-F07DA74C3D95}" destId="{8E0739F7-FA97-4EDC-94A9-71FD21D33AE3}" srcOrd="2" destOrd="0" presId="urn:microsoft.com/office/officeart/2008/layout/VerticalCurvedList"/>
    <dgm:cxn modelId="{2D9DE430-FF17-4CAD-9DA8-F8C20AA75562}" type="presParOf" srcId="{4BAC2C90-3783-4463-BF0A-F07DA74C3D95}" destId="{EBD7CE21-2A3E-4BBA-BE2A-B858D42C1F03}" srcOrd="3" destOrd="0" presId="urn:microsoft.com/office/officeart/2008/layout/VerticalCurvedList"/>
    <dgm:cxn modelId="{F9ED0BE1-8AB5-4962-B39E-003841563E0A}" type="presParOf" srcId="{20333309-E77B-481B-BFF9-9A189C318AF9}" destId="{D0A05F26-DEB2-41C9-8EED-5A0F0B557D72}" srcOrd="1" destOrd="0" presId="urn:microsoft.com/office/officeart/2008/layout/VerticalCurvedList"/>
    <dgm:cxn modelId="{403686C7-D979-4A80-BA8E-FF9B58D5475B}" type="presParOf" srcId="{20333309-E77B-481B-BFF9-9A189C318AF9}" destId="{AD8E3EC7-080E-4D4F-A025-933410F6F41D}" srcOrd="2" destOrd="0" presId="urn:microsoft.com/office/officeart/2008/layout/VerticalCurvedList"/>
    <dgm:cxn modelId="{CEE1A8D7-4AF4-431B-820F-1ACA9B473E44}" type="presParOf" srcId="{AD8E3EC7-080E-4D4F-A025-933410F6F41D}" destId="{C531D792-D2D5-4529-B904-6C44EC3D54EC}" srcOrd="0" destOrd="0" presId="urn:microsoft.com/office/officeart/2008/layout/VerticalCurvedList"/>
    <dgm:cxn modelId="{791ADD8A-EFF4-4620-ABB4-6264F9158B49}" type="presParOf" srcId="{20333309-E77B-481B-BFF9-9A189C318AF9}" destId="{A854B476-B1CD-4453-A2B6-43DD4386F56B}" srcOrd="3" destOrd="0" presId="urn:microsoft.com/office/officeart/2008/layout/VerticalCurvedList"/>
    <dgm:cxn modelId="{2C003D4D-B5C5-450F-B6AB-2B4E3562684A}" type="presParOf" srcId="{20333309-E77B-481B-BFF9-9A189C318AF9}" destId="{C419FF05-CDBA-4951-8096-95EBA0C79ACF}" srcOrd="4" destOrd="0" presId="urn:microsoft.com/office/officeart/2008/layout/VerticalCurvedList"/>
    <dgm:cxn modelId="{207602AF-A125-429F-A593-CE426D978A50}" type="presParOf" srcId="{C419FF05-CDBA-4951-8096-95EBA0C79ACF}" destId="{F2BCF5A9-AE1F-4C7D-85D6-0D25AAF4839E}" srcOrd="0" destOrd="0" presId="urn:microsoft.com/office/officeart/2008/layout/VerticalCurvedList"/>
    <dgm:cxn modelId="{654003AD-9A50-4C07-96DA-53ECE8911F73}" type="presParOf" srcId="{20333309-E77B-481B-BFF9-9A189C318AF9}" destId="{054D7D44-5415-447B-BB58-4C372DC46E40}" srcOrd="5" destOrd="0" presId="urn:microsoft.com/office/officeart/2008/layout/VerticalCurvedList"/>
    <dgm:cxn modelId="{5D0E6DF2-9BC8-41B2-86A9-5A85D4388CDD}" type="presParOf" srcId="{20333309-E77B-481B-BFF9-9A189C318AF9}" destId="{5F6000AC-1069-45D4-A8E2-E14CDDB72EFF}" srcOrd="6" destOrd="0" presId="urn:microsoft.com/office/officeart/2008/layout/VerticalCurvedList"/>
    <dgm:cxn modelId="{2B2D8A29-69C9-4D3B-8051-B94375BFCE89}" type="presParOf" srcId="{5F6000AC-1069-45D4-A8E2-E14CDDB72EFF}" destId="{3D734A5A-42C8-4C7F-B5B4-49448E249D30}" srcOrd="0" destOrd="0" presId="urn:microsoft.com/office/officeart/2008/layout/VerticalCurvedList"/>
    <dgm:cxn modelId="{E55A4D0F-13C1-459F-BEE6-2B43495B39AC}" type="presParOf" srcId="{20333309-E77B-481B-BFF9-9A189C318AF9}" destId="{AFA173D5-D039-4B9E-8314-0F0D06D41F76}" srcOrd="7" destOrd="0" presId="urn:microsoft.com/office/officeart/2008/layout/VerticalCurvedList"/>
    <dgm:cxn modelId="{08EF4BDF-D734-488B-9817-C1A94F1A2EE2}" type="presParOf" srcId="{20333309-E77B-481B-BFF9-9A189C318AF9}" destId="{76373693-64DD-4C1C-813A-36C16891AF6A}" srcOrd="8" destOrd="0" presId="urn:microsoft.com/office/officeart/2008/layout/VerticalCurvedList"/>
    <dgm:cxn modelId="{CCB64A85-5F45-4F8C-B2A1-AF1CFCA5F622}" type="presParOf" srcId="{76373693-64DD-4C1C-813A-36C16891AF6A}" destId="{061D92D9-6163-416A-825D-E699AD20D33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DCAE65-B798-479F-973B-2336BD7793EF}"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fr-FR"/>
        </a:p>
      </dgm:t>
    </dgm:pt>
    <dgm:pt modelId="{811CEC78-F487-4E20-8837-A1EF6E26E51D}">
      <dgm:prSet/>
      <dgm:spPr/>
      <dgm:t>
        <a:bodyPr/>
        <a:lstStyle/>
        <a:p>
          <a:r>
            <a:rPr lang="en-US" dirty="0"/>
            <a:t>Thank You </a:t>
          </a:r>
          <a:br>
            <a:rPr lang="en-US" dirty="0"/>
          </a:br>
          <a:r>
            <a:rPr lang="en-US" dirty="0"/>
            <a:t>For Your Attention.</a:t>
          </a:r>
          <a:endParaRPr lang="fr-FR" dirty="0"/>
        </a:p>
      </dgm:t>
    </dgm:pt>
    <dgm:pt modelId="{1B6FD31F-4205-471B-9495-BD21945C6FFE}" type="parTrans" cxnId="{FFE19748-379F-495A-AAC0-B1A987FBD77A}">
      <dgm:prSet/>
      <dgm:spPr/>
      <dgm:t>
        <a:bodyPr/>
        <a:lstStyle/>
        <a:p>
          <a:endParaRPr lang="fr-FR"/>
        </a:p>
      </dgm:t>
    </dgm:pt>
    <dgm:pt modelId="{F99E4DC1-E372-4FEE-BED3-8C2C17391689}" type="sibTrans" cxnId="{FFE19748-379F-495A-AAC0-B1A987FBD77A}">
      <dgm:prSet/>
      <dgm:spPr/>
      <dgm:t>
        <a:bodyPr/>
        <a:lstStyle/>
        <a:p>
          <a:endParaRPr lang="fr-FR"/>
        </a:p>
      </dgm:t>
    </dgm:pt>
    <dgm:pt modelId="{6100496D-ECBF-4443-9910-3BF2D6961EC7}" type="pres">
      <dgm:prSet presAssocID="{E3DCAE65-B798-479F-973B-2336BD7793EF}" presName="Name0" presStyleCnt="0">
        <dgm:presLayoutVars>
          <dgm:dir/>
          <dgm:resizeHandles val="exact"/>
        </dgm:presLayoutVars>
      </dgm:prSet>
      <dgm:spPr/>
    </dgm:pt>
    <dgm:pt modelId="{01E289C7-A3F5-4DA7-89D1-4B914CB49708}" type="pres">
      <dgm:prSet presAssocID="{811CEC78-F487-4E20-8837-A1EF6E26E51D}" presName="node" presStyleLbl="node1" presStyleIdx="0" presStyleCnt="1" custLinFactNeighborX="-3735" custLinFactNeighborY="1660">
        <dgm:presLayoutVars>
          <dgm:bulletEnabled val="1"/>
        </dgm:presLayoutVars>
      </dgm:prSet>
      <dgm:spPr/>
    </dgm:pt>
  </dgm:ptLst>
  <dgm:cxnLst>
    <dgm:cxn modelId="{C0FD1A5C-2BDB-407E-ADDE-6DD25CB9A646}" type="presOf" srcId="{E3DCAE65-B798-479F-973B-2336BD7793EF}" destId="{6100496D-ECBF-4443-9910-3BF2D6961EC7}" srcOrd="0" destOrd="0" presId="urn:microsoft.com/office/officeart/2005/8/layout/hList6"/>
    <dgm:cxn modelId="{BD3F6A64-B059-4F92-8B06-1DD07D513CF0}" type="presOf" srcId="{811CEC78-F487-4E20-8837-A1EF6E26E51D}" destId="{01E289C7-A3F5-4DA7-89D1-4B914CB49708}" srcOrd="0" destOrd="0" presId="urn:microsoft.com/office/officeart/2005/8/layout/hList6"/>
    <dgm:cxn modelId="{FFE19748-379F-495A-AAC0-B1A987FBD77A}" srcId="{E3DCAE65-B798-479F-973B-2336BD7793EF}" destId="{811CEC78-F487-4E20-8837-A1EF6E26E51D}" srcOrd="0" destOrd="0" parTransId="{1B6FD31F-4205-471B-9495-BD21945C6FFE}" sibTransId="{F99E4DC1-E372-4FEE-BED3-8C2C17391689}"/>
    <dgm:cxn modelId="{08D23AAF-6A5D-4C38-8D24-90F01D5E5387}" type="presParOf" srcId="{6100496D-ECBF-4443-9910-3BF2D6961EC7}" destId="{01E289C7-A3F5-4DA7-89D1-4B914CB49708}"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56EBC-FEA2-4A32-83DE-7FF6B29D2F35}">
      <dsp:nvSpPr>
        <dsp:cNvPr id="0" name=""/>
        <dsp:cNvSpPr/>
      </dsp:nvSpPr>
      <dsp:spPr>
        <a:xfrm>
          <a:off x="0" y="143011"/>
          <a:ext cx="7467600" cy="699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249936" rIns="57956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err="1">
              <a:latin typeface="Avenir Next LT Pro" panose="020B0504020202020204" pitchFamily="34" charset="0"/>
            </a:rPr>
            <a:t>Hierarchical</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task</a:t>
          </a:r>
          <a:r>
            <a:rPr lang="fr-FR" sz="1200" kern="1200" dirty="0">
              <a:latin typeface="Avenir Next LT Pro" panose="020B0504020202020204" pitchFamily="34" charset="0"/>
            </a:rPr>
            <a:t> network (HTN)</a:t>
          </a:r>
        </a:p>
        <a:p>
          <a:pPr marL="114300" lvl="1" indent="-114300" algn="l" defTabSz="533400">
            <a:lnSpc>
              <a:spcPct val="90000"/>
            </a:lnSpc>
            <a:spcBef>
              <a:spcPct val="0"/>
            </a:spcBef>
            <a:spcAft>
              <a:spcPct val="15000"/>
            </a:spcAft>
            <a:buChar char="•"/>
          </a:pPr>
          <a:r>
            <a:rPr lang="fr-FR" sz="1200" kern="1200" dirty="0">
              <a:latin typeface="Avenir Next LT Pro" panose="020B0504020202020204" pitchFamily="34" charset="0"/>
            </a:rPr>
            <a:t>Markov </a:t>
          </a:r>
          <a:r>
            <a:rPr lang="fr-FR" sz="1200" kern="1200" dirty="0" err="1">
              <a:latin typeface="Avenir Next LT Pro" panose="020B0504020202020204" pitchFamily="34" charset="0"/>
            </a:rPr>
            <a:t>Decision</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Processes</a:t>
          </a:r>
          <a:r>
            <a:rPr lang="fr-FR" sz="1200" kern="1200" dirty="0">
              <a:latin typeface="Avenir Next LT Pro" panose="020B0504020202020204" pitchFamily="34" charset="0"/>
            </a:rPr>
            <a:t> (</a:t>
          </a:r>
          <a:r>
            <a:rPr lang="fr-FR" sz="1200" kern="1200" dirty="0" err="1">
              <a:latin typeface="Avenir Next LT Pro" panose="020B0504020202020204" pitchFamily="34" charset="0"/>
            </a:rPr>
            <a:t>MDPs</a:t>
          </a:r>
          <a:r>
            <a:rPr lang="fr-FR" sz="1200" kern="1200" dirty="0">
              <a:latin typeface="Avenir Next LT Pro" panose="020B0504020202020204" pitchFamily="34" charset="0"/>
            </a:rPr>
            <a:t>)</a:t>
          </a:r>
        </a:p>
      </dsp:txBody>
      <dsp:txXfrm>
        <a:off x="0" y="143011"/>
        <a:ext cx="7467600" cy="699300"/>
      </dsp:txXfrm>
    </dsp:sp>
    <dsp:sp modelId="{8E8DD8EB-A921-4E4E-925B-1FEA7C1BB245}">
      <dsp:nvSpPr>
        <dsp:cNvPr id="0" name=""/>
        <dsp:cNvSpPr/>
      </dsp:nvSpPr>
      <dsp:spPr>
        <a:xfrm>
          <a:off x="373380" y="793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Background</a:t>
          </a:r>
        </a:p>
      </dsp:txBody>
      <dsp:txXfrm>
        <a:off x="390673" y="25226"/>
        <a:ext cx="5192734" cy="319654"/>
      </dsp:txXfrm>
    </dsp:sp>
    <dsp:sp modelId="{C48F78AA-6F02-4A89-AC29-C42FD8D92DD5}">
      <dsp:nvSpPr>
        <dsp:cNvPr id="0" name=""/>
        <dsp:cNvSpPr/>
      </dsp:nvSpPr>
      <dsp:spPr>
        <a:xfrm>
          <a:off x="0" y="1126273"/>
          <a:ext cx="7467600" cy="699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249936" rIns="57956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err="1">
              <a:latin typeface="Avenir Next LT Pro" panose="020B0504020202020204" pitchFamily="34" charset="0"/>
            </a:rPr>
            <a:t>Overview</a:t>
          </a:r>
          <a:endParaRPr lang="fr-FR" sz="1200" kern="1200" dirty="0">
            <a:latin typeface="Avenir Next LT Pro" panose="020B0504020202020204" pitchFamily="34" charset="0"/>
          </a:endParaRPr>
        </a:p>
        <a:p>
          <a:pPr marL="114300" lvl="1" indent="-114300" algn="l" defTabSz="533400">
            <a:lnSpc>
              <a:spcPct val="90000"/>
            </a:lnSpc>
            <a:spcBef>
              <a:spcPct val="0"/>
            </a:spcBef>
            <a:spcAft>
              <a:spcPct val="15000"/>
            </a:spcAft>
            <a:buChar char="•"/>
          </a:pPr>
          <a:r>
            <a:rPr lang="fr-FR" sz="1200" kern="1200" dirty="0">
              <a:latin typeface="Avenir Next LT Pro" panose="020B0504020202020204" pitchFamily="34" charset="0"/>
            </a:rPr>
            <a:t>Challenges &amp; Limitations</a:t>
          </a:r>
        </a:p>
      </dsp:txBody>
      <dsp:txXfrm>
        <a:off x="0" y="1126273"/>
        <a:ext cx="7467600" cy="699300"/>
      </dsp:txXfrm>
    </dsp:sp>
    <dsp:sp modelId="{BFF5F0B3-4EB9-4339-B096-A98C0A4EBB4C}">
      <dsp:nvSpPr>
        <dsp:cNvPr id="0" name=""/>
        <dsp:cNvSpPr/>
      </dsp:nvSpPr>
      <dsp:spPr>
        <a:xfrm>
          <a:off x="373380" y="94915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CHIMP</a:t>
          </a:r>
        </a:p>
      </dsp:txBody>
      <dsp:txXfrm>
        <a:off x="390673" y="966446"/>
        <a:ext cx="5192734" cy="319654"/>
      </dsp:txXfrm>
    </dsp:sp>
    <dsp:sp modelId="{866FE5D9-9362-41A7-96FC-7827EDD8FBCC}">
      <dsp:nvSpPr>
        <dsp:cNvPr id="0" name=""/>
        <dsp:cNvSpPr/>
      </dsp:nvSpPr>
      <dsp:spPr>
        <a:xfrm>
          <a:off x="0" y="206749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9BC351-BBC8-4AA2-8F76-FA8947A8E5C2}">
      <dsp:nvSpPr>
        <dsp:cNvPr id="0" name=""/>
        <dsp:cNvSpPr/>
      </dsp:nvSpPr>
      <dsp:spPr>
        <a:xfrm>
          <a:off x="373380" y="1890373"/>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kern="1200" dirty="0">
              <a:latin typeface="Avenir Next LT Pro" panose="020B0504020202020204" pitchFamily="34" charset="0"/>
            </a:rPr>
            <a:t>Conversion </a:t>
          </a:r>
          <a:r>
            <a:rPr lang="fr-FR" sz="1200" kern="1200" dirty="0" err="1">
              <a:latin typeface="Avenir Next LT Pro" panose="020B0504020202020204" pitchFamily="34" charset="0"/>
            </a:rPr>
            <a:t>from</a:t>
          </a:r>
          <a:r>
            <a:rPr lang="fr-FR" sz="1200" kern="1200" dirty="0">
              <a:latin typeface="Avenir Next LT Pro" panose="020B0504020202020204" pitchFamily="34" charset="0"/>
            </a:rPr>
            <a:t> HTN to MDP</a:t>
          </a:r>
        </a:p>
      </dsp:txBody>
      <dsp:txXfrm>
        <a:off x="390673" y="1907666"/>
        <a:ext cx="5192734" cy="319654"/>
      </dsp:txXfrm>
    </dsp:sp>
    <dsp:sp modelId="{558D7EAE-3F5D-4121-97C7-A0270A45949B}">
      <dsp:nvSpPr>
        <dsp:cNvPr id="0" name=""/>
        <dsp:cNvSpPr/>
      </dsp:nvSpPr>
      <dsp:spPr>
        <a:xfrm>
          <a:off x="0" y="2623735"/>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950551-040D-494A-A72A-1F6C1DFE3A22}">
      <dsp:nvSpPr>
        <dsp:cNvPr id="0" name=""/>
        <dsp:cNvSpPr/>
      </dsp:nvSpPr>
      <dsp:spPr>
        <a:xfrm>
          <a:off x="373380" y="243469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de-DE" sz="1200" kern="1200" dirty="0" err="1">
              <a:latin typeface="Avenir Next LT Pro" panose="020B0504020202020204" pitchFamily="34" charset="0"/>
            </a:rPr>
            <a:t>Necessity</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of</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conditional</a:t>
          </a:r>
          <a:r>
            <a:rPr lang="de-DE" sz="1200" kern="1200" dirty="0">
              <a:latin typeface="Avenir Next LT Pro" panose="020B0504020202020204" pitchFamily="34" charset="0"/>
            </a:rPr>
            <a:t> </a:t>
          </a:r>
          <a:r>
            <a:rPr lang="de-DE" sz="1200" kern="1200" dirty="0" err="1">
              <a:latin typeface="Avenir Next LT Pro" panose="020B0504020202020204" pitchFamily="34" charset="0"/>
            </a:rPr>
            <a:t>probability</a:t>
          </a:r>
          <a:endParaRPr lang="fr-FR" sz="1200" kern="1200" dirty="0">
            <a:latin typeface="Avenir Next LT Pro" panose="020B0504020202020204" pitchFamily="34" charset="0"/>
          </a:endParaRPr>
        </a:p>
      </dsp:txBody>
      <dsp:txXfrm>
        <a:off x="390673" y="2451987"/>
        <a:ext cx="5192734" cy="319654"/>
      </dsp:txXfrm>
    </dsp:sp>
    <dsp:sp modelId="{01D2DD8C-3875-45F4-999E-C398CD2D74EE}">
      <dsp:nvSpPr>
        <dsp:cNvPr id="0" name=""/>
        <dsp:cNvSpPr/>
      </dsp:nvSpPr>
      <dsp:spPr>
        <a:xfrm>
          <a:off x="0" y="315613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78E1E-BF09-40EF-9188-1D69239B702E}">
      <dsp:nvSpPr>
        <dsp:cNvPr id="0" name=""/>
        <dsp:cNvSpPr/>
      </dsp:nvSpPr>
      <dsp:spPr>
        <a:xfrm>
          <a:off x="373380" y="297901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fr-FR" sz="1200" b="0" kern="1200" dirty="0">
              <a:latin typeface="Avenir Next LT Pro" panose="020B0504020202020204" pitchFamily="34" charset="0"/>
            </a:rPr>
            <a:t>Express </a:t>
          </a:r>
          <a:r>
            <a:rPr lang="fr-FR" sz="1200" b="0" kern="1200" dirty="0" err="1">
              <a:latin typeface="Avenir Next LT Pro" panose="020B0504020202020204" pitchFamily="34" charset="0"/>
            </a:rPr>
            <a:t>Hybrid</a:t>
          </a:r>
          <a:r>
            <a:rPr lang="fr-FR" sz="1200" b="0" kern="1200" dirty="0">
              <a:latin typeface="Avenir Next LT Pro" panose="020B0504020202020204" pitchFamily="34" charset="0"/>
            </a:rPr>
            <a:t> </a:t>
          </a:r>
          <a:r>
            <a:rPr lang="fr-FR" sz="1200" b="0" kern="1200" dirty="0" err="1">
              <a:latin typeface="Avenir Next LT Pro" panose="020B0504020202020204" pitchFamily="34" charset="0"/>
            </a:rPr>
            <a:t>knowledge</a:t>
          </a:r>
          <a:endParaRPr lang="fr-FR" sz="1200" b="0" kern="1200" dirty="0">
            <a:latin typeface="Avenir Next LT Pro" panose="020B0504020202020204" pitchFamily="34" charset="0"/>
          </a:endParaRPr>
        </a:p>
      </dsp:txBody>
      <dsp:txXfrm>
        <a:off x="390673" y="2996307"/>
        <a:ext cx="5192734" cy="319654"/>
      </dsp:txXfrm>
    </dsp:sp>
    <dsp:sp modelId="{25A5226C-2B9E-4EB4-A72E-B94570B7844A}">
      <dsp:nvSpPr>
        <dsp:cNvPr id="0" name=""/>
        <dsp:cNvSpPr/>
      </dsp:nvSpPr>
      <dsp:spPr>
        <a:xfrm>
          <a:off x="0" y="3700454"/>
          <a:ext cx="74676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2F271-755C-4AF1-BE64-80A84991F104}">
      <dsp:nvSpPr>
        <dsp:cNvPr id="0" name=""/>
        <dsp:cNvSpPr/>
      </dsp:nvSpPr>
      <dsp:spPr>
        <a:xfrm>
          <a:off x="373380" y="3523334"/>
          <a:ext cx="522732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533400">
            <a:lnSpc>
              <a:spcPct val="90000"/>
            </a:lnSpc>
            <a:spcBef>
              <a:spcPct val="0"/>
            </a:spcBef>
            <a:spcAft>
              <a:spcPct val="35000"/>
            </a:spcAft>
            <a:buNone/>
          </a:pPr>
          <a:r>
            <a:rPr lang="de-DE" sz="1200" kern="1200" dirty="0" err="1">
              <a:latin typeface="Avenir Next LT Pro" panose="020B0504020202020204" pitchFamily="34" charset="0"/>
            </a:rPr>
            <a:t>Conclusion</a:t>
          </a:r>
          <a:endParaRPr lang="fr-FR" sz="1200" kern="1200" dirty="0">
            <a:latin typeface="Avenir Next LT Pro" panose="020B0504020202020204" pitchFamily="34" charset="0"/>
          </a:endParaRPr>
        </a:p>
      </dsp:txBody>
      <dsp:txXfrm>
        <a:off x="390673" y="3540627"/>
        <a:ext cx="519273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FFD07-EC0D-4171-BB2D-2270D471C4AC}">
      <dsp:nvSpPr>
        <dsp:cNvPr id="0" name=""/>
        <dsp:cNvSpPr/>
      </dsp:nvSpPr>
      <dsp:spPr>
        <a:xfrm>
          <a:off x="0" y="2914086"/>
          <a:ext cx="7467600" cy="6375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a:t>
          </a:r>
          <a:r>
            <a:rPr lang="fr-FR" sz="2100" kern="1200" dirty="0" err="1">
              <a:latin typeface="Avenir Next LT Pro" panose="020B0504020202020204" pitchFamily="34" charset="0"/>
            </a:rPr>
            <a:t>reward</a:t>
          </a:r>
          <a:r>
            <a:rPr lang="fr-FR" sz="2100" kern="1200" dirty="0">
              <a:latin typeface="Avenir Next LT Pro" panose="020B0504020202020204" pitchFamily="34" charset="0"/>
            </a:rPr>
            <a:t> </a:t>
          </a:r>
          <a:r>
            <a:rPr lang="fr-FR" sz="2100" kern="1200" dirty="0" err="1">
              <a:latin typeface="Avenir Next LT Pro" panose="020B0504020202020204" pitchFamily="34" charset="0"/>
            </a:rPr>
            <a:t>function</a:t>
          </a:r>
          <a:endParaRPr lang="fr-FR" sz="2100" kern="1200" dirty="0">
            <a:latin typeface="Avenir Next LT Pro" panose="020B0504020202020204" pitchFamily="34" charset="0"/>
          </a:endParaRPr>
        </a:p>
      </dsp:txBody>
      <dsp:txXfrm>
        <a:off x="0" y="2914086"/>
        <a:ext cx="7467600" cy="637530"/>
      </dsp:txXfrm>
    </dsp:sp>
    <dsp:sp modelId="{5089F325-8F7D-4644-8BD3-21EA790EF8F6}">
      <dsp:nvSpPr>
        <dsp:cNvPr id="0" name=""/>
        <dsp:cNvSpPr/>
      </dsp:nvSpPr>
      <dsp:spPr>
        <a:xfrm rot="10800000">
          <a:off x="0" y="1943126"/>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transition </a:t>
          </a:r>
          <a:r>
            <a:rPr lang="fr-FR" sz="2100" kern="1200" dirty="0" err="1">
              <a:latin typeface="Avenir Next LT Pro" panose="020B0504020202020204" pitchFamily="34" charset="0"/>
            </a:rPr>
            <a:t>functions</a:t>
          </a:r>
          <a:endParaRPr lang="fr-FR" sz="2100" kern="1200" dirty="0">
            <a:latin typeface="Avenir Next LT Pro" panose="020B0504020202020204" pitchFamily="34" charset="0"/>
          </a:endParaRPr>
        </a:p>
      </dsp:txBody>
      <dsp:txXfrm rot="10800000">
        <a:off x="0" y="1943126"/>
        <a:ext cx="7467600" cy="637114"/>
      </dsp:txXfrm>
    </dsp:sp>
    <dsp:sp modelId="{1BBA3880-DB46-47AF-B422-11E0155360E4}">
      <dsp:nvSpPr>
        <dsp:cNvPr id="0" name=""/>
        <dsp:cNvSpPr/>
      </dsp:nvSpPr>
      <dsp:spPr>
        <a:xfrm rot="10800000">
          <a:off x="0" y="972167"/>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err="1">
              <a:latin typeface="Avenir Next LT Pro" panose="020B0504020202020204" pitchFamily="34" charset="0"/>
            </a:rPr>
            <a:t>Generate</a:t>
          </a:r>
          <a:r>
            <a:rPr lang="fr-FR" sz="2100" kern="1200" dirty="0">
              <a:latin typeface="Avenir Next LT Pro" panose="020B0504020202020204" pitchFamily="34" charset="0"/>
            </a:rPr>
            <a:t> States</a:t>
          </a:r>
        </a:p>
      </dsp:txBody>
      <dsp:txXfrm rot="10800000">
        <a:off x="0" y="972167"/>
        <a:ext cx="7467600" cy="637114"/>
      </dsp:txXfrm>
    </dsp:sp>
    <dsp:sp modelId="{D73EF37D-1226-4B84-8957-1957C60BE26F}">
      <dsp:nvSpPr>
        <dsp:cNvPr id="0" name=""/>
        <dsp:cNvSpPr/>
      </dsp:nvSpPr>
      <dsp:spPr>
        <a:xfrm rot="10800000">
          <a:off x="0" y="1"/>
          <a:ext cx="7467600" cy="9805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fr-FR" sz="2100" kern="1200" dirty="0">
              <a:latin typeface="Avenir Next LT Pro" panose="020B0504020202020204" pitchFamily="34" charset="0"/>
            </a:rPr>
            <a:t>Expansion</a:t>
          </a:r>
        </a:p>
      </dsp:txBody>
      <dsp:txXfrm rot="10800000">
        <a:off x="0" y="1"/>
        <a:ext cx="7467600" cy="637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AFFE2-F42D-48E1-96F1-C19AA4B9C774}">
      <dsp:nvSpPr>
        <dsp:cNvPr id="0" name=""/>
        <dsp:cNvSpPr/>
      </dsp:nvSpPr>
      <dsp:spPr>
        <a:xfrm>
          <a:off x="-4016001" y="-616485"/>
          <a:ext cx="4785796" cy="4785796"/>
        </a:xfrm>
        <a:prstGeom prst="blockArc">
          <a:avLst>
            <a:gd name="adj1" fmla="val 18900000"/>
            <a:gd name="adj2" fmla="val 2700000"/>
            <a:gd name="adj3" fmla="val 45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05F26-DEB2-41C9-8EED-5A0F0B557D72}">
      <dsp:nvSpPr>
        <dsp:cNvPr id="0" name=""/>
        <dsp:cNvSpPr/>
      </dsp:nvSpPr>
      <dsp:spPr>
        <a:xfrm>
          <a:off x="403385" y="273141"/>
          <a:ext cx="7017101"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latin typeface="Avenir Next LT Pro" panose="020B0504020202020204" pitchFamily="34" charset="0"/>
            </a:rPr>
            <a:t>Extend a hybrid hierarchical task network planner to perform in a stochastic environment.</a:t>
          </a:r>
          <a:endParaRPr lang="en-US" sz="1400" kern="1200" dirty="0">
            <a:latin typeface="Avenir Next LT Pro" panose="020B0504020202020204" pitchFamily="34" charset="0"/>
          </a:endParaRPr>
        </a:p>
      </dsp:txBody>
      <dsp:txXfrm>
        <a:off x="403385" y="273141"/>
        <a:ext cx="7017101" cy="546566"/>
      </dsp:txXfrm>
    </dsp:sp>
    <dsp:sp modelId="{C531D792-D2D5-4529-B904-6C44EC3D54EC}">
      <dsp:nvSpPr>
        <dsp:cNvPr id="0" name=""/>
        <dsp:cNvSpPr/>
      </dsp:nvSpPr>
      <dsp:spPr>
        <a:xfrm>
          <a:off x="61780" y="204820"/>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54B476-B1CD-4453-A2B6-43DD4386F56B}">
      <dsp:nvSpPr>
        <dsp:cNvPr id="0" name=""/>
        <dsp:cNvSpPr/>
      </dsp:nvSpPr>
      <dsp:spPr>
        <a:xfrm>
          <a:off x="716744" y="1093133"/>
          <a:ext cx="6703742"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t" anchorCtr="0">
          <a:noAutofit/>
        </a:bodyPr>
        <a:lstStyle/>
        <a:p>
          <a:pPr marL="0" lvl="0" indent="0" algn="l" defTabSz="622300">
            <a:lnSpc>
              <a:spcPct val="90000"/>
            </a:lnSpc>
            <a:spcBef>
              <a:spcPct val="0"/>
            </a:spcBef>
            <a:spcAft>
              <a:spcPct val="35000"/>
            </a:spcAft>
            <a:buNone/>
          </a:pPr>
          <a:r>
            <a:rPr lang="fr-FR" sz="1400" b="0" i="0" kern="1200">
              <a:latin typeface="Avenir Next LT Pro" panose="020B0504020202020204" pitchFamily="34" charset="0"/>
            </a:rPr>
            <a:t>Conversion process to bridge the gap  between HTN and MDP</a:t>
          </a:r>
          <a:endParaRPr lang="en-US" sz="1400" kern="1200" dirty="0">
            <a:latin typeface="Avenir Next LT Pro" panose="020B0504020202020204" pitchFamily="34" charset="0"/>
          </a:endParaRPr>
        </a:p>
        <a:p>
          <a:pPr marL="114300" lvl="1" indent="-114300" algn="l" defTabSz="533400">
            <a:lnSpc>
              <a:spcPct val="90000"/>
            </a:lnSpc>
            <a:spcBef>
              <a:spcPct val="0"/>
            </a:spcBef>
            <a:spcAft>
              <a:spcPct val="15000"/>
            </a:spcAft>
            <a:buChar char="•"/>
          </a:pPr>
          <a:r>
            <a:rPr lang="en-US" sz="1200" kern="1200" dirty="0">
              <a:latin typeface="Avenir Next LT Pro" panose="020B0504020202020204" pitchFamily="34" charset="0"/>
            </a:rPr>
            <a:t>Maintaining the properties of the plan paths described by the HTN</a:t>
          </a:r>
          <a:endParaRPr lang="fr-FR" sz="1200" kern="1200" dirty="0">
            <a:latin typeface="Avenir Next LT Pro" panose="020B0504020202020204" pitchFamily="34" charset="0"/>
          </a:endParaRPr>
        </a:p>
      </dsp:txBody>
      <dsp:txXfrm>
        <a:off x="716744" y="1093133"/>
        <a:ext cx="6703742" cy="546566"/>
      </dsp:txXfrm>
    </dsp:sp>
    <dsp:sp modelId="{F2BCF5A9-AE1F-4C7D-85D6-0D25AAF4839E}">
      <dsp:nvSpPr>
        <dsp:cNvPr id="0" name=""/>
        <dsp:cNvSpPr/>
      </dsp:nvSpPr>
      <dsp:spPr>
        <a:xfrm>
          <a:off x="375140" y="1024812"/>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D7D44-5415-447B-BB58-4C372DC46E40}">
      <dsp:nvSpPr>
        <dsp:cNvPr id="0" name=""/>
        <dsp:cNvSpPr/>
      </dsp:nvSpPr>
      <dsp:spPr>
        <a:xfrm>
          <a:off x="716744" y="1913125"/>
          <a:ext cx="6703742"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a:latin typeface="Avenir Next LT Pro" panose="020B0504020202020204" pitchFamily="34" charset="0"/>
            </a:rPr>
            <a:t>Include hybrid knowledges in MDP Solver</a:t>
          </a:r>
          <a:endParaRPr lang="fr-FR" sz="1400" kern="1200" dirty="0">
            <a:latin typeface="Avenir Next LT Pro" panose="020B0504020202020204" pitchFamily="34" charset="0"/>
          </a:endParaRPr>
        </a:p>
      </dsp:txBody>
      <dsp:txXfrm>
        <a:off x="716744" y="1913125"/>
        <a:ext cx="6703742" cy="546566"/>
      </dsp:txXfrm>
    </dsp:sp>
    <dsp:sp modelId="{3D734A5A-42C8-4C7F-B5B4-49448E249D30}">
      <dsp:nvSpPr>
        <dsp:cNvPr id="0" name=""/>
        <dsp:cNvSpPr/>
      </dsp:nvSpPr>
      <dsp:spPr>
        <a:xfrm>
          <a:off x="375140" y="1844804"/>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A173D5-D039-4B9E-8314-0F0D06D41F76}">
      <dsp:nvSpPr>
        <dsp:cNvPr id="0" name=""/>
        <dsp:cNvSpPr/>
      </dsp:nvSpPr>
      <dsp:spPr>
        <a:xfrm>
          <a:off x="403385" y="2733117"/>
          <a:ext cx="7017101" cy="54656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383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u="none" strike="noStrike" kern="1200" baseline="0" dirty="0">
              <a:latin typeface="Avenir Next LT Pro" panose="020B0504020202020204" pitchFamily="34" charset="0"/>
            </a:rPr>
            <a:t>Refers mainly to the uncertainty in the planning process, with a simple action error model providing the uncertainty from the world</a:t>
          </a:r>
          <a:endParaRPr lang="fr-FR" sz="1400" kern="1200" dirty="0">
            <a:latin typeface="Avenir Next LT Pro" panose="020B0504020202020204" pitchFamily="34" charset="0"/>
          </a:endParaRPr>
        </a:p>
      </dsp:txBody>
      <dsp:txXfrm>
        <a:off x="403385" y="2733117"/>
        <a:ext cx="7017101" cy="546566"/>
      </dsp:txXfrm>
    </dsp:sp>
    <dsp:sp modelId="{061D92D9-6163-416A-825D-E699AD20D337}">
      <dsp:nvSpPr>
        <dsp:cNvPr id="0" name=""/>
        <dsp:cNvSpPr/>
      </dsp:nvSpPr>
      <dsp:spPr>
        <a:xfrm>
          <a:off x="61780" y="2664796"/>
          <a:ext cx="683208" cy="68320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289C7-A3F5-4DA7-89D1-4B914CB49708}">
      <dsp:nvSpPr>
        <dsp:cNvPr id="0" name=""/>
        <dsp:cNvSpPr/>
      </dsp:nvSpPr>
      <dsp:spPr>
        <a:xfrm rot="16200000">
          <a:off x="3116299" y="-3116299"/>
          <a:ext cx="1470025" cy="77026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10344" bIns="0" numCol="1" spcCol="1270" anchor="ctr" anchorCtr="0">
          <a:noAutofit/>
        </a:bodyPr>
        <a:lstStyle/>
        <a:p>
          <a:pPr marL="0" lvl="0" indent="0" algn="ctr" defTabSz="1466850">
            <a:lnSpc>
              <a:spcPct val="90000"/>
            </a:lnSpc>
            <a:spcBef>
              <a:spcPct val="0"/>
            </a:spcBef>
            <a:spcAft>
              <a:spcPct val="35000"/>
            </a:spcAft>
            <a:buNone/>
          </a:pPr>
          <a:r>
            <a:rPr lang="en-US" sz="3300" kern="1200" dirty="0"/>
            <a:t>Thank You </a:t>
          </a:r>
          <a:br>
            <a:rPr lang="en-US" sz="3300" kern="1200" dirty="0"/>
          </a:br>
          <a:r>
            <a:rPr lang="en-US" sz="3300" kern="1200" dirty="0"/>
            <a:t>For Your Attention.</a:t>
          </a:r>
          <a:endParaRPr lang="fr-FR" sz="3300" kern="1200" dirty="0"/>
        </a:p>
      </dsp:txBody>
      <dsp:txXfrm rot="5400000">
        <a:off x="0" y="294005"/>
        <a:ext cx="7702624" cy="8820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0E10930-A909-452F-B48A-46955118C6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028F6EB-1B8D-461D-A728-AB13BA7EC4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0D87AE-126C-4F3F-B8B8-5F2B8E672EE8}" type="datetimeFigureOut">
              <a:rPr lang="fr-FR" smtClean="0"/>
              <a:t>13/12/2021</a:t>
            </a:fld>
            <a:endParaRPr lang="fr-FR"/>
          </a:p>
        </p:txBody>
      </p:sp>
      <p:sp>
        <p:nvSpPr>
          <p:cNvPr id="4" name="Espace réservé du pied de page 3">
            <a:extLst>
              <a:ext uri="{FF2B5EF4-FFF2-40B4-BE49-F238E27FC236}">
                <a16:creationId xmlns:a16="http://schemas.microsoft.com/office/drawing/2014/main" id="{47A8EDCF-D704-4BA2-8539-A9F09A572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RL &amp; GP | Hatem Htira |</a:t>
            </a:r>
          </a:p>
        </p:txBody>
      </p:sp>
      <p:sp>
        <p:nvSpPr>
          <p:cNvPr id="5" name="Espace réservé du numéro de diapositive 4">
            <a:extLst>
              <a:ext uri="{FF2B5EF4-FFF2-40B4-BE49-F238E27FC236}">
                <a16:creationId xmlns:a16="http://schemas.microsoft.com/office/drawing/2014/main" id="{880DE53A-41FB-4B01-A828-0F819F15A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E2B064-9283-464A-8997-EEF5CF35D05F}" type="slidenum">
              <a:rPr lang="fr-FR" smtClean="0"/>
              <a:t>‹N°›</a:t>
            </a:fld>
            <a:endParaRPr lang="fr-FR"/>
          </a:p>
        </p:txBody>
      </p:sp>
    </p:spTree>
    <p:extLst>
      <p:ext uri="{BB962C8B-B14F-4D97-AF65-F5344CB8AC3E}">
        <p14:creationId xmlns:p14="http://schemas.microsoft.com/office/powerpoint/2010/main" val="32553807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2866D-6E41-4BDC-AB93-2D7EB929A0DA}" type="datetimeFigureOut">
              <a:rPr lang="fr-FR" smtClean="0"/>
              <a:t>13/12/2021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RL &amp; GP | Hatem Htira |</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59EFF-3043-46C7-ACEA-6E1A741F6C00}" type="slidenum">
              <a:rPr lang="fr-FR" smtClean="0"/>
              <a:t>‹N°›</a:t>
            </a:fld>
            <a:endParaRPr lang="fr-FR"/>
          </a:p>
        </p:txBody>
      </p:sp>
    </p:spTree>
    <p:extLst>
      <p:ext uri="{BB962C8B-B14F-4D97-AF65-F5344CB8AC3E}">
        <p14:creationId xmlns:p14="http://schemas.microsoft.com/office/powerpoint/2010/main" val="32711684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Hello </a:t>
            </a:r>
            <a:r>
              <a:rPr lang="fr-FR" dirty="0" err="1"/>
              <a:t>everyone</a:t>
            </a:r>
            <a:r>
              <a:rPr lang="fr-FR" dirty="0"/>
              <a:t> , i m </a:t>
            </a:r>
            <a:r>
              <a:rPr lang="fr-FR" dirty="0" err="1"/>
              <a:t>going</a:t>
            </a:r>
            <a:r>
              <a:rPr lang="fr-FR" dirty="0"/>
              <a:t> to talk </a:t>
            </a:r>
            <a:r>
              <a:rPr lang="fr-FR" dirty="0" err="1"/>
              <a:t>today</a:t>
            </a:r>
            <a:r>
              <a:rPr lang="fr-FR" dirty="0"/>
              <a:t> about </a:t>
            </a:r>
            <a:r>
              <a:rPr lang="fr-FR" dirty="0" err="1"/>
              <a:t>my</a:t>
            </a:r>
            <a:r>
              <a:rPr lang="fr-FR" dirty="0"/>
              <a:t> master </a:t>
            </a:r>
            <a:r>
              <a:rPr lang="fr-FR" dirty="0" err="1"/>
              <a:t>thesis</a:t>
            </a:r>
            <a:r>
              <a:rPr lang="fr-FR" dirty="0"/>
              <a:t> </a:t>
            </a:r>
            <a:r>
              <a:rPr lang="fr-FR" dirty="0" err="1"/>
              <a:t>with</a:t>
            </a:r>
            <a:r>
              <a:rPr lang="fr-FR" dirty="0"/>
              <a:t> the </a:t>
            </a:r>
            <a:r>
              <a:rPr lang="fr-FR" dirty="0" err="1"/>
              <a:t>title</a:t>
            </a:r>
            <a:r>
              <a:rPr lang="fr-FR" dirty="0"/>
              <a:t> ,,,, and how </a:t>
            </a:r>
            <a:r>
              <a:rPr lang="fr-FR" dirty="0" err="1"/>
              <a:t>we</a:t>
            </a:r>
            <a:r>
              <a:rPr lang="fr-FR" dirty="0"/>
              <a:t> </a:t>
            </a:r>
            <a:r>
              <a:rPr lang="fr-FR" dirty="0" err="1"/>
              <a:t>extend</a:t>
            </a:r>
            <a:r>
              <a:rPr lang="fr-FR" dirty="0"/>
              <a:t> </a:t>
            </a:r>
            <a:r>
              <a:rPr lang="fr-FR" dirty="0" err="1"/>
              <a:t>chimp</a:t>
            </a:r>
            <a:r>
              <a:rPr lang="fr-FR" dirty="0"/>
              <a:t> Planner to deal </a:t>
            </a:r>
            <a:r>
              <a:rPr lang="fr-FR" dirty="0" err="1"/>
              <a:t>with</a:t>
            </a:r>
            <a:r>
              <a:rPr lang="fr-FR" dirty="0"/>
              <a:t> uncertainty</a:t>
            </a:r>
          </a:p>
        </p:txBody>
      </p:sp>
    </p:spTree>
    <p:extLst>
      <p:ext uri="{BB962C8B-B14F-4D97-AF65-F5344CB8AC3E}">
        <p14:creationId xmlns:p14="http://schemas.microsoft.com/office/powerpoint/2010/main" val="212198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lvl="0"/>
            <a:r>
              <a:rPr lang="fr-FR" dirty="0"/>
              <a:t>In </a:t>
            </a:r>
            <a:r>
              <a:rPr lang="fr-FR" dirty="0" err="1"/>
              <a:t>order</a:t>
            </a:r>
            <a:r>
              <a:rPr lang="fr-FR" dirty="0"/>
              <a:t> to convert the </a:t>
            </a:r>
            <a:r>
              <a:rPr lang="fr-FR" dirty="0" err="1"/>
              <a:t>HTn</a:t>
            </a:r>
            <a:r>
              <a:rPr lang="fr-FR" dirty="0"/>
              <a:t> </a:t>
            </a:r>
            <a:r>
              <a:rPr lang="fr-FR" dirty="0" err="1"/>
              <a:t>domain</a:t>
            </a:r>
            <a:r>
              <a:rPr lang="fr-FR" dirty="0"/>
              <a:t> to MDP, </a:t>
            </a:r>
            <a:r>
              <a:rPr lang="fr-FR" dirty="0" err="1"/>
              <a:t>we</a:t>
            </a:r>
            <a:r>
              <a:rPr lang="fr-FR" dirty="0"/>
              <a:t> </a:t>
            </a:r>
            <a:r>
              <a:rPr lang="fr-FR" dirty="0" err="1"/>
              <a:t>nee</a:t>
            </a:r>
            <a:r>
              <a:rPr lang="fr-FR" dirty="0"/>
              <a:t> first of all to compare the </a:t>
            </a:r>
            <a:r>
              <a:rPr lang="fr-FR" dirty="0" err="1"/>
              <a:t>carateristiques</a:t>
            </a:r>
            <a:r>
              <a:rPr lang="fr-FR" dirty="0"/>
              <a:t> of the </a:t>
            </a:r>
            <a:r>
              <a:rPr lang="fr-FR" dirty="0" err="1"/>
              <a:t>both</a:t>
            </a:r>
            <a:endParaRPr lang="fr-FR" dirty="0"/>
          </a:p>
          <a:p>
            <a:pPr lvl="0"/>
            <a:endParaRPr lang="fr-FR" dirty="0"/>
          </a:p>
          <a:p>
            <a:pPr lvl="0"/>
            <a:r>
              <a:rPr lang="fr-FR" dirty="0" err="1"/>
              <a:t>We</a:t>
            </a:r>
            <a:r>
              <a:rPr lang="fr-FR" dirty="0"/>
              <a:t> combine the </a:t>
            </a:r>
            <a:r>
              <a:rPr lang="fr-FR" dirty="0" err="1"/>
              <a:t>both</a:t>
            </a:r>
            <a:r>
              <a:rPr lang="fr-FR" dirty="0"/>
              <a:t> to </a:t>
            </a:r>
            <a:r>
              <a:rPr lang="fr-FR" dirty="0" err="1"/>
              <a:t>reduce</a:t>
            </a:r>
            <a:r>
              <a:rPr lang="fr-FR" dirty="0"/>
              <a:t> the </a:t>
            </a:r>
            <a:r>
              <a:rPr lang="fr-FR" dirty="0" err="1"/>
              <a:t>search</a:t>
            </a:r>
            <a:r>
              <a:rPr lang="fr-FR" dirty="0"/>
              <a:t> </a:t>
            </a:r>
            <a:r>
              <a:rPr lang="fr-FR" dirty="0" err="1"/>
              <a:t>space</a:t>
            </a:r>
            <a:r>
              <a:rPr lang="fr-FR" dirty="0"/>
              <a:t>,</a:t>
            </a:r>
          </a:p>
        </p:txBody>
      </p:sp>
    </p:spTree>
    <p:extLst>
      <p:ext uri="{BB962C8B-B14F-4D97-AF65-F5344CB8AC3E}">
        <p14:creationId xmlns:p14="http://schemas.microsoft.com/office/powerpoint/2010/main" val="193797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effectLst/>
                <a:latin typeface="Source Serif Pro" panose="020B0604020202020204" pitchFamily="18" charset="0"/>
              </a:rPr>
              <a:t>here are (four) different stages to </a:t>
            </a:r>
            <a:r>
              <a:rPr lang="en-US" b="0" i="0" dirty="0" err="1">
                <a:effectLst/>
                <a:latin typeface="Source Serif Pro" panose="020B0604020202020204" pitchFamily="18" charset="0"/>
              </a:rPr>
              <a:t>realise</a:t>
            </a:r>
            <a:r>
              <a:rPr lang="en-US" b="0" i="0" dirty="0">
                <a:effectLst/>
                <a:latin typeface="Source Serif Pro" panose="020B0604020202020204" pitchFamily="18" charset="0"/>
              </a:rPr>
              <a:t> the passage from HTN to MDP.</a:t>
            </a:r>
          </a:p>
          <a:p>
            <a:r>
              <a:rPr lang="en-US" b="0" i="0" dirty="0">
                <a:effectLst/>
                <a:latin typeface="Source Serif Pro" panose="02040603050405020204" pitchFamily="18" charset="0"/>
              </a:rPr>
              <a:t>First / then / next / after that</a:t>
            </a:r>
          </a:p>
          <a:p>
            <a:endParaRPr lang="en-US" b="0" i="0" dirty="0">
              <a:effectLst/>
              <a:latin typeface="Source Serif Pro" panose="02040603050405020204" pitchFamily="18" charset="0"/>
            </a:endParaRPr>
          </a:p>
          <a:p>
            <a:r>
              <a:rPr lang="fr-FR" dirty="0"/>
              <a:t>How </a:t>
            </a:r>
            <a:r>
              <a:rPr lang="fr-FR" dirty="0" err="1"/>
              <a:t>we</a:t>
            </a:r>
            <a:r>
              <a:rPr lang="fr-FR" dirty="0"/>
              <a:t> </a:t>
            </a:r>
            <a:r>
              <a:rPr lang="fr-FR" dirty="0" err="1"/>
              <a:t>get</a:t>
            </a:r>
            <a:r>
              <a:rPr lang="fr-FR" dirty="0"/>
              <a:t>  a </a:t>
            </a:r>
            <a:r>
              <a:rPr lang="fr-FR" dirty="0" err="1"/>
              <a:t>Fully#Expanded#HTN</a:t>
            </a:r>
            <a:endParaRPr lang="fr-FR" dirty="0"/>
          </a:p>
        </p:txBody>
      </p:sp>
    </p:spTree>
    <p:extLst>
      <p:ext uri="{BB962C8B-B14F-4D97-AF65-F5344CB8AC3E}">
        <p14:creationId xmlns:p14="http://schemas.microsoft.com/office/powerpoint/2010/main" val="1132372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baseline="0" dirty="0">
                <a:latin typeface="Cochineal-Roman"/>
              </a:rPr>
              <a:t>Initial states extracted from the problem description</a:t>
            </a:r>
          </a:p>
          <a:p>
            <a:pPr marL="171450" indent="-171450">
              <a:buFont typeface="Arial" panose="020B0604020202020204" pitchFamily="34" charset="0"/>
              <a:buChar char="•"/>
            </a:pPr>
            <a:r>
              <a:rPr lang="en-US" sz="1200" b="0" i="0" u="none" strike="noStrike" baseline="0" dirty="0">
                <a:latin typeface="Cochineal-Roman"/>
              </a:rPr>
              <a:t>, so if an HTN isn’t solvable, then the resulting MDP will not reach desirable solution</a:t>
            </a:r>
            <a:endParaRPr lang="fr-FR" dirty="0"/>
          </a:p>
        </p:txBody>
      </p:sp>
    </p:spTree>
    <p:extLst>
      <p:ext uri="{BB962C8B-B14F-4D97-AF65-F5344CB8AC3E}">
        <p14:creationId xmlns:p14="http://schemas.microsoft.com/office/powerpoint/2010/main" val="306506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Now</a:t>
            </a:r>
            <a:r>
              <a:rPr lang="fr-FR" dirty="0"/>
              <a:t> </a:t>
            </a:r>
            <a:r>
              <a:rPr lang="fr-FR" dirty="0" err="1"/>
              <a:t>we</a:t>
            </a:r>
            <a:r>
              <a:rPr lang="fr-FR" dirty="0"/>
              <a:t> have </a:t>
            </a:r>
            <a:r>
              <a:rPr lang="fr-FR" dirty="0" err="1"/>
              <a:t>some</a:t>
            </a:r>
            <a:r>
              <a:rPr lang="fr-FR" dirty="0"/>
              <a:t> </a:t>
            </a:r>
            <a:r>
              <a:rPr lang="fr-FR" dirty="0" err="1"/>
              <a:t>demonstration</a:t>
            </a:r>
            <a:r>
              <a:rPr lang="fr-FR" dirty="0"/>
              <a:t> of </a:t>
            </a:r>
            <a:r>
              <a:rPr lang="fr-FR" dirty="0" err="1"/>
              <a:t>some</a:t>
            </a:r>
            <a:r>
              <a:rPr lang="fr-FR" dirty="0"/>
              <a:t> expansion </a:t>
            </a:r>
            <a:r>
              <a:rPr lang="fr-FR" dirty="0" err="1"/>
              <a:t>results</a:t>
            </a:r>
            <a:endParaRPr lang="fr-FR" dirty="0"/>
          </a:p>
          <a:p>
            <a:endParaRPr lang="fr-FR" dirty="0"/>
          </a:p>
          <a:p>
            <a:r>
              <a:rPr lang="fr-FR" dirty="0"/>
              <a:t>---</a:t>
            </a:r>
          </a:p>
          <a:p>
            <a:r>
              <a:rPr lang="fr-FR" dirty="0"/>
              <a:t>This expansion </a:t>
            </a:r>
            <a:r>
              <a:rPr lang="fr-FR" dirty="0" err="1"/>
              <a:t>is</a:t>
            </a:r>
            <a:r>
              <a:rPr lang="fr-FR" dirty="0"/>
              <a:t> </a:t>
            </a:r>
            <a:r>
              <a:rPr lang="fr-FR" dirty="0" err="1"/>
              <a:t>generated</a:t>
            </a:r>
            <a:r>
              <a:rPr lang="fr-FR" dirty="0"/>
              <a:t> </a:t>
            </a:r>
            <a:r>
              <a:rPr lang="fr-FR" dirty="0" err="1"/>
              <a:t>from</a:t>
            </a:r>
            <a:r>
              <a:rPr lang="fr-FR" dirty="0"/>
              <a:t> </a:t>
            </a:r>
            <a:r>
              <a:rPr lang="fr-FR" dirty="0" err="1"/>
              <a:t>domain</a:t>
            </a:r>
            <a:r>
              <a:rPr lang="fr-FR" dirty="0"/>
              <a:t> description, </a:t>
            </a:r>
            <a:r>
              <a:rPr lang="fr-FR" dirty="0" err="1"/>
              <a:t>we</a:t>
            </a:r>
            <a:r>
              <a:rPr lang="fr-FR" dirty="0"/>
              <a:t> </a:t>
            </a:r>
            <a:r>
              <a:rPr lang="fr-FR" dirty="0" err="1"/>
              <a:t>add</a:t>
            </a:r>
            <a:r>
              <a:rPr lang="fr-FR" dirty="0"/>
              <a:t> the initial state s0</a:t>
            </a:r>
          </a:p>
          <a:p>
            <a:r>
              <a:rPr lang="fr-FR" dirty="0" err="1"/>
              <a:t>Executing</a:t>
            </a:r>
            <a:r>
              <a:rPr lang="fr-FR" dirty="0"/>
              <a:t> of </a:t>
            </a:r>
            <a:r>
              <a:rPr lang="fr-FR" dirty="0" err="1"/>
              <a:t>each</a:t>
            </a:r>
            <a:r>
              <a:rPr lang="fr-FR" dirty="0"/>
              <a:t> </a:t>
            </a:r>
            <a:r>
              <a:rPr lang="fr-FR" dirty="0" err="1"/>
              <a:t>task</a:t>
            </a:r>
            <a:r>
              <a:rPr lang="fr-FR" dirty="0"/>
              <a:t> </a:t>
            </a:r>
            <a:r>
              <a:rPr lang="fr-FR" dirty="0" err="1"/>
              <a:t>will</a:t>
            </a:r>
            <a:r>
              <a:rPr lang="fr-FR" dirty="0"/>
              <a:t> change the </a:t>
            </a:r>
            <a:r>
              <a:rPr lang="fr-FR" dirty="0" err="1"/>
              <a:t>enviornment</a:t>
            </a:r>
            <a:endParaRPr lang="fr-FR" dirty="0"/>
          </a:p>
        </p:txBody>
      </p:sp>
    </p:spTree>
    <p:extLst>
      <p:ext uri="{BB962C8B-B14F-4D97-AF65-F5344CB8AC3E}">
        <p14:creationId xmlns:p14="http://schemas.microsoft.com/office/powerpoint/2010/main" val="284619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All the </a:t>
            </a:r>
            <a:r>
              <a:rPr lang="fr-FR" dirty="0" err="1"/>
              <a:t>methods</a:t>
            </a:r>
            <a:r>
              <a:rPr lang="fr-FR" dirty="0"/>
              <a:t> </a:t>
            </a:r>
            <a:r>
              <a:rPr lang="fr-FR" dirty="0" err="1"/>
              <a:t>will</a:t>
            </a:r>
            <a:r>
              <a:rPr lang="fr-FR" dirty="0"/>
              <a:t> </a:t>
            </a:r>
            <a:r>
              <a:rPr lang="fr-FR" dirty="0" err="1"/>
              <a:t>be</a:t>
            </a:r>
            <a:r>
              <a:rPr lang="fr-FR" dirty="0"/>
              <a:t> </a:t>
            </a:r>
            <a:r>
              <a:rPr lang="fr-FR" dirty="0" err="1"/>
              <a:t>decomposed</a:t>
            </a:r>
            <a:r>
              <a:rPr lang="fr-FR" dirty="0"/>
              <a:t> </a:t>
            </a:r>
            <a:r>
              <a:rPr lang="fr-FR" dirty="0" err="1"/>
              <a:t>until</a:t>
            </a:r>
            <a:r>
              <a:rPr lang="fr-FR" dirty="0"/>
              <a:t> </a:t>
            </a:r>
            <a:r>
              <a:rPr lang="fr-FR" dirty="0" err="1"/>
              <a:t>only</a:t>
            </a:r>
            <a:r>
              <a:rPr lang="fr-FR" dirty="0"/>
              <a:t> primitive éléments are </a:t>
            </a:r>
            <a:r>
              <a:rPr lang="fr-FR" dirty="0" err="1"/>
              <a:t>left</a:t>
            </a:r>
            <a:endParaRPr lang="fr-FR" dirty="0"/>
          </a:p>
        </p:txBody>
      </p:sp>
    </p:spTree>
    <p:extLst>
      <p:ext uri="{BB962C8B-B14F-4D97-AF65-F5344CB8AC3E}">
        <p14:creationId xmlns:p14="http://schemas.microsoft.com/office/powerpoint/2010/main" val="270370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We</a:t>
            </a:r>
            <a:r>
              <a:rPr lang="fr-FR" dirty="0"/>
              <a:t> are not </a:t>
            </a:r>
            <a:r>
              <a:rPr lang="fr-FR" dirty="0" err="1"/>
              <a:t>required</a:t>
            </a:r>
            <a:r>
              <a:rPr lang="fr-FR" dirty="0"/>
              <a:t> to expand all the </a:t>
            </a:r>
            <a:r>
              <a:rPr lang="fr-FR" dirty="0" err="1"/>
              <a:t>defined</a:t>
            </a:r>
            <a:r>
              <a:rPr lang="fr-FR" dirty="0"/>
              <a:t> </a:t>
            </a:r>
            <a:r>
              <a:rPr lang="fr-FR" dirty="0" err="1"/>
              <a:t>methods</a:t>
            </a:r>
            <a:r>
              <a:rPr lang="fr-FR" dirty="0"/>
              <a:t> in the </a:t>
            </a:r>
            <a:r>
              <a:rPr lang="fr-FR" dirty="0" err="1"/>
              <a:t>domain</a:t>
            </a:r>
            <a:r>
              <a:rPr lang="fr-FR" dirty="0"/>
              <a:t> description , but </a:t>
            </a:r>
            <a:r>
              <a:rPr lang="fr-FR" dirty="0" err="1"/>
              <a:t>we</a:t>
            </a:r>
            <a:r>
              <a:rPr lang="fr-FR" dirty="0"/>
              <a:t> </a:t>
            </a:r>
            <a:r>
              <a:rPr lang="fr-FR" dirty="0" err="1"/>
              <a:t>decompose</a:t>
            </a:r>
            <a:r>
              <a:rPr lang="fr-FR" dirty="0"/>
              <a:t> </a:t>
            </a:r>
            <a:r>
              <a:rPr lang="fr-FR" dirty="0" err="1"/>
              <a:t>only</a:t>
            </a:r>
            <a:r>
              <a:rPr lang="fr-FR" dirty="0"/>
              <a:t> the </a:t>
            </a:r>
            <a:r>
              <a:rPr lang="fr-FR" dirty="0" err="1"/>
              <a:t>methods</a:t>
            </a:r>
            <a:r>
              <a:rPr lang="fr-FR" dirty="0"/>
              <a:t> </a:t>
            </a:r>
            <a:r>
              <a:rPr lang="fr-FR" dirty="0" err="1"/>
              <a:t>that</a:t>
            </a:r>
            <a:r>
              <a:rPr lang="fr-FR" dirty="0"/>
              <a:t> </a:t>
            </a:r>
            <a:r>
              <a:rPr lang="fr-FR" dirty="0" err="1"/>
              <a:t>satisfy</a:t>
            </a:r>
            <a:r>
              <a:rPr lang="fr-FR" dirty="0"/>
              <a:t> the </a:t>
            </a:r>
            <a:r>
              <a:rPr lang="fr-FR" dirty="0" err="1"/>
              <a:t>intial</a:t>
            </a:r>
            <a:r>
              <a:rPr lang="fr-FR" dirty="0"/>
              <a:t> state and lead us to the final state</a:t>
            </a:r>
          </a:p>
          <a:p>
            <a:endParaRPr lang="fr-FR" dirty="0"/>
          </a:p>
          <a:p>
            <a:r>
              <a:rPr lang="fr-FR" dirty="0"/>
              <a:t>As </a:t>
            </a:r>
            <a:r>
              <a:rPr lang="fr-FR" dirty="0" err="1"/>
              <a:t>result</a:t>
            </a:r>
            <a:r>
              <a:rPr lang="fr-FR" dirty="0"/>
              <a:t>, </a:t>
            </a:r>
            <a:r>
              <a:rPr lang="fr-FR" dirty="0" err="1"/>
              <a:t>we</a:t>
            </a:r>
            <a:r>
              <a:rPr lang="fr-FR" dirty="0"/>
              <a:t> </a:t>
            </a:r>
            <a:r>
              <a:rPr lang="fr-FR" dirty="0" err="1"/>
              <a:t>get</a:t>
            </a:r>
            <a:r>
              <a:rPr lang="fr-FR" dirty="0"/>
              <a:t> </a:t>
            </a:r>
            <a:r>
              <a:rPr lang="fr-FR" dirty="0" err="1"/>
              <a:t>only</a:t>
            </a:r>
            <a:r>
              <a:rPr lang="fr-FR" dirty="0"/>
              <a:t> </a:t>
            </a:r>
            <a:r>
              <a:rPr lang="fr-FR" dirty="0" err="1"/>
              <a:t>small</a:t>
            </a:r>
            <a:r>
              <a:rPr lang="fr-FR" dirty="0"/>
              <a:t> </a:t>
            </a:r>
            <a:r>
              <a:rPr lang="fr-FR" dirty="0" err="1"/>
              <a:t>branch</a:t>
            </a:r>
            <a:r>
              <a:rPr lang="fr-FR" dirty="0"/>
              <a:t> of the </a:t>
            </a:r>
            <a:r>
              <a:rPr lang="fr-FR" dirty="0" err="1"/>
              <a:t>previous</a:t>
            </a:r>
            <a:r>
              <a:rPr lang="fr-FR" dirty="0"/>
              <a:t> graph</a:t>
            </a:r>
          </a:p>
        </p:txBody>
      </p:sp>
    </p:spTree>
    <p:extLst>
      <p:ext uri="{BB962C8B-B14F-4D97-AF65-F5344CB8AC3E}">
        <p14:creationId xmlns:p14="http://schemas.microsoft.com/office/powerpoint/2010/main" val="3971745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For </a:t>
            </a:r>
            <a:r>
              <a:rPr lang="fr-FR" dirty="0" err="1"/>
              <a:t>mdp</a:t>
            </a:r>
            <a:r>
              <a:rPr lang="fr-FR" dirty="0"/>
              <a:t> </a:t>
            </a:r>
            <a:r>
              <a:rPr lang="fr-FR" dirty="0" err="1"/>
              <a:t>consists</a:t>
            </a:r>
            <a:r>
              <a:rPr lang="fr-FR" dirty="0"/>
              <a:t> of non-</a:t>
            </a:r>
            <a:r>
              <a:rPr lang="fr-FR" dirty="0" err="1"/>
              <a:t>overlapping</a:t>
            </a:r>
            <a:r>
              <a:rPr lang="fr-FR" dirty="0"/>
              <a:t> states , </a:t>
            </a:r>
          </a:p>
          <a:p>
            <a:r>
              <a:rPr lang="fr-FR" dirty="0"/>
              <a:t>in </a:t>
            </a:r>
            <a:r>
              <a:rPr lang="fr-FR" dirty="0" err="1"/>
              <a:t>some</a:t>
            </a:r>
            <a:r>
              <a:rPr lang="fr-FR" dirty="0"/>
              <a:t> scenarios </a:t>
            </a:r>
            <a:r>
              <a:rPr lang="fr-FR" dirty="0" err="1"/>
              <a:t>we</a:t>
            </a:r>
            <a:r>
              <a:rPr lang="fr-FR" dirty="0"/>
              <a:t> </a:t>
            </a:r>
            <a:r>
              <a:rPr lang="fr-FR" dirty="0" err="1"/>
              <a:t>could</a:t>
            </a:r>
            <a:r>
              <a:rPr lang="fr-FR" dirty="0"/>
              <a:t> have states </a:t>
            </a:r>
            <a:r>
              <a:rPr lang="fr-FR" dirty="0" err="1"/>
              <a:t>with</a:t>
            </a:r>
            <a:r>
              <a:rPr lang="fr-FR" dirty="0"/>
              <a:t> the </a:t>
            </a:r>
            <a:r>
              <a:rPr lang="fr-FR" dirty="0" err="1"/>
              <a:t>same</a:t>
            </a:r>
            <a:r>
              <a:rPr lang="fr-FR" dirty="0"/>
              <a:t> </a:t>
            </a:r>
            <a:r>
              <a:rPr lang="fr-FR" dirty="0" err="1"/>
              <a:t>axioms</a:t>
            </a:r>
            <a:r>
              <a:rPr lang="fr-FR" dirty="0"/>
              <a:t> or </a:t>
            </a:r>
            <a:r>
              <a:rPr lang="fr-FR" dirty="0" err="1"/>
              <a:t>features</a:t>
            </a:r>
            <a:r>
              <a:rPr lang="fr-FR" dirty="0"/>
              <a:t> , as an abstract </a:t>
            </a:r>
            <a:r>
              <a:rPr lang="fr-FR" dirty="0" err="1"/>
              <a:t>example</a:t>
            </a:r>
            <a:r>
              <a:rPr lang="fr-FR" dirty="0"/>
              <a:t>, </a:t>
            </a:r>
          </a:p>
        </p:txBody>
      </p:sp>
    </p:spTree>
    <p:extLst>
      <p:ext uri="{BB962C8B-B14F-4D97-AF65-F5344CB8AC3E}">
        <p14:creationId xmlns:p14="http://schemas.microsoft.com/office/powerpoint/2010/main" val="268386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Arial" panose="020B0604020202020204" pitchFamily="34" charset="0"/>
              <a:buChar char="•"/>
            </a:pPr>
            <a:endParaRPr lang="en-US" sz="1200" dirty="0">
              <a:latin typeface="Avenir Next LT Pro" panose="020B0504020202020204" pitchFamily="34" charset="0"/>
            </a:endParaRPr>
          </a:p>
        </p:txBody>
      </p:sp>
    </p:spTree>
    <p:extLst>
      <p:ext uri="{BB962C8B-B14F-4D97-AF65-F5344CB8AC3E}">
        <p14:creationId xmlns:p14="http://schemas.microsoft.com/office/powerpoint/2010/main" val="1039925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44976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0605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In </a:t>
            </a:r>
            <a:r>
              <a:rPr lang="fr-FR" dirty="0" err="1"/>
              <a:t>my</a:t>
            </a:r>
            <a:r>
              <a:rPr lang="fr-FR" dirty="0"/>
              <a:t> </a:t>
            </a:r>
            <a:r>
              <a:rPr lang="fr-FR" dirty="0" err="1"/>
              <a:t>presentation</a:t>
            </a:r>
            <a:r>
              <a:rPr lang="fr-FR" dirty="0"/>
              <a:t>, </a:t>
            </a:r>
            <a:r>
              <a:rPr lang="fr-FR" dirty="0" err="1"/>
              <a:t>we</a:t>
            </a:r>
            <a:r>
              <a:rPr lang="fr-FR" dirty="0"/>
              <a:t> </a:t>
            </a:r>
            <a:r>
              <a:rPr lang="fr-FR" dirty="0" err="1"/>
              <a:t>will</a:t>
            </a:r>
            <a:r>
              <a:rPr lang="fr-FR" dirty="0"/>
              <a:t> </a:t>
            </a:r>
            <a:r>
              <a:rPr lang="fr-FR" dirty="0" err="1"/>
              <a:t>hv</a:t>
            </a:r>
            <a:r>
              <a:rPr lang="fr-FR" dirty="0"/>
              <a:t> short </a:t>
            </a:r>
            <a:r>
              <a:rPr lang="fr-FR" dirty="0" err="1"/>
              <a:t>overview</a:t>
            </a:r>
            <a:r>
              <a:rPr lang="fr-FR" dirty="0"/>
              <a:t> of the </a:t>
            </a:r>
            <a:r>
              <a:rPr lang="fr-FR" dirty="0" err="1"/>
              <a:t>general</a:t>
            </a:r>
            <a:r>
              <a:rPr lang="fr-FR" dirty="0"/>
              <a:t> </a:t>
            </a:r>
            <a:r>
              <a:rPr lang="fr-FR" dirty="0" err="1"/>
              <a:t>approach</a:t>
            </a:r>
            <a:r>
              <a:rPr lang="fr-FR" dirty="0"/>
              <a:t> of HTN and MDP</a:t>
            </a:r>
          </a:p>
          <a:p>
            <a:pPr marL="171450" indent="-171450">
              <a:buFont typeface="Arial" panose="020B0604020202020204" pitchFamily="34" charset="0"/>
              <a:buChar char="•"/>
            </a:pPr>
            <a:r>
              <a:rPr lang="fr-FR" dirty="0" err="1"/>
              <a:t>Then</a:t>
            </a:r>
            <a:r>
              <a:rPr lang="fr-FR" dirty="0"/>
              <a:t> i </a:t>
            </a:r>
            <a:r>
              <a:rPr lang="fr-FR" dirty="0" err="1"/>
              <a:t>will</a:t>
            </a:r>
            <a:r>
              <a:rPr lang="fr-FR" dirty="0"/>
              <a:t> introduce </a:t>
            </a:r>
            <a:r>
              <a:rPr lang="fr-FR" dirty="0" err="1"/>
              <a:t>briefly</a:t>
            </a:r>
            <a:r>
              <a:rPr lang="fr-FR" dirty="0"/>
              <a:t> CHIMP planner ,, and </a:t>
            </a:r>
            <a:r>
              <a:rPr lang="fr-FR" dirty="0" err="1"/>
              <a:t>here</a:t>
            </a:r>
            <a:r>
              <a:rPr lang="fr-FR" dirty="0"/>
              <a:t> i </a:t>
            </a:r>
            <a:r>
              <a:rPr lang="fr-FR" dirty="0" err="1"/>
              <a:t>will</a:t>
            </a:r>
            <a:r>
              <a:rPr lang="fr-FR" dirty="0"/>
              <a:t> tackle the </a:t>
            </a:r>
            <a:r>
              <a:rPr lang="fr-FR" dirty="0" err="1"/>
              <a:t>limits</a:t>
            </a:r>
            <a:r>
              <a:rPr lang="fr-FR" dirty="0"/>
              <a:t> and challenges of </a:t>
            </a:r>
            <a:r>
              <a:rPr lang="fr-FR" dirty="0" err="1"/>
              <a:t>it</a:t>
            </a:r>
            <a:r>
              <a:rPr lang="fr-FR" dirty="0"/>
              <a:t> </a:t>
            </a:r>
            <a:r>
              <a:rPr lang="fr-FR" dirty="0" err="1"/>
              <a:t>then</a:t>
            </a:r>
            <a:r>
              <a:rPr lang="fr-FR" dirty="0"/>
              <a:t> </a:t>
            </a:r>
            <a:r>
              <a:rPr lang="fr-FR" dirty="0" err="1"/>
              <a:t>we</a:t>
            </a:r>
            <a:r>
              <a:rPr lang="fr-FR" dirty="0"/>
              <a:t> </a:t>
            </a:r>
            <a:r>
              <a:rPr lang="fr-FR" dirty="0" err="1"/>
              <a:t>will</a:t>
            </a:r>
            <a:r>
              <a:rPr lang="fr-FR" dirty="0"/>
              <a:t> </a:t>
            </a:r>
            <a:r>
              <a:rPr lang="fr-FR" dirty="0" err="1"/>
              <a:t>describe</a:t>
            </a:r>
            <a:r>
              <a:rPr lang="fr-FR" dirty="0"/>
              <a:t> and compare the </a:t>
            </a:r>
            <a:r>
              <a:rPr lang="fr-FR" dirty="0" err="1"/>
              <a:t>caracteristique</a:t>
            </a:r>
            <a:r>
              <a:rPr lang="fr-FR" dirty="0"/>
              <a:t> of HTN and MDP and how </a:t>
            </a:r>
            <a:r>
              <a:rPr lang="fr-FR" dirty="0" err="1"/>
              <a:t>we</a:t>
            </a:r>
            <a:r>
              <a:rPr lang="fr-FR" dirty="0"/>
              <a:t> bridge the gap </a:t>
            </a:r>
            <a:r>
              <a:rPr lang="fr-FR" dirty="0" err="1"/>
              <a:t>between</a:t>
            </a:r>
            <a:r>
              <a:rPr lang="fr-FR" dirty="0"/>
              <a:t> the </a:t>
            </a:r>
            <a:r>
              <a:rPr lang="fr-FR" dirty="0" err="1"/>
              <a:t>both</a:t>
            </a:r>
            <a:r>
              <a:rPr lang="fr-FR" dirty="0"/>
              <a:t>,</a:t>
            </a:r>
          </a:p>
          <a:p>
            <a:pPr marL="171450" indent="-171450">
              <a:buFont typeface="Arial" panose="020B0604020202020204" pitchFamily="34" charset="0"/>
              <a:buChar char="•"/>
            </a:pPr>
            <a:r>
              <a:rPr lang="fr-FR" dirty="0" err="1"/>
              <a:t>After</a:t>
            </a:r>
            <a:r>
              <a:rPr lang="fr-FR" dirty="0"/>
              <a:t> </a:t>
            </a:r>
            <a:r>
              <a:rPr lang="fr-FR" dirty="0" err="1"/>
              <a:t>that</a:t>
            </a:r>
            <a:r>
              <a:rPr lang="fr-FR" dirty="0"/>
              <a:t> i </a:t>
            </a:r>
            <a:r>
              <a:rPr lang="fr-FR" dirty="0" err="1"/>
              <a:t>will</a:t>
            </a:r>
            <a:r>
              <a:rPr lang="fr-FR" dirty="0"/>
              <a:t> </a:t>
            </a:r>
            <a:r>
              <a:rPr lang="fr-FR" dirty="0" err="1"/>
              <a:t>explain</a:t>
            </a:r>
            <a:r>
              <a:rPr lang="fr-FR" dirty="0"/>
              <a:t> the </a:t>
            </a:r>
            <a:r>
              <a:rPr lang="fr-FR" dirty="0" err="1"/>
              <a:t>necessity</a:t>
            </a:r>
            <a:r>
              <a:rPr lang="fr-FR" dirty="0"/>
              <a:t> of conditional probability and how to introduce the </a:t>
            </a:r>
            <a:r>
              <a:rPr lang="fr-FR" dirty="0" err="1"/>
              <a:t>hybrid</a:t>
            </a:r>
            <a:r>
              <a:rPr lang="fr-FR" dirty="0"/>
              <a:t> </a:t>
            </a:r>
            <a:r>
              <a:rPr lang="fr-FR" dirty="0" err="1"/>
              <a:t>knowledge</a:t>
            </a:r>
            <a:r>
              <a:rPr lang="fr-FR" dirty="0"/>
              <a:t> to MDP</a:t>
            </a:r>
          </a:p>
          <a:p>
            <a:r>
              <a:rPr lang="fr-FR" dirty="0"/>
              <a:t>And in end </a:t>
            </a:r>
            <a:r>
              <a:rPr lang="fr-FR" dirty="0" err="1"/>
              <a:t>we</a:t>
            </a:r>
            <a:r>
              <a:rPr lang="fr-FR" dirty="0"/>
              <a:t> </a:t>
            </a:r>
            <a:r>
              <a:rPr lang="fr-FR" dirty="0" err="1"/>
              <a:t>will</a:t>
            </a:r>
            <a:r>
              <a:rPr lang="fr-FR" dirty="0"/>
              <a:t> finish </a:t>
            </a:r>
            <a:r>
              <a:rPr lang="fr-FR" dirty="0" err="1"/>
              <a:t>with</a:t>
            </a:r>
            <a:r>
              <a:rPr lang="fr-FR" dirty="0"/>
              <a:t> the </a:t>
            </a:r>
            <a:r>
              <a:rPr lang="fr-FR" dirty="0" err="1"/>
              <a:t>expected</a:t>
            </a:r>
            <a:r>
              <a:rPr lang="fr-FR" dirty="0"/>
              <a:t> </a:t>
            </a:r>
            <a:r>
              <a:rPr lang="fr-FR" dirty="0" err="1"/>
              <a:t>result</a:t>
            </a:r>
            <a:r>
              <a:rPr lang="fr-FR" dirty="0"/>
              <a:t> and conclusion</a:t>
            </a:r>
            <a:endParaRPr lang="en-US" dirty="0"/>
          </a:p>
        </p:txBody>
      </p:sp>
    </p:spTree>
    <p:extLst>
      <p:ext uri="{BB962C8B-B14F-4D97-AF65-F5344CB8AC3E}">
        <p14:creationId xmlns:p14="http://schemas.microsoft.com/office/powerpoint/2010/main" val="1572927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863401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en-US" sz="1800" b="0" i="0" u="none" strike="noStrike" baseline="0" dirty="0">
                <a:latin typeface="Cochineal-Roman"/>
              </a:rPr>
              <a:t>An updated form of IF-statements ( IF-THEN and IF-THEN-ELSE )</a:t>
            </a:r>
          </a:p>
          <a:p>
            <a:pPr algn="l"/>
            <a:r>
              <a:rPr lang="en-US" sz="1800" b="0" i="0" u="none" strike="noStrike" baseline="0" dirty="0">
                <a:latin typeface="Cochineal-Roman"/>
              </a:rPr>
              <a:t>is implemented and can be used flexibly depending on the usage and</a:t>
            </a:r>
          </a:p>
          <a:p>
            <a:pPr algn="l"/>
            <a:r>
              <a:rPr lang="fr-FR" sz="1800" b="0" i="0" u="none" strike="noStrike" baseline="0" dirty="0">
                <a:latin typeface="Cochineal-Roman"/>
              </a:rPr>
              <a:t>designer planning </a:t>
            </a:r>
            <a:r>
              <a:rPr lang="fr-FR" sz="1800" b="0" i="0" u="none" strike="noStrike" baseline="0" dirty="0" err="1">
                <a:latin typeface="Cochineal-Roman"/>
              </a:rPr>
              <a:t>choice</a:t>
            </a:r>
            <a:r>
              <a:rPr lang="fr-FR" sz="1800" b="0" i="0" u="none" strike="noStrike" baseline="0" dirty="0">
                <a:latin typeface="Cochineal-Roman"/>
              </a:rPr>
              <a:t>,</a:t>
            </a:r>
          </a:p>
          <a:p>
            <a:pPr algn="l"/>
            <a:endParaRPr lang="fr-FR" dirty="0"/>
          </a:p>
          <a:p>
            <a:pPr algn="l"/>
            <a:r>
              <a:rPr lang="fr-FR" dirty="0"/>
              <a:t>Balance </a:t>
            </a:r>
            <a:r>
              <a:rPr lang="fr-FR" dirty="0" err="1"/>
              <a:t>between</a:t>
            </a:r>
            <a:r>
              <a:rPr lang="fr-FR" dirty="0"/>
              <a:t> </a:t>
            </a:r>
            <a:r>
              <a:rPr lang="fr-FR" dirty="0" err="1"/>
              <a:t>reward</a:t>
            </a:r>
            <a:r>
              <a:rPr lang="fr-FR" dirty="0"/>
              <a:t> and </a:t>
            </a:r>
            <a:r>
              <a:rPr lang="fr-FR" dirty="0" err="1"/>
              <a:t>risk</a:t>
            </a:r>
            <a:endParaRPr lang="fr-FR" dirty="0"/>
          </a:p>
        </p:txBody>
      </p:sp>
    </p:spTree>
    <p:extLst>
      <p:ext uri="{BB962C8B-B14F-4D97-AF65-F5344CB8AC3E}">
        <p14:creationId xmlns:p14="http://schemas.microsoft.com/office/powerpoint/2010/main" val="444376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en-US" sz="1800" b="0" i="0" u="none" strike="noStrike" baseline="0" dirty="0" err="1">
                <a:latin typeface="Cochineal-Roman"/>
              </a:rPr>
              <a:t>Now,we</a:t>
            </a:r>
            <a:r>
              <a:rPr lang="en-US" sz="1800" b="0" i="0" u="none" strike="noStrike" baseline="0" dirty="0">
                <a:latin typeface="Cochineal-Roman"/>
              </a:rPr>
              <a:t> come to the last main part of our thesis</a:t>
            </a:r>
          </a:p>
          <a:p>
            <a:pPr algn="l"/>
            <a:r>
              <a:rPr lang="en-US" sz="1800" b="0" i="0" u="none" strike="noStrike" baseline="0" dirty="0" err="1">
                <a:latin typeface="Cochineal-Roman"/>
              </a:rPr>
              <a:t>Sevral</a:t>
            </a:r>
            <a:r>
              <a:rPr lang="en-US" sz="1800" b="0" i="0" u="none" strike="noStrike" baseline="0" dirty="0">
                <a:latin typeface="Cochineal-Roman"/>
              </a:rPr>
              <a:t> aspects of hybrid reason are included in our approach</a:t>
            </a:r>
          </a:p>
          <a:p>
            <a:pPr marL="285750" indent="-285750" algn="l">
              <a:buFont typeface="Arial" panose="020B0604020202020204" pitchFamily="34" charset="0"/>
              <a:buChar char="•"/>
            </a:pPr>
            <a:r>
              <a:rPr lang="en-US" sz="1800" b="0" i="0" u="none" strike="noStrike" baseline="0" dirty="0">
                <a:latin typeface="Cochineal-Roman"/>
              </a:rPr>
              <a:t>we fetch the remaining resource of the incoming state</a:t>
            </a:r>
          </a:p>
          <a:p>
            <a:pPr marL="285750" indent="-285750" algn="l">
              <a:buFont typeface="Arial" panose="020B0604020202020204" pitchFamily="34" charset="0"/>
              <a:buChar char="•"/>
            </a:pPr>
            <a:r>
              <a:rPr lang="en-US" sz="1800" b="0" i="0" u="none" strike="noStrike" baseline="0" dirty="0" err="1">
                <a:latin typeface="Cochineal-Roman"/>
              </a:rPr>
              <a:t>Disfavorsie</a:t>
            </a:r>
            <a:r>
              <a:rPr lang="en-US" sz="1800" b="0" i="0" u="none" strike="noStrike" baseline="0" dirty="0">
                <a:latin typeface="Cochineal-Roman"/>
              </a:rPr>
              <a:t> the state </a:t>
            </a:r>
            <a:endParaRPr lang="fr-FR" dirty="0"/>
          </a:p>
        </p:txBody>
      </p:sp>
    </p:spTree>
    <p:extLst>
      <p:ext uri="{BB962C8B-B14F-4D97-AF65-F5344CB8AC3E}">
        <p14:creationId xmlns:p14="http://schemas.microsoft.com/office/powerpoint/2010/main" val="878716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fr-FR" dirty="0"/>
              <a:t>In </a:t>
            </a:r>
            <a:r>
              <a:rPr lang="fr-FR" dirty="0" err="1"/>
              <a:t>each</a:t>
            </a:r>
            <a:r>
              <a:rPr lang="fr-FR" dirty="0"/>
              <a:t> MDP state, </a:t>
            </a:r>
            <a:r>
              <a:rPr lang="fr-FR" dirty="0" err="1"/>
              <a:t>we</a:t>
            </a:r>
            <a:r>
              <a:rPr lang="fr-FR" dirty="0"/>
              <a:t> </a:t>
            </a:r>
            <a:r>
              <a:rPr lang="fr-FR" dirty="0" err="1"/>
              <a:t>will</a:t>
            </a:r>
            <a:r>
              <a:rPr lang="fr-FR" dirty="0"/>
              <a:t> </a:t>
            </a:r>
            <a:r>
              <a:rPr lang="fr-FR" dirty="0" err="1"/>
              <a:t>fetch</a:t>
            </a:r>
            <a:r>
              <a:rPr lang="fr-FR" dirty="0"/>
              <a:t> the </a:t>
            </a:r>
            <a:r>
              <a:rPr lang="fr-FR" dirty="0" err="1"/>
              <a:t>remaining</a:t>
            </a:r>
            <a:r>
              <a:rPr lang="fr-FR" dirty="0"/>
              <a:t> </a:t>
            </a:r>
            <a:r>
              <a:rPr lang="fr-FR" dirty="0" err="1"/>
              <a:t>resource</a:t>
            </a:r>
            <a:endParaRPr lang="fr-FR" dirty="0"/>
          </a:p>
        </p:txBody>
      </p:sp>
    </p:spTree>
    <p:extLst>
      <p:ext uri="{BB962C8B-B14F-4D97-AF65-F5344CB8AC3E}">
        <p14:creationId xmlns:p14="http://schemas.microsoft.com/office/powerpoint/2010/main" val="3887317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fr-FR" dirty="0" err="1"/>
              <a:t>Decrease</a:t>
            </a:r>
            <a:r>
              <a:rPr lang="fr-FR" dirty="0"/>
              <a:t> the </a:t>
            </a:r>
            <a:r>
              <a:rPr lang="fr-FR" dirty="0" err="1"/>
              <a:t>reward</a:t>
            </a:r>
            <a:r>
              <a:rPr lang="fr-FR" dirty="0"/>
              <a:t> of </a:t>
            </a:r>
            <a:r>
              <a:rPr lang="fr-FR" dirty="0" err="1"/>
              <a:t>taking</a:t>
            </a:r>
            <a:r>
              <a:rPr lang="fr-FR" dirty="0"/>
              <a:t> </a:t>
            </a:r>
            <a:r>
              <a:rPr lang="fr-FR" dirty="0" err="1"/>
              <a:t>this</a:t>
            </a:r>
            <a:r>
              <a:rPr lang="fr-FR" dirty="0"/>
              <a:t> action</a:t>
            </a:r>
          </a:p>
        </p:txBody>
      </p:sp>
    </p:spTree>
    <p:extLst>
      <p:ext uri="{BB962C8B-B14F-4D97-AF65-F5344CB8AC3E}">
        <p14:creationId xmlns:p14="http://schemas.microsoft.com/office/powerpoint/2010/main" val="98286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330247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r>
              <a:rPr lang="fr-FR" dirty="0"/>
              <a:t>All </a:t>
            </a:r>
            <a:r>
              <a:rPr lang="fr-FR" dirty="0" err="1"/>
              <a:t>that</a:t>
            </a:r>
            <a:r>
              <a:rPr lang="fr-FR" dirty="0"/>
              <a:t> </a:t>
            </a:r>
            <a:r>
              <a:rPr lang="fr-FR" dirty="0" err="1"/>
              <a:t>trajectory</a:t>
            </a:r>
            <a:r>
              <a:rPr lang="fr-FR" dirty="0"/>
              <a:t> </a:t>
            </a:r>
            <a:r>
              <a:rPr lang="fr-FR" dirty="0" err="1"/>
              <a:t>will</a:t>
            </a:r>
            <a:r>
              <a:rPr lang="fr-FR" dirty="0"/>
              <a:t> </a:t>
            </a:r>
            <a:r>
              <a:rPr lang="fr-FR" dirty="0" err="1"/>
              <a:t>be</a:t>
            </a:r>
            <a:r>
              <a:rPr lang="fr-FR" dirty="0"/>
              <a:t> </a:t>
            </a:r>
            <a:r>
              <a:rPr lang="fr-FR" dirty="0" err="1"/>
              <a:t>defavorised</a:t>
            </a:r>
            <a:endParaRPr lang="fr-FR" dirty="0"/>
          </a:p>
          <a:p>
            <a:pPr algn="l"/>
            <a:endParaRPr lang="fr-FR" dirty="0"/>
          </a:p>
          <a:p>
            <a:pPr algn="l"/>
            <a:r>
              <a:rPr lang="fr-FR" dirty="0"/>
              <a:t>In </a:t>
            </a:r>
            <a:r>
              <a:rPr lang="fr-FR" dirty="0" err="1"/>
              <a:t>this</a:t>
            </a:r>
            <a:r>
              <a:rPr lang="fr-FR" dirty="0"/>
              <a:t> case when the long </a:t>
            </a:r>
            <a:r>
              <a:rPr lang="fr-FR" dirty="0" err="1"/>
              <a:t>safer</a:t>
            </a:r>
            <a:r>
              <a:rPr lang="fr-FR" dirty="0"/>
              <a:t> </a:t>
            </a:r>
            <a:r>
              <a:rPr lang="fr-FR" dirty="0" err="1"/>
              <a:t>trajectory</a:t>
            </a:r>
            <a:r>
              <a:rPr lang="fr-FR" dirty="0"/>
              <a:t> </a:t>
            </a:r>
            <a:r>
              <a:rPr lang="fr-FR" dirty="0" err="1"/>
              <a:t>is</a:t>
            </a:r>
            <a:r>
              <a:rPr lang="fr-FR" dirty="0"/>
              <a:t> </a:t>
            </a:r>
            <a:r>
              <a:rPr lang="fr-FR" dirty="0" err="1"/>
              <a:t>inconsistent</a:t>
            </a:r>
            <a:r>
              <a:rPr lang="fr-FR" dirty="0"/>
              <a:t> , the </a:t>
            </a:r>
            <a:r>
              <a:rPr lang="fr-FR" dirty="0" err="1"/>
              <a:t>risky</a:t>
            </a:r>
            <a:r>
              <a:rPr lang="fr-FR" dirty="0"/>
              <a:t> one </a:t>
            </a:r>
            <a:r>
              <a:rPr lang="fr-FR" dirty="0" err="1"/>
              <a:t>will</a:t>
            </a:r>
            <a:r>
              <a:rPr lang="fr-FR" dirty="0"/>
              <a:t> </a:t>
            </a:r>
            <a:r>
              <a:rPr lang="fr-FR" dirty="0" err="1"/>
              <a:t>be</a:t>
            </a:r>
            <a:r>
              <a:rPr lang="fr-FR" dirty="0"/>
              <a:t> </a:t>
            </a:r>
            <a:r>
              <a:rPr lang="fr-FR" dirty="0" err="1"/>
              <a:t>chosen</a:t>
            </a:r>
            <a:endParaRPr lang="fr-FR" dirty="0"/>
          </a:p>
        </p:txBody>
      </p:sp>
    </p:spTree>
    <p:extLst>
      <p:ext uri="{BB962C8B-B14F-4D97-AF65-F5344CB8AC3E}">
        <p14:creationId xmlns:p14="http://schemas.microsoft.com/office/powerpoint/2010/main" val="1080587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794206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algn="l"/>
            <a:endParaRPr lang="fr-FR" dirty="0"/>
          </a:p>
        </p:txBody>
      </p:sp>
    </p:spTree>
    <p:extLst>
      <p:ext uri="{BB962C8B-B14F-4D97-AF65-F5344CB8AC3E}">
        <p14:creationId xmlns:p14="http://schemas.microsoft.com/office/powerpoint/2010/main" val="1844278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evaluation , I have not reach that point yet, that’s why I will </a:t>
            </a:r>
            <a:r>
              <a:rPr lang="en-US" dirty="0" err="1"/>
              <a:t>domenstrate</a:t>
            </a:r>
            <a:r>
              <a:rPr lang="en-US" dirty="0"/>
              <a:t> shortly the </a:t>
            </a:r>
            <a:r>
              <a:rPr lang="en-US" dirty="0" err="1"/>
              <a:t>the</a:t>
            </a:r>
            <a:r>
              <a:rPr lang="en-US" dirty="0"/>
              <a:t> result of using this approach by the original paper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the number of primitive tasks in the fully expanded HTN explodes quite quickly, the MDP states resulting from the expansion algorithm grow much more slowly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Second we measured the runtime of the conversion process, as well as the computation of an optimal MDP policy using policy iteration with a discount factor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runtimes in the graph of Figure 2b show that, while the conversion process is rather expensive due to the huge size of the HTN state space, the reduced state space led to very efficient MDP encodings which solved by Policy iteration algorithm</a:t>
            </a:r>
            <a:endParaRPr lang="fr-FR"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78408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 first, </a:t>
            </a:r>
            <a:r>
              <a:rPr lang="fr-FR" dirty="0" err="1"/>
              <a:t>we</a:t>
            </a:r>
            <a:r>
              <a:rPr lang="fr-FR" dirty="0"/>
              <a:t> start </a:t>
            </a:r>
            <a:r>
              <a:rPr lang="fr-FR" dirty="0" err="1"/>
              <a:t>with</a:t>
            </a:r>
            <a:r>
              <a:rPr lang="fr-FR" dirty="0"/>
              <a:t> HTN </a:t>
            </a:r>
          </a:p>
          <a:p>
            <a:r>
              <a:rPr lang="fr-FR" dirty="0"/>
              <a:t>to </a:t>
            </a:r>
            <a:r>
              <a:rPr lang="fr-FR" dirty="0" err="1"/>
              <a:t>formalize</a:t>
            </a:r>
            <a:r>
              <a:rPr lang="fr-FR" dirty="0"/>
              <a:t> </a:t>
            </a:r>
            <a:r>
              <a:rPr lang="fr-FR" dirty="0" err="1"/>
              <a:t>it</a:t>
            </a:r>
            <a:r>
              <a:rPr lang="fr-FR" dirty="0"/>
              <a:t> :</a:t>
            </a:r>
          </a:p>
          <a:p>
            <a:pPr marL="171450" indent="-171450">
              <a:buFont typeface="Arial" panose="020B0604020202020204" pitchFamily="34" charset="0"/>
              <a:buChar char="•"/>
            </a:pPr>
            <a:r>
              <a:rPr lang="fr-FR" dirty="0"/>
              <a:t>And </a:t>
            </a:r>
            <a:r>
              <a:rPr lang="fr-FR" dirty="0" err="1"/>
              <a:t>here</a:t>
            </a:r>
            <a:r>
              <a:rPr lang="fr-FR" dirty="0"/>
              <a:t> </a:t>
            </a:r>
            <a:r>
              <a:rPr lang="fr-FR" dirty="0" err="1"/>
              <a:t>Rather</a:t>
            </a:r>
            <a:r>
              <a:rPr lang="fr-FR" dirty="0"/>
              <a:t> </a:t>
            </a:r>
            <a:r>
              <a:rPr lang="fr-FR" dirty="0" err="1"/>
              <a:t>than</a:t>
            </a:r>
            <a:r>
              <a:rPr lang="fr-FR" dirty="0"/>
              <a:t> </a:t>
            </a:r>
            <a:r>
              <a:rPr lang="fr-FR" dirty="0" err="1"/>
              <a:t>working</a:t>
            </a:r>
            <a:r>
              <a:rPr lang="fr-FR" dirty="0"/>
              <a:t> </a:t>
            </a:r>
            <a:r>
              <a:rPr lang="fr-FR" dirty="0" err="1"/>
              <a:t>from</a:t>
            </a:r>
            <a:r>
              <a:rPr lang="fr-FR" dirty="0"/>
              <a:t> a simple </a:t>
            </a:r>
            <a:r>
              <a:rPr lang="fr-FR" dirty="0" err="1"/>
              <a:t>individual</a:t>
            </a:r>
            <a:r>
              <a:rPr lang="fr-FR" dirty="0"/>
              <a:t> actions </a:t>
            </a:r>
            <a:r>
              <a:rPr lang="fr-FR" dirty="0" err="1"/>
              <a:t>toward</a:t>
            </a:r>
            <a:r>
              <a:rPr lang="fr-FR" dirty="0"/>
              <a:t> goals as </a:t>
            </a:r>
            <a:r>
              <a:rPr lang="fr-FR" dirty="0" err="1"/>
              <a:t>we</a:t>
            </a:r>
            <a:r>
              <a:rPr lang="fr-FR" dirty="0"/>
              <a:t> have </a:t>
            </a:r>
            <a:r>
              <a:rPr lang="fr-FR" dirty="0" err="1"/>
              <a:t>with</a:t>
            </a:r>
            <a:r>
              <a:rPr lang="fr-FR" dirty="0"/>
              <a:t> </a:t>
            </a:r>
            <a:r>
              <a:rPr lang="fr-FR" dirty="0" err="1"/>
              <a:t>strips,we</a:t>
            </a:r>
            <a:r>
              <a:rPr lang="fr-FR" dirty="0"/>
              <a:t> have Compounds </a:t>
            </a:r>
            <a:r>
              <a:rPr lang="fr-FR" dirty="0" err="1"/>
              <a:t>tasks</a:t>
            </a:r>
            <a:r>
              <a:rPr lang="fr-FR" dirty="0"/>
              <a:t> </a:t>
            </a:r>
            <a:r>
              <a:rPr lang="fr-FR" dirty="0" err="1"/>
              <a:t>that</a:t>
            </a:r>
            <a:r>
              <a:rPr lang="fr-FR" dirty="0"/>
              <a:t> </a:t>
            </a:r>
            <a:r>
              <a:rPr lang="fr-FR" dirty="0" err="1"/>
              <a:t>used</a:t>
            </a:r>
            <a:r>
              <a:rPr lang="fr-FR" dirty="0"/>
              <a:t> to express </a:t>
            </a:r>
            <a:r>
              <a:rPr lang="fr-FR" dirty="0" err="1"/>
              <a:t>Different</a:t>
            </a:r>
            <a:r>
              <a:rPr lang="fr-FR" dirty="0"/>
              <a:t> </a:t>
            </a:r>
            <a:r>
              <a:rPr lang="fr-FR" dirty="0" err="1"/>
              <a:t>abstracted</a:t>
            </a:r>
            <a:r>
              <a:rPr lang="fr-FR" dirty="0"/>
              <a:t> </a:t>
            </a:r>
            <a:r>
              <a:rPr lang="fr-FR" dirty="0" err="1"/>
              <a:t>levels</a:t>
            </a:r>
            <a:r>
              <a:rPr lang="fr-FR" dirty="0"/>
              <a:t> and </a:t>
            </a:r>
            <a:r>
              <a:rPr lang="fr-FR" dirty="0" err="1"/>
              <a:t>every</a:t>
            </a:r>
            <a:r>
              <a:rPr lang="fr-FR" dirty="0"/>
              <a:t> high </a:t>
            </a:r>
            <a:r>
              <a:rPr lang="fr-FR" dirty="0" err="1"/>
              <a:t>level</a:t>
            </a:r>
            <a:r>
              <a:rPr lang="fr-FR" dirty="0"/>
              <a:t> </a:t>
            </a:r>
            <a:r>
              <a:rPr lang="fr-FR" dirty="0" err="1"/>
              <a:t>will</a:t>
            </a:r>
            <a:r>
              <a:rPr lang="fr-FR" dirty="0"/>
              <a:t> </a:t>
            </a:r>
            <a:r>
              <a:rPr lang="fr-FR" dirty="0" err="1"/>
              <a:t>be</a:t>
            </a:r>
            <a:r>
              <a:rPr lang="fr-FR" dirty="0"/>
              <a:t> </a:t>
            </a:r>
            <a:r>
              <a:rPr lang="fr-FR" dirty="0" err="1"/>
              <a:t>described</a:t>
            </a:r>
            <a:r>
              <a:rPr lang="fr-FR" dirty="0"/>
              <a:t> </a:t>
            </a:r>
            <a:r>
              <a:rPr lang="fr-FR" dirty="0" err="1"/>
              <a:t>with</a:t>
            </a:r>
            <a:r>
              <a:rPr lang="fr-FR" dirty="0"/>
              <a:t> </a:t>
            </a:r>
            <a:r>
              <a:rPr lang="fr-FR" dirty="0" err="1"/>
              <a:t>sub</a:t>
            </a:r>
            <a:r>
              <a:rPr lang="fr-FR" dirty="0"/>
              <a:t> </a:t>
            </a:r>
            <a:r>
              <a:rPr lang="fr-FR" dirty="0" err="1"/>
              <a:t>tasks</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HTN description structure more </a:t>
            </a:r>
            <a:r>
              <a:rPr lang="fr-FR" dirty="0" err="1"/>
              <a:t>powerful</a:t>
            </a:r>
            <a:r>
              <a:rPr lang="fr-FR" dirty="0"/>
              <a:t> </a:t>
            </a:r>
            <a:r>
              <a:rPr lang="fr-FR" dirty="0" err="1"/>
              <a:t>than</a:t>
            </a:r>
            <a:r>
              <a:rPr lang="fr-FR" dirty="0"/>
              <a:t> the </a:t>
            </a:r>
            <a:r>
              <a:rPr lang="fr-FR" dirty="0" err="1"/>
              <a:t>classical</a:t>
            </a:r>
            <a:r>
              <a:rPr lang="fr-FR" dirty="0"/>
              <a:t> planning </a:t>
            </a:r>
            <a:r>
              <a:rPr lang="fr-FR" dirty="0" err="1"/>
              <a:t>language</a:t>
            </a:r>
            <a:r>
              <a:rPr lang="fr-FR" dirty="0"/>
              <a:t> as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Number</a:t>
            </a:r>
            <a:r>
              <a:rPr lang="fr-FR" dirty="0"/>
              <a:t>, data </a:t>
            </a:r>
            <a:r>
              <a:rPr lang="fr-FR" dirty="0" err="1"/>
              <a:t>structures,quantifications</a:t>
            </a:r>
            <a:endParaRPr lang="fr-FR" dirty="0"/>
          </a:p>
        </p:txBody>
      </p:sp>
    </p:spTree>
    <p:extLst>
      <p:ext uri="{BB962C8B-B14F-4D97-AF65-F5344CB8AC3E}">
        <p14:creationId xmlns:p14="http://schemas.microsoft.com/office/powerpoint/2010/main" val="2500852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000000"/>
                </a:solidFill>
                <a:effectLst/>
                <a:latin typeface="HL"/>
              </a:rPr>
              <a:t>To sum up,</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venir Next LT Pro" panose="020B0504020202020204" pitchFamily="34" charset="0"/>
              </a:rPr>
              <a:t>New Approach to deal with uncertainty through</a:t>
            </a:r>
          </a:p>
          <a:p>
            <a:pPr marL="171450" indent="-171450">
              <a:buFont typeface="Arial" panose="020B0604020202020204" pitchFamily="34" charset="0"/>
              <a:buChar char="•"/>
            </a:pPr>
            <a:endParaRPr lang="en-US" b="0" i="0" dirty="0">
              <a:solidFill>
                <a:srgbClr val="000000"/>
              </a:solidFill>
              <a:effectLst/>
              <a:latin typeface="HL"/>
            </a:endParaRPr>
          </a:p>
          <a:p>
            <a:pPr algn="l"/>
            <a:r>
              <a:rPr lang="en-US" sz="1800" b="0" i="0" u="none" strike="noStrike" baseline="0" dirty="0">
                <a:latin typeface="CMR10"/>
              </a:rPr>
              <a:t>The main limitation is that the MDP probabilities automatically generated by our conversion process refer mainly to the uncertainty in the planning process, with a simple action error model providing the uncertainty from the world, but we envision richer ways of having this information supplied with the input.</a:t>
            </a:r>
            <a:endParaRPr lang="fr-FR" dirty="0"/>
          </a:p>
        </p:txBody>
      </p:sp>
    </p:spTree>
    <p:extLst>
      <p:ext uri="{BB962C8B-B14F-4D97-AF65-F5344CB8AC3E}">
        <p14:creationId xmlns:p14="http://schemas.microsoft.com/office/powerpoint/2010/main" val="273297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marL="228600" lvl="0">
              <a:lnSpc>
                <a:spcPct val="90000"/>
              </a:lnSpc>
              <a:buFont typeface="Arial" panose="020B0604020202020204" pitchFamily="34" charset="0"/>
              <a:buChar char="•"/>
            </a:pPr>
            <a:r>
              <a:rPr lang="fr-FR" sz="1200" dirty="0">
                <a:sym typeface="Wingdings" panose="05000000000000000000" pitchFamily="2" charset="2"/>
              </a:rPr>
              <a:t>In </a:t>
            </a:r>
            <a:r>
              <a:rPr lang="fr-FR" sz="1200" dirty="0" err="1">
                <a:sym typeface="Wingdings" panose="05000000000000000000" pitchFamily="2" charset="2"/>
              </a:rPr>
              <a:t>this</a:t>
            </a:r>
            <a:r>
              <a:rPr lang="fr-FR" sz="1200" dirty="0">
                <a:sym typeface="Wingdings" panose="05000000000000000000" pitchFamily="2" charset="2"/>
              </a:rPr>
              <a:t> slide, i </a:t>
            </a:r>
            <a:r>
              <a:rPr lang="fr-FR" sz="1200" dirty="0" err="1">
                <a:sym typeface="Wingdings" panose="05000000000000000000" pitchFamily="2" charset="2"/>
              </a:rPr>
              <a:t>will</a:t>
            </a:r>
            <a:r>
              <a:rPr lang="fr-FR" sz="1200" dirty="0">
                <a:sym typeface="Wingdings" panose="05000000000000000000" pitchFamily="2" charset="2"/>
              </a:rPr>
              <a:t> </a:t>
            </a:r>
            <a:r>
              <a:rPr lang="fr-FR" sz="1200" dirty="0" err="1">
                <a:sym typeface="Wingdings" panose="05000000000000000000" pitchFamily="2" charset="2"/>
              </a:rPr>
              <a:t>explain</a:t>
            </a:r>
            <a:r>
              <a:rPr lang="fr-FR" sz="1200" dirty="0">
                <a:sym typeface="Wingdings" panose="05000000000000000000" pitchFamily="2" charset="2"/>
              </a:rPr>
              <a:t> the </a:t>
            </a:r>
            <a:r>
              <a:rPr lang="fr-FR" sz="1200" dirty="0" err="1">
                <a:sym typeface="Wingdings" panose="05000000000000000000" pitchFamily="2" charset="2"/>
              </a:rPr>
              <a:t>the</a:t>
            </a:r>
            <a:r>
              <a:rPr lang="fr-FR" sz="1200" dirty="0">
                <a:sym typeface="Wingdings" panose="05000000000000000000" pitchFamily="2" charset="2"/>
              </a:rPr>
              <a:t> </a:t>
            </a:r>
            <a:r>
              <a:rPr lang="fr-FR" sz="1200" dirty="0" err="1">
                <a:sym typeface="Wingdings" panose="05000000000000000000" pitchFamily="2" charset="2"/>
              </a:rPr>
              <a:t>decomposition</a:t>
            </a:r>
            <a:r>
              <a:rPr lang="fr-FR" sz="1200" dirty="0">
                <a:sym typeface="Wingdings" panose="05000000000000000000" pitchFamily="2" charset="2"/>
              </a:rPr>
              <a:t> </a:t>
            </a:r>
            <a:r>
              <a:rPr lang="fr-FR" sz="1200" dirty="0" err="1">
                <a:sym typeface="Wingdings" panose="05000000000000000000" pitchFamily="2" charset="2"/>
              </a:rPr>
              <a:t>strategy</a:t>
            </a:r>
            <a:endParaRPr lang="fr-FR" sz="1200" dirty="0">
              <a:sym typeface="Wingdings" panose="05000000000000000000" pitchFamily="2" charset="2"/>
            </a:endParaRPr>
          </a:p>
          <a:p>
            <a:pPr marL="228600" lvl="0">
              <a:lnSpc>
                <a:spcPct val="90000"/>
              </a:lnSpc>
              <a:buFont typeface="Arial" panose="020B0604020202020204" pitchFamily="34" charset="0"/>
              <a:buChar char="•"/>
            </a:pPr>
            <a:r>
              <a:rPr lang="en-US" sz="1200" dirty="0"/>
              <a:t>we can combine collections of primitive actions that are useful to make complex behavior, instead of focusing on the larger behavior as with the classical planning</a:t>
            </a:r>
          </a:p>
          <a:p>
            <a:pPr marL="228600" lvl="0">
              <a:lnSpc>
                <a:spcPct val="90000"/>
              </a:lnSpc>
              <a:buFont typeface="Arial" panose="020B0604020202020204" pitchFamily="34" charset="0"/>
              <a:buChar char="•"/>
            </a:pPr>
            <a:r>
              <a:rPr lang="en-US" sz="1200" dirty="0"/>
              <a:t>The HTN results in a tree like structure where the users navigates from the left to the right</a:t>
            </a:r>
          </a:p>
          <a:p>
            <a:pPr marL="228600" lvl="0">
              <a:lnSpc>
                <a:spcPct val="90000"/>
              </a:lnSpc>
              <a:buFont typeface="Arial" panose="020B0604020202020204" pitchFamily="34" charset="0"/>
              <a:buChar char="•"/>
            </a:pPr>
            <a:r>
              <a:rPr lang="en-US" sz="1200" dirty="0"/>
              <a:t>As a demonstration, we could have a method of picking up an object and this action contains two </a:t>
            </a:r>
            <a:r>
              <a:rPr lang="en-US" sz="1200" dirty="0" err="1"/>
              <a:t>subelements</a:t>
            </a:r>
            <a:r>
              <a:rPr lang="en-US" sz="1200" dirty="0"/>
              <a:t>( or </a:t>
            </a:r>
            <a:r>
              <a:rPr lang="en-US" sz="1200" dirty="0" err="1"/>
              <a:t>primitves</a:t>
            </a:r>
            <a:r>
              <a:rPr lang="en-US" sz="1200" dirty="0"/>
              <a:t> tasks) , </a:t>
            </a:r>
            <a:r>
              <a:rPr lang="en-US" sz="1200" dirty="0" err="1"/>
              <a:t>move_to</a:t>
            </a:r>
            <a:r>
              <a:rPr lang="en-US" sz="1200" dirty="0"/>
              <a:t>(table) and then </a:t>
            </a:r>
            <a:r>
              <a:rPr lang="en-US" sz="1200" dirty="0" err="1"/>
              <a:t>grasp_object</a:t>
            </a:r>
            <a:r>
              <a:rPr lang="en-US" sz="1200" dirty="0"/>
              <a:t>,</a:t>
            </a:r>
            <a:endParaRPr lang="fr-FR" sz="1200" dirty="0"/>
          </a:p>
        </p:txBody>
      </p:sp>
    </p:spTree>
    <p:extLst>
      <p:ext uri="{BB962C8B-B14F-4D97-AF65-F5344CB8AC3E}">
        <p14:creationId xmlns:p14="http://schemas.microsoft.com/office/powerpoint/2010/main" val="144408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Gotham SSm A"/>
              </a:rPr>
              <a:t>I’d like to give you an overview of</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initial state </a:t>
            </a:r>
            <a:r>
              <a:rPr lang="fr-FR" dirty="0" err="1"/>
              <a:t>is</a:t>
            </a:r>
            <a:r>
              <a:rPr lang="fr-FR" dirty="0"/>
              <a:t> </a:t>
            </a:r>
            <a:r>
              <a:rPr lang="fr-FR" dirty="0" err="1"/>
              <a:t>known</a:t>
            </a:r>
            <a:r>
              <a:rPr lang="fr-FR" dirty="0"/>
              <a:t> and</a:t>
            </a:r>
            <a:r>
              <a:rPr lang="en-US" dirty="0"/>
              <a:t> fully observable ,</a:t>
            </a:r>
          </a:p>
          <a:p>
            <a:r>
              <a:rPr lang="fr-FR" dirty="0"/>
              <a:t>In MDP </a:t>
            </a:r>
            <a:r>
              <a:rPr lang="fr-FR" dirty="0" err="1"/>
              <a:t>context</a:t>
            </a:r>
            <a:r>
              <a:rPr lang="fr-FR" dirty="0"/>
              <a:t>, </a:t>
            </a:r>
            <a:r>
              <a:rPr lang="fr-FR" dirty="0" err="1"/>
              <a:t>we</a:t>
            </a:r>
            <a:r>
              <a:rPr lang="fr-FR" dirty="0"/>
              <a:t> have a </a:t>
            </a:r>
            <a:r>
              <a:rPr lang="fr-FR" dirty="0" err="1"/>
              <a:t>decision</a:t>
            </a:r>
            <a:r>
              <a:rPr lang="fr-FR" dirty="0"/>
              <a:t> maker </a:t>
            </a:r>
            <a:r>
              <a:rPr lang="fr-FR" dirty="0" err="1"/>
              <a:t>called</a:t>
            </a:r>
            <a:r>
              <a:rPr lang="fr-FR" dirty="0"/>
              <a:t> agent </a:t>
            </a:r>
          </a:p>
          <a:p>
            <a:pPr marL="171450" indent="-171450">
              <a:buFont typeface="Wingdings" panose="05000000000000000000" pitchFamily="2" charset="2"/>
              <a:buChar char="à"/>
            </a:pPr>
            <a:r>
              <a:rPr lang="fr-FR" dirty="0" err="1"/>
              <a:t>interacts</a:t>
            </a:r>
            <a:r>
              <a:rPr lang="fr-FR" dirty="0"/>
              <a:t> </a:t>
            </a:r>
            <a:r>
              <a:rPr lang="fr-FR" dirty="0" err="1"/>
              <a:t>with</a:t>
            </a:r>
            <a:r>
              <a:rPr lang="fr-FR" dirty="0"/>
              <a:t> the </a:t>
            </a:r>
            <a:r>
              <a:rPr lang="fr-FR" dirty="0" err="1"/>
              <a:t>environment</a:t>
            </a:r>
            <a:r>
              <a:rPr lang="fr-FR" dirty="0"/>
              <a:t> over time</a:t>
            </a:r>
            <a:r>
              <a:rPr lang="fr-FR" dirty="0">
                <a:sym typeface="Wingdings" panose="05000000000000000000" pitchFamily="2" charset="2"/>
              </a:rPr>
              <a:t></a:t>
            </a:r>
          </a:p>
          <a:p>
            <a:pPr marL="171450" indent="-171450">
              <a:buFont typeface="Wingdings" panose="05000000000000000000" pitchFamily="2" charset="2"/>
              <a:buChar char="à"/>
            </a:pPr>
            <a:r>
              <a:rPr lang="fr-FR" dirty="0">
                <a:sym typeface="Wingdings" panose="05000000000000000000" pitchFamily="2" charset="2"/>
              </a:rPr>
              <a:t>at </a:t>
            </a:r>
            <a:r>
              <a:rPr lang="fr-FR" dirty="0" err="1">
                <a:sym typeface="Wingdings" panose="05000000000000000000" pitchFamily="2" charset="2"/>
              </a:rPr>
              <a:t>each</a:t>
            </a:r>
            <a:r>
              <a:rPr lang="fr-FR" dirty="0">
                <a:sym typeface="Wingdings" panose="05000000000000000000" pitchFamily="2" charset="2"/>
              </a:rPr>
              <a:t> state in </a:t>
            </a:r>
            <a:r>
              <a:rPr lang="fr-FR" dirty="0" err="1">
                <a:sym typeface="Wingdings" panose="05000000000000000000" pitchFamily="2" charset="2"/>
              </a:rPr>
              <a:t>this</a:t>
            </a:r>
            <a:r>
              <a:rPr lang="fr-FR" dirty="0">
                <a:sym typeface="Wingdings" panose="05000000000000000000" pitchFamily="2" charset="2"/>
              </a:rPr>
              <a:t> </a:t>
            </a:r>
            <a:r>
              <a:rPr lang="fr-FR" dirty="0" err="1">
                <a:sym typeface="Wingdings" panose="05000000000000000000" pitchFamily="2" charset="2"/>
              </a:rPr>
              <a:t>environment</a:t>
            </a:r>
            <a:r>
              <a:rPr lang="fr-FR" dirty="0">
                <a:sym typeface="Wingdings" panose="05000000000000000000" pitchFamily="2" charset="2"/>
              </a:rPr>
              <a:t>, the agent selects actions (</a:t>
            </a:r>
            <a:r>
              <a:rPr lang="fr-FR" dirty="0" err="1">
                <a:sym typeface="Wingdings" panose="05000000000000000000" pitchFamily="2" charset="2"/>
              </a:rPr>
              <a:t>based</a:t>
            </a:r>
            <a:r>
              <a:rPr lang="fr-FR" dirty="0">
                <a:sym typeface="Wingdings" panose="05000000000000000000" pitchFamily="2" charset="2"/>
              </a:rPr>
              <a:t> on Observation)</a:t>
            </a:r>
          </a:p>
          <a:p>
            <a:pPr marL="0" indent="0">
              <a:buFont typeface="Wingdings" panose="05000000000000000000" pitchFamily="2" charset="2"/>
              <a:buNone/>
            </a:pPr>
            <a:r>
              <a:rPr lang="fr-FR" dirty="0">
                <a:sym typeface="Wingdings" panose="05000000000000000000" pitchFamily="2" charset="2"/>
              </a:rPr>
              <a:t> and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transitioned</a:t>
            </a:r>
            <a:r>
              <a:rPr lang="fr-FR" dirty="0">
                <a:sym typeface="Wingdings" panose="05000000000000000000" pitchFamily="2" charset="2"/>
              </a:rPr>
              <a:t> into new state and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given</a:t>
            </a:r>
            <a:r>
              <a:rPr lang="fr-FR" dirty="0">
                <a:sym typeface="Wingdings" panose="05000000000000000000" pitchFamily="2" charset="2"/>
              </a:rPr>
              <a:t> a </a:t>
            </a:r>
            <a:r>
              <a:rPr lang="fr-FR" dirty="0" err="1">
                <a:sym typeface="Wingdings" panose="05000000000000000000" pitchFamily="2" charset="2"/>
              </a:rPr>
              <a:t>reward</a:t>
            </a:r>
            <a:r>
              <a:rPr lang="fr-FR" dirty="0">
                <a:sym typeface="Wingdings" panose="05000000000000000000" pitchFamily="2" charset="2"/>
              </a:rPr>
              <a:t> as </a:t>
            </a:r>
            <a:r>
              <a:rPr lang="fr-FR" dirty="0" err="1">
                <a:sym typeface="Wingdings" panose="05000000000000000000" pitchFamily="2" charset="2"/>
              </a:rPr>
              <a:t>consequence</a:t>
            </a:r>
            <a:r>
              <a:rPr lang="fr-FR" dirty="0">
                <a:sym typeface="Wingdings" panose="05000000000000000000" pitchFamily="2" charset="2"/>
              </a:rPr>
              <a:t> of </a:t>
            </a:r>
            <a:r>
              <a:rPr lang="fr-FR" dirty="0" err="1">
                <a:sym typeface="Wingdings" panose="05000000000000000000" pitchFamily="2" charset="2"/>
              </a:rPr>
              <a:t>performing</a:t>
            </a:r>
            <a:r>
              <a:rPr lang="fr-FR" dirty="0">
                <a:sym typeface="Wingdings" panose="05000000000000000000" pitchFamily="2" charset="2"/>
              </a:rPr>
              <a:t> the </a:t>
            </a:r>
            <a:r>
              <a:rPr lang="fr-FR" dirty="0" err="1">
                <a:sym typeface="Wingdings" panose="05000000000000000000" pitchFamily="2" charset="2"/>
              </a:rPr>
              <a:t>previous</a:t>
            </a:r>
            <a:r>
              <a:rPr lang="fr-FR" dirty="0">
                <a:sym typeface="Wingdings" panose="05000000000000000000" pitchFamily="2" charset="2"/>
              </a:rPr>
              <a:t> action,</a:t>
            </a:r>
          </a:p>
          <a:p>
            <a:pPr marL="171450" indent="-171450">
              <a:buFont typeface="Wingdings" panose="05000000000000000000" pitchFamily="2" charset="2"/>
              <a:buChar char="à"/>
            </a:pPr>
            <a:endParaRPr lang="fr-FR" dirty="0">
              <a:sym typeface="Wingdings" panose="05000000000000000000" pitchFamily="2" charset="2"/>
            </a:endParaRPr>
          </a:p>
          <a:p>
            <a:pPr marL="171450" indent="-171450">
              <a:buFont typeface="Arial" panose="020B0604020202020204" pitchFamily="34" charset="0"/>
              <a:buChar char="•"/>
            </a:pPr>
            <a:r>
              <a:rPr lang="fr-FR" dirty="0">
                <a:sym typeface="Wingdings" panose="05000000000000000000" pitchFamily="2" charset="2"/>
              </a:rPr>
              <a:t>So to </a:t>
            </a:r>
            <a:r>
              <a:rPr lang="fr-FR" dirty="0" err="1">
                <a:sym typeface="Wingdings" panose="05000000000000000000" pitchFamily="2" charset="2"/>
              </a:rPr>
              <a:t>formulize</a:t>
            </a:r>
            <a:r>
              <a:rPr lang="fr-FR" dirty="0">
                <a:sym typeface="Wingdings" panose="05000000000000000000" pitchFamily="2" charset="2"/>
              </a:rPr>
              <a:t> </a:t>
            </a:r>
            <a:r>
              <a:rPr lang="fr-FR" dirty="0" err="1">
                <a:sym typeface="Wingdings" panose="05000000000000000000" pitchFamily="2" charset="2"/>
              </a:rPr>
              <a:t>it</a:t>
            </a:r>
            <a:r>
              <a:rPr lang="fr-FR" dirty="0">
                <a:sym typeface="Wingdings" panose="05000000000000000000" pitchFamily="2" charset="2"/>
              </a:rPr>
              <a:t>, </a:t>
            </a:r>
            <a:endParaRPr lang="fr-F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actions </a:t>
            </a:r>
            <a:r>
              <a:rPr lang="fr-FR" dirty="0"/>
              <a:t>causes </a:t>
            </a:r>
            <a:r>
              <a:rPr lang="fr-FR" dirty="0" err="1"/>
              <a:t>stochastic</a:t>
            </a:r>
            <a:r>
              <a:rPr lang="fr-FR" dirty="0"/>
              <a:t> transitions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Calibri" panose="020F0502020204030204" pitchFamily="34" charset="0"/>
              </a:rPr>
              <a:t>describing the reward/cost that the agent receives when it performs action a in state s and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ends up in state s’</a:t>
            </a:r>
          </a:p>
          <a:p>
            <a:pPr marL="0" indent="0">
              <a:buFont typeface="Arial" panose="020B0604020202020204" pitchFamily="34" charset="0"/>
              <a:buNone/>
            </a:pPr>
            <a:endParaRPr lang="fr-FR" dirty="0"/>
          </a:p>
          <a:p>
            <a:pPr marL="0" indent="0">
              <a:buFont typeface="Arial" panose="020B0604020202020204" pitchFamily="34" charset="0"/>
              <a:buNone/>
            </a:pPr>
            <a:r>
              <a:rPr lang="fr-FR" dirty="0"/>
              <a:t>Policy </a:t>
            </a:r>
            <a:r>
              <a:rPr lang="fr-FR" dirty="0" err="1"/>
              <a:t>is</a:t>
            </a:r>
            <a:r>
              <a:rPr lang="fr-FR" dirty="0"/>
              <a:t> a </a:t>
            </a:r>
            <a:r>
              <a:rPr lang="fr-FR" dirty="0" err="1"/>
              <a:t>sequence</a:t>
            </a:r>
            <a:r>
              <a:rPr lang="fr-FR" dirty="0"/>
              <a:t> of </a:t>
            </a:r>
            <a:r>
              <a:rPr lang="fr-FR" dirty="0" err="1"/>
              <a:t>state’s</a:t>
            </a:r>
            <a:r>
              <a:rPr lang="fr-FR" dirty="0"/>
              <a:t> actions or </a:t>
            </a:r>
            <a:r>
              <a:rPr lang="fr-FR" dirty="0" err="1"/>
              <a:t>also</a:t>
            </a:r>
            <a:r>
              <a:rPr lang="fr-FR" dirty="0"/>
              <a:t> </a:t>
            </a:r>
            <a:r>
              <a:rPr lang="fr-FR" dirty="0" err="1"/>
              <a:t>called</a:t>
            </a:r>
            <a:r>
              <a:rPr lang="fr-FR" dirty="0"/>
              <a:t> </a:t>
            </a:r>
            <a:r>
              <a:rPr lang="fr-FR" dirty="0" err="1"/>
              <a:t>trajectory</a:t>
            </a:r>
            <a:endParaRPr lang="fr-FR" dirty="0"/>
          </a:p>
        </p:txBody>
      </p:sp>
    </p:spTree>
    <p:extLst>
      <p:ext uri="{BB962C8B-B14F-4D97-AF65-F5344CB8AC3E}">
        <p14:creationId xmlns:p14="http://schemas.microsoft.com/office/powerpoint/2010/main" val="308647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rPr>
              <a:t>So when we think about MDPs, we need to take account of the uncertainty in the environment,</a:t>
            </a:r>
          </a:p>
          <a:p>
            <a:pPr algn="l">
              <a:buFont typeface="Arial" panose="020B0604020202020204" pitchFamily="34" charset="0"/>
              <a:buChar char="•"/>
            </a:pPr>
            <a:r>
              <a:rPr lang="en-US" b="0" i="0" dirty="0">
                <a:solidFill>
                  <a:srgbClr val="000000"/>
                </a:solidFill>
                <a:effectLst/>
                <a:latin typeface="Calibri" panose="020F0502020204030204" pitchFamily="34" charset="0"/>
              </a:rPr>
              <a:t>Here we have non-deterministic actions, </a:t>
            </a:r>
          </a:p>
          <a:p>
            <a:pPr algn="l">
              <a:buFont typeface="Arial" panose="020B0604020202020204" pitchFamily="34" charset="0"/>
              <a:buChar char="•"/>
            </a:pPr>
            <a:r>
              <a:rPr lang="en-US" b="0" i="0" dirty="0">
                <a:solidFill>
                  <a:srgbClr val="000000"/>
                </a:solidFill>
                <a:effectLst/>
                <a:latin typeface="Calibri" panose="020F0502020204030204" pitchFamily="34" charset="0"/>
              </a:rPr>
              <a:t>we could consider this example when the agent choose an action A but randomly ends up executing other action and ends up in different state,</a:t>
            </a:r>
          </a:p>
          <a:p>
            <a:pPr algn="l">
              <a:buFont typeface="Arial" panose="020B0604020202020204" pitchFamily="34" charset="0"/>
              <a:buChar char="•"/>
            </a:pPr>
            <a:r>
              <a:rPr lang="en-US" b="0" i="0" dirty="0">
                <a:solidFill>
                  <a:srgbClr val="000000"/>
                </a:solidFill>
                <a:effectLst/>
                <a:latin typeface="Calibri" panose="020F0502020204030204" pitchFamily="34" charset="0"/>
              </a:rPr>
              <a:t>In real world environment we hv different things are happening that’s why we need to make decision based on that randomness, as hitting unseen obstacle or sensor failure</a:t>
            </a:r>
          </a:p>
          <a:p>
            <a:pPr marL="171450" indent="-171450">
              <a:buFont typeface="Arial" panose="020B0604020202020204" pitchFamily="34" charset="0"/>
              <a:buChar char="•"/>
            </a:pPr>
            <a:r>
              <a:rPr lang="fr-FR" dirty="0" err="1"/>
              <a:t>We</a:t>
            </a:r>
            <a:r>
              <a:rPr lang="fr-FR" dirty="0"/>
              <a:t> </a:t>
            </a:r>
            <a:r>
              <a:rPr lang="fr-FR" dirty="0" err="1"/>
              <a:t>assumre</a:t>
            </a:r>
            <a:r>
              <a:rPr lang="fr-FR" dirty="0"/>
              <a:t> in </a:t>
            </a:r>
            <a:r>
              <a:rPr lang="fr-FR" dirty="0" err="1"/>
              <a:t>ur</a:t>
            </a:r>
            <a:r>
              <a:rPr lang="fr-FR" dirty="0"/>
              <a:t> case </a:t>
            </a:r>
            <a:r>
              <a:rPr lang="fr-FR" dirty="0" err="1"/>
              <a:t>that</a:t>
            </a:r>
            <a:r>
              <a:rPr lang="fr-FR" dirty="0"/>
              <a:t> the </a:t>
            </a:r>
            <a:r>
              <a:rPr lang="fr-FR" dirty="0" err="1"/>
              <a:t>probabilitic</a:t>
            </a:r>
            <a:r>
              <a:rPr lang="fr-FR" dirty="0"/>
              <a:t> transition are </a:t>
            </a:r>
            <a:r>
              <a:rPr lang="fr-FR" dirty="0" err="1"/>
              <a:t>determined</a:t>
            </a:r>
            <a:r>
              <a:rPr lang="fr-FR" dirty="0"/>
              <a:t> in </a:t>
            </a:r>
            <a:r>
              <a:rPr lang="fr-FR" dirty="0" err="1"/>
              <a:t>advance</a:t>
            </a:r>
            <a:r>
              <a:rPr lang="fr-FR" dirty="0"/>
              <a:t> </a:t>
            </a:r>
            <a:r>
              <a:rPr lang="fr-FR" dirty="0" err="1"/>
              <a:t>based</a:t>
            </a:r>
            <a:r>
              <a:rPr lang="fr-FR" dirty="0"/>
              <a:t> on </a:t>
            </a:r>
            <a:r>
              <a:rPr lang="fr-FR" dirty="0" err="1"/>
              <a:t>historical</a:t>
            </a:r>
            <a:r>
              <a:rPr lang="fr-FR" dirty="0"/>
              <a:t> data</a:t>
            </a:r>
          </a:p>
          <a:p>
            <a:r>
              <a:rPr lang="fr-FR" dirty="0" err="1"/>
              <a:t>We</a:t>
            </a:r>
            <a:r>
              <a:rPr lang="fr-FR" dirty="0"/>
              <a:t> express the user </a:t>
            </a:r>
            <a:r>
              <a:rPr lang="fr-FR" dirty="0" err="1"/>
              <a:t>preferances</a:t>
            </a:r>
            <a:r>
              <a:rPr lang="fr-FR" dirty="0"/>
              <a:t> and </a:t>
            </a:r>
            <a:r>
              <a:rPr lang="fr-FR" dirty="0" err="1"/>
              <a:t>states’s</a:t>
            </a:r>
            <a:r>
              <a:rPr lang="fr-FR" dirty="0"/>
              <a:t> </a:t>
            </a:r>
            <a:r>
              <a:rPr lang="fr-FR" dirty="0" err="1"/>
              <a:t>desirability</a:t>
            </a:r>
            <a:r>
              <a:rPr lang="fr-FR" dirty="0"/>
              <a:t> </a:t>
            </a:r>
            <a:r>
              <a:rPr lang="fr-FR" dirty="0" err="1"/>
              <a:t>through</a:t>
            </a:r>
            <a:r>
              <a:rPr lang="fr-FR" dirty="0"/>
              <a:t> </a:t>
            </a:r>
            <a:r>
              <a:rPr lang="fr-FR" dirty="0" err="1"/>
              <a:t>reward</a:t>
            </a:r>
            <a:r>
              <a:rPr lang="fr-FR" dirty="0"/>
              <a:t> or </a:t>
            </a:r>
            <a:r>
              <a:rPr lang="fr-FR" dirty="0" err="1"/>
              <a:t>cost</a:t>
            </a:r>
            <a:endParaRPr lang="fr-FR" dirty="0"/>
          </a:p>
          <a:p>
            <a:endParaRPr lang="fr-FR" dirty="0"/>
          </a:p>
        </p:txBody>
      </p:sp>
    </p:spTree>
    <p:extLst>
      <p:ext uri="{BB962C8B-B14F-4D97-AF65-F5344CB8AC3E}">
        <p14:creationId xmlns:p14="http://schemas.microsoft.com/office/powerpoint/2010/main" val="415079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Policy generally specifies what the agent should do in any state</a:t>
            </a:r>
          </a:p>
          <a:p>
            <a:pPr marL="171450" indent="-171450">
              <a:buFont typeface="Arial" panose="020B0604020202020204" pitchFamily="34" charset="0"/>
              <a:buChar char="•"/>
            </a:pPr>
            <a:r>
              <a:rPr lang="en-US" dirty="0"/>
              <a:t>The MDP algorithms used to indicates which is the appropriate action to select in order to maximize the long term reward</a:t>
            </a:r>
          </a:p>
          <a:p>
            <a:pPr marL="171450" indent="-171450">
              <a:buFont typeface="Arial" panose="020B0604020202020204" pitchFamily="34" charset="0"/>
              <a:buChar char="•"/>
            </a:pPr>
            <a:r>
              <a:rPr lang="en-US" dirty="0"/>
              <a:t>If this mapping selects the action that leads to the long-term maximum reward, then the policy is optimal</a:t>
            </a:r>
            <a:endParaRPr lang="fr-FR" dirty="0"/>
          </a:p>
        </p:txBody>
      </p:sp>
    </p:spTree>
    <p:extLst>
      <p:ext uri="{BB962C8B-B14F-4D97-AF65-F5344CB8AC3E}">
        <p14:creationId xmlns:p14="http://schemas.microsoft.com/office/powerpoint/2010/main" val="14296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marL="171450" indent="-171450">
              <a:buFont typeface="Arial" panose="020B0604020202020204" pitchFamily="34" charset="0"/>
              <a:buChar char="•"/>
            </a:pPr>
            <a:r>
              <a:rPr lang="fr-FR" dirty="0" err="1"/>
              <a:t>Hybrid</a:t>
            </a:r>
            <a:r>
              <a:rPr lang="fr-FR" dirty="0"/>
              <a:t> planning </a:t>
            </a:r>
            <a:r>
              <a:rPr lang="fr-FR" dirty="0" err="1"/>
              <a:t>will</a:t>
            </a:r>
            <a:r>
              <a:rPr lang="fr-FR" dirty="0"/>
              <a:t> </a:t>
            </a:r>
            <a:r>
              <a:rPr lang="fr-FR" dirty="0" err="1"/>
              <a:t>be</a:t>
            </a:r>
            <a:r>
              <a:rPr lang="fr-FR" dirty="0"/>
              <a:t> </a:t>
            </a:r>
            <a:r>
              <a:rPr lang="fr-FR" dirty="0" err="1"/>
              <a:t>formulated</a:t>
            </a:r>
            <a:r>
              <a:rPr lang="fr-FR" dirty="0"/>
              <a:t> as </a:t>
            </a:r>
            <a:r>
              <a:rPr lang="fr-FR" dirty="0" err="1"/>
              <a:t>meta-csp</a:t>
            </a:r>
            <a:endParaRPr lang="fr-FR" dirty="0"/>
          </a:p>
          <a:p>
            <a:pPr marL="171450" indent="-171450">
              <a:buFont typeface="Arial" panose="020B0604020202020204" pitchFamily="34" charset="0"/>
              <a:buChar char="•"/>
            </a:pPr>
            <a:r>
              <a:rPr lang="en-US" dirty="0"/>
              <a:t>The hybrid knowledge will be represented as Constraint Satisfaction Problem, </a:t>
            </a:r>
          </a:p>
          <a:p>
            <a:pPr marL="171450" indent="-171450">
              <a:buFont typeface="Arial" panose="020B0604020202020204" pitchFamily="34" charset="0"/>
              <a:buChar char="•"/>
            </a:pPr>
            <a:r>
              <a:rPr lang="en-US" dirty="0"/>
              <a:t>solution in CHIMP context </a:t>
            </a:r>
            <a:r>
              <a:rPr lang="fr-FR" dirty="0" err="1"/>
              <a:t>means</a:t>
            </a:r>
            <a:r>
              <a:rPr lang="fr-FR" dirty="0"/>
              <a:t> </a:t>
            </a:r>
            <a:r>
              <a:rPr lang="fr-FR" dirty="0" err="1"/>
              <a:t>we</a:t>
            </a:r>
            <a:r>
              <a:rPr lang="fr-FR" dirty="0"/>
              <a:t> </a:t>
            </a:r>
            <a:r>
              <a:rPr lang="fr-FR" dirty="0" err="1"/>
              <a:t>need</a:t>
            </a:r>
            <a:r>
              <a:rPr lang="fr-FR" dirty="0"/>
              <a:t> to  </a:t>
            </a:r>
            <a:r>
              <a:rPr lang="fr-FR" dirty="0" err="1"/>
              <a:t>hv</a:t>
            </a:r>
            <a:r>
              <a:rPr lang="fr-FR" dirty="0"/>
              <a:t> </a:t>
            </a:r>
            <a:r>
              <a:rPr lang="fr-FR" dirty="0" err="1"/>
              <a:t>consistency</a:t>
            </a:r>
            <a:r>
              <a:rPr lang="fr-FR" dirty="0"/>
              <a:t> in </a:t>
            </a:r>
            <a:r>
              <a:rPr lang="fr-FR" dirty="0" err="1"/>
              <a:t>every</a:t>
            </a:r>
            <a:r>
              <a:rPr lang="fr-FR" dirty="0"/>
              <a:t> </a:t>
            </a:r>
            <a:r>
              <a:rPr lang="fr-FR" dirty="0" err="1"/>
              <a:t>knowledge</a:t>
            </a:r>
            <a:r>
              <a:rPr lang="fr-FR" dirty="0"/>
              <a:t> aspect ( temporal, spatial ,,,)</a:t>
            </a:r>
          </a:p>
          <a:p>
            <a:pPr marL="171450" indent="-171450">
              <a:buFont typeface="Arial" panose="020B0604020202020204" pitchFamily="34" charset="0"/>
              <a:buChar char="•"/>
            </a:pPr>
            <a:r>
              <a:rPr lang="fr-FR" dirty="0"/>
              <a:t>Or </a:t>
            </a:r>
            <a:r>
              <a:rPr lang="fr-FR" dirty="0" err="1"/>
              <a:t>any</a:t>
            </a:r>
            <a:r>
              <a:rPr lang="fr-FR" dirty="0"/>
              <a:t> </a:t>
            </a:r>
            <a:r>
              <a:rPr lang="fr-FR" dirty="0" err="1"/>
              <a:t>tools</a:t>
            </a:r>
            <a:r>
              <a:rPr lang="fr-FR" dirty="0"/>
              <a:t> to deal </a:t>
            </a:r>
            <a:r>
              <a:rPr lang="fr-FR" dirty="0" err="1"/>
              <a:t>with</a:t>
            </a:r>
            <a:r>
              <a:rPr lang="fr-FR" dirty="0"/>
              <a:t> uncertainty // and all actions are </a:t>
            </a:r>
            <a:r>
              <a:rPr lang="fr-FR" dirty="0" err="1"/>
              <a:t>deterministic</a:t>
            </a:r>
            <a:r>
              <a:rPr lang="fr-FR" dirty="0"/>
              <a:t>/</a:t>
            </a:r>
            <a:r>
              <a:rPr lang="fr-FR" dirty="0" err="1"/>
              <a:t>predicatble</a:t>
            </a:r>
            <a:endParaRPr lang="fr-FR" dirty="0"/>
          </a:p>
          <a:p>
            <a:pPr marL="171450" indent="-171450">
              <a:buFont typeface="Arial" panose="020B0604020202020204" pitchFamily="34" charset="0"/>
              <a:buChar char="•"/>
            </a:pPr>
            <a:r>
              <a:rPr lang="fr-FR" dirty="0"/>
              <a:t>And </a:t>
            </a:r>
            <a:r>
              <a:rPr lang="fr-FR" dirty="0" err="1"/>
              <a:t>this</a:t>
            </a:r>
            <a:r>
              <a:rPr lang="fr-FR" dirty="0"/>
              <a:t> </a:t>
            </a:r>
            <a:r>
              <a:rPr lang="fr-FR" dirty="0" err="1"/>
              <a:t>assumption</a:t>
            </a:r>
            <a:r>
              <a:rPr lang="fr-FR" dirty="0"/>
              <a:t> </a:t>
            </a:r>
            <a:r>
              <a:rPr lang="fr-FR" dirty="0" err="1"/>
              <a:t>will</a:t>
            </a:r>
            <a:r>
              <a:rPr lang="fr-FR" dirty="0"/>
              <a:t> </a:t>
            </a:r>
            <a:r>
              <a:rPr lang="fr-FR" dirty="0" err="1"/>
              <a:t>be</a:t>
            </a:r>
            <a:r>
              <a:rPr lang="fr-FR" dirty="0"/>
              <a:t> </a:t>
            </a:r>
            <a:r>
              <a:rPr lang="fr-FR" dirty="0" err="1"/>
              <a:t>relaxed</a:t>
            </a:r>
            <a:r>
              <a:rPr lang="fr-FR" dirty="0"/>
              <a:t> in </a:t>
            </a:r>
            <a:r>
              <a:rPr lang="fr-FR" dirty="0" err="1"/>
              <a:t>our</a:t>
            </a:r>
            <a:r>
              <a:rPr lang="fr-FR" dirty="0"/>
              <a:t> </a:t>
            </a:r>
            <a:r>
              <a:rPr lang="fr-FR" dirty="0" err="1"/>
              <a:t>work</a:t>
            </a:r>
            <a:endParaRPr lang="fr-FR" dirty="0"/>
          </a:p>
        </p:txBody>
      </p:sp>
    </p:spTree>
    <p:extLst>
      <p:ext uri="{BB962C8B-B14F-4D97-AF65-F5344CB8AC3E}">
        <p14:creationId xmlns:p14="http://schemas.microsoft.com/office/powerpoint/2010/main" val="156699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pPr lvl="0"/>
            <a:r>
              <a:rPr lang="en-US" sz="1800" b="0" i="0" u="none" strike="noStrike" baseline="0" dirty="0">
                <a:latin typeface="Cochineal-Roman"/>
              </a:rPr>
              <a:t>How can HTNs be modelled as MDPs?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Next LT Pro" panose="020B0504020202020204" pitchFamily="34" charset="0"/>
              </a:rPr>
              <a:t>Similar logic as with CHIMP , we use HTN </a:t>
            </a:r>
            <a:r>
              <a:rPr lang="en-US" sz="1200" dirty="0" err="1">
                <a:latin typeface="Avenir Next LT Pro" panose="020B0504020202020204" pitchFamily="34" charset="0"/>
              </a:rPr>
              <a:t>tp</a:t>
            </a:r>
            <a:r>
              <a:rPr lang="en-US" sz="1200" dirty="0">
                <a:latin typeface="Avenir Next LT Pro" panose="020B0504020202020204" pitchFamily="34" charset="0"/>
              </a:rPr>
              <a:t> O</a:t>
            </a:r>
            <a:r>
              <a:rPr lang="en-US" sz="1200" u="none" strike="noStrike" baseline="0" dirty="0">
                <a:latin typeface="Avenir Next LT Pro" panose="020B0504020202020204" pitchFamily="34" charset="0"/>
              </a:rPr>
              <a:t>vercome the large MDP </a:t>
            </a:r>
            <a:r>
              <a:rPr lang="en-US" sz="1200" b="0" i="0" u="none" strike="noStrike" baseline="0" dirty="0">
                <a:latin typeface="Avenir Next LT Pro" panose="020B0504020202020204" pitchFamily="34" charset="0"/>
              </a:rPr>
              <a:t>state space</a:t>
            </a:r>
            <a:endParaRPr lang="fr-FR" dirty="0"/>
          </a:p>
        </p:txBody>
      </p:sp>
    </p:spTree>
    <p:extLst>
      <p:ext uri="{BB962C8B-B14F-4D97-AF65-F5344CB8AC3E}">
        <p14:creationId xmlns:p14="http://schemas.microsoft.com/office/powerpoint/2010/main" val="262010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a:noFill/>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402248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929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Titelmasterformat durch Klicken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1147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Titelmasterformat durch Klicken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3"/>
          <p:cNvSpPr>
            <a:spLocks noGrp="1"/>
          </p:cNvSpPr>
          <p:nvPr>
            <p:ph sz="half" idx="2"/>
          </p:nvPr>
        </p:nvSpPr>
        <p:spPr>
          <a:xfrm>
            <a:off x="457200" y="3032133"/>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6"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1" name="Inhaltsplatzhalter 5"/>
          <p:cNvSpPr>
            <a:spLocks noGrp="1"/>
          </p:cNvSpPr>
          <p:nvPr>
            <p:ph sz="quarter" idx="4"/>
          </p:nvPr>
        </p:nvSpPr>
        <p:spPr>
          <a:xfrm>
            <a:off x="4645026" y="3032133"/>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01006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69870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80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1" y="1004911"/>
            <a:ext cx="3008313" cy="1162050"/>
          </a:xfrm>
        </p:spPr>
        <p:txBody>
          <a:bodyPr anchor="b"/>
          <a:lstStyle>
            <a:lvl1pPr algn="l">
              <a:defRPr sz="2000" b="1"/>
            </a:lvl1pPr>
          </a:lstStyle>
          <a:p>
            <a:r>
              <a:rPr lang="de-DE"/>
              <a:t>Titelmasterformat durch Klicken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1" y="2166963"/>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01439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Inhaltsplatzhalter 4"/>
          <p:cNvSpPr>
            <a:spLocks noGrp="1"/>
          </p:cNvSpPr>
          <p:nvPr>
            <p:ph idx="1"/>
          </p:nvPr>
        </p:nvSpPr>
        <p:spPr>
          <a:xfrm>
            <a:off x="838200" y="2590802"/>
            <a:ext cx="7467600" cy="3552825"/>
          </a:xfrm>
        </p:spPr>
        <p:txBody>
          <a:bodyPr/>
          <a:lstStyle/>
          <a:p>
            <a:pPr lvl="0"/>
            <a:r>
              <a:rPr lang="de-DE"/>
              <a:t>Textmasterformat bearbeiten</a:t>
            </a:r>
          </a:p>
        </p:txBody>
      </p:sp>
    </p:spTree>
    <p:extLst>
      <p:ext uri="{BB962C8B-B14F-4D97-AF65-F5344CB8AC3E}">
        <p14:creationId xmlns:p14="http://schemas.microsoft.com/office/powerpoint/2010/main" val="36081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DE" dirty="0"/>
          </a:p>
        </p:txBody>
      </p:sp>
      <p:sp>
        <p:nvSpPr>
          <p:cNvPr id="6" name="Bildplatzhalter 2"/>
          <p:cNvSpPr>
            <a:spLocks noGrp="1"/>
          </p:cNvSpPr>
          <p:nvPr>
            <p:ph type="pic" idx="1"/>
          </p:nvPr>
        </p:nvSpPr>
        <p:spPr>
          <a:xfrm>
            <a:off x="1792288" y="1142985"/>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63898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7" descr="Powerpoint-english-02.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10" descr="Powerpoint-english.gif"/>
          <p:cNvPicPr>
            <a:picLocks noChangeAspect="1"/>
          </p:cNvPicPr>
          <p:nvPr/>
        </p:nvPicPr>
        <p:blipFill>
          <a:blip r:embed="rId12" cstate="print">
            <a:extLst>
              <a:ext uri="{28A0092B-C50C-407E-A947-70E740481C1C}">
                <a14:useLocalDpi xmlns:a14="http://schemas.microsoft.com/office/drawing/2010/main" val="0"/>
              </a:ext>
            </a:extLst>
          </a:blip>
          <a:srcRect b="4851"/>
          <a:stretch>
            <a:fillRect/>
          </a:stretch>
        </p:blipFill>
        <p:spPr bwMode="hidden">
          <a:xfrm>
            <a:off x="0" y="2"/>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Klicken Sie, um das Titelformat</a:t>
            </a:r>
            <a:br>
              <a:rPr lang="de-DE"/>
            </a:br>
            <a:r>
              <a:rPr lang="de-DE"/>
              <a:t>zu bearbeiten</a:t>
            </a:r>
          </a:p>
        </p:txBody>
      </p:sp>
      <p:sp>
        <p:nvSpPr>
          <p:cNvPr id="1029" name="Rectangle 3"/>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Rectangle 23"/>
          <p:cNvSpPr>
            <a:spLocks noChangeArrowheads="1"/>
          </p:cNvSpPr>
          <p:nvPr/>
        </p:nvSpPr>
        <p:spPr bwMode="auto">
          <a:xfrm>
            <a:off x="7924800" y="6557963"/>
            <a:ext cx="1066800" cy="228600"/>
          </a:xfrm>
          <a:prstGeom prst="rect">
            <a:avLst/>
          </a:prstGeom>
          <a:noFill/>
          <a:ln w="9525">
            <a:noFill/>
            <a:miter lim="800000"/>
            <a:headEnd/>
            <a:tailEnd/>
          </a:ln>
          <a:effectLst/>
        </p:spPr>
        <p:txBody>
          <a:bodyPr/>
          <a:lstStyle/>
          <a:p>
            <a:pPr algn="r">
              <a:defRPr/>
            </a:pPr>
            <a:r>
              <a:rPr lang="de-DE" sz="900" dirty="0">
                <a:solidFill>
                  <a:srgbClr val="00407A"/>
                </a:solidFill>
                <a:latin typeface="Arial" charset="0"/>
                <a:cs typeface="+mn-cs"/>
              </a:rPr>
              <a:t>p. </a:t>
            </a:r>
            <a:fld id="{57CCA1A9-9FA9-49C1-B61E-09CDD9FC0E55}" type="slidenum">
              <a:rPr lang="de-DE" sz="900">
                <a:solidFill>
                  <a:srgbClr val="00407A"/>
                </a:solidFill>
                <a:latin typeface="Arial" charset="0"/>
                <a:cs typeface="+mn-cs"/>
              </a:rPr>
              <a:pPr algn="r">
                <a:defRPr/>
              </a:pPr>
              <a:t>‹N°›</a:t>
            </a:fld>
            <a:endParaRPr lang="de-DE" sz="900" dirty="0">
              <a:solidFill>
                <a:srgbClr val="00407A"/>
              </a:solidFill>
              <a:latin typeface="Arial" charset="0"/>
              <a:cs typeface="+mn-cs"/>
            </a:endParaRPr>
          </a:p>
        </p:txBody>
      </p:sp>
      <p:sp>
        <p:nvSpPr>
          <p:cNvPr id="10" name="Rectangle 23"/>
          <p:cNvSpPr>
            <a:spLocks noChangeArrowheads="1"/>
          </p:cNvSpPr>
          <p:nvPr/>
        </p:nvSpPr>
        <p:spPr bwMode="auto">
          <a:xfrm>
            <a:off x="152400" y="6557963"/>
            <a:ext cx="7543800" cy="22860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900" noProof="0" dirty="0">
                <a:solidFill>
                  <a:srgbClr val="00407A"/>
                </a:solidFill>
                <a:latin typeface="Arial" charset="0"/>
                <a:cs typeface="+mn-cs"/>
              </a:rPr>
              <a:t>CHIMP | Hatem Htira | </a:t>
            </a:r>
            <a:r>
              <a:rPr lang="fr-FR" sz="800" b="0" i="0" dirty="0">
                <a:solidFill>
                  <a:srgbClr val="00457D"/>
                </a:solidFill>
                <a:effectLst/>
                <a:latin typeface="Helvetica Neue"/>
              </a:rPr>
              <a:t>SME-Projekt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800" b="0" i="0" dirty="0">
              <a:solidFill>
                <a:srgbClr val="00457D"/>
              </a:solidFill>
              <a:effectLst/>
              <a:latin typeface="Helvetica Neue"/>
            </a:endParaRPr>
          </a:p>
          <a:p>
            <a:pPr>
              <a:defRPr/>
            </a:pPr>
            <a:endParaRPr lang="en-US" sz="900" noProof="0" dirty="0">
              <a:solidFill>
                <a:srgbClr val="00407A"/>
              </a:solidFill>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7.sv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5" descr="Powerpoint-english-04.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6" descr="Powerpoint-english-03.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ctrTitle"/>
          </p:nvPr>
        </p:nvSpPr>
        <p:spPr>
          <a:xfrm>
            <a:off x="2645569" y="2871351"/>
            <a:ext cx="6248400" cy="1575048"/>
          </a:xfrm>
        </p:spPr>
        <p:txBody>
          <a:bodyPr/>
          <a:lstStyle/>
          <a:p>
            <a:r>
              <a:rPr lang="fr-FR" dirty="0"/>
              <a:t>Markov </a:t>
            </a:r>
            <a:r>
              <a:rPr lang="fr-FR" dirty="0" err="1"/>
              <a:t>Decision</a:t>
            </a:r>
            <a:r>
              <a:rPr lang="fr-FR" dirty="0"/>
              <a:t> </a:t>
            </a:r>
            <a:r>
              <a:rPr lang="fr-FR" dirty="0" err="1"/>
              <a:t>Processes</a:t>
            </a:r>
            <a:r>
              <a:rPr lang="fr-FR" dirty="0"/>
              <a:t> for </a:t>
            </a:r>
            <a:r>
              <a:rPr lang="fr-FR" dirty="0" err="1"/>
              <a:t>Hybrid</a:t>
            </a:r>
            <a:r>
              <a:rPr lang="fr-FR" dirty="0"/>
              <a:t> </a:t>
            </a:r>
            <a:r>
              <a:rPr lang="fr-FR" dirty="0" err="1"/>
              <a:t>Probabilistic</a:t>
            </a:r>
            <a:r>
              <a:rPr lang="fr-FR" dirty="0"/>
              <a:t> </a:t>
            </a:r>
            <a:r>
              <a:rPr lang="fr-FR" dirty="0" err="1"/>
              <a:t>Hierarchical</a:t>
            </a:r>
            <a:r>
              <a:rPr lang="fr-FR" dirty="0"/>
              <a:t> Planning</a:t>
            </a:r>
            <a:endParaRPr lang="de-DE" dirty="0"/>
          </a:p>
        </p:txBody>
      </p:sp>
      <p:sp>
        <p:nvSpPr>
          <p:cNvPr id="2053" name="Rectangle 3"/>
          <p:cNvSpPr>
            <a:spLocks noGrp="1" noChangeArrowheads="1"/>
          </p:cNvSpPr>
          <p:nvPr>
            <p:ph type="subTitle" idx="1"/>
          </p:nvPr>
        </p:nvSpPr>
        <p:spPr>
          <a:xfrm>
            <a:off x="2645569" y="4653136"/>
            <a:ext cx="5748338" cy="428625"/>
          </a:xfrm>
        </p:spPr>
        <p:txBody>
          <a:bodyPr anchor="ctr"/>
          <a:lstStyle/>
          <a:p>
            <a:pPr algn="l"/>
            <a:r>
              <a:rPr lang="de-DE" sz="1400" dirty="0" err="1">
                <a:solidFill>
                  <a:srgbClr val="00407A"/>
                </a:solidFill>
                <a:cs typeface="Arial" charset="0"/>
              </a:rPr>
              <a:t>Presentation</a:t>
            </a:r>
            <a:r>
              <a:rPr lang="de-DE" sz="1400" dirty="0">
                <a:solidFill>
                  <a:srgbClr val="00407A"/>
                </a:solidFill>
                <a:cs typeface="Arial" charset="0"/>
              </a:rPr>
              <a:t> </a:t>
            </a:r>
            <a:r>
              <a:rPr lang="de-DE" sz="1400" dirty="0" err="1">
                <a:solidFill>
                  <a:srgbClr val="00407A"/>
                </a:solidFill>
                <a:cs typeface="Arial" charset="0"/>
              </a:rPr>
              <a:t>by</a:t>
            </a:r>
            <a:r>
              <a:rPr lang="de-DE" sz="1400" dirty="0">
                <a:solidFill>
                  <a:srgbClr val="00407A"/>
                </a:solidFill>
                <a:cs typeface="Arial" charset="0"/>
              </a:rPr>
              <a:t> Hatem Htira</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err="1"/>
              <a:t>Comparison</a:t>
            </a:r>
            <a:endParaRPr lang="fr-FR" dirty="0"/>
          </a:p>
        </p:txBody>
      </p:sp>
      <p:sp>
        <p:nvSpPr>
          <p:cNvPr id="7" name="Espace réservé du contenu 2">
            <a:extLst>
              <a:ext uri="{FF2B5EF4-FFF2-40B4-BE49-F238E27FC236}">
                <a16:creationId xmlns:a16="http://schemas.microsoft.com/office/drawing/2014/main" id="{93141136-D4E1-41A7-834F-F9ACD8EDACFC}"/>
              </a:ext>
            </a:extLst>
          </p:cNvPr>
          <p:cNvSpPr>
            <a:spLocks noGrp="1"/>
          </p:cNvSpPr>
          <p:nvPr>
            <p:ph idx="1"/>
          </p:nvPr>
        </p:nvSpPr>
        <p:spPr>
          <a:xfrm>
            <a:off x="539552" y="2590802"/>
            <a:ext cx="7920880" cy="3552825"/>
          </a:xfrm>
        </p:spPr>
        <p:txBody>
          <a:bodyPr wrap="square" numCol="2" anchor="t">
            <a:normAutofit/>
          </a:bodyPr>
          <a:lstStyle/>
          <a:p>
            <a:pPr marL="0" indent="0">
              <a:lnSpc>
                <a:spcPct val="90000"/>
              </a:lnSpc>
              <a:buNone/>
            </a:pPr>
            <a:r>
              <a:rPr lang="fr-FR" sz="1700" i="1" dirty="0" err="1">
                <a:effectLst>
                  <a:outerShdw blurRad="38100" dist="38100" dir="2700000" algn="tl">
                    <a:srgbClr val="000000">
                      <a:alpha val="43137"/>
                    </a:srgbClr>
                  </a:outerShdw>
                </a:effectLst>
                <a:latin typeface="Avenir Next LT Pro" panose="020B0504020202020204" pitchFamily="34" charset="0"/>
              </a:rPr>
              <a:t>Hierarchical</a:t>
            </a:r>
            <a:r>
              <a:rPr lang="fr-FR" sz="1700" i="1" dirty="0">
                <a:effectLst>
                  <a:outerShdw blurRad="38100" dist="38100" dir="2700000" algn="tl">
                    <a:srgbClr val="000000">
                      <a:alpha val="43137"/>
                    </a:srgbClr>
                  </a:outerShdw>
                </a:effectLst>
                <a:latin typeface="Avenir Next LT Pro" panose="020B0504020202020204" pitchFamily="34" charset="0"/>
              </a:rPr>
              <a:t> </a:t>
            </a:r>
            <a:r>
              <a:rPr lang="fr-FR" sz="1700" i="1" dirty="0" err="1">
                <a:effectLst>
                  <a:outerShdw blurRad="38100" dist="38100" dir="2700000" algn="tl">
                    <a:srgbClr val="000000">
                      <a:alpha val="43137"/>
                    </a:srgbClr>
                  </a:outerShdw>
                </a:effectLst>
                <a:latin typeface="Avenir Next LT Pro" panose="020B0504020202020204" pitchFamily="34" charset="0"/>
              </a:rPr>
              <a:t>Task</a:t>
            </a:r>
            <a:r>
              <a:rPr lang="fr-FR" sz="1700" i="1" dirty="0">
                <a:effectLst>
                  <a:outerShdw blurRad="38100" dist="38100" dir="2700000" algn="tl">
                    <a:srgbClr val="000000">
                      <a:alpha val="43137"/>
                    </a:srgbClr>
                  </a:outerShdw>
                </a:effectLst>
                <a:latin typeface="Avenir Next LT Pro" panose="020B0504020202020204" pitchFamily="34" charset="0"/>
              </a:rPr>
              <a:t> Network </a:t>
            </a:r>
            <a:r>
              <a:rPr lang="fr-FR" sz="1400" i="1" dirty="0">
                <a:effectLst>
                  <a:outerShdw blurRad="38100" dist="38100" dir="2700000" algn="tl">
                    <a:srgbClr val="000000">
                      <a:alpha val="43137"/>
                    </a:srgbClr>
                  </a:outerShdw>
                </a:effectLst>
                <a:latin typeface="Avenir Next LT Pro" panose="020B0504020202020204" pitchFamily="34" charset="0"/>
              </a:rPr>
              <a:t>(CHIMP)</a:t>
            </a:r>
          </a:p>
          <a:p>
            <a:pPr marL="0" indent="0">
              <a:lnSpc>
                <a:spcPct val="90000"/>
              </a:lnSpc>
              <a:buNone/>
            </a:pPr>
            <a:endParaRPr lang="fr-FR" sz="1700" dirty="0">
              <a:latin typeface="Avenir Next LT Pro" panose="020B0504020202020204" pitchFamily="34" charset="0"/>
            </a:endParaRPr>
          </a:p>
          <a:p>
            <a:pPr>
              <a:lnSpc>
                <a:spcPct val="110000"/>
              </a:lnSpc>
            </a:pPr>
            <a:r>
              <a:rPr lang="fr-FR" sz="1600" dirty="0">
                <a:latin typeface="Avenir Next LT Pro" panose="020B0504020202020204" pitchFamily="34" charset="0"/>
              </a:rPr>
              <a:t>States are not </a:t>
            </a:r>
            <a:r>
              <a:rPr lang="fr-FR" sz="1600" dirty="0" err="1">
                <a:latin typeface="Avenir Next LT Pro" panose="020B0504020202020204" pitchFamily="34" charset="0"/>
              </a:rPr>
              <a:t>enumerated</a:t>
            </a:r>
            <a:r>
              <a:rPr lang="fr-FR" sz="1600" dirty="0">
                <a:latin typeface="Avenir Next LT Pro" panose="020B0504020202020204" pitchFamily="34" charset="0"/>
              </a:rPr>
              <a:t> </a:t>
            </a:r>
            <a:r>
              <a:rPr lang="fr-FR" sz="1600" dirty="0" err="1">
                <a:latin typeface="Avenir Next LT Pro" panose="020B0504020202020204" pitchFamily="34" charset="0"/>
              </a:rPr>
              <a:t>exhaustively</a:t>
            </a:r>
            <a:r>
              <a:rPr lang="fr-FR" sz="1600" dirty="0">
                <a:latin typeface="Avenir Next LT Pro" panose="020B0504020202020204" pitchFamily="34" charset="0"/>
              </a:rPr>
              <a:t>.</a:t>
            </a:r>
          </a:p>
          <a:p>
            <a:pPr>
              <a:lnSpc>
                <a:spcPct val="110000"/>
              </a:lnSpc>
            </a:pPr>
            <a:r>
              <a:rPr lang="en-US" sz="1600" dirty="0">
                <a:latin typeface="Avenir Next LT Pro" panose="020B0504020202020204" pitchFamily="34" charset="0"/>
              </a:rPr>
              <a:t>State consists of properties of the environment.</a:t>
            </a:r>
            <a:endParaRPr lang="fr-FR" sz="1600" dirty="0">
              <a:latin typeface="Avenir Next LT Pro" panose="020B0504020202020204" pitchFamily="34" charset="0"/>
            </a:endParaRPr>
          </a:p>
          <a:p>
            <a:pPr>
              <a:lnSpc>
                <a:spcPct val="110000"/>
              </a:lnSpc>
            </a:pPr>
            <a:r>
              <a:rPr lang="en-US" sz="1600" dirty="0">
                <a:latin typeface="Avenir Next LT Pro" panose="020B0504020202020204" pitchFamily="34" charset="0"/>
              </a:rPr>
              <a:t>Each action modifies properties of  the environment.</a:t>
            </a:r>
            <a:endParaRPr lang="fr-FR" sz="1600" dirty="0">
              <a:latin typeface="Avenir Next LT Pro" panose="020B0504020202020204" pitchFamily="34" charset="0"/>
            </a:endParaRPr>
          </a:p>
          <a:p>
            <a:pPr>
              <a:lnSpc>
                <a:spcPct val="110000"/>
              </a:lnSpc>
            </a:pPr>
            <a:r>
              <a:rPr lang="en-US" sz="1600" dirty="0">
                <a:latin typeface="Avenir Next LT Pro" panose="020B0504020202020204" pitchFamily="34" charset="0"/>
              </a:rPr>
              <a:t>Set of actions induces a smaller state space.</a:t>
            </a:r>
            <a:endParaRPr lang="fr-FR" sz="1600" dirty="0">
              <a:latin typeface="Avenir Next LT Pro" panose="020B0504020202020204" pitchFamily="34" charset="0"/>
            </a:endParaRPr>
          </a:p>
          <a:p>
            <a:pPr marL="0" indent="0">
              <a:lnSpc>
                <a:spcPct val="90000"/>
              </a:lnSpc>
              <a:buNone/>
            </a:pPr>
            <a:endParaRPr lang="fr-FR" sz="1700" dirty="0">
              <a:latin typeface="Avenir Next LT Pro" panose="020B0504020202020204" pitchFamily="34" charset="0"/>
            </a:endParaRPr>
          </a:p>
          <a:p>
            <a:pPr marL="0" indent="0">
              <a:lnSpc>
                <a:spcPct val="90000"/>
              </a:lnSpc>
              <a:buNone/>
            </a:pPr>
            <a:endParaRPr lang="fr-FR" sz="1700" dirty="0">
              <a:latin typeface="Avenir Next LT Pro" panose="020B0504020202020204" pitchFamily="34" charset="0"/>
            </a:endParaRPr>
          </a:p>
          <a:p>
            <a:pPr marL="0" indent="0">
              <a:lnSpc>
                <a:spcPct val="90000"/>
              </a:lnSpc>
              <a:buNone/>
            </a:pPr>
            <a:r>
              <a:rPr lang="fr-FR" sz="1700" i="1" dirty="0">
                <a:effectLst>
                  <a:outerShdw blurRad="38100" dist="38100" dir="2700000" algn="tl">
                    <a:srgbClr val="000000">
                      <a:alpha val="43137"/>
                    </a:srgbClr>
                  </a:outerShdw>
                </a:effectLst>
                <a:latin typeface="Avenir Next LT Pro" panose="020B0504020202020204" pitchFamily="34" charset="0"/>
              </a:rPr>
              <a:t>Markov </a:t>
            </a:r>
            <a:r>
              <a:rPr lang="fr-FR" sz="1700" i="1" dirty="0" err="1">
                <a:effectLst>
                  <a:outerShdw blurRad="38100" dist="38100" dir="2700000" algn="tl">
                    <a:srgbClr val="000000">
                      <a:alpha val="43137"/>
                    </a:srgbClr>
                  </a:outerShdw>
                </a:effectLst>
                <a:latin typeface="Avenir Next LT Pro" panose="020B0504020202020204" pitchFamily="34" charset="0"/>
              </a:rPr>
              <a:t>Decision</a:t>
            </a:r>
            <a:r>
              <a:rPr lang="fr-FR" sz="1700" i="1" dirty="0">
                <a:effectLst>
                  <a:outerShdw blurRad="38100" dist="38100" dir="2700000" algn="tl">
                    <a:srgbClr val="000000">
                      <a:alpha val="43137"/>
                    </a:srgbClr>
                  </a:outerShdw>
                </a:effectLst>
                <a:latin typeface="Avenir Next LT Pro" panose="020B0504020202020204" pitchFamily="34" charset="0"/>
              </a:rPr>
              <a:t> Process</a:t>
            </a:r>
          </a:p>
          <a:p>
            <a:pPr marL="0" indent="0">
              <a:lnSpc>
                <a:spcPct val="90000"/>
              </a:lnSpc>
              <a:buNone/>
            </a:pPr>
            <a:endParaRPr lang="fr-FR" sz="1700" dirty="0">
              <a:latin typeface="Avenir Next LT Pro" panose="020B0504020202020204" pitchFamily="34" charset="0"/>
            </a:endParaRPr>
          </a:p>
          <a:p>
            <a:r>
              <a:rPr lang="en-US" sz="1700" dirty="0">
                <a:latin typeface="Avenir Next LT Pro" panose="020B0504020202020204" pitchFamily="34" charset="0"/>
              </a:rPr>
              <a:t>MDP domain explicitly enumerates all relevant states.</a:t>
            </a:r>
            <a:endParaRPr lang="fr-FR" sz="1700" dirty="0">
              <a:latin typeface="Avenir Next LT Pro" panose="020B0504020202020204" pitchFamily="34" charset="0"/>
            </a:endParaRPr>
          </a:p>
          <a:p>
            <a:r>
              <a:rPr lang="en-US" sz="1700" dirty="0">
                <a:latin typeface="Avenir Next LT Pro" panose="020B0504020202020204" pitchFamily="34" charset="0"/>
              </a:rPr>
              <a:t>Implicitly represent the same properties expressed in HTN state.</a:t>
            </a:r>
          </a:p>
          <a:p>
            <a:r>
              <a:rPr lang="en-US" sz="1700" dirty="0">
                <a:latin typeface="Avenir Next LT Pro" panose="020B0504020202020204" pitchFamily="34" charset="0"/>
              </a:rPr>
              <a:t>MDP solver must consult the entire state space.</a:t>
            </a:r>
            <a:endParaRPr lang="fr-FR" sz="1700" dirty="0">
              <a:latin typeface="Avenir Next LT Pro" panose="020B0504020202020204" pitchFamily="34" charset="0"/>
            </a:endParaRPr>
          </a:p>
          <a:p>
            <a:r>
              <a:rPr lang="fr-FR" sz="1700" dirty="0" err="1">
                <a:latin typeface="Avenir Next LT Pro" panose="020B0504020202020204" pitchFamily="34" charset="0"/>
              </a:rPr>
              <a:t>Astronomically</a:t>
            </a:r>
            <a:r>
              <a:rPr lang="fr-FR" sz="1700" dirty="0">
                <a:latin typeface="Avenir Next LT Pro" panose="020B0504020202020204" pitchFamily="34" charset="0"/>
              </a:rPr>
              <a:t> large: </a:t>
            </a:r>
            <a:r>
              <a:rPr lang="en-US" sz="1700" dirty="0">
                <a:latin typeface="Avenir Next LT Pro" panose="020B0504020202020204" pitchFamily="34" charset="0"/>
              </a:rPr>
              <a:t>difficult to solve if the problem is very complex (hundreds of state’s variables)</a:t>
            </a:r>
            <a:endParaRPr lang="fr-FR" sz="1700" dirty="0">
              <a:latin typeface="Avenir Next LT Pro" panose="020B0504020202020204" pitchFamily="34" charset="0"/>
            </a:endParaRPr>
          </a:p>
        </p:txBody>
      </p:sp>
    </p:spTree>
    <p:extLst>
      <p:ext uri="{BB962C8B-B14F-4D97-AF65-F5344CB8AC3E}">
        <p14:creationId xmlns:p14="http://schemas.microsoft.com/office/powerpoint/2010/main" val="12528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E2D0-385B-4FD6-852D-1E5553F2F922}"/>
              </a:ext>
            </a:extLst>
          </p:cNvPr>
          <p:cNvSpPr>
            <a:spLocks noGrp="1"/>
          </p:cNvSpPr>
          <p:nvPr>
            <p:ph type="title"/>
          </p:nvPr>
        </p:nvSpPr>
        <p:spPr/>
        <p:txBody>
          <a:bodyPr/>
          <a:lstStyle/>
          <a:p>
            <a:r>
              <a:rPr lang="fr-FR" dirty="0" err="1"/>
              <a:t>From</a:t>
            </a:r>
            <a:r>
              <a:rPr lang="fr-FR" dirty="0"/>
              <a:t> HTN to MDP</a:t>
            </a:r>
          </a:p>
        </p:txBody>
      </p:sp>
      <p:graphicFrame>
        <p:nvGraphicFramePr>
          <p:cNvPr id="4" name="Espace réservé du contenu 3">
            <a:extLst>
              <a:ext uri="{FF2B5EF4-FFF2-40B4-BE49-F238E27FC236}">
                <a16:creationId xmlns:a16="http://schemas.microsoft.com/office/drawing/2014/main" id="{65E707E3-52A1-4B4B-92C1-BFF8B4B1EBFA}"/>
              </a:ext>
            </a:extLst>
          </p:cNvPr>
          <p:cNvGraphicFramePr>
            <a:graphicFrameLocks noGrp="1"/>
          </p:cNvGraphicFramePr>
          <p:nvPr>
            <p:ph idx="1"/>
            <p:extLst>
              <p:ext uri="{D42A27DB-BD31-4B8C-83A1-F6EECF244321}">
                <p14:modId xmlns:p14="http://schemas.microsoft.com/office/powerpoint/2010/main" val="4267059854"/>
              </p:ext>
            </p:extLst>
          </p:nvPr>
        </p:nvGraphicFramePr>
        <p:xfrm>
          <a:off x="920824" y="2636912"/>
          <a:ext cx="7467600" cy="355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4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E2D0-385B-4FD6-852D-1E5553F2F922}"/>
              </a:ext>
            </a:extLst>
          </p:cNvPr>
          <p:cNvSpPr>
            <a:spLocks noGrp="1"/>
          </p:cNvSpPr>
          <p:nvPr>
            <p:ph type="title"/>
          </p:nvPr>
        </p:nvSpPr>
        <p:spPr>
          <a:xfrm>
            <a:off x="838200" y="1143000"/>
            <a:ext cx="7467600" cy="1143000"/>
          </a:xfrm>
        </p:spPr>
        <p:txBody>
          <a:bodyPr wrap="square" anchor="ctr">
            <a:normAutofit/>
          </a:bodyPr>
          <a:lstStyle/>
          <a:p>
            <a:r>
              <a:rPr lang="fr-FR" dirty="0" err="1"/>
              <a:t>From</a:t>
            </a:r>
            <a:r>
              <a:rPr lang="fr-FR" dirty="0"/>
              <a:t> HTN to MDP </a:t>
            </a:r>
            <a:r>
              <a:rPr lang="fr-FR" sz="2000" dirty="0"/>
              <a:t>(Expansion)</a:t>
            </a:r>
          </a:p>
        </p:txBody>
      </p:sp>
      <p:sp>
        <p:nvSpPr>
          <p:cNvPr id="3" name="Espace réservé du contenu 2">
            <a:extLst>
              <a:ext uri="{FF2B5EF4-FFF2-40B4-BE49-F238E27FC236}">
                <a16:creationId xmlns:a16="http://schemas.microsoft.com/office/drawing/2014/main" id="{44D63D49-3459-484E-8DBE-0B39CB755376}"/>
              </a:ext>
            </a:extLst>
          </p:cNvPr>
          <p:cNvSpPr>
            <a:spLocks noGrp="1"/>
          </p:cNvSpPr>
          <p:nvPr>
            <p:ph sz="half" idx="1"/>
          </p:nvPr>
        </p:nvSpPr>
        <p:spPr>
          <a:xfrm>
            <a:off x="838200" y="2395550"/>
            <a:ext cx="4525888" cy="3748094"/>
          </a:xfrm>
        </p:spPr>
        <p:txBody>
          <a:bodyPr wrap="square" anchor="t">
            <a:noAutofit/>
          </a:bodyPr>
          <a:lstStyle/>
          <a:p>
            <a:pPr>
              <a:lnSpc>
                <a:spcPct val="110000"/>
              </a:lnSpc>
            </a:pPr>
            <a:r>
              <a:rPr lang="fr-FR" sz="1400" dirty="0">
                <a:latin typeface="Avenir Next LT Pro" panose="020B0504020202020204" pitchFamily="34" charset="0"/>
              </a:rPr>
              <a:t>The </a:t>
            </a:r>
            <a:r>
              <a:rPr lang="fr-FR" sz="1400" dirty="0" err="1">
                <a:latin typeface="Avenir Next LT Pro" panose="020B0504020202020204" pitchFamily="34" charset="0"/>
              </a:rPr>
              <a:t>idea</a:t>
            </a:r>
            <a:r>
              <a:rPr lang="fr-FR" sz="1400" dirty="0">
                <a:latin typeface="Avenir Next LT Pro" panose="020B0504020202020204" pitchFamily="34" charset="0"/>
              </a:rPr>
              <a:t> </a:t>
            </a:r>
            <a:r>
              <a:rPr lang="fr-FR" sz="1400" dirty="0" err="1">
                <a:latin typeface="Avenir Next LT Pro" panose="020B0504020202020204" pitchFamily="34" charset="0"/>
              </a:rPr>
              <a:t>here</a:t>
            </a:r>
            <a:r>
              <a:rPr lang="fr-FR" sz="1400" dirty="0">
                <a:latin typeface="Avenir Next LT Pro" panose="020B0504020202020204" pitchFamily="34" charset="0"/>
              </a:rPr>
              <a:t> </a:t>
            </a:r>
            <a:r>
              <a:rPr lang="fr-FR" sz="1400" dirty="0" err="1">
                <a:latin typeface="Avenir Next LT Pro" panose="020B0504020202020204" pitchFamily="34" charset="0"/>
              </a:rPr>
              <a:t>is</a:t>
            </a:r>
            <a:r>
              <a:rPr lang="fr-FR" sz="1400" dirty="0">
                <a:latin typeface="Avenir Next LT Pro" panose="020B0504020202020204" pitchFamily="34" charset="0"/>
              </a:rPr>
              <a:t> to </a:t>
            </a:r>
            <a:r>
              <a:rPr lang="fr-FR" sz="1400" dirty="0" err="1">
                <a:latin typeface="Avenir Next LT Pro" panose="020B0504020202020204" pitchFamily="34" charset="0"/>
              </a:rPr>
              <a:t>fully</a:t>
            </a:r>
            <a:r>
              <a:rPr lang="fr-FR" sz="1400" dirty="0">
                <a:latin typeface="Avenir Next LT Pro" panose="020B0504020202020204" pitchFamily="34" charset="0"/>
              </a:rPr>
              <a:t> expand the HTN </a:t>
            </a:r>
            <a:r>
              <a:rPr lang="fr-FR" sz="1400" dirty="0" err="1">
                <a:latin typeface="Avenir Next LT Pro" panose="020B0504020202020204" pitchFamily="34" charset="0"/>
              </a:rPr>
              <a:t>domain</a:t>
            </a:r>
            <a:r>
              <a:rPr lang="fr-FR" sz="1400" dirty="0">
                <a:latin typeface="Avenir Next LT Pro" panose="020B0504020202020204" pitchFamily="34" charset="0"/>
              </a:rPr>
              <a:t> into graph:</a:t>
            </a:r>
          </a:p>
          <a:p>
            <a:pPr lvl="1">
              <a:lnSpc>
                <a:spcPct val="110000"/>
              </a:lnSpc>
            </a:pPr>
            <a:r>
              <a:rPr lang="fr-FR" sz="1400" dirty="0">
                <a:latin typeface="Avenir Next LT Pro" panose="020B0504020202020204" pitchFamily="34" charset="0"/>
                <a:ea typeface="+mn-ea"/>
                <a:cs typeface="+mn-cs"/>
              </a:rPr>
              <a:t>D</a:t>
            </a:r>
            <a:r>
              <a:rPr lang="en-US" sz="1400" dirty="0" err="1">
                <a:latin typeface="Avenir Next LT Pro" panose="020B0504020202020204" pitchFamily="34" charset="0"/>
                <a:ea typeface="+mn-ea"/>
                <a:cs typeface="+mn-cs"/>
              </a:rPr>
              <a:t>efined</a:t>
            </a:r>
            <a:r>
              <a:rPr lang="en-US" sz="1400" dirty="0">
                <a:latin typeface="Avenir Next LT Pro" panose="020B0504020202020204" pitchFamily="34" charset="0"/>
                <a:ea typeface="+mn-ea"/>
                <a:cs typeface="+mn-cs"/>
              </a:rPr>
              <a:t> by tasks (vertices) and ordering constraints (edges).</a:t>
            </a:r>
          </a:p>
          <a:p>
            <a:pPr lvl="1">
              <a:lnSpc>
                <a:spcPct val="110000"/>
              </a:lnSpc>
            </a:pPr>
            <a:r>
              <a:rPr lang="fr-FR" sz="1400" dirty="0" err="1">
                <a:latin typeface="Avenir Next LT Pro" panose="020B0504020202020204" pitchFamily="34" charset="0"/>
                <a:ea typeface="+mn-ea"/>
                <a:cs typeface="+mn-cs"/>
              </a:rPr>
              <a:t>Each</a:t>
            </a:r>
            <a:r>
              <a:rPr lang="fr-FR" sz="1400" dirty="0">
                <a:latin typeface="Avenir Next LT Pro" panose="020B0504020202020204" pitchFamily="34" charset="0"/>
                <a:ea typeface="+mn-ea"/>
                <a:cs typeface="+mn-cs"/>
              </a:rPr>
              <a:t> primitive </a:t>
            </a:r>
            <a:r>
              <a:rPr lang="fr-FR" sz="1400" dirty="0" err="1">
                <a:latin typeface="Avenir Next LT Pro" panose="020B0504020202020204" pitchFamily="34" charset="0"/>
                <a:ea typeface="+mn-ea"/>
                <a:cs typeface="+mn-cs"/>
              </a:rPr>
              <a:t>task</a:t>
            </a:r>
            <a:r>
              <a:rPr lang="fr-FR" sz="1400" dirty="0">
                <a:latin typeface="Avenir Next LT Pro" panose="020B0504020202020204" pitchFamily="34" charset="0"/>
                <a:ea typeface="+mn-ea"/>
                <a:cs typeface="+mn-cs"/>
              </a:rPr>
              <a:t> </a:t>
            </a:r>
            <a:r>
              <a:rPr lang="fr-FR" sz="1400" dirty="0" err="1">
                <a:latin typeface="Avenir Next LT Pro" panose="020B0504020202020204" pitchFamily="34" charset="0"/>
                <a:ea typeface="+mn-ea"/>
                <a:cs typeface="+mn-cs"/>
              </a:rPr>
              <a:t>induces</a:t>
            </a:r>
            <a:r>
              <a:rPr lang="fr-FR" sz="1400" dirty="0">
                <a:latin typeface="Avenir Next LT Pro" panose="020B0504020202020204" pitchFamily="34" charset="0"/>
                <a:ea typeface="+mn-ea"/>
                <a:cs typeface="+mn-cs"/>
              </a:rPr>
              <a:t> a state.</a:t>
            </a:r>
          </a:p>
          <a:p>
            <a:pPr>
              <a:lnSpc>
                <a:spcPct val="110000"/>
              </a:lnSpc>
            </a:pPr>
            <a:endParaRPr lang="fr-FR" sz="1400" dirty="0">
              <a:latin typeface="Avenir Next LT Pro" panose="020B0504020202020204" pitchFamily="34" charset="0"/>
            </a:endParaRPr>
          </a:p>
          <a:p>
            <a:pPr>
              <a:lnSpc>
                <a:spcPct val="110000"/>
              </a:lnSpc>
            </a:pPr>
            <a:r>
              <a:rPr lang="en-US" sz="1400" dirty="0">
                <a:latin typeface="Avenir Next LT Pro" panose="020B0504020202020204" pitchFamily="34" charset="0"/>
              </a:rPr>
              <a:t>This expansion starts with adding the initial state to the task network.</a:t>
            </a:r>
            <a:endParaRPr lang="fr-FR" sz="1400" dirty="0">
              <a:latin typeface="Avenir Next LT Pro" panose="020B0504020202020204" pitchFamily="34" charset="0"/>
            </a:endParaRPr>
          </a:p>
          <a:p>
            <a:pPr algn="l">
              <a:lnSpc>
                <a:spcPct val="110000"/>
              </a:lnSpc>
            </a:pPr>
            <a:r>
              <a:rPr lang="en-US" sz="1400" dirty="0">
                <a:latin typeface="Avenir Next LT Pro" panose="020B0504020202020204" pitchFamily="34" charset="0"/>
              </a:rPr>
              <a:t>The failure condition for this algorithm is the same as it is for the HTN planning algorithm.</a:t>
            </a:r>
          </a:p>
          <a:p>
            <a:pPr marL="0" indent="0" algn="l">
              <a:lnSpc>
                <a:spcPct val="110000"/>
              </a:lnSpc>
              <a:buNone/>
            </a:pPr>
            <a:endParaRPr lang="en-US" sz="1400" dirty="0">
              <a:latin typeface="Avenir Next LT Pro" panose="020B0504020202020204" pitchFamily="34" charset="0"/>
            </a:endParaRPr>
          </a:p>
          <a:p>
            <a:pPr marL="0" indent="0" algn="l">
              <a:lnSpc>
                <a:spcPct val="110000"/>
              </a:lnSpc>
              <a:buNone/>
            </a:pPr>
            <a:r>
              <a:rPr lang="en-US" sz="1400" dirty="0">
                <a:latin typeface="Avenir Next LT Pro" panose="020B0504020202020204" pitchFamily="34" charset="0"/>
                <a:sym typeface="Wingdings" panose="05000000000000000000" pitchFamily="2" charset="2"/>
              </a:rPr>
              <a:t> Obtain a expandable HTN graph </a:t>
            </a:r>
            <a:r>
              <a:rPr lang="en-US" sz="1400" dirty="0">
                <a:latin typeface="Avenir Next LT Pro" panose="020B0504020202020204" pitchFamily="34" charset="0"/>
              </a:rPr>
              <a:t>that maintains the properties of the plan paths.</a:t>
            </a:r>
            <a:endParaRPr lang="fr-FR" sz="1400" dirty="0">
              <a:latin typeface="Avenir Next LT Pro" panose="020B0504020202020204" pitchFamily="34" charset="0"/>
            </a:endParaRPr>
          </a:p>
          <a:p>
            <a:pPr>
              <a:lnSpc>
                <a:spcPct val="110000"/>
              </a:lnSpc>
            </a:pPr>
            <a:endParaRPr lang="fr-FR" sz="1400" dirty="0">
              <a:latin typeface="Avenir Next LT Pro" panose="020B0504020202020204" pitchFamily="34" charset="0"/>
            </a:endParaRPr>
          </a:p>
          <a:p>
            <a:pPr>
              <a:lnSpc>
                <a:spcPct val="110000"/>
              </a:lnSpc>
            </a:pPr>
            <a:endParaRPr lang="en-US" sz="1400" dirty="0">
              <a:latin typeface="Avenir Next LT Pro" panose="020B0504020202020204" pitchFamily="34" charset="0"/>
            </a:endParaRPr>
          </a:p>
          <a:p>
            <a:pPr>
              <a:lnSpc>
                <a:spcPct val="110000"/>
              </a:lnSpc>
            </a:pPr>
            <a:endParaRPr lang="fr-FR" sz="1400" dirty="0">
              <a:latin typeface="Avenir Next LT Pro" panose="020B0504020202020204" pitchFamily="34" charset="0"/>
            </a:endParaRPr>
          </a:p>
        </p:txBody>
      </p:sp>
      <p:pic>
        <p:nvPicPr>
          <p:cNvPr id="5" name="Image 4">
            <a:extLst>
              <a:ext uri="{FF2B5EF4-FFF2-40B4-BE49-F238E27FC236}">
                <a16:creationId xmlns:a16="http://schemas.microsoft.com/office/drawing/2014/main" id="{240E51A2-E2FE-471E-90AB-B266C4317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780927"/>
            <a:ext cx="3712416" cy="2088233"/>
          </a:xfrm>
          <a:prstGeom prst="rect">
            <a:avLst/>
          </a:prstGeom>
          <a:noFill/>
        </p:spPr>
      </p:pic>
      <p:sp>
        <p:nvSpPr>
          <p:cNvPr id="6" name="Espace réservé du contenu 5">
            <a:extLst>
              <a:ext uri="{FF2B5EF4-FFF2-40B4-BE49-F238E27FC236}">
                <a16:creationId xmlns:a16="http://schemas.microsoft.com/office/drawing/2014/main" id="{A0615D83-2CB8-4CAA-ADD2-CB4AC7CDBBCF}"/>
              </a:ext>
            </a:extLst>
          </p:cNvPr>
          <p:cNvSpPr txBox="1">
            <a:spLocks/>
          </p:cNvSpPr>
          <p:nvPr/>
        </p:nvSpPr>
        <p:spPr>
          <a:xfrm>
            <a:off x="6156176" y="4978803"/>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4: </a:t>
            </a:r>
            <a:r>
              <a:rPr lang="fr-FR" sz="1050" kern="0" dirty="0" err="1">
                <a:latin typeface="Avenir Next LT Pro" panose="020B0504020202020204" pitchFamily="34" charset="0"/>
              </a:rPr>
              <a:t>Schematic</a:t>
            </a:r>
            <a:r>
              <a:rPr lang="fr-FR" sz="1050" kern="0" dirty="0">
                <a:latin typeface="Avenir Next LT Pro" panose="020B0504020202020204" pitchFamily="34" charset="0"/>
              </a:rPr>
              <a:t> </a:t>
            </a:r>
            <a:r>
              <a:rPr lang="fr-FR" sz="1050" kern="0" dirty="0" err="1">
                <a:latin typeface="Avenir Next LT Pro" panose="020B0504020202020204" pitchFamily="34" charset="0"/>
              </a:rPr>
              <a:t>representation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87997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9DB189BD-6A72-459F-B1C7-6F09961E99C7}"/>
              </a:ext>
            </a:extLst>
          </p:cNvPr>
          <p:cNvSpPr>
            <a:spLocks noGrp="1"/>
          </p:cNvSpPr>
          <p:nvPr>
            <p:ph type="title"/>
          </p:nvPr>
        </p:nvSpPr>
        <p:spPr>
          <a:xfrm>
            <a:off x="467544" y="1354770"/>
            <a:ext cx="5760640" cy="538161"/>
          </a:xfrm>
        </p:spPr>
        <p:txBody>
          <a:bodyPr/>
          <a:lstStyle/>
          <a:p>
            <a:r>
              <a:rPr lang="fr-FR" sz="2400" dirty="0"/>
              <a:t>Expansion </a:t>
            </a:r>
            <a:r>
              <a:rPr lang="fr-FR" sz="2400" dirty="0" err="1"/>
              <a:t>Examples</a:t>
            </a:r>
            <a:r>
              <a:rPr lang="fr-FR" sz="1800" dirty="0"/>
              <a:t>: </a:t>
            </a:r>
            <a:r>
              <a:rPr lang="fr-FR" b="0" dirty="0" err="1">
                <a:effectLst>
                  <a:outerShdw blurRad="38100" dist="38100" dir="2700000" algn="tl">
                    <a:srgbClr val="000000">
                      <a:alpha val="43137"/>
                    </a:srgbClr>
                  </a:outerShdw>
                </a:effectLst>
              </a:rPr>
              <a:t>drive_robot</a:t>
            </a:r>
            <a:r>
              <a:rPr lang="fr-FR" b="0" dirty="0">
                <a:effectLst>
                  <a:outerShdw blurRad="38100" dist="38100" dir="2700000" algn="tl">
                    <a:srgbClr val="000000">
                      <a:alpha val="43137"/>
                    </a:srgbClr>
                  </a:outerShdw>
                </a:effectLst>
              </a:rPr>
              <a:t>() </a:t>
            </a:r>
            <a:br>
              <a:rPr lang="fr-FR" b="0" dirty="0">
                <a:effectLst>
                  <a:outerShdw blurRad="38100" dist="38100" dir="2700000" algn="tl">
                    <a:srgbClr val="000000">
                      <a:alpha val="43137"/>
                    </a:srgbClr>
                  </a:outerShdw>
                </a:effectLst>
              </a:rPr>
            </a:br>
            <a:r>
              <a:rPr lang="fr-FR" sz="1600" b="0" dirty="0">
                <a:effectLst>
                  <a:outerShdw blurRad="38100" dist="38100" dir="2700000" algn="tl">
                    <a:srgbClr val="000000">
                      <a:alpha val="43137"/>
                    </a:srgbClr>
                  </a:outerShdw>
                </a:effectLst>
              </a:rPr>
              <a:t>(</a:t>
            </a:r>
            <a:r>
              <a:rPr lang="fr-FR" sz="1600" b="0" dirty="0" err="1">
                <a:effectLst>
                  <a:outerShdw blurRad="38100" dist="38100" dir="2700000" algn="tl">
                    <a:srgbClr val="000000">
                      <a:alpha val="43137"/>
                    </a:srgbClr>
                  </a:outerShdw>
                </a:effectLst>
              </a:rPr>
              <a:t>from</a:t>
            </a:r>
            <a:r>
              <a:rPr lang="fr-FR" sz="1600" b="0" dirty="0">
                <a:effectLst>
                  <a:outerShdw blurRad="38100" dist="38100" dir="2700000" algn="tl">
                    <a:srgbClr val="000000">
                      <a:alpha val="43137"/>
                    </a:srgbClr>
                  </a:outerShdw>
                </a:effectLst>
              </a:rPr>
              <a:t> Counter)</a:t>
            </a:r>
            <a:endParaRPr lang="fr-FR" b="0" dirty="0">
              <a:effectLst>
                <a:outerShdw blurRad="38100" dist="38100" dir="2700000" algn="tl">
                  <a:srgbClr val="000000">
                    <a:alpha val="43137"/>
                  </a:srgbClr>
                </a:outerShdw>
              </a:effectLst>
            </a:endParaRPr>
          </a:p>
        </p:txBody>
      </p:sp>
      <p:sp>
        <p:nvSpPr>
          <p:cNvPr id="18" name="Espace réservé du texte 17">
            <a:extLst>
              <a:ext uri="{FF2B5EF4-FFF2-40B4-BE49-F238E27FC236}">
                <a16:creationId xmlns:a16="http://schemas.microsoft.com/office/drawing/2014/main" id="{DFF44A99-6AA3-4AE3-83F4-517C108C9C19}"/>
              </a:ext>
            </a:extLst>
          </p:cNvPr>
          <p:cNvSpPr>
            <a:spLocks noGrp="1"/>
          </p:cNvSpPr>
          <p:nvPr>
            <p:ph type="body" sz="half" idx="2"/>
          </p:nvPr>
        </p:nvSpPr>
        <p:spPr>
          <a:xfrm>
            <a:off x="795585" y="2191167"/>
            <a:ext cx="6904757" cy="805786"/>
          </a:xfrm>
        </p:spPr>
        <p:txBody>
          <a:bodyPr/>
          <a:lstStyle/>
          <a:p>
            <a:pPr algn="ctr"/>
            <a:r>
              <a:rPr lang="en-US" dirty="0"/>
              <a:t>Decompose task through methods in the domain until primitive tasks are reached</a:t>
            </a:r>
            <a:endParaRPr lang="fr-FR" dirty="0"/>
          </a:p>
        </p:txBody>
      </p:sp>
      <p:pic>
        <p:nvPicPr>
          <p:cNvPr id="11" name="Image 10">
            <a:extLst>
              <a:ext uri="{FF2B5EF4-FFF2-40B4-BE49-F238E27FC236}">
                <a16:creationId xmlns:a16="http://schemas.microsoft.com/office/drawing/2014/main" id="{E080D4B1-801A-4FEF-88E1-7E552F2B1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140968"/>
            <a:ext cx="5400600" cy="3040910"/>
          </a:xfrm>
          <a:prstGeom prst="rect">
            <a:avLst/>
          </a:prstGeom>
        </p:spPr>
      </p:pic>
      <p:pic>
        <p:nvPicPr>
          <p:cNvPr id="8" name="Image 7">
            <a:extLst>
              <a:ext uri="{FF2B5EF4-FFF2-40B4-BE49-F238E27FC236}">
                <a16:creationId xmlns:a16="http://schemas.microsoft.com/office/drawing/2014/main" id="{F3A05690-BFFC-4416-A5A0-0F44C38BA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277329"/>
            <a:ext cx="8136904" cy="5031991"/>
          </a:xfrm>
          <a:prstGeom prst="rect">
            <a:avLst/>
          </a:prstGeom>
        </p:spPr>
      </p:pic>
      <p:sp>
        <p:nvSpPr>
          <p:cNvPr id="6" name="Espace réservé du contenu 5">
            <a:extLst>
              <a:ext uri="{FF2B5EF4-FFF2-40B4-BE49-F238E27FC236}">
                <a16:creationId xmlns:a16="http://schemas.microsoft.com/office/drawing/2014/main" id="{7BB0D041-D876-4792-8B29-C2B1D3154537}"/>
              </a:ext>
            </a:extLst>
          </p:cNvPr>
          <p:cNvSpPr txBox="1">
            <a:spLocks/>
          </p:cNvSpPr>
          <p:nvPr/>
        </p:nvSpPr>
        <p:spPr>
          <a:xfrm>
            <a:off x="3378061" y="629417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5: </a:t>
            </a:r>
            <a:r>
              <a:rPr lang="fr-FR" sz="1050" kern="0" dirty="0" err="1">
                <a:latin typeface="Avenir Next LT Pro" panose="020B0504020202020204" pitchFamily="34" charset="0"/>
              </a:rPr>
              <a:t>Fully</a:t>
            </a:r>
            <a:r>
              <a:rPr lang="fr-FR" sz="1050" kern="0" dirty="0">
                <a:latin typeface="Avenir Next LT Pro" panose="020B0504020202020204" pitchFamily="34" charset="0"/>
              </a:rPr>
              <a:t> </a:t>
            </a:r>
            <a:r>
              <a:rPr lang="fr-FR" sz="1050" kern="0" dirty="0" err="1">
                <a:latin typeface="Avenir Next LT Pro" panose="020B0504020202020204" pitchFamily="34" charset="0"/>
              </a:rPr>
              <a:t>decomposed</a:t>
            </a:r>
            <a:r>
              <a:rPr lang="fr-FR" sz="1050" kern="0" dirty="0">
                <a:latin typeface="Avenir Next LT Pro" panose="020B0504020202020204" pitchFamily="34" charset="0"/>
              </a:rPr>
              <a:t> HTN</a:t>
            </a:r>
          </a:p>
        </p:txBody>
      </p:sp>
    </p:spTree>
    <p:extLst>
      <p:ext uri="{BB962C8B-B14F-4D97-AF65-F5344CB8AC3E}">
        <p14:creationId xmlns:p14="http://schemas.microsoft.com/office/powerpoint/2010/main" val="23540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5F2DDE9-75EF-46E2-8EF9-05F7A1ACE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68760"/>
            <a:ext cx="8136904" cy="5028918"/>
          </a:xfrm>
          <a:prstGeom prst="rect">
            <a:avLst/>
          </a:prstGeom>
        </p:spPr>
      </p:pic>
      <p:sp>
        <p:nvSpPr>
          <p:cNvPr id="4" name="Espace réservé du contenu 5">
            <a:extLst>
              <a:ext uri="{FF2B5EF4-FFF2-40B4-BE49-F238E27FC236}">
                <a16:creationId xmlns:a16="http://schemas.microsoft.com/office/drawing/2014/main" id="{072D05DB-9ED2-4608-B6DB-864A065CD7F6}"/>
              </a:ext>
            </a:extLst>
          </p:cNvPr>
          <p:cNvSpPr txBox="1">
            <a:spLocks/>
          </p:cNvSpPr>
          <p:nvPr/>
        </p:nvSpPr>
        <p:spPr>
          <a:xfrm>
            <a:off x="3347864" y="6297678"/>
            <a:ext cx="3528392" cy="282966"/>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6: </a:t>
            </a:r>
            <a:r>
              <a:rPr lang="fr-FR" sz="1050" kern="0" dirty="0" err="1">
                <a:latin typeface="Avenir Next LT Pro" panose="020B0504020202020204" pitchFamily="34" charset="0"/>
              </a:rPr>
              <a:t>Fully</a:t>
            </a:r>
            <a:r>
              <a:rPr lang="fr-FR" sz="1050" kern="0" dirty="0">
                <a:latin typeface="Avenir Next LT Pro" panose="020B0504020202020204" pitchFamily="34" charset="0"/>
              </a:rPr>
              <a:t> </a:t>
            </a:r>
            <a:r>
              <a:rPr lang="fr-FR" sz="1050" kern="0" dirty="0" err="1">
                <a:latin typeface="Avenir Next LT Pro" panose="020B0504020202020204" pitchFamily="34" charset="0"/>
              </a:rPr>
              <a:t>decomposed</a:t>
            </a:r>
            <a:r>
              <a:rPr lang="fr-FR" sz="1050" kern="0" dirty="0">
                <a:latin typeface="Avenir Next LT Pro" panose="020B0504020202020204" pitchFamily="34" charset="0"/>
              </a:rPr>
              <a:t> HTN (</a:t>
            </a:r>
            <a:r>
              <a:rPr lang="fr-FR" sz="1050" kern="0" dirty="0" err="1">
                <a:latin typeface="Avenir Next LT Pro" panose="020B0504020202020204" pitchFamily="34" charset="0"/>
              </a:rPr>
              <a:t>with</a:t>
            </a:r>
            <a:r>
              <a:rPr lang="fr-FR" sz="1050" kern="0" dirty="0">
                <a:latin typeface="Avenir Next LT Pro" panose="020B0504020202020204" pitchFamily="34" charset="0"/>
              </a:rPr>
              <a:t> primitive </a:t>
            </a:r>
            <a:r>
              <a:rPr lang="fr-FR" sz="1050" kern="0" dirty="0" err="1">
                <a:latin typeface="Avenir Next LT Pro" panose="020B0504020202020204" pitchFamily="34" charset="0"/>
              </a:rPr>
              <a:t>tasks</a:t>
            </a:r>
            <a:r>
              <a:rPr lang="fr-FR" sz="1050" kern="0" dirty="0">
                <a:latin typeface="Avenir Next LT Pro" panose="020B0504020202020204" pitchFamily="34" charset="0"/>
              </a:rPr>
              <a:t>)</a:t>
            </a:r>
          </a:p>
        </p:txBody>
      </p:sp>
    </p:spTree>
    <p:extLst>
      <p:ext uri="{BB962C8B-B14F-4D97-AF65-F5344CB8AC3E}">
        <p14:creationId xmlns:p14="http://schemas.microsoft.com/office/powerpoint/2010/main" val="66257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texte 17">
            <a:extLst>
              <a:ext uri="{FF2B5EF4-FFF2-40B4-BE49-F238E27FC236}">
                <a16:creationId xmlns:a16="http://schemas.microsoft.com/office/drawing/2014/main" id="{DFF44A99-6AA3-4AE3-83F4-517C108C9C19}"/>
              </a:ext>
            </a:extLst>
          </p:cNvPr>
          <p:cNvSpPr>
            <a:spLocks noGrp="1"/>
          </p:cNvSpPr>
          <p:nvPr>
            <p:ph type="body" sz="half" idx="2"/>
          </p:nvPr>
        </p:nvSpPr>
        <p:spPr>
          <a:xfrm>
            <a:off x="795585" y="2191167"/>
            <a:ext cx="6904757" cy="805786"/>
          </a:xfrm>
        </p:spPr>
        <p:txBody>
          <a:bodyPr/>
          <a:lstStyle/>
          <a:p>
            <a:pPr algn="ctr"/>
            <a:r>
              <a:rPr lang="en-US" dirty="0"/>
              <a:t>The HTN decompositions depends also on the initial problem description</a:t>
            </a:r>
            <a:endParaRPr lang="fr-FR" dirty="0"/>
          </a:p>
        </p:txBody>
      </p:sp>
      <p:pic>
        <p:nvPicPr>
          <p:cNvPr id="7" name="Image 6">
            <a:extLst>
              <a:ext uri="{FF2B5EF4-FFF2-40B4-BE49-F238E27FC236}">
                <a16:creationId xmlns:a16="http://schemas.microsoft.com/office/drawing/2014/main" id="{D4365547-B0BA-461D-BAC3-D842707AF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996953"/>
            <a:ext cx="5400600" cy="3040910"/>
          </a:xfrm>
          <a:prstGeom prst="rect">
            <a:avLst/>
          </a:prstGeom>
        </p:spPr>
      </p:pic>
      <p:pic>
        <p:nvPicPr>
          <p:cNvPr id="9" name="Graphique 8">
            <a:extLst>
              <a:ext uri="{FF2B5EF4-FFF2-40B4-BE49-F238E27FC236}">
                <a16:creationId xmlns:a16="http://schemas.microsoft.com/office/drawing/2014/main" id="{43433F4A-2717-47A4-B998-6205BBA6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162" y="2693708"/>
            <a:ext cx="8063675" cy="3597810"/>
          </a:xfrm>
          <a:prstGeom prst="rect">
            <a:avLst/>
          </a:prstGeom>
        </p:spPr>
      </p:pic>
      <p:sp>
        <p:nvSpPr>
          <p:cNvPr id="12" name="Titre 12">
            <a:extLst>
              <a:ext uri="{FF2B5EF4-FFF2-40B4-BE49-F238E27FC236}">
                <a16:creationId xmlns:a16="http://schemas.microsoft.com/office/drawing/2014/main" id="{067F6DF8-B43B-4B7F-886A-8B880E3858F5}"/>
              </a:ext>
            </a:extLst>
          </p:cNvPr>
          <p:cNvSpPr txBox="1">
            <a:spLocks/>
          </p:cNvSpPr>
          <p:nvPr/>
        </p:nvSpPr>
        <p:spPr bwMode="auto">
          <a:xfrm>
            <a:off x="467544" y="1354770"/>
            <a:ext cx="5760640" cy="53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000" b="1">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a:lstStyle>
          <a:p>
            <a:r>
              <a:rPr lang="fr-FR" sz="2400" b="0" kern="0" dirty="0"/>
              <a:t>Expansion</a:t>
            </a:r>
            <a:r>
              <a:rPr lang="fr-FR" sz="2400" kern="0" dirty="0"/>
              <a:t> </a:t>
            </a:r>
            <a:r>
              <a:rPr lang="fr-FR" sz="2400" b="0" kern="0" dirty="0" err="1"/>
              <a:t>Examples</a:t>
            </a:r>
            <a:r>
              <a:rPr lang="fr-FR" sz="1800" kern="0" dirty="0"/>
              <a:t>: </a:t>
            </a:r>
            <a:r>
              <a:rPr lang="fr-FR" b="0" kern="0" dirty="0" err="1">
                <a:effectLst>
                  <a:outerShdw blurRad="38100" dist="38100" dir="2700000" algn="tl">
                    <a:srgbClr val="000000">
                      <a:alpha val="43137"/>
                    </a:srgbClr>
                  </a:outerShdw>
                </a:effectLst>
              </a:rPr>
              <a:t>drive_robot</a:t>
            </a:r>
            <a:r>
              <a:rPr lang="fr-FR" b="0" kern="0" dirty="0">
                <a:effectLst>
                  <a:outerShdw blurRad="38100" dist="38100" dir="2700000" algn="tl">
                    <a:srgbClr val="000000">
                      <a:alpha val="43137"/>
                    </a:srgbClr>
                  </a:outerShdw>
                </a:effectLst>
              </a:rPr>
              <a:t>() </a:t>
            </a:r>
            <a:br>
              <a:rPr lang="fr-FR" b="0" kern="0" dirty="0">
                <a:effectLst>
                  <a:outerShdw blurRad="38100" dist="38100" dir="2700000" algn="tl">
                    <a:srgbClr val="000000">
                      <a:alpha val="43137"/>
                    </a:srgbClr>
                  </a:outerShdw>
                </a:effectLst>
              </a:rPr>
            </a:br>
            <a:r>
              <a:rPr lang="fr-FR" sz="1600" b="0" kern="0" dirty="0">
                <a:effectLst>
                  <a:outerShdw blurRad="38100" dist="38100" dir="2700000" algn="tl">
                    <a:srgbClr val="000000">
                      <a:alpha val="43137"/>
                    </a:srgbClr>
                  </a:outerShdw>
                </a:effectLst>
              </a:rPr>
              <a:t>(</a:t>
            </a:r>
            <a:r>
              <a:rPr lang="fr-FR" sz="1600" b="0" kern="0" dirty="0" err="1">
                <a:effectLst>
                  <a:outerShdw blurRad="38100" dist="38100" dir="2700000" algn="tl">
                    <a:srgbClr val="000000">
                      <a:alpha val="43137"/>
                    </a:srgbClr>
                  </a:outerShdw>
                </a:effectLst>
              </a:rPr>
              <a:t>from</a:t>
            </a:r>
            <a:r>
              <a:rPr lang="fr-FR" sz="1600" b="0" kern="0" dirty="0">
                <a:effectLst>
                  <a:outerShdw blurRad="38100" dist="38100" dir="2700000" algn="tl">
                    <a:srgbClr val="000000">
                      <a:alpha val="43137"/>
                    </a:srgbClr>
                  </a:outerShdw>
                </a:effectLst>
              </a:rPr>
              <a:t> </a:t>
            </a:r>
            <a:r>
              <a:rPr lang="fr-FR" sz="1600" b="0" kern="0" dirty="0" err="1">
                <a:effectLst>
                  <a:outerShdw blurRad="38100" dist="38100" dir="2700000" algn="tl">
                    <a:srgbClr val="000000">
                      <a:alpha val="43137"/>
                    </a:srgbClr>
                  </a:outerShdw>
                </a:effectLst>
              </a:rPr>
              <a:t>northTable</a:t>
            </a:r>
            <a:r>
              <a:rPr lang="fr-FR" sz="1600" b="0" kern="0" dirty="0">
                <a:effectLst>
                  <a:outerShdw blurRad="38100" dist="38100" dir="2700000" algn="tl">
                    <a:srgbClr val="000000">
                      <a:alpha val="43137"/>
                    </a:srgbClr>
                  </a:outerShdw>
                </a:effectLst>
              </a:rPr>
              <a:t>)</a:t>
            </a:r>
            <a:endParaRPr lang="fr-FR" b="0" kern="0" dirty="0">
              <a:effectLst>
                <a:outerShdw blurRad="38100" dist="38100" dir="2700000" algn="tl">
                  <a:srgbClr val="000000">
                    <a:alpha val="43137"/>
                  </a:srgbClr>
                </a:outerShdw>
              </a:effectLst>
            </a:endParaRPr>
          </a:p>
        </p:txBody>
      </p:sp>
      <p:sp>
        <p:nvSpPr>
          <p:cNvPr id="6" name="Espace réservé du contenu 5">
            <a:extLst>
              <a:ext uri="{FF2B5EF4-FFF2-40B4-BE49-F238E27FC236}">
                <a16:creationId xmlns:a16="http://schemas.microsoft.com/office/drawing/2014/main" id="{72543274-3AFE-4E5F-A947-15D85632C50D}"/>
              </a:ext>
            </a:extLst>
          </p:cNvPr>
          <p:cNvSpPr txBox="1">
            <a:spLocks/>
          </p:cNvSpPr>
          <p:nvPr/>
        </p:nvSpPr>
        <p:spPr>
          <a:xfrm>
            <a:off x="3378061" y="6291518"/>
            <a:ext cx="2850123" cy="278386"/>
          </a:xfrm>
          <a:prstGeom prst="rect">
            <a:avLst/>
          </a:prstGeom>
        </p:spPr>
        <p:txBody>
          <a:bodyPr wrap="square" anchor="t">
            <a:normAutofit fontScale="85000" lnSpcReduction="10000"/>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7: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a:t>
            </a:r>
            <a:r>
              <a:rPr lang="fr-FR" sz="1050" kern="0" dirty="0" err="1">
                <a:latin typeface="Avenir Next LT Pro" panose="020B0504020202020204" pitchFamily="34" charset="0"/>
              </a:rPr>
              <a:t>from</a:t>
            </a:r>
            <a:r>
              <a:rPr lang="fr-FR" sz="1050" kern="0" dirty="0">
                <a:latin typeface="Avenir Next LT Pro" panose="020B0504020202020204" pitchFamily="34" charset="0"/>
              </a:rPr>
              <a:t> </a:t>
            </a:r>
            <a:r>
              <a:rPr lang="fr-FR" sz="1050" kern="0" dirty="0" err="1">
                <a:latin typeface="Avenir Next LT Pro" panose="020B0504020202020204" pitchFamily="34" charset="0"/>
              </a:rPr>
              <a:t>NorthTable</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30530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a:t>States Génération</a:t>
            </a:r>
          </a:p>
        </p:txBody>
      </p:sp>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38200" y="2590802"/>
            <a:ext cx="7467600" cy="3552825"/>
          </a:xfrm>
        </p:spPr>
        <p:txBody>
          <a:bodyPr wrap="square" anchor="t">
            <a:normAutofit/>
          </a:bodyPr>
          <a:lstStyle/>
          <a:p>
            <a:pPr marL="285750" indent="-285750">
              <a:lnSpc>
                <a:spcPts val="2160"/>
              </a:lnSpc>
              <a:buFont typeface="Arial" panose="020B0604020202020204" pitchFamily="34" charset="0"/>
              <a:buChar char="•"/>
            </a:pPr>
            <a:r>
              <a:rPr lang="en-US" sz="1800" dirty="0">
                <a:latin typeface="Avenir Next LT Pro" panose="020B0504020202020204" pitchFamily="34" charset="0"/>
              </a:rPr>
              <a:t>State-Spaces come from the </a:t>
            </a:r>
            <a:r>
              <a:rPr lang="en-US" sz="1800" dirty="0">
                <a:effectLst>
                  <a:outerShdw blurRad="38100" dist="38100" dir="2700000" algn="tl">
                    <a:srgbClr val="000000">
                      <a:alpha val="43137"/>
                    </a:srgbClr>
                  </a:outerShdw>
                </a:effectLst>
                <a:latin typeface="Avenir Next LT Pro" panose="020B0504020202020204" pitchFamily="34" charset="0"/>
              </a:rPr>
              <a:t>reachable</a:t>
            </a:r>
            <a:r>
              <a:rPr lang="en-US" sz="1800" dirty="0">
                <a:latin typeface="Avenir Next LT Pro" panose="020B0504020202020204" pitchFamily="34" charset="0"/>
              </a:rPr>
              <a:t> primitive tasks in the fully expanded HTN.</a:t>
            </a:r>
            <a:endParaRPr lang="fr-FR" sz="1800" dirty="0">
              <a:latin typeface="Avenir Next LT Pro" panose="020B0504020202020204" pitchFamily="34" charset="0"/>
            </a:endParaRPr>
          </a:p>
          <a:p>
            <a:pPr marL="285750" indent="-285750">
              <a:lnSpc>
                <a:spcPct val="150000"/>
              </a:lnSpc>
              <a:buFont typeface="Arial" panose="020B0604020202020204" pitchFamily="34" charset="0"/>
              <a:buChar char="•"/>
            </a:pPr>
            <a:r>
              <a:rPr lang="fr-FR" sz="1800" dirty="0">
                <a:latin typeface="Avenir Next LT Pro" panose="020B0504020202020204" pitchFamily="34" charset="0"/>
              </a:rPr>
              <a:t>All </a:t>
            </a:r>
            <a:r>
              <a:rPr lang="fr-FR" sz="1800" dirty="0" err="1">
                <a:latin typeface="Avenir Next LT Pro" panose="020B0504020202020204" pitchFamily="34" charset="0"/>
              </a:rPr>
              <a:t>expanded</a:t>
            </a:r>
            <a:r>
              <a:rPr lang="fr-FR" sz="1800" dirty="0">
                <a:latin typeface="Avenir Next LT Pro" panose="020B0504020202020204" pitchFamily="34" charset="0"/>
              </a:rPr>
              <a:t> HTN states </a:t>
            </a:r>
            <a:r>
              <a:rPr lang="fr-FR" sz="1800" dirty="0" err="1">
                <a:latin typeface="Avenir Next LT Pro" panose="020B0504020202020204" pitchFamily="34" charset="0"/>
              </a:rPr>
              <a:t>will</a:t>
            </a:r>
            <a:r>
              <a:rPr lang="fr-FR" sz="1800" dirty="0">
                <a:latin typeface="Avenir Next LT Pro" panose="020B0504020202020204" pitchFamily="34" charset="0"/>
              </a:rPr>
              <a:t> </a:t>
            </a:r>
            <a:r>
              <a:rPr lang="fr-FR" sz="1800" dirty="0" err="1">
                <a:latin typeface="Avenir Next LT Pro" panose="020B0504020202020204" pitchFamily="34" charset="0"/>
              </a:rPr>
              <a:t>be</a:t>
            </a:r>
            <a:r>
              <a:rPr lang="fr-FR" sz="1800" dirty="0">
                <a:latin typeface="Avenir Next LT Pro" panose="020B0504020202020204" pitchFamily="34" charset="0"/>
              </a:rPr>
              <a:t> </a:t>
            </a:r>
            <a:r>
              <a:rPr lang="fr-FR" sz="1800" dirty="0" err="1">
                <a:latin typeface="Avenir Next LT Pro" panose="020B0504020202020204" pitchFamily="34" charset="0"/>
              </a:rPr>
              <a:t>used</a:t>
            </a:r>
            <a:r>
              <a:rPr lang="fr-FR" sz="1800" dirty="0">
                <a:latin typeface="Avenir Next LT Pro" panose="020B0504020202020204" pitchFamily="34" charset="0"/>
              </a:rPr>
              <a:t> as input for MDP solver.</a:t>
            </a:r>
          </a:p>
          <a:p>
            <a:pPr marL="285750" indent="-285750">
              <a:lnSpc>
                <a:spcPts val="2160"/>
              </a:lnSpc>
              <a:buFont typeface="Arial" panose="020B0604020202020204" pitchFamily="34" charset="0"/>
              <a:buChar char="•"/>
            </a:pPr>
            <a:r>
              <a:rPr lang="en-US" sz="1800" dirty="0">
                <a:latin typeface="Avenir Next LT Pro" panose="020B0504020202020204" pitchFamily="34" charset="0"/>
              </a:rPr>
              <a:t>Each primitive task in the fully decomposed HTN is considered to represent the state achieved immediately after executing the action associated with it.</a:t>
            </a:r>
            <a:endParaRPr lang="fr-FR" sz="1800" dirty="0">
              <a:latin typeface="Avenir Next LT Pro" panose="020B0504020202020204" pitchFamily="34" charset="0"/>
            </a:endParaRPr>
          </a:p>
          <a:p>
            <a:pPr marL="285750" indent="-285750">
              <a:buFont typeface="Arial" panose="020B0604020202020204" pitchFamily="34" charset="0"/>
              <a:buChar char="•"/>
            </a:pPr>
            <a:r>
              <a:rPr lang="en-US" sz="1800" dirty="0">
                <a:latin typeface="Avenir Next LT Pro" panose="020B0504020202020204" pitchFamily="34" charset="0"/>
              </a:rPr>
              <a:t>Algorithm must detect the </a:t>
            </a:r>
            <a:r>
              <a:rPr lang="en-US" sz="1800" dirty="0">
                <a:effectLst>
                  <a:outerShdw blurRad="38100" dist="38100" dir="2700000" algn="tl">
                    <a:srgbClr val="000000">
                      <a:alpha val="43137"/>
                    </a:srgbClr>
                  </a:outerShdw>
                </a:effectLst>
                <a:latin typeface="Avenir Next LT Pro" panose="020B0504020202020204" pitchFamily="34" charset="0"/>
              </a:rPr>
              <a:t>overlapping</a:t>
            </a:r>
            <a:r>
              <a:rPr lang="en-US" sz="1800" dirty="0">
                <a:latin typeface="Avenir Next LT Pro" panose="020B0504020202020204" pitchFamily="34" charset="0"/>
              </a:rPr>
              <a:t> states (for the transition functions): </a:t>
            </a:r>
          </a:p>
          <a:p>
            <a:pPr marL="685800" lvl="1">
              <a:lnSpc>
                <a:spcPts val="2160"/>
              </a:lnSpc>
              <a:buFont typeface="Arial" panose="020B0604020202020204" pitchFamily="34" charset="0"/>
              <a:buChar char="•"/>
            </a:pPr>
            <a:r>
              <a:rPr lang="en-US" sz="1600" dirty="0">
                <a:latin typeface="Avenir Next LT Pro" panose="020B0504020202020204" pitchFamily="34" charset="0"/>
                <a:ea typeface="+mn-ea"/>
                <a:cs typeface="+mn-cs"/>
              </a:rPr>
              <a:t>Partition them so that there is no ambiguity over the current state for MDP.</a:t>
            </a:r>
            <a:endParaRPr lang="fr-FR" sz="1600" dirty="0">
              <a:latin typeface="Avenir Next LT Pro" panose="020B0504020202020204" pitchFamily="34" charset="0"/>
              <a:ea typeface="+mn-ea"/>
              <a:cs typeface="+mn-cs"/>
            </a:endParaRPr>
          </a:p>
          <a:p>
            <a:pPr marL="285750" indent="-285750">
              <a:buFont typeface="Arial" panose="020B0604020202020204" pitchFamily="34" charset="0"/>
              <a:buChar char="•"/>
            </a:pPr>
            <a:endParaRPr lang="fr-FR" sz="1800" dirty="0">
              <a:latin typeface="Avenir Next LT Pro" panose="020B0504020202020204" pitchFamily="34" charset="0"/>
            </a:endParaRPr>
          </a:p>
        </p:txBody>
      </p:sp>
    </p:spTree>
    <p:extLst>
      <p:ext uri="{BB962C8B-B14F-4D97-AF65-F5344CB8AC3E}">
        <p14:creationId xmlns:p14="http://schemas.microsoft.com/office/powerpoint/2010/main" val="171335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a:t>Transition </a:t>
            </a:r>
            <a:r>
              <a:rPr lang="fr-FR" dirty="0" err="1"/>
              <a:t>Functions</a:t>
            </a:r>
            <a:r>
              <a:rPr lang="fr-FR" dirty="0"/>
              <a:t> / </a:t>
            </a:r>
            <a:r>
              <a:rPr lang="fr-FR" dirty="0" err="1"/>
              <a:t>Reward</a:t>
            </a:r>
            <a:r>
              <a:rPr lang="fr-FR" dirty="0"/>
              <a:t> Génération</a:t>
            </a:r>
          </a:p>
        </p:txBody>
      </p:sp>
      <mc:AlternateContent xmlns:mc="http://schemas.openxmlformats.org/markup-compatibility/2006" xmlns:a14="http://schemas.microsoft.com/office/drawing/2010/main">
        <mc:Choice Requires="a14">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27584" y="2590802"/>
                <a:ext cx="8136904" cy="3552825"/>
              </a:xfrm>
            </p:spPr>
            <p:txBody>
              <a:bodyPr wrap="square" anchor="t">
                <a:normAutofit fontScale="92500" lnSpcReduction="20000"/>
              </a:bodyPr>
              <a:lstStyle/>
              <a:p>
                <a:pPr marL="285750" indent="-285750">
                  <a:lnSpc>
                    <a:spcPct val="110000"/>
                  </a:lnSpc>
                  <a:buFont typeface="Arial" panose="020B0604020202020204" pitchFamily="34" charset="0"/>
                  <a:buChar char="•"/>
                </a:pPr>
                <a:r>
                  <a:rPr lang="fr-FR" sz="1800" dirty="0">
                    <a:latin typeface="Avenir Next LT Pro" panose="020B0504020202020204" pitchFamily="34" charset="0"/>
                  </a:rPr>
                  <a:t>The </a:t>
                </a:r>
                <a:r>
                  <a:rPr lang="fr-FR" sz="1800" dirty="0" err="1">
                    <a:latin typeface="Avenir Next LT Pro" panose="020B0504020202020204" pitchFamily="34" charset="0"/>
                  </a:rPr>
                  <a:t>edges</a:t>
                </a:r>
                <a:r>
                  <a:rPr lang="fr-FR" sz="1800" dirty="0">
                    <a:latin typeface="Avenir Next LT Pro" panose="020B0504020202020204" pitchFamily="34" charset="0"/>
                  </a:rPr>
                  <a:t> in the </a:t>
                </a:r>
                <a:r>
                  <a:rPr lang="fr-FR" sz="1800" dirty="0" err="1">
                    <a:latin typeface="Avenir Next LT Pro" panose="020B0504020202020204" pitchFamily="34" charset="0"/>
                  </a:rPr>
                  <a:t>fully</a:t>
                </a:r>
                <a:r>
                  <a:rPr lang="fr-FR" sz="1800" dirty="0">
                    <a:latin typeface="Avenir Next LT Pro" panose="020B0504020202020204" pitchFamily="34" charset="0"/>
                  </a:rPr>
                  <a:t> </a:t>
                </a:r>
                <a:r>
                  <a:rPr lang="fr-FR" sz="1800" dirty="0" err="1">
                    <a:latin typeface="Avenir Next LT Pro" panose="020B0504020202020204" pitchFamily="34" charset="0"/>
                  </a:rPr>
                  <a:t>expanded</a:t>
                </a:r>
                <a:r>
                  <a:rPr lang="fr-FR" sz="1800" dirty="0">
                    <a:latin typeface="Avenir Next LT Pro" panose="020B0504020202020204" pitchFamily="34" charset="0"/>
                  </a:rPr>
                  <a:t> HTN </a:t>
                </a:r>
                <a:r>
                  <a:rPr lang="fr-FR" sz="1800" dirty="0" err="1">
                    <a:latin typeface="Avenir Next LT Pro" panose="020B0504020202020204" pitchFamily="34" charset="0"/>
                  </a:rPr>
                  <a:t>represents</a:t>
                </a:r>
                <a:r>
                  <a:rPr lang="fr-FR" sz="1800" dirty="0">
                    <a:latin typeface="Avenir Next LT Pro" panose="020B0504020202020204" pitchFamily="34" charset="0"/>
                  </a:rPr>
                  <a:t> the transitions </a:t>
                </a:r>
                <a:r>
                  <a:rPr lang="fr-FR" sz="1800" dirty="0" err="1">
                    <a:latin typeface="Avenir Next LT Pro" panose="020B0504020202020204" pitchFamily="34" charset="0"/>
                  </a:rPr>
                  <a:t>between</a:t>
                </a:r>
                <a:r>
                  <a:rPr lang="fr-FR" sz="1800" dirty="0">
                    <a:latin typeface="Avenir Next LT Pro" panose="020B0504020202020204" pitchFamily="34" charset="0"/>
                  </a:rPr>
                  <a:t> the states.</a:t>
                </a:r>
              </a:p>
              <a:p>
                <a:pPr marL="285750" indent="-285750">
                  <a:lnSpc>
                    <a:spcPct val="110000"/>
                  </a:lnSpc>
                  <a:buFont typeface="Arial" panose="020B0604020202020204" pitchFamily="34" charset="0"/>
                  <a:buChar char="•"/>
                </a:pPr>
                <a:r>
                  <a:rPr lang="fr-FR" sz="1800" dirty="0">
                    <a:latin typeface="Avenir Next LT Pro" panose="020B0504020202020204" pitchFamily="34" charset="0"/>
                  </a:rPr>
                  <a:t>The </a:t>
                </a:r>
                <a:r>
                  <a:rPr lang="fr-FR" sz="1800" dirty="0" err="1">
                    <a:latin typeface="Avenir Next LT Pro" panose="020B0504020202020204" pitchFamily="34" charset="0"/>
                  </a:rPr>
                  <a:t>edges</a:t>
                </a:r>
                <a:r>
                  <a:rPr lang="fr-FR" sz="1800" dirty="0">
                    <a:latin typeface="Avenir Next LT Pro" panose="020B0504020202020204" pitchFamily="34" charset="0"/>
                  </a:rPr>
                  <a:t> </a:t>
                </a:r>
                <a:r>
                  <a:rPr lang="fr-FR" sz="1800" dirty="0" err="1">
                    <a:latin typeface="Avenir Next LT Pro" panose="020B0504020202020204" pitchFamily="34" charset="0"/>
                  </a:rPr>
                  <a:t>also</a:t>
                </a:r>
                <a:r>
                  <a:rPr lang="fr-FR" sz="1800" dirty="0">
                    <a:latin typeface="Avenir Next LT Pro" panose="020B0504020202020204" pitchFamily="34" charset="0"/>
                  </a:rPr>
                  <a:t> expresses the </a:t>
                </a:r>
                <a:r>
                  <a:rPr lang="fr-FR" sz="1800" dirty="0" err="1">
                    <a:latin typeface="Avenir Next LT Pro" panose="020B0504020202020204" pitchFamily="34" charset="0"/>
                  </a:rPr>
                  <a:t>ordering</a:t>
                </a:r>
                <a:r>
                  <a:rPr lang="fr-FR" sz="1800" dirty="0">
                    <a:latin typeface="Avenir Next LT Pro" panose="020B0504020202020204" pitchFamily="34" charset="0"/>
                  </a:rPr>
                  <a:t> </a:t>
                </a:r>
                <a:r>
                  <a:rPr lang="fr-FR" sz="1800" dirty="0" err="1">
                    <a:latin typeface="Avenir Next LT Pro" panose="020B0504020202020204" pitchFamily="34" charset="0"/>
                  </a:rPr>
                  <a:t>constraints</a:t>
                </a:r>
                <a:r>
                  <a:rPr lang="fr-FR" sz="1800" dirty="0">
                    <a:latin typeface="Avenir Next LT Pro" panose="020B0504020202020204" pitchFamily="34" charset="0"/>
                  </a:rPr>
                  <a:t>.</a:t>
                </a: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If the is a constraints between Task </a:t>
                </a:r>
                <a14:m>
                  <m:oMath xmlns:m="http://schemas.openxmlformats.org/officeDocument/2006/math">
                    <m:sSub>
                      <m:sSubPr>
                        <m:ctrlPr>
                          <a:rPr lang="en-US" sz="1800" i="1" dirty="0">
                            <a:latin typeface="Cambria Math" panose="02040503050406030204" pitchFamily="18" charset="0"/>
                          </a:rPr>
                        </m:ctrlPr>
                      </m:sSubPr>
                      <m:e>
                        <m:r>
                          <a:rPr lang="fr-FR" sz="1800" dirty="0">
                            <a:latin typeface="Cambria Math" panose="02040503050406030204" pitchFamily="18" charset="0"/>
                          </a:rPr>
                          <m:t>𝑡</m:t>
                        </m:r>
                      </m:e>
                      <m:sub>
                        <m:r>
                          <a:rPr lang="fr-FR" sz="1800" dirty="0">
                            <a:latin typeface="Cambria Math" panose="02040503050406030204" pitchFamily="18" charset="0"/>
                          </a:rPr>
                          <m:t>𝑖</m:t>
                        </m:r>
                      </m:sub>
                    </m:sSub>
                  </m:oMath>
                </a14:m>
                <a:r>
                  <a:rPr lang="en-US" sz="1800" dirty="0">
                    <a:latin typeface="Avenir Next LT Pro" panose="020B0504020202020204" pitchFamily="34" charset="0"/>
                  </a:rPr>
                  <a:t> and </a:t>
                </a:r>
                <a14:m>
                  <m:oMath xmlns:m="http://schemas.openxmlformats.org/officeDocument/2006/math">
                    <m:sSub>
                      <m:sSubPr>
                        <m:ctrlPr>
                          <a:rPr lang="en-US" sz="1800" i="1" dirty="0">
                            <a:latin typeface="Cambria Math" panose="02040503050406030204" pitchFamily="18" charset="0"/>
                          </a:rPr>
                        </m:ctrlPr>
                      </m:sSubPr>
                      <m:e>
                        <m:r>
                          <a:rPr lang="fr-FR" sz="1800" dirty="0">
                            <a:latin typeface="Cambria Math" panose="02040503050406030204" pitchFamily="18" charset="0"/>
                          </a:rPr>
                          <m:t>𝑡</m:t>
                        </m:r>
                      </m:e>
                      <m:sub>
                        <m:r>
                          <a:rPr lang="fr-FR" sz="1800" dirty="0">
                            <a:latin typeface="Cambria Math" panose="02040503050406030204" pitchFamily="18" charset="0"/>
                          </a:rPr>
                          <m:t>𝑗</m:t>
                        </m:r>
                      </m:sub>
                    </m:sSub>
                  </m:oMath>
                </a14:m>
                <a:r>
                  <a:rPr lang="en-US" sz="1800" dirty="0">
                    <a:latin typeface="Avenir Next LT Pro" panose="020B0504020202020204" pitchFamily="34" charset="0"/>
                  </a:rPr>
                  <a:t> then there’s non-zero probability transition.</a:t>
                </a:r>
              </a:p>
              <a:p>
                <a:pPr marL="285750" indent="-285750">
                  <a:lnSpc>
                    <a:spcPct val="110000"/>
                  </a:lnSpc>
                  <a:buFont typeface="Arial" panose="020B0604020202020204" pitchFamily="34" charset="0"/>
                  <a:buChar char="•"/>
                </a:pPr>
                <a:endParaRPr lang="fr-FR" sz="1800" dirty="0">
                  <a:latin typeface="Avenir Next LT Pro" panose="020B0504020202020204" pitchFamily="34" charset="0"/>
                </a:endParaRPr>
              </a:p>
              <a:p>
                <a:pPr marL="285750" indent="-285750">
                  <a:lnSpc>
                    <a:spcPct val="110000"/>
                  </a:lnSpc>
                  <a:buFont typeface="Arial" panose="020B0604020202020204" pitchFamily="34" charset="0"/>
                  <a:buChar char="•"/>
                </a:pPr>
                <a:r>
                  <a:rPr lang="fr-FR" sz="1800" dirty="0" err="1">
                    <a:latin typeface="Avenir Next LT Pro" panose="020B0504020202020204" pitchFamily="34" charset="0"/>
                  </a:rPr>
                  <a:t>Each</a:t>
                </a:r>
                <a:r>
                  <a:rPr lang="fr-FR" sz="1800" dirty="0">
                    <a:latin typeface="Avenir Next LT Pro" panose="020B0504020202020204" pitchFamily="34" charset="0"/>
                  </a:rPr>
                  <a:t> state </a:t>
                </a:r>
                <a:r>
                  <a:rPr lang="fr-FR" sz="1800" dirty="0" err="1">
                    <a:latin typeface="Avenir Next LT Pro" panose="020B0504020202020204" pitchFamily="34" charset="0"/>
                  </a:rPr>
                  <a:t>will</a:t>
                </a:r>
                <a:r>
                  <a:rPr lang="fr-FR" sz="1800" dirty="0">
                    <a:latin typeface="Avenir Next LT Pro" panose="020B0504020202020204" pitchFamily="34" charset="0"/>
                  </a:rPr>
                  <a:t> </a:t>
                </a:r>
                <a:r>
                  <a:rPr lang="fr-FR" sz="1800" dirty="0" err="1">
                    <a:latin typeface="Avenir Next LT Pro" panose="020B0504020202020204" pitchFamily="34" charset="0"/>
                  </a:rPr>
                  <a:t>be</a:t>
                </a:r>
                <a:r>
                  <a:rPr lang="fr-FR" sz="1800" dirty="0">
                    <a:latin typeface="Avenir Next LT Pro" panose="020B0504020202020204" pitchFamily="34" charset="0"/>
                  </a:rPr>
                  <a:t> </a:t>
                </a:r>
                <a:r>
                  <a:rPr lang="fr-FR" sz="1800" dirty="0" err="1">
                    <a:latin typeface="Avenir Next LT Pro" panose="020B0504020202020204" pitchFamily="34" charset="0"/>
                  </a:rPr>
                  <a:t>defined</a:t>
                </a:r>
                <a:r>
                  <a:rPr lang="fr-FR" sz="1800" dirty="0">
                    <a:latin typeface="Avenir Next LT Pro" panose="020B0504020202020204" pitchFamily="34" charset="0"/>
                  </a:rPr>
                  <a:t> </a:t>
                </a:r>
                <a:r>
                  <a:rPr lang="fr-FR" sz="1800" dirty="0" err="1">
                    <a:latin typeface="Avenir Next LT Pro" panose="020B0504020202020204" pitchFamily="34" charset="0"/>
                  </a:rPr>
                  <a:t>with</a:t>
                </a:r>
                <a:r>
                  <a:rPr lang="fr-FR" sz="1800" dirty="0">
                    <a:latin typeface="Avenir Next LT Pro" panose="020B0504020202020204" pitchFamily="34" charset="0"/>
                  </a:rPr>
                  <a:t> a </a:t>
                </a:r>
                <a:r>
                  <a:rPr lang="fr-FR" sz="1800" dirty="0" err="1">
                    <a:latin typeface="Avenir Next LT Pro" panose="020B0504020202020204" pitchFamily="34" charset="0"/>
                  </a:rPr>
                  <a:t>reward</a:t>
                </a:r>
                <a:r>
                  <a:rPr lang="fr-FR" sz="1800" dirty="0">
                    <a:latin typeface="Avenir Next LT Pro" panose="020B0504020202020204" pitchFamily="34" charset="0"/>
                  </a:rPr>
                  <a:t>/</a:t>
                </a:r>
                <a:r>
                  <a:rPr lang="fr-FR" sz="1800" dirty="0" err="1">
                    <a:latin typeface="Avenir Next LT Pro" panose="020B0504020202020204" pitchFamily="34" charset="0"/>
                  </a:rPr>
                  <a:t>cost</a:t>
                </a:r>
                <a:r>
                  <a:rPr lang="fr-FR" sz="1800" dirty="0">
                    <a:latin typeface="Avenir Next LT Pro" panose="020B0504020202020204" pitchFamily="34" charset="0"/>
                  </a:rPr>
                  <a:t> value.</a:t>
                </a: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Reward used  to express </a:t>
                </a:r>
                <a:r>
                  <a:rPr lang="fr-FR" sz="1800" dirty="0" err="1">
                    <a:latin typeface="Avenir Next LT Pro" panose="020B0504020202020204" pitchFamily="34" charset="0"/>
                  </a:rPr>
                  <a:t>user’s</a:t>
                </a:r>
                <a:r>
                  <a:rPr lang="fr-FR" sz="1800" dirty="0">
                    <a:latin typeface="Avenir Next LT Pro" panose="020B0504020202020204" pitchFamily="34" charset="0"/>
                  </a:rPr>
                  <a:t> </a:t>
                </a:r>
                <a:r>
                  <a:rPr lang="fr-FR" sz="1800" dirty="0" err="1">
                    <a:latin typeface="Avenir Next LT Pro" panose="020B0504020202020204" pitchFamily="34" charset="0"/>
                  </a:rPr>
                  <a:t>desirability</a:t>
                </a:r>
                <a:r>
                  <a:rPr lang="fr-FR" sz="1800" dirty="0">
                    <a:latin typeface="Avenir Next LT Pro" panose="020B0504020202020204" pitchFamily="34" charset="0"/>
                  </a:rPr>
                  <a:t>.</a:t>
                </a:r>
                <a:endParaRPr lang="en-US" sz="1800" dirty="0">
                  <a:latin typeface="Avenir Next LT Pro" panose="020B0504020202020204" pitchFamily="34" charset="0"/>
                </a:endParaRPr>
              </a:p>
              <a:p>
                <a:pPr marL="285750" indent="-285750">
                  <a:lnSpc>
                    <a:spcPct val="110000"/>
                  </a:lnSpc>
                  <a:buFont typeface="Arial" panose="020B0604020202020204" pitchFamily="34" charset="0"/>
                  <a:buChar char="•"/>
                </a:pPr>
                <a:r>
                  <a:rPr lang="en-US" sz="1800" dirty="0">
                    <a:latin typeface="Avenir Next LT Pro" panose="020B0504020202020204" pitchFamily="34" charset="0"/>
                  </a:rPr>
                  <a:t>Reward function is used  to induce the solver to select actions that lead towards certain desirable states.</a:t>
                </a:r>
              </a:p>
              <a:p>
                <a:pPr marL="285750" indent="-285750">
                  <a:lnSpc>
                    <a:spcPct val="150000"/>
                  </a:lnSpc>
                  <a:buFont typeface="Arial" panose="020B0604020202020204" pitchFamily="34" charset="0"/>
                  <a:buChar char="•"/>
                </a:pPr>
                <a:endParaRPr lang="fr-FR" sz="1800" dirty="0">
                  <a:latin typeface="Avenir Next LT Pro" panose="020B0504020202020204" pitchFamily="34" charset="0"/>
                </a:endParaRPr>
              </a:p>
              <a:p>
                <a:pPr marL="285750" indent="-285750">
                  <a:lnSpc>
                    <a:spcPct val="150000"/>
                  </a:lnSpc>
                  <a:buFont typeface="Arial" panose="020B0604020202020204" pitchFamily="34" charset="0"/>
                  <a:buChar char="•"/>
                </a:pPr>
                <a:r>
                  <a:rPr lang="fr-FR" sz="1800" dirty="0" err="1">
                    <a:latin typeface="Avenir Next LT Pro" panose="020B0504020202020204" pitchFamily="34" charset="0"/>
                  </a:rPr>
                  <a:t>Probabilities</a:t>
                </a:r>
                <a:r>
                  <a:rPr lang="fr-FR" sz="1800" dirty="0">
                    <a:latin typeface="Avenir Next LT Pro" panose="020B0504020202020204" pitchFamily="34" charset="0"/>
                  </a:rPr>
                  <a:t> and </a:t>
                </a:r>
                <a:r>
                  <a:rPr lang="fr-FR" sz="1800" dirty="0" err="1">
                    <a:latin typeface="Avenir Next LT Pro" panose="020B0504020202020204" pitchFamily="34" charset="0"/>
                  </a:rPr>
                  <a:t>reward</a:t>
                </a:r>
                <a:r>
                  <a:rPr lang="fr-FR" sz="1800" dirty="0">
                    <a:latin typeface="Avenir Next LT Pro" panose="020B0504020202020204" pitchFamily="34" charset="0"/>
                  </a:rPr>
                  <a:t> values are </a:t>
                </a:r>
                <a:r>
                  <a:rPr lang="fr-FR" sz="1800" dirty="0" err="1">
                    <a:latin typeface="Avenir Next LT Pro" panose="020B0504020202020204" pitchFamily="34" charset="0"/>
                  </a:rPr>
                  <a:t>defined</a:t>
                </a:r>
                <a:r>
                  <a:rPr lang="fr-FR" sz="1800" dirty="0">
                    <a:latin typeface="Avenir Next LT Pro" panose="020B0504020202020204" pitchFamily="34" charset="0"/>
                  </a:rPr>
                  <a:t> in the </a:t>
                </a:r>
                <a:r>
                  <a:rPr lang="fr-FR" sz="1800" dirty="0" err="1">
                    <a:latin typeface="Avenir Next LT Pro" panose="020B0504020202020204" pitchFamily="34" charset="0"/>
                  </a:rPr>
                  <a:t>domain</a:t>
                </a:r>
                <a:r>
                  <a:rPr lang="fr-FR" sz="1800" dirty="0">
                    <a:latin typeface="Avenir Next LT Pro" panose="020B0504020202020204" pitchFamily="34" charset="0"/>
                  </a:rPr>
                  <a:t> description.</a:t>
                </a:r>
              </a:p>
              <a:p>
                <a:pPr marL="285750" indent="-285750">
                  <a:lnSpc>
                    <a:spcPct val="150000"/>
                  </a:lnSpc>
                  <a:buFont typeface="Arial" panose="020B0604020202020204" pitchFamily="34" charset="0"/>
                  <a:buChar char="•"/>
                </a:pPr>
                <a:endParaRPr lang="fr-FR" sz="1800" dirty="0">
                  <a:latin typeface="Avenir Next LT Pro" panose="020B0504020202020204" pitchFamily="34" charset="0"/>
                </a:endParaRPr>
              </a:p>
            </p:txBody>
          </p:sp>
        </mc:Choice>
        <mc:Fallback xmlns="">
          <p:sp>
            <p:nvSpPr>
              <p:cNvPr id="12" name="Espace réservé du texte 3">
                <a:extLst>
                  <a:ext uri="{FF2B5EF4-FFF2-40B4-BE49-F238E27FC236}">
                    <a16:creationId xmlns:a16="http://schemas.microsoft.com/office/drawing/2014/main" id="{47E598BF-C7DC-491B-B154-7A30A36383A4}"/>
                  </a:ext>
                </a:extLst>
              </p:cNvPr>
              <p:cNvSpPr>
                <a:spLocks noGrp="1" noRot="1" noChangeAspect="1" noMove="1" noResize="1" noEditPoints="1" noAdjustHandles="1" noChangeArrowheads="1" noChangeShapeType="1" noTextEdit="1"/>
              </p:cNvSpPr>
              <p:nvPr>
                <p:ph idx="1"/>
              </p:nvPr>
            </p:nvSpPr>
            <p:spPr>
              <a:xfrm>
                <a:off x="827584" y="2590802"/>
                <a:ext cx="8136904" cy="3552825"/>
              </a:xfrm>
              <a:blipFill>
                <a:blip r:embed="rId3"/>
                <a:stretch>
                  <a:fillRect l="-375" t="-1201" b="-1029"/>
                </a:stretch>
              </a:blipFill>
            </p:spPr>
            <p:txBody>
              <a:bodyPr/>
              <a:lstStyle/>
              <a:p>
                <a:r>
                  <a:rPr lang="fr-FR">
                    <a:noFill/>
                  </a:rPr>
                  <a:t> </a:t>
                </a:r>
              </a:p>
            </p:txBody>
          </p:sp>
        </mc:Fallback>
      </mc:AlternateContent>
    </p:spTree>
    <p:extLst>
      <p:ext uri="{BB962C8B-B14F-4D97-AF65-F5344CB8AC3E}">
        <p14:creationId xmlns:p14="http://schemas.microsoft.com/office/powerpoint/2010/main" val="328379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3C2ADE-DDD2-416B-98AD-46E8D5685828}"/>
              </a:ext>
            </a:extLst>
          </p:cNvPr>
          <p:cNvSpPr>
            <a:spLocks noGrp="1"/>
          </p:cNvSpPr>
          <p:nvPr>
            <p:ph type="title"/>
          </p:nvPr>
        </p:nvSpPr>
        <p:spPr>
          <a:xfrm>
            <a:off x="838200" y="1143000"/>
            <a:ext cx="7467600" cy="1143000"/>
          </a:xfrm>
        </p:spPr>
        <p:txBody>
          <a:bodyPr/>
          <a:lstStyle/>
          <a:p>
            <a:r>
              <a:rPr lang="en-US" dirty="0"/>
              <a:t>Operator (CHIMP)</a:t>
            </a:r>
          </a:p>
        </p:txBody>
      </p:sp>
      <p:sp>
        <p:nvSpPr>
          <p:cNvPr id="11" name="Content Placeholder 2">
            <a:extLst>
              <a:ext uri="{FF2B5EF4-FFF2-40B4-BE49-F238E27FC236}">
                <a16:creationId xmlns:a16="http://schemas.microsoft.com/office/drawing/2014/main" id="{490D08F4-9806-45B8-9A99-5C63486A30CC}"/>
              </a:ext>
            </a:extLst>
          </p:cNvPr>
          <p:cNvSpPr>
            <a:spLocks noGrp="1"/>
          </p:cNvSpPr>
          <p:nvPr>
            <p:ph idx="1"/>
          </p:nvPr>
        </p:nvSpPr>
        <p:spPr>
          <a:xfrm>
            <a:off x="1493601" y="1909180"/>
            <a:ext cx="7467600" cy="4688172"/>
          </a:xfrm>
        </p:spPr>
        <p:txBody>
          <a:bodyPr/>
          <a:lstStyle/>
          <a:p>
            <a:pPr marL="0" indent="0">
              <a:buNone/>
            </a:pPr>
            <a:r>
              <a:rPr lang="en-US" sz="1800" dirty="0">
                <a:latin typeface="Avenir Next LT Pro" panose="020B0504020202020204" pitchFamily="34" charset="0"/>
              </a:rPr>
              <a:t>(:operator</a:t>
            </a:r>
          </a:p>
          <a:p>
            <a:pPr marL="0" indent="0">
              <a:buNone/>
            </a:pPr>
            <a:r>
              <a:rPr lang="en-US" sz="1800" dirty="0">
                <a:latin typeface="Avenir Next LT Pro" panose="020B0504020202020204" pitchFamily="34" charset="0"/>
              </a:rPr>
              <a:t>     (Head !</a:t>
            </a:r>
            <a:r>
              <a:rPr lang="en-US" sz="1800" dirty="0" err="1">
                <a:latin typeface="Avenir Next LT Pro" panose="020B0504020202020204" pitchFamily="34" charset="0"/>
              </a:rPr>
              <a:t>pick_up_object</a:t>
            </a:r>
            <a:r>
              <a:rPr lang="en-US" sz="1800" dirty="0">
                <a:latin typeface="Avenir Next LT Pro" panose="020B0504020202020204" pitchFamily="34" charset="0"/>
              </a:rPr>
              <a:t>(?obj ?arm))</a:t>
            </a:r>
          </a:p>
          <a:p>
            <a:pPr marL="0" indent="0">
              <a:buNone/>
            </a:pPr>
            <a:r>
              <a:rPr lang="en-US" sz="1800" dirty="0">
                <a:latin typeface="Avenir Next LT Pro" panose="020B0504020202020204" pitchFamily="34" charset="0"/>
              </a:rPr>
              <a:t>     (Pre p1 On(?obj ?</a:t>
            </a:r>
            <a:r>
              <a:rPr lang="en-US" sz="1800" dirty="0" err="1">
                <a:latin typeface="Avenir Next LT Pro" panose="020B0504020202020204" pitchFamily="34" charset="0"/>
              </a:rPr>
              <a:t>fromArea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p2 </a:t>
            </a:r>
            <a:r>
              <a:rPr lang="en-US" sz="1800" dirty="0" err="1">
                <a:latin typeface="Avenir Next LT Pro" panose="020B0504020202020204" pitchFamily="34" charset="0"/>
              </a:rPr>
              <a:t>RobotAt</a:t>
            </a:r>
            <a:r>
              <a:rPr lang="en-US" sz="1800" dirty="0">
                <a:latin typeface="Avenir Next LT Pro" panose="020B0504020202020204" pitchFamily="34" charset="0"/>
              </a:rPr>
              <a:t>(?</a:t>
            </a:r>
            <a:r>
              <a:rPr lang="en-US" sz="1800" dirty="0" err="1">
                <a:latin typeface="Avenir Next LT Pro" panose="020B0504020202020204" pitchFamily="34" charset="0"/>
              </a:rPr>
              <a:t>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p3 Holding(?arm ?nothing))</a:t>
            </a:r>
          </a:p>
          <a:p>
            <a:pPr marL="0" indent="0">
              <a:buNone/>
            </a:pPr>
            <a:r>
              <a:rPr lang="en-US" sz="1800" dirty="0">
                <a:latin typeface="Avenir Next LT Pro" panose="020B0504020202020204" pitchFamily="34" charset="0"/>
              </a:rPr>
              <a:t>     (Del p1)</a:t>
            </a:r>
          </a:p>
          <a:p>
            <a:pPr marL="0" indent="0">
              <a:buNone/>
            </a:pPr>
            <a:r>
              <a:rPr lang="en-US" sz="1800" dirty="0">
                <a:latin typeface="Avenir Next LT Pro" panose="020B0504020202020204" pitchFamily="34" charset="0"/>
              </a:rPr>
              <a:t>     (Del p3)</a:t>
            </a:r>
          </a:p>
          <a:p>
            <a:pPr marL="0" indent="0">
              <a:buNone/>
            </a:pPr>
            <a:r>
              <a:rPr lang="en-US" sz="1800" dirty="0">
                <a:latin typeface="Avenir Next LT Pro" panose="020B0504020202020204" pitchFamily="34" charset="0"/>
              </a:rPr>
              <a:t>     (Add e1 Holding(?arm ?obj))</a:t>
            </a:r>
          </a:p>
          <a:p>
            <a:pPr marL="0" indent="0">
              <a:buNone/>
            </a:pPr>
            <a:r>
              <a:rPr lang="en-US" sz="1800" dirty="0">
                <a:latin typeface="Avenir Next LT Pro" panose="020B0504020202020204" pitchFamily="34" charset="0"/>
              </a:rPr>
              <a:t>     (Constraint During(task,p2))</a:t>
            </a:r>
          </a:p>
          <a:p>
            <a:pPr marL="0" indent="0">
              <a:buNone/>
            </a:pPr>
            <a:r>
              <a:rPr lang="en-US" sz="1800" dirty="0">
                <a:latin typeface="Avenir Next LT Pro" panose="020B0504020202020204" pitchFamily="34" charset="0"/>
              </a:rPr>
              <a:t>     (Constraint Meets(p4,e1))</a:t>
            </a:r>
          </a:p>
          <a:p>
            <a:pPr marL="0" indent="0">
              <a:buNone/>
            </a:pPr>
            <a:r>
              <a:rPr lang="en-US" sz="1800" dirty="0">
                <a:latin typeface="Avenir Next LT Pro" panose="020B0504020202020204" pitchFamily="34" charset="0"/>
              </a:rPr>
              <a:t>     (Constraint Duration[4000,INF](task))</a:t>
            </a:r>
          </a:p>
          <a:p>
            <a:pPr marL="0" indent="0">
              <a:buNone/>
            </a:pPr>
            <a:r>
              <a:rPr lang="en-US" sz="1800" dirty="0">
                <a:latin typeface="Avenir Next LT Pro" panose="020B0504020202020204" pitchFamily="34" charset="0"/>
              </a:rPr>
              <a:t>     (</a:t>
            </a:r>
            <a:r>
              <a:rPr lang="en-US" sz="1800" dirty="0" err="1">
                <a:latin typeface="Avenir Next LT Pro" panose="020B0504020202020204" pitchFamily="34" charset="0"/>
              </a:rPr>
              <a:t>ResourceUsage</a:t>
            </a: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(Usage </a:t>
            </a:r>
            <a:r>
              <a:rPr lang="en-US" sz="1800" dirty="0" err="1">
                <a:latin typeface="Avenir Next LT Pro" panose="020B0504020202020204" pitchFamily="34" charset="0"/>
              </a:rPr>
              <a:t>armManCapacity</a:t>
            </a:r>
            <a:r>
              <a:rPr lang="en-US" sz="1800" dirty="0">
                <a:latin typeface="Avenir Next LT Pro" panose="020B0504020202020204" pitchFamily="34" charset="0"/>
              </a:rPr>
              <a:t> 1)))</a:t>
            </a:r>
          </a:p>
        </p:txBody>
      </p:sp>
      <p:sp>
        <p:nvSpPr>
          <p:cNvPr id="5" name="Rectangle 4">
            <a:extLst>
              <a:ext uri="{FF2B5EF4-FFF2-40B4-BE49-F238E27FC236}">
                <a16:creationId xmlns:a16="http://schemas.microsoft.com/office/drawing/2014/main" id="{F68C25B4-904B-4949-851B-B026738DB591}"/>
              </a:ext>
            </a:extLst>
          </p:cNvPr>
          <p:cNvSpPr/>
          <p:nvPr/>
        </p:nvSpPr>
        <p:spPr>
          <a:xfrm>
            <a:off x="6753977" y="2090729"/>
            <a:ext cx="1656184"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Primitive </a:t>
            </a:r>
            <a:r>
              <a:rPr lang="fr-FR" sz="1800" dirty="0" err="1"/>
              <a:t>task</a:t>
            </a:r>
            <a:endParaRPr lang="fr-FR" sz="1800" dirty="0"/>
          </a:p>
        </p:txBody>
      </p:sp>
      <p:cxnSp>
        <p:nvCxnSpPr>
          <p:cNvPr id="13" name="Connecteur droit avec flèche 12">
            <a:extLst>
              <a:ext uri="{FF2B5EF4-FFF2-40B4-BE49-F238E27FC236}">
                <a16:creationId xmlns:a16="http://schemas.microsoft.com/office/drawing/2014/main" id="{AF993832-7D3C-4E30-950E-74079CC07065}"/>
              </a:ext>
            </a:extLst>
          </p:cNvPr>
          <p:cNvCxnSpPr>
            <a:cxnSpLocks/>
            <a:stCxn id="5" idx="1"/>
          </p:cNvCxnSpPr>
          <p:nvPr/>
        </p:nvCxnSpPr>
        <p:spPr>
          <a:xfrm flipH="1">
            <a:off x="5508105" y="2306753"/>
            <a:ext cx="1245872" cy="863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22563B1-958D-4717-9CA0-7917E9E56CBB}"/>
              </a:ext>
            </a:extLst>
          </p:cNvPr>
          <p:cNvSpPr/>
          <p:nvPr/>
        </p:nvSpPr>
        <p:spPr>
          <a:xfrm>
            <a:off x="6463841" y="5669643"/>
            <a:ext cx="2001485"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Resource</a:t>
            </a:r>
            <a:r>
              <a:rPr lang="fr-FR" sz="1600" dirty="0"/>
              <a:t> </a:t>
            </a:r>
            <a:r>
              <a:rPr lang="fr-FR" sz="1800" dirty="0"/>
              <a:t>fluents</a:t>
            </a:r>
            <a:endParaRPr lang="fr-FR" sz="1600" dirty="0"/>
          </a:p>
        </p:txBody>
      </p:sp>
      <p:cxnSp>
        <p:nvCxnSpPr>
          <p:cNvPr id="19" name="Connecteur droit avec flèche 18">
            <a:extLst>
              <a:ext uri="{FF2B5EF4-FFF2-40B4-BE49-F238E27FC236}">
                <a16:creationId xmlns:a16="http://schemas.microsoft.com/office/drawing/2014/main" id="{75061A5C-139D-42BA-A8D1-2CD00E05A8AE}"/>
              </a:ext>
            </a:extLst>
          </p:cNvPr>
          <p:cNvCxnSpPr>
            <a:cxnSpLocks/>
          </p:cNvCxnSpPr>
          <p:nvPr/>
        </p:nvCxnSpPr>
        <p:spPr>
          <a:xfrm flipH="1">
            <a:off x="5122857" y="5885667"/>
            <a:ext cx="1254238" cy="1188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94F3171C-38D3-4262-ABB4-F4FA00C01F3B}"/>
              </a:ext>
            </a:extLst>
          </p:cNvPr>
          <p:cNvSpPr/>
          <p:nvPr/>
        </p:nvSpPr>
        <p:spPr>
          <a:xfrm>
            <a:off x="6548933" y="4826210"/>
            <a:ext cx="2412268" cy="432048"/>
          </a:xfrm>
          <a:prstGeom prst="rect">
            <a:avLst/>
          </a:prstGeom>
          <a:ln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Temporal </a:t>
            </a:r>
            <a:r>
              <a:rPr lang="fr-FR" sz="1800" dirty="0" err="1"/>
              <a:t>Constraints</a:t>
            </a:r>
            <a:endParaRPr lang="fr-FR" sz="1800" dirty="0"/>
          </a:p>
        </p:txBody>
      </p:sp>
      <p:cxnSp>
        <p:nvCxnSpPr>
          <p:cNvPr id="23" name="Connecteur droit avec flèche 22">
            <a:extLst>
              <a:ext uri="{FF2B5EF4-FFF2-40B4-BE49-F238E27FC236}">
                <a16:creationId xmlns:a16="http://schemas.microsoft.com/office/drawing/2014/main" id="{F0E66A80-90BE-404C-B960-B390A0579850}"/>
              </a:ext>
            </a:extLst>
          </p:cNvPr>
          <p:cNvCxnSpPr>
            <a:cxnSpLocks/>
            <a:stCxn id="22" idx="1"/>
          </p:cNvCxnSpPr>
          <p:nvPr/>
        </p:nvCxnSpPr>
        <p:spPr>
          <a:xfrm flipH="1">
            <a:off x="4820741" y="5042234"/>
            <a:ext cx="1728192" cy="77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necteur droit avec flèche 25">
            <a:extLst>
              <a:ext uri="{FF2B5EF4-FFF2-40B4-BE49-F238E27FC236}">
                <a16:creationId xmlns:a16="http://schemas.microsoft.com/office/drawing/2014/main" id="{53C24504-752B-4582-9ABC-D25B4D578EA7}"/>
              </a:ext>
            </a:extLst>
          </p:cNvPr>
          <p:cNvCxnSpPr>
            <a:cxnSpLocks/>
            <a:stCxn id="22" idx="1"/>
          </p:cNvCxnSpPr>
          <p:nvPr/>
        </p:nvCxnSpPr>
        <p:spPr>
          <a:xfrm flipH="1">
            <a:off x="5684837" y="5042234"/>
            <a:ext cx="864096" cy="3348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eur droit avec flèche 28">
            <a:extLst>
              <a:ext uri="{FF2B5EF4-FFF2-40B4-BE49-F238E27FC236}">
                <a16:creationId xmlns:a16="http://schemas.microsoft.com/office/drawing/2014/main" id="{8059536C-5EC7-4958-B3F0-CB9FACEF9FB1}"/>
              </a:ext>
            </a:extLst>
          </p:cNvPr>
          <p:cNvCxnSpPr>
            <a:cxnSpLocks/>
          </p:cNvCxnSpPr>
          <p:nvPr/>
        </p:nvCxnSpPr>
        <p:spPr>
          <a:xfrm flipH="1" flipV="1">
            <a:off x="5117534" y="4701553"/>
            <a:ext cx="1415463" cy="294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Accolade ouvrante 33">
            <a:extLst>
              <a:ext uri="{FF2B5EF4-FFF2-40B4-BE49-F238E27FC236}">
                <a16:creationId xmlns:a16="http://schemas.microsoft.com/office/drawing/2014/main" id="{D1082929-BA43-4B76-8412-CF04845DD0DB}"/>
              </a:ext>
            </a:extLst>
          </p:cNvPr>
          <p:cNvSpPr/>
          <p:nvPr/>
        </p:nvSpPr>
        <p:spPr>
          <a:xfrm>
            <a:off x="1575487" y="2686231"/>
            <a:ext cx="72008" cy="73189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
        <p:nvSpPr>
          <p:cNvPr id="40" name="Accolade ouvrante 39">
            <a:extLst>
              <a:ext uri="{FF2B5EF4-FFF2-40B4-BE49-F238E27FC236}">
                <a16:creationId xmlns:a16="http://schemas.microsoft.com/office/drawing/2014/main" id="{89577249-9268-41C5-AEEA-6E68A8EC9C39}"/>
              </a:ext>
            </a:extLst>
          </p:cNvPr>
          <p:cNvSpPr/>
          <p:nvPr/>
        </p:nvSpPr>
        <p:spPr>
          <a:xfrm>
            <a:off x="1583668" y="3616173"/>
            <a:ext cx="72008" cy="959277"/>
          </a:xfrm>
          <a:prstGeom prst="leftBrac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effectLst>
                <a:outerShdw blurRad="38100" dist="19050" dir="2700000" algn="tl" rotWithShape="0">
                  <a:schemeClr val="dk1">
                    <a:alpha val="40000"/>
                  </a:schemeClr>
                </a:outerShdw>
              </a:effectLst>
            </a:endParaRPr>
          </a:p>
        </p:txBody>
      </p:sp>
      <p:sp>
        <p:nvSpPr>
          <p:cNvPr id="41" name="Rectangle : coins arrondis 40">
            <a:extLst>
              <a:ext uri="{FF2B5EF4-FFF2-40B4-BE49-F238E27FC236}">
                <a16:creationId xmlns:a16="http://schemas.microsoft.com/office/drawing/2014/main" id="{B4C706A4-A5C9-4584-A79E-3F07EAAD5837}"/>
              </a:ext>
            </a:extLst>
          </p:cNvPr>
          <p:cNvSpPr/>
          <p:nvPr/>
        </p:nvSpPr>
        <p:spPr>
          <a:xfrm>
            <a:off x="153937" y="2847159"/>
            <a:ext cx="1357723" cy="436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Precondition</a:t>
            </a:r>
            <a:endParaRPr lang="fr-FR" sz="1600" dirty="0"/>
          </a:p>
        </p:txBody>
      </p:sp>
      <p:sp>
        <p:nvSpPr>
          <p:cNvPr id="42" name="Rectangle : coins arrondis 41">
            <a:extLst>
              <a:ext uri="{FF2B5EF4-FFF2-40B4-BE49-F238E27FC236}">
                <a16:creationId xmlns:a16="http://schemas.microsoft.com/office/drawing/2014/main" id="{94A44DFC-DD70-4897-ACA1-F787A5F2B027}"/>
              </a:ext>
            </a:extLst>
          </p:cNvPr>
          <p:cNvSpPr/>
          <p:nvPr/>
        </p:nvSpPr>
        <p:spPr>
          <a:xfrm>
            <a:off x="144016" y="3877390"/>
            <a:ext cx="1367644" cy="436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err="1"/>
              <a:t>Effect</a:t>
            </a:r>
            <a:endParaRPr lang="fr-FR" sz="1600" dirty="0"/>
          </a:p>
        </p:txBody>
      </p:sp>
    </p:spTree>
    <p:extLst>
      <p:ext uri="{BB962C8B-B14F-4D97-AF65-F5344CB8AC3E}">
        <p14:creationId xmlns:p14="http://schemas.microsoft.com/office/powerpoint/2010/main" val="397420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3C2ADE-DDD2-416B-98AD-46E8D5685828}"/>
              </a:ext>
            </a:extLst>
          </p:cNvPr>
          <p:cNvSpPr>
            <a:spLocks noGrp="1"/>
          </p:cNvSpPr>
          <p:nvPr>
            <p:ph type="title"/>
          </p:nvPr>
        </p:nvSpPr>
        <p:spPr>
          <a:xfrm>
            <a:off x="838200" y="1143000"/>
            <a:ext cx="7467600" cy="1143000"/>
          </a:xfrm>
        </p:spPr>
        <p:txBody>
          <a:bodyPr/>
          <a:lstStyle/>
          <a:p>
            <a:r>
              <a:rPr lang="en-US" dirty="0"/>
              <a:t>Operator (CHIMP)</a:t>
            </a:r>
          </a:p>
        </p:txBody>
      </p:sp>
      <p:sp>
        <p:nvSpPr>
          <p:cNvPr id="11" name="Content Placeholder 2">
            <a:extLst>
              <a:ext uri="{FF2B5EF4-FFF2-40B4-BE49-F238E27FC236}">
                <a16:creationId xmlns:a16="http://schemas.microsoft.com/office/drawing/2014/main" id="{490D08F4-9806-45B8-9A99-5C63486A30CC}"/>
              </a:ext>
            </a:extLst>
          </p:cNvPr>
          <p:cNvSpPr>
            <a:spLocks noGrp="1"/>
          </p:cNvSpPr>
          <p:nvPr>
            <p:ph idx="1"/>
          </p:nvPr>
        </p:nvSpPr>
        <p:spPr>
          <a:xfrm>
            <a:off x="1493601" y="1909180"/>
            <a:ext cx="7467600" cy="4688172"/>
          </a:xfrm>
        </p:spPr>
        <p:txBody>
          <a:bodyPr/>
          <a:lstStyle/>
          <a:p>
            <a:pPr marL="0" indent="0">
              <a:buNone/>
            </a:pPr>
            <a:r>
              <a:rPr lang="en-US" sz="1800" dirty="0">
                <a:latin typeface="Avenir Next LT Pro" panose="020B0504020202020204" pitchFamily="34" charset="0"/>
              </a:rPr>
              <a:t>(:operator</a:t>
            </a:r>
          </a:p>
          <a:p>
            <a:pPr marL="0" indent="0">
              <a:buNone/>
            </a:pPr>
            <a:r>
              <a:rPr lang="en-US" sz="1800" dirty="0">
                <a:latin typeface="Avenir Next LT Pro" panose="020B0504020202020204" pitchFamily="34" charset="0"/>
              </a:rPr>
              <a:t>     (Head !</a:t>
            </a:r>
            <a:r>
              <a:rPr lang="en-US" sz="1800" dirty="0" err="1">
                <a:latin typeface="Avenir Next LT Pro" panose="020B0504020202020204" pitchFamily="34" charset="0"/>
              </a:rPr>
              <a:t>pick_up_object</a:t>
            </a:r>
            <a:r>
              <a:rPr lang="en-US" sz="1800" dirty="0">
                <a:latin typeface="Avenir Next LT Pro" panose="020B0504020202020204" pitchFamily="34" charset="0"/>
              </a:rPr>
              <a:t>(?obj ?arm))</a:t>
            </a:r>
          </a:p>
          <a:p>
            <a:pPr marL="0" indent="0">
              <a:buNone/>
            </a:pPr>
            <a:r>
              <a:rPr lang="en-US" sz="1800" dirty="0">
                <a:latin typeface="Avenir Next LT Pro" panose="020B0504020202020204" pitchFamily="34" charset="0"/>
              </a:rPr>
              <a:t>     (Pre p1 On(?obj ?</a:t>
            </a:r>
            <a:r>
              <a:rPr lang="en-US" sz="1800" dirty="0" err="1">
                <a:latin typeface="Avenir Next LT Pro" panose="020B0504020202020204" pitchFamily="34" charset="0"/>
              </a:rPr>
              <a:t>fromArea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p2 </a:t>
            </a:r>
            <a:r>
              <a:rPr lang="en-US" sz="1800" dirty="0" err="1">
                <a:latin typeface="Avenir Next LT Pro" panose="020B0504020202020204" pitchFamily="34" charset="0"/>
              </a:rPr>
              <a:t>RobotAt</a:t>
            </a:r>
            <a:r>
              <a:rPr lang="en-US" sz="1800" dirty="0">
                <a:latin typeface="Avenir Next LT Pro" panose="020B0504020202020204" pitchFamily="34" charset="0"/>
              </a:rPr>
              <a:t>(?</a:t>
            </a:r>
            <a:r>
              <a:rPr lang="en-US" sz="1800" dirty="0" err="1">
                <a:latin typeface="Avenir Next LT Pro" panose="020B0504020202020204" pitchFamily="34" charset="0"/>
              </a:rPr>
              <a:t>mArea</a:t>
            </a:r>
            <a:r>
              <a:rPr lang="en-US" sz="1800" dirty="0">
                <a:latin typeface="Avenir Next LT Pro" panose="020B0504020202020204" pitchFamily="34" charset="0"/>
              </a:rPr>
              <a:t>))</a:t>
            </a:r>
          </a:p>
          <a:p>
            <a:pPr marL="0" indent="0">
              <a:buNone/>
            </a:pPr>
            <a:r>
              <a:rPr lang="en-US" sz="1800" dirty="0">
                <a:latin typeface="Avenir Next LT Pro" panose="020B0504020202020204" pitchFamily="34" charset="0"/>
              </a:rPr>
              <a:t>     (Pre p3 Holding(?arm ?nothing))</a:t>
            </a:r>
          </a:p>
          <a:p>
            <a:pPr marL="0" indent="0">
              <a:buNone/>
            </a:pPr>
            <a:r>
              <a:rPr lang="en-US" sz="1800" dirty="0">
                <a:latin typeface="Avenir Next LT Pro" panose="020B0504020202020204" pitchFamily="34" charset="0"/>
              </a:rPr>
              <a:t>      …</a:t>
            </a:r>
          </a:p>
          <a:p>
            <a:pPr marL="0" indent="0">
              <a:buNone/>
            </a:pPr>
            <a:r>
              <a:rPr lang="en-US" sz="1800" dirty="0">
                <a:solidFill>
                  <a:srgbClr val="0000FF"/>
                </a:solidFill>
                <a:latin typeface="Avenir Next LT Pro" panose="020B0504020202020204" pitchFamily="34" charset="0"/>
              </a:rPr>
              <a:t>     (Reward -0,04)</a:t>
            </a:r>
          </a:p>
          <a:p>
            <a:pPr marL="0" indent="0">
              <a:buNone/>
            </a:pPr>
            <a:r>
              <a:rPr lang="en-US" sz="1800" dirty="0">
                <a:solidFill>
                  <a:srgbClr val="0000FF"/>
                </a:solidFill>
                <a:latin typeface="Avenir Next LT Pro" panose="020B0504020202020204" pitchFamily="34" charset="0"/>
              </a:rPr>
              <a:t>     (</a:t>
            </a:r>
            <a:r>
              <a:rPr lang="fr-FR" sz="1800" dirty="0" err="1">
                <a:solidFill>
                  <a:srgbClr val="0000FF"/>
                </a:solidFill>
                <a:latin typeface="Avenir Next LT Pro" panose="020B0504020202020204" pitchFamily="34" charset="0"/>
              </a:rPr>
              <a:t>TransitionProb</a:t>
            </a:r>
            <a:r>
              <a:rPr lang="fr-FR" sz="1800" dirty="0">
                <a:solidFill>
                  <a:srgbClr val="0000FF"/>
                </a:solidFill>
                <a:latin typeface="Avenir Next LT Pro" panose="020B0504020202020204" pitchFamily="34" charset="0"/>
              </a:rPr>
              <a:t> 0,80)</a:t>
            </a:r>
          </a:p>
          <a:p>
            <a:pPr marL="0" indent="0">
              <a:buNone/>
            </a:pP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a:t>
            </a:r>
            <a:r>
              <a:rPr lang="en-US" sz="1800" dirty="0" err="1">
                <a:latin typeface="Avenir Next LT Pro" panose="020B0504020202020204" pitchFamily="34" charset="0"/>
              </a:rPr>
              <a:t>ResourceUsage</a:t>
            </a:r>
            <a:r>
              <a:rPr lang="en-US" sz="1800" dirty="0">
                <a:latin typeface="Avenir Next LT Pro" panose="020B0504020202020204" pitchFamily="34" charset="0"/>
              </a:rPr>
              <a:t> </a:t>
            </a:r>
          </a:p>
          <a:p>
            <a:pPr marL="0" indent="0">
              <a:buNone/>
            </a:pPr>
            <a:r>
              <a:rPr lang="en-US" sz="1800" dirty="0">
                <a:latin typeface="Avenir Next LT Pro" panose="020B0504020202020204" pitchFamily="34" charset="0"/>
              </a:rPr>
              <a:t>       (Usage </a:t>
            </a:r>
            <a:r>
              <a:rPr lang="en-US" sz="1800" dirty="0" err="1">
                <a:latin typeface="Avenir Next LT Pro" panose="020B0504020202020204" pitchFamily="34" charset="0"/>
              </a:rPr>
              <a:t>armManCapacity</a:t>
            </a:r>
            <a:r>
              <a:rPr lang="en-US" sz="1800" dirty="0">
                <a:latin typeface="Avenir Next LT Pro" panose="020B0504020202020204" pitchFamily="34" charset="0"/>
              </a:rPr>
              <a:t> 1)))</a:t>
            </a:r>
          </a:p>
        </p:txBody>
      </p:sp>
      <p:sp>
        <p:nvSpPr>
          <p:cNvPr id="30" name="Accolade ouvrante 29">
            <a:extLst>
              <a:ext uri="{FF2B5EF4-FFF2-40B4-BE49-F238E27FC236}">
                <a16:creationId xmlns:a16="http://schemas.microsoft.com/office/drawing/2014/main" id="{17391165-1564-4EB3-B108-0EFE42A9572D}"/>
              </a:ext>
            </a:extLst>
          </p:cNvPr>
          <p:cNvSpPr/>
          <p:nvPr/>
        </p:nvSpPr>
        <p:spPr>
          <a:xfrm rot="10800000">
            <a:off x="4139952" y="3861048"/>
            <a:ext cx="72008" cy="959277"/>
          </a:xfrm>
          <a:prstGeom prst="leftBrac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effectLst>
                <a:outerShdw blurRad="38100" dist="19050" dir="2700000" algn="tl" rotWithShape="0">
                  <a:schemeClr val="dk1">
                    <a:alpha val="40000"/>
                  </a:schemeClr>
                </a:outerShdw>
              </a:effectLst>
            </a:endParaRPr>
          </a:p>
        </p:txBody>
      </p:sp>
      <p:sp>
        <p:nvSpPr>
          <p:cNvPr id="31" name="Rectangle : coins arrondis 30">
            <a:extLst>
              <a:ext uri="{FF2B5EF4-FFF2-40B4-BE49-F238E27FC236}">
                <a16:creationId xmlns:a16="http://schemas.microsoft.com/office/drawing/2014/main" id="{86CE3B72-930A-49CC-BE78-93A02BAAAAEA}"/>
              </a:ext>
            </a:extLst>
          </p:cNvPr>
          <p:cNvSpPr/>
          <p:nvPr/>
        </p:nvSpPr>
        <p:spPr>
          <a:xfrm>
            <a:off x="5900020" y="3913989"/>
            <a:ext cx="1728192" cy="57028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err="1"/>
              <a:t>Markovian</a:t>
            </a:r>
            <a:r>
              <a:rPr lang="fr-FR" sz="1800" dirty="0"/>
              <a:t> inputs</a:t>
            </a:r>
          </a:p>
        </p:txBody>
      </p:sp>
      <p:cxnSp>
        <p:nvCxnSpPr>
          <p:cNvPr id="32" name="Connecteur droit avec flèche 31">
            <a:extLst>
              <a:ext uri="{FF2B5EF4-FFF2-40B4-BE49-F238E27FC236}">
                <a16:creationId xmlns:a16="http://schemas.microsoft.com/office/drawing/2014/main" id="{7AC13116-ED4A-4074-8213-FF904550C6C9}"/>
              </a:ext>
            </a:extLst>
          </p:cNvPr>
          <p:cNvCxnSpPr>
            <a:cxnSpLocks/>
          </p:cNvCxnSpPr>
          <p:nvPr/>
        </p:nvCxnSpPr>
        <p:spPr>
          <a:xfrm flipH="1">
            <a:off x="4549412" y="4110366"/>
            <a:ext cx="1350608" cy="18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05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p>
        </p:txBody>
      </p:sp>
      <p:graphicFrame>
        <p:nvGraphicFramePr>
          <p:cNvPr id="4" name="Espace réservé du contenu 3">
            <a:extLst>
              <a:ext uri="{FF2B5EF4-FFF2-40B4-BE49-F238E27FC236}">
                <a16:creationId xmlns:a16="http://schemas.microsoft.com/office/drawing/2014/main" id="{52B06B76-91C5-4C18-B5D1-89100E9D057F}"/>
              </a:ext>
            </a:extLst>
          </p:cNvPr>
          <p:cNvGraphicFramePr>
            <a:graphicFrameLocks noGrp="1"/>
          </p:cNvGraphicFramePr>
          <p:nvPr>
            <p:ph idx="1"/>
            <p:extLst>
              <p:ext uri="{D42A27DB-BD31-4B8C-83A1-F6EECF244321}">
                <p14:modId xmlns:p14="http://schemas.microsoft.com/office/powerpoint/2010/main" val="1127065992"/>
              </p:ext>
            </p:extLst>
          </p:nvPr>
        </p:nvGraphicFramePr>
        <p:xfrm>
          <a:off x="838200" y="2132856"/>
          <a:ext cx="7467600" cy="401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26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vert="horz" wrap="square" lIns="91440" tIns="45720" rIns="91440" bIns="45720" numCol="1" anchor="ctr" anchorCtr="0" compatLnSpc="1">
            <a:prstTxWarp prst="textNoShape">
              <a:avLst/>
            </a:prstTxWarp>
            <a:normAutofit/>
          </a:bodyPr>
          <a:lstStyle/>
          <a:p>
            <a:r>
              <a:rPr lang="de-DE" dirty="0"/>
              <a:t>The </a:t>
            </a:r>
            <a:r>
              <a:rPr lang="de-DE" dirty="0" err="1"/>
              <a:t>Necessity</a:t>
            </a:r>
            <a:r>
              <a:rPr lang="de-DE" dirty="0"/>
              <a:t> </a:t>
            </a:r>
            <a:r>
              <a:rPr lang="de-DE" dirty="0" err="1"/>
              <a:t>of</a:t>
            </a:r>
            <a:r>
              <a:rPr lang="de-DE" dirty="0"/>
              <a:t> </a:t>
            </a:r>
            <a:r>
              <a:rPr lang="de-DE" dirty="0" err="1"/>
              <a:t>Conditional</a:t>
            </a:r>
            <a:r>
              <a:rPr lang="de-DE" dirty="0"/>
              <a:t> </a:t>
            </a:r>
            <a:r>
              <a:rPr lang="de-DE" dirty="0" err="1"/>
              <a:t>Probability</a:t>
            </a:r>
            <a:endParaRPr lang="de-DE" dirty="0">
              <a:latin typeface="Arial" charset="0"/>
              <a:ea typeface="+mj-ea"/>
              <a:cs typeface="+mj-cs"/>
            </a:endParaRPr>
          </a:p>
        </p:txBody>
      </p:sp>
      <p:sp>
        <p:nvSpPr>
          <p:cNvPr id="5" name="Espace réservé du contenu 5">
            <a:extLst>
              <a:ext uri="{FF2B5EF4-FFF2-40B4-BE49-F238E27FC236}">
                <a16:creationId xmlns:a16="http://schemas.microsoft.com/office/drawing/2014/main" id="{02548A0B-C31E-48FE-9724-08A68C0447D4}"/>
              </a:ext>
            </a:extLst>
          </p:cNvPr>
          <p:cNvSpPr txBox="1">
            <a:spLocks/>
          </p:cNvSpPr>
          <p:nvPr/>
        </p:nvSpPr>
        <p:spPr bwMode="auto">
          <a:xfrm>
            <a:off x="838200" y="2395550"/>
            <a:ext cx="6254080" cy="3748094"/>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285750" indent="-285750">
              <a:buFont typeface="Arial" panose="020B0604020202020204" pitchFamily="34" charset="0"/>
              <a:buChar char="•"/>
            </a:pPr>
            <a:r>
              <a:rPr lang="de-DE" sz="1700" dirty="0">
                <a:latin typeface="Avenir Next LT Pro" panose="020B0504020202020204" pitchFamily="34" charset="0"/>
              </a:rPr>
              <a:t>Not all </a:t>
            </a:r>
            <a:r>
              <a:rPr lang="de-DE" sz="1700" dirty="0" err="1">
                <a:latin typeface="Avenir Next LT Pro" panose="020B0504020202020204" pitchFamily="34" charset="0"/>
              </a:rPr>
              <a:t>states</a:t>
            </a:r>
            <a:r>
              <a:rPr lang="de-DE" sz="1700" dirty="0">
                <a:latin typeface="Avenir Next LT Pro" panose="020B0504020202020204" pitchFamily="34" charset="0"/>
              </a:rPr>
              <a:t> </a:t>
            </a:r>
            <a:r>
              <a:rPr lang="de-DE" sz="1700" dirty="0" err="1">
                <a:latin typeface="Avenir Next LT Pro" panose="020B0504020202020204" pitchFamily="34" charset="0"/>
              </a:rPr>
              <a:t>has</a:t>
            </a:r>
            <a:r>
              <a:rPr lang="de-DE" sz="1700" dirty="0">
                <a:latin typeface="Avenir Next LT Pro" panose="020B0504020202020204" pitchFamily="34" charset="0"/>
              </a:rPr>
              <a:t> </a:t>
            </a:r>
            <a:r>
              <a:rPr lang="de-DE" sz="1700" dirty="0" err="1">
                <a:latin typeface="Avenir Next LT Pro" panose="020B0504020202020204" pitchFamily="34" charset="0"/>
              </a:rPr>
              <a:t>the</a:t>
            </a:r>
            <a:r>
              <a:rPr lang="de-DE" sz="1700" dirty="0">
                <a:latin typeface="Avenir Next LT Pro" panose="020B0504020202020204" pitchFamily="34" charset="0"/>
              </a:rPr>
              <a:t> same </a:t>
            </a:r>
            <a:r>
              <a:rPr lang="de-DE" sz="1700" dirty="0" err="1">
                <a:latin typeface="Avenir Next LT Pro" panose="020B0504020202020204" pitchFamily="34" charset="0"/>
              </a:rPr>
              <a:t>reward</a:t>
            </a:r>
            <a:r>
              <a:rPr lang="de-DE" sz="1700" dirty="0">
                <a:latin typeface="Avenir Next LT Pro" panose="020B0504020202020204" pitchFamily="34" charset="0"/>
              </a:rPr>
              <a:t> and </a:t>
            </a:r>
            <a:r>
              <a:rPr lang="de-DE" sz="1700" dirty="0" err="1">
                <a:latin typeface="Avenir Next LT Pro" panose="020B0504020202020204" pitchFamily="34" charset="0"/>
              </a:rPr>
              <a:t>transition</a:t>
            </a:r>
            <a:r>
              <a:rPr lang="de-DE" sz="1700" dirty="0">
                <a:latin typeface="Avenir Next LT Pro" panose="020B0504020202020204" pitchFamily="34" charset="0"/>
              </a:rPr>
              <a:t> </a:t>
            </a:r>
            <a:r>
              <a:rPr lang="de-DE" sz="1700" dirty="0" err="1">
                <a:latin typeface="Avenir Next LT Pro" panose="020B0504020202020204" pitchFamily="34" charset="0"/>
              </a:rPr>
              <a:t>probability</a:t>
            </a:r>
            <a:r>
              <a:rPr lang="de-DE" sz="1700" dirty="0">
                <a:latin typeface="Avenir Next LT Pro" panose="020B0504020202020204" pitchFamily="34" charset="0"/>
              </a:rPr>
              <a:t>.</a:t>
            </a:r>
          </a:p>
          <a:p>
            <a:pPr marL="285750" indent="-285750">
              <a:buFont typeface="Arial" panose="020B0604020202020204" pitchFamily="34" charset="0"/>
              <a:buChar char="•"/>
            </a:pPr>
            <a:r>
              <a:rPr lang="de-DE" sz="1700" dirty="0" err="1">
                <a:latin typeface="Avenir Next LT Pro" panose="020B0504020202020204" pitchFamily="34" charset="0"/>
              </a:rPr>
              <a:t>Flexibility</a:t>
            </a:r>
            <a:r>
              <a:rPr lang="de-DE" sz="1700" dirty="0">
                <a:latin typeface="Avenir Next LT Pro" panose="020B0504020202020204" pitchFamily="34" charset="0"/>
              </a:rPr>
              <a:t> in </a:t>
            </a:r>
            <a:r>
              <a:rPr lang="de-DE" sz="1700" dirty="0" err="1">
                <a:latin typeface="Avenir Next LT Pro" panose="020B0504020202020204" pitchFamily="34" charset="0"/>
              </a:rPr>
              <a:t>assignment</a:t>
            </a:r>
            <a:r>
              <a:rPr lang="de-DE" sz="1700" dirty="0">
                <a:latin typeface="Avenir Next LT Pro" panose="020B0504020202020204" pitchFamily="34" charset="0"/>
              </a:rPr>
              <a:t> </a:t>
            </a:r>
            <a:r>
              <a:rPr lang="de-DE" sz="1700" dirty="0" err="1">
                <a:latin typeface="Avenir Next LT Pro" panose="020B0504020202020204" pitchFamily="34" charset="0"/>
              </a:rPr>
              <a:t>markovian</a:t>
            </a:r>
            <a:r>
              <a:rPr lang="de-DE" sz="1700" dirty="0">
                <a:latin typeface="Avenir Next LT Pro" panose="020B0504020202020204" pitchFamily="34" charset="0"/>
              </a:rPr>
              <a:t> </a:t>
            </a:r>
            <a:r>
              <a:rPr lang="de-DE" sz="1700" dirty="0" err="1">
                <a:latin typeface="Avenir Next LT Pro" panose="020B0504020202020204" pitchFamily="34" charset="0"/>
              </a:rPr>
              <a:t>parametres</a:t>
            </a:r>
            <a:r>
              <a:rPr lang="de-DE" sz="1700" dirty="0">
                <a:latin typeface="Avenir Next LT Pro" panose="020B0504020202020204" pitchFamily="34" charset="0"/>
              </a:rPr>
              <a:t> </a:t>
            </a:r>
            <a:r>
              <a:rPr lang="de-DE" sz="1700" dirty="0" err="1">
                <a:latin typeface="Avenir Next LT Pro" panose="020B0504020202020204" pitchFamily="34" charset="0"/>
              </a:rPr>
              <a:t>for</a:t>
            </a:r>
            <a:r>
              <a:rPr lang="de-DE" sz="1700" dirty="0">
                <a:latin typeface="Avenir Next LT Pro" panose="020B0504020202020204" pitchFamily="34" charset="0"/>
              </a:rPr>
              <a:t> </a:t>
            </a:r>
            <a:r>
              <a:rPr lang="de-DE" sz="1700" dirty="0" err="1">
                <a:latin typeface="Avenir Next LT Pro" panose="020B0504020202020204" pitchFamily="34" charset="0"/>
              </a:rPr>
              <a:t>each</a:t>
            </a:r>
            <a:r>
              <a:rPr lang="de-DE" sz="1700" dirty="0">
                <a:latin typeface="Avenir Next LT Pro" panose="020B0504020202020204" pitchFamily="34" charset="0"/>
              </a:rPr>
              <a:t> </a:t>
            </a:r>
            <a:r>
              <a:rPr lang="de-DE" sz="1700" dirty="0" err="1">
                <a:latin typeface="Avenir Next LT Pro" panose="020B0504020202020204" pitchFamily="34" charset="0"/>
              </a:rPr>
              <a:t>specific</a:t>
            </a:r>
            <a:r>
              <a:rPr lang="de-DE" sz="1700" dirty="0">
                <a:latin typeface="Avenir Next LT Pro" panose="020B0504020202020204" pitchFamily="34" charset="0"/>
              </a:rPr>
              <a:t> </a:t>
            </a:r>
            <a:r>
              <a:rPr lang="de-DE" sz="1700" dirty="0" err="1">
                <a:latin typeface="Avenir Next LT Pro" panose="020B0504020202020204" pitchFamily="34" charset="0"/>
              </a:rPr>
              <a:t>state</a:t>
            </a:r>
            <a:r>
              <a:rPr lang="de-DE" sz="1700" dirty="0">
                <a:latin typeface="Avenir Next LT Pro" panose="020B0504020202020204" pitchFamily="34" charset="0"/>
              </a:rPr>
              <a:t> and </a:t>
            </a:r>
            <a:r>
              <a:rPr lang="de-DE" sz="1700" dirty="0" err="1">
                <a:latin typeface="Avenir Next LT Pro" panose="020B0504020202020204" pitchFamily="34" charset="0"/>
              </a:rPr>
              <a:t>task</a:t>
            </a:r>
            <a:r>
              <a:rPr lang="de-DE" sz="1700" dirty="0">
                <a:latin typeface="Avenir Next LT Pro" panose="020B0504020202020204" pitchFamily="34" charset="0"/>
              </a:rPr>
              <a:t>.</a:t>
            </a:r>
          </a:p>
          <a:p>
            <a:endParaRPr lang="de-DE" kern="0" dirty="0"/>
          </a:p>
        </p:txBody>
      </p:sp>
      <p:pic>
        <p:nvPicPr>
          <p:cNvPr id="6" name="Graphique 5">
            <a:extLst>
              <a:ext uri="{FF2B5EF4-FFF2-40B4-BE49-F238E27FC236}">
                <a16:creationId xmlns:a16="http://schemas.microsoft.com/office/drawing/2014/main" id="{8F130F5D-4BB3-46B8-BD33-2989904593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574" y="3879132"/>
            <a:ext cx="5582852" cy="2337865"/>
          </a:xfrm>
          <a:prstGeom prst="rect">
            <a:avLst/>
          </a:prstGeom>
        </p:spPr>
      </p:pic>
      <p:sp>
        <p:nvSpPr>
          <p:cNvPr id="7" name="Espace réservé du contenu 5">
            <a:extLst>
              <a:ext uri="{FF2B5EF4-FFF2-40B4-BE49-F238E27FC236}">
                <a16:creationId xmlns:a16="http://schemas.microsoft.com/office/drawing/2014/main" id="{5F891B40-25FB-4E86-BBAD-94C37E6078DC}"/>
              </a:ext>
            </a:extLst>
          </p:cNvPr>
          <p:cNvSpPr txBox="1">
            <a:spLocks/>
          </p:cNvSpPr>
          <p:nvPr/>
        </p:nvSpPr>
        <p:spPr>
          <a:xfrm>
            <a:off x="3378061" y="629417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8: HTN </a:t>
            </a:r>
            <a:r>
              <a:rPr lang="fr-FR" sz="1050" kern="0" dirty="0" err="1">
                <a:latin typeface="Avenir Next LT Pro" panose="020B0504020202020204" pitchFamily="34" charset="0"/>
              </a:rPr>
              <a:t>decomposition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335945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vert="horz" wrap="square" lIns="91440" tIns="45720" rIns="91440" bIns="45720" numCol="1" anchor="ctr" anchorCtr="0" compatLnSpc="1">
            <a:prstTxWarp prst="textNoShape">
              <a:avLst/>
            </a:prstTxWarp>
            <a:normAutofit/>
          </a:bodyPr>
          <a:lstStyle/>
          <a:p>
            <a:r>
              <a:rPr lang="de-DE" dirty="0"/>
              <a:t>The </a:t>
            </a:r>
            <a:r>
              <a:rPr lang="de-DE" dirty="0" err="1"/>
              <a:t>Necessity</a:t>
            </a:r>
            <a:r>
              <a:rPr lang="de-DE" dirty="0"/>
              <a:t> </a:t>
            </a:r>
            <a:r>
              <a:rPr lang="de-DE" dirty="0" err="1"/>
              <a:t>of</a:t>
            </a:r>
            <a:r>
              <a:rPr lang="de-DE" dirty="0"/>
              <a:t> </a:t>
            </a:r>
            <a:r>
              <a:rPr lang="de-DE" dirty="0" err="1"/>
              <a:t>Conditional</a:t>
            </a:r>
            <a:r>
              <a:rPr lang="de-DE" dirty="0"/>
              <a:t> </a:t>
            </a:r>
            <a:r>
              <a:rPr lang="de-DE" dirty="0" err="1"/>
              <a:t>Probability</a:t>
            </a:r>
            <a:endParaRPr lang="de-DE" dirty="0">
              <a:latin typeface="Arial" charset="0"/>
              <a:ea typeface="+mj-ea"/>
              <a:cs typeface="+mj-cs"/>
            </a:endParaRPr>
          </a:p>
        </p:txBody>
      </p:sp>
      <p:sp>
        <p:nvSpPr>
          <p:cNvPr id="5" name="Espace réservé du contenu 5">
            <a:extLst>
              <a:ext uri="{FF2B5EF4-FFF2-40B4-BE49-F238E27FC236}">
                <a16:creationId xmlns:a16="http://schemas.microsoft.com/office/drawing/2014/main" id="{02548A0B-C31E-48FE-9724-08A68C0447D4}"/>
              </a:ext>
            </a:extLst>
          </p:cNvPr>
          <p:cNvSpPr txBox="1">
            <a:spLocks/>
          </p:cNvSpPr>
          <p:nvPr/>
        </p:nvSpPr>
        <p:spPr bwMode="auto">
          <a:xfrm>
            <a:off x="838660" y="2060848"/>
            <a:ext cx="7693780" cy="4385200"/>
          </a:xfrm>
          <a:prstGeom prst="rect">
            <a:avLst/>
          </a:prstGeom>
          <a:noFill/>
          <a:ln>
            <a:noFill/>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a:lnSpc>
                <a:spcPct val="120000"/>
              </a:lnSpc>
            </a:pPr>
            <a:r>
              <a:rPr lang="de-DE" sz="1700" dirty="0" err="1">
                <a:latin typeface="Avenir Next LT Pro" panose="020B0504020202020204" pitchFamily="34" charset="0"/>
              </a:rPr>
              <a:t>Each</a:t>
            </a:r>
            <a:r>
              <a:rPr lang="de-DE" sz="1700" dirty="0">
                <a:latin typeface="Avenir Next LT Pro" panose="020B0504020202020204" pitchFamily="34" charset="0"/>
              </a:rPr>
              <a:t> primitive </a:t>
            </a:r>
            <a:r>
              <a:rPr lang="de-DE" sz="1700" dirty="0" err="1">
                <a:latin typeface="Avenir Next LT Pro" panose="020B0504020202020204" pitchFamily="34" charset="0"/>
              </a:rPr>
              <a:t>task</a:t>
            </a:r>
            <a:r>
              <a:rPr lang="de-DE" sz="1700" dirty="0">
                <a:latin typeface="Avenir Next LT Pro" panose="020B0504020202020204" pitchFamily="34" charset="0"/>
              </a:rPr>
              <a:t> </a:t>
            </a:r>
            <a:r>
              <a:rPr lang="de-DE" sz="1700" dirty="0" err="1">
                <a:latin typeface="Avenir Next LT Pro" panose="020B0504020202020204" pitchFamily="34" charset="0"/>
              </a:rPr>
              <a:t>has</a:t>
            </a:r>
            <a:r>
              <a:rPr lang="de-DE" sz="1700" dirty="0">
                <a:latin typeface="Avenir Next LT Pro" panose="020B0504020202020204" pitchFamily="34" charset="0"/>
              </a:rPr>
              <a:t> ist own </a:t>
            </a:r>
            <a:r>
              <a:rPr lang="de-DE" sz="1700" dirty="0" err="1">
                <a:latin typeface="Avenir Next LT Pro" panose="020B0504020202020204" pitchFamily="34" charset="0"/>
              </a:rPr>
              <a:t>transition</a:t>
            </a:r>
            <a:r>
              <a:rPr lang="de-DE" sz="1700" dirty="0">
                <a:latin typeface="Avenir Next LT Pro" panose="020B0504020202020204" pitchFamily="34" charset="0"/>
              </a:rPr>
              <a:t> </a:t>
            </a:r>
            <a:r>
              <a:rPr lang="de-DE" sz="1700" dirty="0" err="1">
                <a:latin typeface="Avenir Next LT Pro" panose="020B0504020202020204" pitchFamily="34" charset="0"/>
              </a:rPr>
              <a:t>probability</a:t>
            </a:r>
            <a:r>
              <a:rPr lang="de-DE" sz="1700" dirty="0">
                <a:latin typeface="Avenir Next LT Pro" panose="020B0504020202020204" pitchFamily="34" charset="0"/>
              </a:rPr>
              <a:t>,</a:t>
            </a:r>
            <a:endParaRPr lang="fr-FR" sz="1700" dirty="0">
              <a:latin typeface="Avenir Next LT Pro" panose="020B0504020202020204" pitchFamily="34" charset="0"/>
            </a:endParaRPr>
          </a:p>
          <a:p>
            <a:pPr>
              <a:lnSpc>
                <a:spcPct val="120000"/>
              </a:lnSpc>
            </a:pPr>
            <a:r>
              <a:rPr lang="fr-FR" sz="1700" dirty="0" err="1">
                <a:latin typeface="Avenir Next LT Pro" panose="020B0504020202020204" pitchFamily="34" charset="0"/>
              </a:rPr>
              <a:t>Distinguish</a:t>
            </a:r>
            <a:r>
              <a:rPr lang="fr-FR" sz="1700" dirty="0">
                <a:latin typeface="Avenir Next LT Pro" panose="020B0504020202020204" pitchFamily="34" charset="0"/>
              </a:rPr>
              <a:t> the possible </a:t>
            </a:r>
            <a:r>
              <a:rPr lang="fr-FR" sz="1700" dirty="0" err="1">
                <a:latin typeface="Avenir Next LT Pro" panose="020B0504020202020204" pitchFamily="34" charset="0"/>
              </a:rPr>
              <a:t>operators</a:t>
            </a:r>
            <a:r>
              <a:rPr lang="fr-FR" sz="1700" dirty="0">
                <a:latin typeface="Avenir Next LT Pro" panose="020B0504020202020204" pitchFamily="34" charset="0"/>
              </a:rPr>
              <a:t> </a:t>
            </a:r>
            <a:r>
              <a:rPr lang="fr-FR" sz="1700" dirty="0" err="1">
                <a:latin typeface="Avenir Next LT Pro" panose="020B0504020202020204" pitchFamily="34" charset="0"/>
              </a:rPr>
              <a:t>through</a:t>
            </a:r>
            <a:r>
              <a:rPr lang="fr-FR" sz="1700" dirty="0">
                <a:latin typeface="Avenir Next LT Pro" panose="020B0504020202020204" pitchFamily="34" charset="0"/>
              </a:rPr>
              <a:t> the if-</a:t>
            </a:r>
            <a:r>
              <a:rPr lang="fr-FR" sz="1700" dirty="0" err="1">
                <a:latin typeface="Avenir Next LT Pro" panose="020B0504020202020204" pitchFamily="34" charset="0"/>
              </a:rPr>
              <a:t>statement</a:t>
            </a:r>
            <a:r>
              <a:rPr lang="fr-FR" sz="1700" dirty="0">
                <a:latin typeface="Avenir Next LT Pro" panose="020B0504020202020204" pitchFamily="34" charset="0"/>
              </a:rPr>
              <a:t>.</a:t>
            </a:r>
          </a:p>
          <a:p>
            <a:pPr>
              <a:lnSpc>
                <a:spcPct val="120000"/>
              </a:lnSpc>
            </a:pPr>
            <a:endParaRPr lang="fr-FR" sz="1700" dirty="0">
              <a:latin typeface="Avenir Next LT Pro" panose="020B0504020202020204" pitchFamily="34" charset="0"/>
            </a:endParaRPr>
          </a:p>
          <a:p>
            <a:pPr algn="l">
              <a:lnSpc>
                <a:spcPct val="120000"/>
              </a:lnSpc>
            </a:pPr>
            <a:r>
              <a:rPr lang="en-US" sz="1600" b="0" i="0" u="none" strike="noStrike" baseline="0" dirty="0">
                <a:solidFill>
                  <a:srgbClr val="808000"/>
                </a:solidFill>
                <a:latin typeface="Avenir Next LT Pro" panose="020B0504020202020204" pitchFamily="34" charset="0"/>
              </a:rPr>
              <a:t>// move from ?l1 to ?l2</a:t>
            </a:r>
          </a:p>
          <a:p>
            <a:pPr algn="l">
              <a:lnSpc>
                <a:spcPct val="120000"/>
              </a:lnSpc>
            </a:pPr>
            <a:r>
              <a:rPr lang="fr-FR" sz="1600" i="0" u="none" strike="noStrike" baseline="0" dirty="0">
                <a:solidFill>
                  <a:srgbClr val="000000"/>
                </a:solidFill>
                <a:latin typeface="Avenir Next LT Pro" panose="020B0504020202020204" pitchFamily="34" charset="0"/>
              </a:rPr>
              <a:t> (:</a:t>
            </a:r>
            <a:r>
              <a:rPr lang="fr-FR" sz="1600" i="0" u="none" strike="noStrike" baseline="0" dirty="0" err="1">
                <a:solidFill>
                  <a:srgbClr val="0000FF"/>
                </a:solidFill>
                <a:latin typeface="Avenir Next LT Pro" panose="020B0504020202020204" pitchFamily="34" charset="0"/>
              </a:rPr>
              <a:t>operator</a:t>
            </a:r>
            <a:endParaRPr lang="fr-FR" sz="1600" i="0" u="none" strike="noStrike" baseline="0" dirty="0">
              <a:solidFill>
                <a:srgbClr val="0000FF"/>
              </a:solidFill>
              <a:latin typeface="Avenir Next LT Pro" panose="020B0504020202020204" pitchFamily="34" charset="0"/>
            </a:endParaRP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Head </a:t>
            </a:r>
            <a:r>
              <a:rPr lang="en-US" sz="1600" i="0" u="none" strike="noStrike" baseline="0" dirty="0">
                <a:solidFill>
                  <a:srgbClr val="000000"/>
                </a:solidFill>
                <a:latin typeface="Avenir Next LT Pro" panose="020B0504020202020204" pitchFamily="34" charset="0"/>
              </a:rPr>
              <a:t>!</a:t>
            </a:r>
            <a:r>
              <a:rPr lang="en-US" sz="1600" i="0" u="none" strike="noStrike" baseline="0" dirty="0" err="1">
                <a:solidFill>
                  <a:srgbClr val="000000"/>
                </a:solidFill>
                <a:effectLst>
                  <a:outerShdw blurRad="38100" dist="38100" dir="2700000" algn="tl">
                    <a:srgbClr val="000000">
                      <a:alpha val="43137"/>
                    </a:srgbClr>
                  </a:outerShdw>
                </a:effectLst>
                <a:latin typeface="Avenir Next LT Pro" panose="020B0504020202020204" pitchFamily="34" charset="0"/>
              </a:rPr>
              <a:t>moveTo</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1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a:t>
            </a:r>
            <a:r>
              <a:rPr lang="en-US" sz="1600" i="0" u="none" strike="noStrike" baseline="0" dirty="0">
                <a:solidFill>
                  <a:srgbClr val="000000"/>
                </a:solidFill>
                <a:latin typeface="Avenir Next LT Pro" panose="020B0504020202020204" pitchFamily="34" charset="0"/>
              </a:rPr>
              <a:t>))</a:t>
            </a:r>
          </a:p>
          <a:p>
            <a:pPr algn="l">
              <a:lnSpc>
                <a:spcPct val="120000"/>
              </a:lnSpc>
            </a:pPr>
            <a:r>
              <a:rPr lang="fr-FR" sz="1600" i="0" u="none" strike="noStrike" baseline="0" dirty="0">
                <a:solidFill>
                  <a:srgbClr val="000000"/>
                </a:solidFill>
                <a:latin typeface="Avenir Next LT Pro" panose="020B0504020202020204" pitchFamily="34" charset="0"/>
              </a:rPr>
              <a:t>   ....</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if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latin typeface="Avenir Next LT Pro" panose="020B0504020202020204" pitchFamily="34" charset="0"/>
              </a:rPr>
              <a:t>Values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 </a:t>
            </a:r>
            <a:r>
              <a:rPr lang="en-US" sz="1600" i="0" u="none" strike="noStrike" baseline="0" dirty="0" err="1">
                <a:solidFill>
                  <a:srgbClr val="000000"/>
                </a:solidFill>
                <a:latin typeface="Avenir Next LT Pro" panose="020B0504020202020204" pitchFamily="34" charset="0"/>
              </a:rPr>
              <a:t>london</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666666"/>
                </a:solidFill>
                <a:latin typeface="Avenir Next LT Pro" panose="020B0504020202020204" pitchFamily="34" charset="0"/>
              </a:rPr>
              <a:t>1</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808000"/>
                </a:solidFill>
                <a:latin typeface="Avenir Next LT Pro" panose="020B0504020202020204" pitchFamily="34" charset="0"/>
              </a:rPr>
              <a:t>// final state only reward</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if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latin typeface="Avenir Next LT Pro" panose="020B0504020202020204" pitchFamily="34" charset="0"/>
              </a:rPr>
              <a:t>Values </a:t>
            </a:r>
            <a:r>
              <a:rPr lang="en-US" sz="1600" i="0" u="none" strike="noStrike" baseline="0" dirty="0">
                <a:solidFill>
                  <a:srgbClr val="000000"/>
                </a:solidFill>
                <a:latin typeface="Avenir Next LT Pro" panose="020B0504020202020204" pitchFamily="34" charset="0"/>
              </a:rPr>
              <a:t>?l</a:t>
            </a:r>
            <a:r>
              <a:rPr lang="en-US" sz="1600" i="0" u="none" strike="noStrike" baseline="0" dirty="0">
                <a:solidFill>
                  <a:srgbClr val="666666"/>
                </a:solidFill>
                <a:latin typeface="Avenir Next LT Pro" panose="020B0504020202020204" pitchFamily="34" charset="0"/>
              </a:rPr>
              <a:t>2 </a:t>
            </a:r>
            <a:r>
              <a:rPr lang="en-US" sz="1600" dirty="0">
                <a:solidFill>
                  <a:srgbClr val="000000"/>
                </a:solidFill>
                <a:latin typeface="Avenir Next LT Pro" panose="020B0504020202020204" pitchFamily="34" charset="0"/>
              </a:rPr>
              <a:t>corner1</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06</a:t>
            </a:r>
            <a:r>
              <a:rPr lang="en-US" sz="1600" i="0" u="none" strike="noStrike" baseline="0" dirty="0">
                <a:solidFill>
                  <a:srgbClr val="000000"/>
                </a:solidFill>
                <a:latin typeface="Avenir Next LT Pro" panose="020B0504020202020204" pitchFamily="34" charset="0"/>
              </a:rPr>
              <a:t>) (</a:t>
            </a:r>
            <a:r>
              <a:rPr lang="en-US" sz="1600" i="0" u="none" strike="noStrike" baseline="0" dirty="0" err="1">
                <a:solidFill>
                  <a:srgbClr val="0000FF"/>
                </a:solidFill>
                <a:effectLst>
                  <a:outerShdw blurRad="38100" dist="38100" dir="2700000" algn="tl">
                    <a:srgbClr val="000000">
                      <a:alpha val="43137"/>
                    </a:srgbClr>
                  </a:outerShdw>
                </a:effectLst>
                <a:latin typeface="Avenir Next LT Pro" panose="020B0504020202020204" pitchFamily="34" charset="0"/>
              </a:rPr>
              <a:t>TransitionProb</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8</a:t>
            </a:r>
            <a:r>
              <a:rPr lang="en-US" sz="1600" i="0" u="none" strike="noStrike" baseline="0" dirty="0">
                <a:solidFill>
                  <a:srgbClr val="000000"/>
                </a:solidFill>
                <a:latin typeface="Avenir Next LT Pro" panose="020B0504020202020204" pitchFamily="34" charset="0"/>
              </a:rPr>
              <a:t>))</a:t>
            </a:r>
          </a:p>
          <a:p>
            <a:pPr algn="l">
              <a:lnSpc>
                <a:spcPct val="120000"/>
              </a:lnSpc>
            </a:pP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0000FF"/>
                </a:solidFill>
                <a:latin typeface="Avenir Next LT Pro" panose="020B0504020202020204" pitchFamily="34" charset="0"/>
              </a:rPr>
              <a:t>else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0000FF"/>
                </a:solidFill>
                <a:effectLst>
                  <a:outerShdw blurRad="38100" dist="38100" dir="2700000" algn="tl">
                    <a:srgbClr val="000000">
                      <a:alpha val="43137"/>
                    </a:srgbClr>
                  </a:outerShdw>
                </a:effectLst>
                <a:latin typeface="Avenir Next LT Pro" panose="020B0504020202020204" pitchFamily="34" charset="0"/>
              </a:rPr>
              <a:t>Reward</a:t>
            </a:r>
            <a:r>
              <a:rPr lang="en-US" sz="1600" i="0" u="none" strike="noStrike" baseline="0" dirty="0">
                <a:solidFill>
                  <a:srgbClr val="0000FF"/>
                </a:solidFill>
                <a:latin typeface="Avenir Next LT Pro" panose="020B0504020202020204" pitchFamily="34" charset="0"/>
              </a:rPr>
              <a:t> </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a:t>
            </a:r>
            <a:r>
              <a:rPr lang="en-US" sz="1600" i="0" u="none" strike="noStrike" baseline="0" dirty="0">
                <a:solidFill>
                  <a:srgbClr val="000000"/>
                </a:solidFill>
                <a:latin typeface="Avenir Next LT Pro" panose="020B0504020202020204" pitchFamily="34" charset="0"/>
              </a:rPr>
              <a:t>.</a:t>
            </a:r>
            <a:r>
              <a:rPr lang="en-US" sz="1600" i="0" u="none" strike="noStrike" baseline="0" dirty="0">
                <a:solidFill>
                  <a:srgbClr val="666666"/>
                </a:solidFill>
                <a:latin typeface="Avenir Next LT Pro" panose="020B0504020202020204" pitchFamily="34" charset="0"/>
              </a:rPr>
              <a:t>04</a:t>
            </a:r>
            <a:r>
              <a:rPr lang="en-US" sz="1600" i="0" u="none" strike="noStrike" baseline="0" dirty="0">
                <a:solidFill>
                  <a:srgbClr val="000000"/>
                </a:solidFill>
                <a:latin typeface="Avenir Next LT Pro" panose="020B0504020202020204" pitchFamily="34" charset="0"/>
              </a:rPr>
              <a:t>) (</a:t>
            </a:r>
            <a:r>
              <a:rPr lang="en-US" sz="1600" i="0" u="none" strike="noStrike" baseline="0" dirty="0" err="1">
                <a:solidFill>
                  <a:srgbClr val="0000FF"/>
                </a:solidFill>
                <a:effectLst>
                  <a:outerShdw blurRad="38100" dist="38100" dir="2700000" algn="tl">
                    <a:srgbClr val="000000">
                      <a:alpha val="43137"/>
                    </a:srgbClr>
                  </a:outerShdw>
                </a:effectLst>
                <a:latin typeface="Avenir Next LT Pro" panose="020B0504020202020204" pitchFamily="34" charset="0"/>
              </a:rPr>
              <a:t>TransitionProb</a:t>
            </a:r>
            <a:r>
              <a:rPr lang="en-US" sz="1600" i="0" u="none" strike="noStrike" baseline="0" dirty="0">
                <a:solidFill>
                  <a:srgbClr val="0000FF"/>
                </a:solidFill>
                <a:latin typeface="Avenir Next LT Pro" panose="020B0504020202020204" pitchFamily="34" charset="0"/>
              </a:rPr>
              <a:t> </a:t>
            </a:r>
            <a:r>
              <a:rPr lang="en-US" sz="1600" dirty="0">
                <a:solidFill>
                  <a:srgbClr val="666666"/>
                </a:solidFill>
                <a:latin typeface="Avenir Next LT Pro" panose="020B0504020202020204" pitchFamily="34" charset="0"/>
              </a:rPr>
              <a:t>0,7</a:t>
            </a:r>
            <a:r>
              <a:rPr lang="en-US" sz="1600" i="0" u="none" strike="noStrike" baseline="0" dirty="0">
                <a:solidFill>
                  <a:srgbClr val="000000"/>
                </a:solidFill>
                <a:latin typeface="Avenir Next LT Pro" panose="020B0504020202020204" pitchFamily="34" charset="0"/>
              </a:rPr>
              <a:t>)) </a:t>
            </a:r>
            <a:r>
              <a:rPr lang="en-US" sz="1600" i="0" u="none" strike="noStrike" baseline="0" dirty="0">
                <a:solidFill>
                  <a:srgbClr val="808000"/>
                </a:solidFill>
                <a:latin typeface="Avenir Next LT Pro" panose="020B0504020202020204" pitchFamily="34" charset="0"/>
              </a:rPr>
              <a:t>// all the other states</a:t>
            </a:r>
          </a:p>
          <a:p>
            <a:pPr algn="l">
              <a:lnSpc>
                <a:spcPct val="120000"/>
              </a:lnSpc>
            </a:pPr>
            <a:r>
              <a:rPr lang="fr-FR" sz="1600" i="0" u="none" strike="noStrike" baseline="0" dirty="0">
                <a:solidFill>
                  <a:srgbClr val="000000"/>
                </a:solidFill>
                <a:latin typeface="Avenir Next LT Pro" panose="020B0504020202020204" pitchFamily="34" charset="0"/>
              </a:rPr>
              <a:t> (</a:t>
            </a:r>
            <a:r>
              <a:rPr lang="fr-FR" sz="1600" i="0" u="none" strike="noStrike" baseline="0" dirty="0" err="1">
                <a:solidFill>
                  <a:srgbClr val="0000FF"/>
                </a:solidFill>
                <a:latin typeface="Avenir Next LT Pro" panose="020B0504020202020204" pitchFamily="34" charset="0"/>
              </a:rPr>
              <a:t>ResourceUsage</a:t>
            </a:r>
            <a:r>
              <a:rPr lang="fr-FR" sz="1600" i="0" u="none" strike="noStrike" baseline="0" dirty="0">
                <a:solidFill>
                  <a:srgbClr val="0000FF"/>
                </a:solidFill>
                <a:latin typeface="Avenir Next LT Pro" panose="020B0504020202020204" pitchFamily="34" charset="0"/>
              </a:rPr>
              <a:t> </a:t>
            </a:r>
            <a:r>
              <a:rPr lang="fr-FR" sz="1600" i="0" u="none" strike="noStrike" baseline="0" dirty="0">
                <a:solidFill>
                  <a:srgbClr val="000000"/>
                </a:solidFill>
                <a:latin typeface="Avenir Next LT Pro" panose="020B0504020202020204" pitchFamily="34" charset="0"/>
              </a:rPr>
              <a:t>(Usage Money </a:t>
            </a:r>
            <a:r>
              <a:rPr lang="fr-FR" sz="1600" dirty="0">
                <a:solidFill>
                  <a:srgbClr val="666666"/>
                </a:solidFill>
                <a:latin typeface="Avenir Next LT Pro" panose="020B0504020202020204" pitchFamily="34" charset="0"/>
              </a:rPr>
              <a:t>3</a:t>
            </a:r>
            <a:r>
              <a:rPr lang="fr-FR" sz="1600" i="0" u="none" strike="noStrike" baseline="0" dirty="0">
                <a:solidFill>
                  <a:srgbClr val="666666"/>
                </a:solidFill>
                <a:latin typeface="Avenir Next LT Pro" panose="020B0504020202020204" pitchFamily="34" charset="0"/>
              </a:rPr>
              <a:t>0</a:t>
            </a:r>
            <a:r>
              <a:rPr lang="fr-FR" sz="1600" i="0" u="none" strike="noStrike" baseline="0" dirty="0">
                <a:solidFill>
                  <a:srgbClr val="000000"/>
                </a:solidFill>
                <a:latin typeface="Avenir Next LT Pro" panose="020B0504020202020204" pitchFamily="34" charset="0"/>
              </a:rPr>
              <a:t>))</a:t>
            </a:r>
          </a:p>
          <a:p>
            <a:pPr algn="l">
              <a:lnSpc>
                <a:spcPct val="120000"/>
              </a:lnSpc>
            </a:pPr>
            <a:r>
              <a:rPr lang="fr-FR" sz="1600" i="0" u="none" strike="noStrike" baseline="0" dirty="0">
                <a:solidFill>
                  <a:srgbClr val="000000"/>
                </a:solidFill>
                <a:latin typeface="Avenir Next LT Pro" panose="020B0504020202020204" pitchFamily="34" charset="0"/>
              </a:rPr>
              <a:t> )</a:t>
            </a:r>
          </a:p>
          <a:p>
            <a:pPr algn="l">
              <a:lnSpc>
                <a:spcPct val="120000"/>
              </a:lnSpc>
            </a:pPr>
            <a:endParaRPr lang="fr-FR" sz="1700" dirty="0">
              <a:latin typeface="Avenir Next LT Pro" panose="020B0504020202020204" pitchFamily="34" charset="0"/>
            </a:endParaRPr>
          </a:p>
          <a:p>
            <a:pPr>
              <a:lnSpc>
                <a:spcPct val="120000"/>
              </a:lnSpc>
            </a:pPr>
            <a:r>
              <a:rPr lang="fr-FR" sz="1600" dirty="0">
                <a:latin typeface="Avenir Next LT Pro" panose="020B0504020202020204" pitchFamily="34" charset="0"/>
              </a:rPr>
              <a:t>Comparaison </a:t>
            </a:r>
            <a:r>
              <a:rPr lang="fr-FR" sz="1600" dirty="0" err="1">
                <a:latin typeface="Avenir Next LT Pro" panose="020B0504020202020204" pitchFamily="34" charset="0"/>
              </a:rPr>
              <a:t>between</a:t>
            </a:r>
            <a:r>
              <a:rPr lang="fr-FR" sz="1600" dirty="0">
                <a:latin typeface="Avenir Next LT Pro" panose="020B0504020202020204" pitchFamily="34" charset="0"/>
              </a:rPr>
              <a:t> </a:t>
            </a:r>
            <a:r>
              <a:rPr lang="fr-FR" sz="1600" dirty="0" err="1">
                <a:latin typeface="Avenir Next LT Pro" panose="020B0504020202020204" pitchFamily="34" charset="0"/>
              </a:rPr>
              <a:t>symbolic</a:t>
            </a:r>
            <a:r>
              <a:rPr lang="fr-FR" sz="1600" dirty="0">
                <a:latin typeface="Avenir Next LT Pro" panose="020B0504020202020204" pitchFamily="34" charset="0"/>
              </a:rPr>
              <a:t> arguments</a:t>
            </a:r>
          </a:p>
          <a:p>
            <a:pPr>
              <a:lnSpc>
                <a:spcPct val="120000"/>
              </a:lnSpc>
            </a:pPr>
            <a:r>
              <a:rPr lang="en-US" sz="1600" dirty="0">
                <a:latin typeface="Avenir Next LT Pro" panose="020B0504020202020204" pitchFamily="34" charset="0"/>
              </a:rPr>
              <a:t>If the </a:t>
            </a:r>
            <a:r>
              <a:rPr lang="en-US" sz="1600" dirty="0" err="1">
                <a:latin typeface="Avenir Next LT Pro" panose="020B0504020202020204" pitchFamily="34" charset="0"/>
              </a:rPr>
              <a:t>boolean</a:t>
            </a:r>
            <a:r>
              <a:rPr lang="en-US" sz="1600" dirty="0">
                <a:latin typeface="Avenir Next LT Pro" panose="020B0504020202020204" pitchFamily="34" charset="0"/>
              </a:rPr>
              <a:t> expression evaluates to true, a reward and transition probability </a:t>
            </a:r>
            <a:r>
              <a:rPr lang="fr-FR" sz="1600" dirty="0" err="1">
                <a:latin typeface="Avenir Next LT Pro" panose="020B0504020202020204" pitchFamily="34" charset="0"/>
              </a:rPr>
              <a:t>statements</a:t>
            </a:r>
            <a:r>
              <a:rPr lang="fr-FR" sz="1600" dirty="0">
                <a:latin typeface="Avenir Next LT Pro" panose="020B0504020202020204" pitchFamily="34" charset="0"/>
              </a:rPr>
              <a:t> are </a:t>
            </a:r>
            <a:r>
              <a:rPr lang="fr-FR" sz="1600" dirty="0" err="1">
                <a:latin typeface="Avenir Next LT Pro" panose="020B0504020202020204" pitchFamily="34" charset="0"/>
              </a:rPr>
              <a:t>then</a:t>
            </a:r>
            <a:r>
              <a:rPr lang="fr-FR" sz="1600" dirty="0">
                <a:latin typeface="Avenir Next LT Pro" panose="020B0504020202020204" pitchFamily="34" charset="0"/>
              </a:rPr>
              <a:t> </a:t>
            </a:r>
            <a:r>
              <a:rPr lang="fr-FR" sz="1600" dirty="0" err="1">
                <a:latin typeface="Avenir Next LT Pro" panose="020B0504020202020204" pitchFamily="34" charset="0"/>
              </a:rPr>
              <a:t>executed</a:t>
            </a:r>
            <a:r>
              <a:rPr lang="fr-FR" sz="1600" dirty="0">
                <a:latin typeface="Avenir Next LT Pro" panose="020B0504020202020204" pitchFamily="34" charset="0"/>
              </a:rPr>
              <a:t>.</a:t>
            </a:r>
          </a:p>
          <a:p>
            <a:pPr>
              <a:lnSpc>
                <a:spcPct val="120000"/>
              </a:lnSpc>
            </a:pPr>
            <a:r>
              <a:rPr lang="fr-FR" sz="1600" dirty="0">
                <a:latin typeface="Avenir Next LT Pro" panose="020B0504020202020204" pitchFamily="34" charset="0"/>
              </a:rPr>
              <a:t>One </a:t>
            </a:r>
            <a:r>
              <a:rPr lang="fr-FR" sz="1600" dirty="0" err="1">
                <a:latin typeface="Avenir Next LT Pro" panose="020B0504020202020204" pitchFamily="34" charset="0"/>
              </a:rPr>
              <a:t>summarized</a:t>
            </a:r>
            <a:r>
              <a:rPr lang="fr-FR" sz="1600" dirty="0">
                <a:latin typeface="Avenir Next LT Pro" panose="020B0504020202020204" pitchFamily="34" charset="0"/>
              </a:rPr>
              <a:t> </a:t>
            </a:r>
            <a:r>
              <a:rPr lang="fr-FR" sz="1600" dirty="0" err="1">
                <a:latin typeface="Avenir Next LT Pro" panose="020B0504020202020204" pitchFamily="34" charset="0"/>
              </a:rPr>
              <a:t>operator</a:t>
            </a:r>
            <a:r>
              <a:rPr lang="fr-FR" sz="1600" dirty="0">
                <a:latin typeface="Avenir Next LT Pro" panose="020B0504020202020204" pitchFamily="34" charset="0"/>
              </a:rPr>
              <a:t> </a:t>
            </a:r>
            <a:r>
              <a:rPr lang="fr-FR" sz="1600" dirty="0" err="1">
                <a:latin typeface="Avenir Next LT Pro" panose="020B0504020202020204" pitchFamily="34" charset="0"/>
              </a:rPr>
              <a:t>instead</a:t>
            </a:r>
            <a:r>
              <a:rPr lang="fr-FR" sz="1600" dirty="0">
                <a:latin typeface="Avenir Next LT Pro" panose="020B0504020202020204" pitchFamily="34" charset="0"/>
              </a:rPr>
              <a:t> of </a:t>
            </a:r>
            <a:r>
              <a:rPr lang="fr-FR" sz="1600" dirty="0" err="1">
                <a:latin typeface="Avenir Next LT Pro" panose="020B0504020202020204" pitchFamily="34" charset="0"/>
              </a:rPr>
              <a:t>operator</a:t>
            </a:r>
            <a:r>
              <a:rPr lang="fr-FR" sz="1600" dirty="0">
                <a:latin typeface="Avenir Next LT Pro" panose="020B0504020202020204" pitchFamily="34" charset="0"/>
              </a:rPr>
              <a:t> for </a:t>
            </a:r>
            <a:r>
              <a:rPr lang="fr-FR" sz="1600" dirty="0" err="1">
                <a:latin typeface="Avenir Next LT Pro" panose="020B0504020202020204" pitchFamily="34" charset="0"/>
              </a:rPr>
              <a:t>each</a:t>
            </a:r>
            <a:r>
              <a:rPr lang="fr-FR" sz="1600" dirty="0">
                <a:latin typeface="Avenir Next LT Pro" panose="020B0504020202020204" pitchFamily="34" charset="0"/>
              </a:rPr>
              <a:t> </a:t>
            </a:r>
            <a:r>
              <a:rPr lang="fr-FR" sz="1700" dirty="0" err="1">
                <a:latin typeface="Avenir Next LT Pro" panose="020B0504020202020204" pitchFamily="34" charset="0"/>
              </a:rPr>
              <a:t>path</a:t>
            </a:r>
            <a:endParaRPr lang="de-DE" sz="1700" dirty="0">
              <a:latin typeface="Avenir Next LT Pro" panose="020B0504020202020204" pitchFamily="34" charset="0"/>
            </a:endParaRPr>
          </a:p>
        </p:txBody>
      </p:sp>
    </p:spTree>
    <p:extLst>
      <p:ext uri="{BB962C8B-B14F-4D97-AF65-F5344CB8AC3E}">
        <p14:creationId xmlns:p14="http://schemas.microsoft.com/office/powerpoint/2010/main" val="210757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a:t>
            </a:r>
            <a:r>
              <a:rPr lang="fr-FR" sz="1800" dirty="0" err="1">
                <a:effectLst>
                  <a:outerShdw blurRad="38100" dist="38100" dir="2700000" algn="tl">
                    <a:srgbClr val="000000">
                      <a:alpha val="43137"/>
                    </a:srgbClr>
                  </a:outerShdw>
                </a:effectLst>
              </a:rPr>
              <a:t>Hybrid</a:t>
            </a:r>
            <a:r>
              <a:rPr lang="fr-FR" sz="1800" dirty="0">
                <a:effectLst>
                  <a:outerShdw blurRad="38100" dist="38100" dir="2700000" algn="tl">
                    <a:srgbClr val="000000">
                      <a:alpha val="43137"/>
                    </a:srgbClr>
                  </a:outerShdw>
                </a:effectLst>
              </a:rPr>
              <a:t> Planning)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27584" y="2204864"/>
            <a:ext cx="7704856" cy="4248472"/>
          </a:xfrm>
        </p:spPr>
        <p:txBody>
          <a:bodyPr wrap="square" anchor="t">
            <a:normAutofit/>
          </a:bodyPr>
          <a:lstStyle/>
          <a:p>
            <a:r>
              <a:rPr lang="en-US" sz="1600" dirty="0">
                <a:latin typeface="Avenir Next LT Pro" panose="020B0504020202020204" pitchFamily="34" charset="0"/>
              </a:rPr>
              <a:t>How to express hybrid knowledge in MDP solver?</a:t>
            </a:r>
          </a:p>
          <a:p>
            <a:endParaRPr lang="en-US" sz="1600" dirty="0">
              <a:latin typeface="Avenir Next LT Pro" panose="020B0504020202020204" pitchFamily="34" charset="0"/>
            </a:endParaRPr>
          </a:p>
          <a:p>
            <a:r>
              <a:rPr lang="en-US" sz="1600" dirty="0">
                <a:latin typeface="Avenir Next LT Pro" panose="020B0504020202020204" pitchFamily="34" charset="0"/>
              </a:rPr>
              <a:t>The </a:t>
            </a:r>
            <a:r>
              <a:rPr lang="en-US" sz="1600" dirty="0" err="1">
                <a:latin typeface="Avenir Next LT Pro" panose="020B0504020202020204" pitchFamily="34" charset="0"/>
              </a:rPr>
              <a:t>markovian</a:t>
            </a:r>
            <a:r>
              <a:rPr lang="en-US" sz="1600" dirty="0">
                <a:latin typeface="Avenir Next LT Pro" panose="020B0504020202020204" pitchFamily="34" charset="0"/>
              </a:rPr>
              <a:t> parameters will be updated during the parameters generation </a:t>
            </a:r>
            <a:r>
              <a:rPr lang="en-US" sz="1600" b="0" i="0" u="none" strike="noStrike" baseline="0" dirty="0">
                <a:latin typeface="Avenir Next LT Pro" panose="020B0504020202020204" pitchFamily="34" charset="0"/>
              </a:rPr>
              <a:t>based on the hybrid </a:t>
            </a:r>
            <a:r>
              <a:rPr lang="fr-FR" sz="1600" b="0" i="0" u="none" strike="noStrike" baseline="0" dirty="0" err="1">
                <a:latin typeface="Avenir Next LT Pro" panose="020B0504020202020204" pitchFamily="34" charset="0"/>
              </a:rPr>
              <a:t>knowledge</a:t>
            </a:r>
            <a:r>
              <a:rPr lang="fr-FR" sz="1600" b="0" i="0" u="none" strike="noStrike" baseline="0" dirty="0">
                <a:latin typeface="Avenir Next LT Pro" panose="020B0504020202020204" pitchFamily="34" charset="0"/>
              </a:rPr>
              <a:t> </a:t>
            </a:r>
          </a:p>
          <a:p>
            <a:pPr lvl="1"/>
            <a:r>
              <a:rPr lang="fr-FR" sz="1600" dirty="0" err="1">
                <a:latin typeface="Avenir Next LT Pro" panose="020B0504020202020204" pitchFamily="34" charset="0"/>
              </a:rPr>
              <a:t>Only</a:t>
            </a:r>
            <a:r>
              <a:rPr lang="fr-FR" sz="1600" dirty="0">
                <a:latin typeface="Avenir Next LT Pro" panose="020B0504020202020204" pitchFamily="34" charset="0"/>
              </a:rPr>
              <a:t> </a:t>
            </a:r>
            <a:r>
              <a:rPr lang="en-US" sz="1600" dirty="0">
                <a:latin typeface="Avenir Next LT Pro" panose="020B0504020202020204" pitchFamily="34" charset="0"/>
              </a:rPr>
              <a:t>if inconsistency is found</a:t>
            </a:r>
          </a:p>
          <a:p>
            <a:r>
              <a:rPr lang="en-US" sz="1600" dirty="0">
                <a:latin typeface="Avenir Next LT Pro" panose="020B0504020202020204" pitchFamily="34" charset="0"/>
              </a:rPr>
              <a:t>Use the conditional clauses to affect the reward in the </a:t>
            </a:r>
            <a:r>
              <a:rPr lang="en-US" sz="1600" dirty="0" err="1">
                <a:latin typeface="Avenir Next LT Pro" panose="020B0504020202020204" pitchFamily="34" charset="0"/>
              </a:rPr>
              <a:t>inconsistance</a:t>
            </a:r>
            <a:r>
              <a:rPr lang="en-US" sz="1600" dirty="0">
                <a:latin typeface="Avenir Next LT Pro" panose="020B0504020202020204" pitchFamily="34" charset="0"/>
              </a:rPr>
              <a:t> states</a:t>
            </a:r>
          </a:p>
          <a:p>
            <a:endParaRPr lang="en-US" sz="1600" dirty="0">
              <a:latin typeface="Avenir Next LT Pro" panose="020B0504020202020204" pitchFamily="34" charset="0"/>
            </a:endParaRPr>
          </a:p>
          <a:p>
            <a:r>
              <a:rPr lang="en-US" sz="1600" dirty="0">
                <a:latin typeface="Avenir Next LT Pro" panose="020B0504020202020204" pitchFamily="34" charset="0"/>
              </a:rPr>
              <a:t>Check resource availability </a:t>
            </a:r>
          </a:p>
          <a:p>
            <a:pPr marL="800100" lvl="1" indent="-342900">
              <a:buFont typeface="+mj-lt"/>
              <a:buAutoNum type="arabicPeriod"/>
            </a:pPr>
            <a:r>
              <a:rPr lang="en-US" sz="1400" dirty="0" err="1">
                <a:latin typeface="Avenir Next LT Pro" panose="020B0504020202020204" pitchFamily="34" charset="0"/>
              </a:rPr>
              <a:t>Apriori</a:t>
            </a:r>
            <a:r>
              <a:rPr lang="en-US" sz="1400" dirty="0">
                <a:latin typeface="Avenir Next LT Pro" panose="020B0504020202020204" pitchFamily="34" charset="0"/>
              </a:rPr>
              <a:t> defined: </a:t>
            </a:r>
          </a:p>
          <a:p>
            <a:pPr marL="2228850" lvl="5" indent="0">
              <a:buNone/>
            </a:pPr>
            <a:r>
              <a:rPr lang="fr-FR" sz="1100" i="0" u="none" strike="noStrike" baseline="0" dirty="0">
                <a:solidFill>
                  <a:srgbClr val="000000"/>
                </a:solidFill>
                <a:latin typeface="Avenir Next LT Pro" panose="020B0504020202020204" pitchFamily="34" charset="0"/>
              </a:rPr>
              <a:t>(</a:t>
            </a:r>
            <a:r>
              <a:rPr lang="fr-FR" sz="1100" i="0" u="none" strike="noStrike" baseline="0" dirty="0" err="1">
                <a:solidFill>
                  <a:srgbClr val="0000FF"/>
                </a:solidFill>
                <a:latin typeface="Avenir Next LT Pro" panose="020B0504020202020204" pitchFamily="34" charset="0"/>
              </a:rPr>
              <a:t>ResourceUsage</a:t>
            </a:r>
            <a:r>
              <a:rPr lang="fr-FR" sz="1100" i="0" u="none" strike="noStrike" baseline="0" dirty="0">
                <a:solidFill>
                  <a:srgbClr val="0000FF"/>
                </a:solidFill>
                <a:latin typeface="Avenir Next LT Pro" panose="020B0504020202020204" pitchFamily="34" charset="0"/>
              </a:rPr>
              <a:t> </a:t>
            </a:r>
            <a:r>
              <a:rPr lang="fr-FR" sz="1100" i="0" u="none" strike="noStrike" baseline="0" dirty="0">
                <a:solidFill>
                  <a:srgbClr val="000000"/>
                </a:solidFill>
                <a:latin typeface="Avenir Next LT Pro" panose="020B0504020202020204" pitchFamily="34" charset="0"/>
              </a:rPr>
              <a:t>(Usage Money </a:t>
            </a:r>
            <a:r>
              <a:rPr lang="fr-FR" sz="1100" i="0" u="none" strike="noStrike" baseline="0" dirty="0">
                <a:solidFill>
                  <a:srgbClr val="666666"/>
                </a:solidFill>
                <a:latin typeface="Avenir Next LT Pro" panose="020B0504020202020204" pitchFamily="34" charset="0"/>
              </a:rPr>
              <a:t>40</a:t>
            </a:r>
            <a:r>
              <a:rPr lang="fr-FR" sz="1100" i="0" u="none" strike="noStrike" baseline="0" dirty="0">
                <a:solidFill>
                  <a:srgbClr val="000000"/>
                </a:solidFill>
                <a:latin typeface="Avenir Next LT Pro" panose="020B0504020202020204" pitchFamily="34" charset="0"/>
              </a:rPr>
              <a:t>))</a:t>
            </a:r>
            <a:endParaRPr lang="en-US" sz="1100" dirty="0">
              <a:latin typeface="Avenir Next LT Pro" panose="020B0504020202020204" pitchFamily="34" charset="0"/>
            </a:endParaRPr>
          </a:p>
          <a:p>
            <a:pPr marL="800100" lvl="1" indent="-342900">
              <a:buFont typeface="+mj-lt"/>
              <a:buAutoNum type="arabicPeriod"/>
            </a:pPr>
            <a:r>
              <a:rPr lang="en-US" sz="1400" dirty="0">
                <a:latin typeface="Avenir Next LT Pro" panose="020B0504020202020204" pitchFamily="34" charset="0"/>
              </a:rPr>
              <a:t>Calculated based on spatial knowledge: </a:t>
            </a:r>
          </a:p>
          <a:p>
            <a:pPr marL="2171700" lvl="5" indent="0">
              <a:buNone/>
            </a:pPr>
            <a:r>
              <a:rPr lang="pt-BR" sz="1100" dirty="0">
                <a:latin typeface="Avenir Next LT Pro" panose="020B0504020202020204" pitchFamily="34" charset="0"/>
              </a:rPr>
              <a:t> ( UnarySpatialFluent sp1 Size ( counter [4,4] [18,18] ))</a:t>
            </a:r>
          </a:p>
          <a:p>
            <a:pPr marL="2171700" lvl="5" indent="0">
              <a:buNone/>
            </a:pPr>
            <a:r>
              <a:rPr lang="pt-BR" sz="1100" dirty="0">
                <a:latin typeface="Avenir Next LT Pro" panose="020B0504020202020204" pitchFamily="34" charset="0"/>
              </a:rPr>
              <a:t> ( UnarySpatialFluent sp2 Size ( table2 [4,4] [18 ,18] ))</a:t>
            </a:r>
          </a:p>
          <a:p>
            <a:pPr marL="2171700" lvl="5" indent="0">
              <a:buNone/>
            </a:pPr>
            <a:r>
              <a:rPr lang="pt-BR" sz="1100" dirty="0">
                <a:latin typeface="Avenir Next LT Pro" panose="020B0504020202020204" pitchFamily="34" charset="0"/>
              </a:rPr>
              <a:t> ( UnarySpatialFluent sp3 At ( Counter [50,50] [54,54] [50,50] [68,68] ))</a:t>
            </a:r>
          </a:p>
          <a:p>
            <a:pPr marL="2171700" lvl="5" indent="0">
              <a:buNone/>
            </a:pPr>
            <a:r>
              <a:rPr lang="pt-BR" sz="1100" dirty="0">
                <a:latin typeface="Avenir Next LT Pro" panose="020B0504020202020204" pitchFamily="34" charset="0"/>
              </a:rPr>
              <a:t> ( UnarySpatialFluent sp4 At ( table1 [72,72] [76,76] [50,50] [68,68] ))</a:t>
            </a:r>
            <a:endParaRPr lang="en-US" sz="1100" dirty="0">
              <a:latin typeface="Avenir Next LT Pro" panose="020B0504020202020204" pitchFamily="34" charset="0"/>
            </a:endParaRPr>
          </a:p>
          <a:p>
            <a:pPr marL="1200150" lvl="2" indent="-342900">
              <a:buFont typeface="+mj-lt"/>
              <a:buAutoNum type="arabicPeriod"/>
            </a:pPr>
            <a:endParaRPr lang="en-US" sz="1000" dirty="0">
              <a:latin typeface="Avenir Next LT Pro" panose="020B0504020202020204" pitchFamily="34" charset="0"/>
            </a:endParaRPr>
          </a:p>
          <a:p>
            <a:endParaRPr lang="en-US" sz="1500" dirty="0">
              <a:latin typeface="Consolas" panose="020B0609020204030204" pitchFamily="49" charset="0"/>
            </a:endParaRPr>
          </a:p>
        </p:txBody>
      </p:sp>
    </p:spTree>
    <p:extLst>
      <p:ext uri="{BB962C8B-B14F-4D97-AF65-F5344CB8AC3E}">
        <p14:creationId xmlns:p14="http://schemas.microsoft.com/office/powerpoint/2010/main" val="416201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27584" y="2395550"/>
            <a:ext cx="8496944" cy="3319450"/>
          </a:xfrm>
        </p:spPr>
        <p:txBody>
          <a:bodyPr wrap="square" anchor="t">
            <a:normAutofit/>
          </a:bodyPr>
          <a:lstStyle/>
          <a:p>
            <a:r>
              <a:rPr lang="fr-FR" sz="1800" dirty="0">
                <a:latin typeface="Avenir Next LT Pro" panose="020B0504020202020204" pitchFamily="34" charset="0"/>
              </a:rPr>
              <a:t>R</a:t>
            </a:r>
            <a:r>
              <a:rPr lang="fr-FR" sz="1800" i="0" u="none" strike="noStrike" baseline="0" dirty="0">
                <a:latin typeface="Avenir Next LT Pro" panose="020B0504020202020204" pitchFamily="34" charset="0"/>
              </a:rPr>
              <a:t>esource </a:t>
            </a:r>
            <a:r>
              <a:rPr lang="fr-FR" sz="1800" i="0" u="none" strike="noStrike" baseline="0" dirty="0" err="1">
                <a:latin typeface="Avenir Next LT Pro" panose="020B0504020202020204" pitchFamily="34" charset="0"/>
              </a:rPr>
              <a:t>consistency</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is</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checked</a:t>
            </a:r>
            <a:r>
              <a:rPr lang="fr-FR" sz="1800" i="0" u="none" strike="noStrike" baseline="0" dirty="0">
                <a:latin typeface="Avenir Next LT Pro" panose="020B0504020202020204" pitchFamily="34" charset="0"/>
              </a:rPr>
              <a:t> </a:t>
            </a:r>
            <a:r>
              <a:rPr lang="fr-FR" sz="1800" i="0" u="none" strike="noStrike" baseline="0" dirty="0" err="1">
                <a:latin typeface="Avenir Next LT Pro" panose="020B0504020202020204" pitchFamily="34" charset="0"/>
              </a:rPr>
              <a:t>using</a:t>
            </a:r>
            <a:r>
              <a:rPr lang="fr-FR" sz="1800" i="0" u="none" strike="noStrike" baseline="0" dirty="0">
                <a:latin typeface="Avenir Next LT Pro" panose="020B0504020202020204" pitchFamily="34" charset="0"/>
              </a:rPr>
              <a:t> TCSP solver.</a:t>
            </a:r>
          </a:p>
          <a:p>
            <a:pPr algn="l"/>
            <a:r>
              <a:rPr lang="en-US" sz="1800" dirty="0">
                <a:latin typeface="Avenir Next LT Pro" panose="020B0504020202020204" pitchFamily="34" charset="0"/>
              </a:rPr>
              <a:t>To m</a:t>
            </a:r>
            <a:r>
              <a:rPr lang="en-US" sz="1800" i="0" u="none" strike="noStrike" baseline="0" dirty="0">
                <a:latin typeface="Avenir Next LT Pro" panose="020B0504020202020204" pitchFamily="34" charset="0"/>
              </a:rPr>
              <a:t>anage numeric constraints and to detect inconsistencies effectively.</a:t>
            </a:r>
          </a:p>
          <a:p>
            <a:pPr algn="l"/>
            <a:r>
              <a:rPr lang="en-US" sz="1800" dirty="0">
                <a:latin typeface="Avenir Next LT Pro" panose="020B0504020202020204" pitchFamily="34" charset="0"/>
              </a:rPr>
              <a:t>The constraint propagation will be done simultaneous during transition </a:t>
            </a:r>
          </a:p>
          <a:p>
            <a:pPr marL="0" indent="0" algn="l">
              <a:buNone/>
            </a:pPr>
            <a:r>
              <a:rPr lang="en-US" sz="1800" dirty="0">
                <a:latin typeface="Avenir Next LT Pro" panose="020B0504020202020204" pitchFamily="34" charset="0"/>
              </a:rPr>
              <a:t>       probability generation.</a:t>
            </a:r>
          </a:p>
          <a:p>
            <a:pPr algn="l"/>
            <a:endParaRPr lang="en-US" sz="1800" i="0" u="none" strike="noStrike" baseline="0" dirty="0">
              <a:latin typeface="Avenir Next LT Pro" panose="020B0504020202020204" pitchFamily="34" charset="0"/>
            </a:endParaRPr>
          </a:p>
          <a:p>
            <a:pPr algn="l"/>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0000FF"/>
                </a:solidFill>
                <a:latin typeface="Avenir Next LT Pro" panose="020B0504020202020204" pitchFamily="34" charset="0"/>
              </a:rPr>
              <a:t>if </a:t>
            </a:r>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0000FF"/>
                </a:solidFill>
                <a:latin typeface="Avenir Next LT Pro" panose="020B0504020202020204" pitchFamily="34" charset="0"/>
              </a:rPr>
              <a:t>IC </a:t>
            </a:r>
            <a:r>
              <a:rPr lang="en-US" sz="1800" i="0" u="none" strike="noStrike" baseline="0" dirty="0">
                <a:solidFill>
                  <a:srgbClr val="000000"/>
                </a:solidFill>
                <a:latin typeface="Avenir Next LT Pro" panose="020B0504020202020204" pitchFamily="34" charset="0"/>
              </a:rPr>
              <a:t>?Money &lt; </a:t>
            </a:r>
            <a:r>
              <a:rPr lang="en-US" sz="1800" i="0" u="none" strike="noStrike" baseline="0" dirty="0">
                <a:solidFill>
                  <a:srgbClr val="666666"/>
                </a:solidFill>
                <a:latin typeface="Avenir Next LT Pro" panose="020B0504020202020204" pitchFamily="34" charset="0"/>
              </a:rPr>
              <a:t>50</a:t>
            </a:r>
            <a:r>
              <a:rPr lang="en-US" sz="1800" i="0" u="none" strike="noStrike" baseline="0" dirty="0">
                <a:solidFill>
                  <a:srgbClr val="000000"/>
                </a:solidFill>
                <a:latin typeface="Avenir Next LT Pro" panose="020B0504020202020204" pitchFamily="34" charset="0"/>
              </a:rPr>
              <a:t>) (</a:t>
            </a:r>
            <a:r>
              <a:rPr lang="en-US" sz="1800" i="0" u="none" strike="noStrike" baseline="0" dirty="0">
                <a:solidFill>
                  <a:srgbClr val="0000FF"/>
                </a:solidFill>
                <a:latin typeface="Avenir Next LT Pro" panose="020B0504020202020204" pitchFamily="34" charset="0"/>
              </a:rPr>
              <a:t>decrease Reward </a:t>
            </a:r>
            <a:r>
              <a:rPr lang="en-US" sz="1800" i="0" u="none" strike="noStrike" baseline="0" dirty="0">
                <a:solidFill>
                  <a:srgbClr val="666666"/>
                </a:solidFill>
                <a:latin typeface="Avenir Next LT Pro" panose="020B0504020202020204" pitchFamily="34" charset="0"/>
              </a:rPr>
              <a:t>0</a:t>
            </a:r>
            <a:r>
              <a:rPr lang="en-US" sz="1800" i="0" u="none" strike="noStrike" baseline="0" dirty="0">
                <a:solidFill>
                  <a:srgbClr val="000000"/>
                </a:solidFill>
                <a:latin typeface="Avenir Next LT Pro" panose="020B0504020202020204" pitchFamily="34" charset="0"/>
              </a:rPr>
              <a:t>.</a:t>
            </a:r>
            <a:r>
              <a:rPr lang="en-US" sz="1800" i="0" u="none" strike="noStrike" baseline="0" dirty="0">
                <a:solidFill>
                  <a:srgbClr val="666666"/>
                </a:solidFill>
                <a:latin typeface="Avenir Next LT Pro" panose="020B0504020202020204" pitchFamily="34" charset="0"/>
              </a:rPr>
              <a:t>02</a:t>
            </a:r>
            <a:r>
              <a:rPr lang="en-US" sz="1800" i="0" u="none" strike="noStrike" baseline="0" dirty="0">
                <a:solidFill>
                  <a:srgbClr val="000000"/>
                </a:solidFill>
                <a:latin typeface="Avenir Next LT Pro" panose="020B0504020202020204" pitchFamily="34" charset="0"/>
              </a:rPr>
              <a:t>)</a:t>
            </a:r>
            <a:endParaRPr lang="en-US" sz="1500" dirty="0">
              <a:latin typeface="Avenir Next LT Pro" panose="020B0504020202020204" pitchFamily="34" charset="0"/>
            </a:endParaRPr>
          </a:p>
        </p:txBody>
      </p:sp>
    </p:spTree>
    <p:extLst>
      <p:ext uri="{BB962C8B-B14F-4D97-AF65-F5344CB8AC3E}">
        <p14:creationId xmlns:p14="http://schemas.microsoft.com/office/powerpoint/2010/main" val="328769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061864"/>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endParaRPr lang="fr-FR"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38200" y="2204864"/>
            <a:ext cx="8496944" cy="3319450"/>
          </a:xfrm>
        </p:spPr>
        <p:txBody>
          <a:bodyPr wrap="square" anchor="t">
            <a:noAutofit/>
          </a:bodyPr>
          <a:lstStyle/>
          <a:p>
            <a:pPr marL="0" indent="0">
              <a:buNone/>
            </a:pPr>
            <a:r>
              <a:rPr lang="fr-FR" sz="1500" dirty="0">
                <a:effectLst/>
                <a:latin typeface="Avenir Next LT Pro" panose="020B0504020202020204" pitchFamily="34" charset="0"/>
              </a:rPr>
              <a:t>(:</a:t>
            </a:r>
            <a:r>
              <a:rPr lang="fr-FR" sz="1500" dirty="0" err="1">
                <a:effectLst/>
                <a:latin typeface="Avenir Next LT Pro" panose="020B0504020202020204" pitchFamily="34" charset="0"/>
              </a:rPr>
              <a:t>operator</a:t>
            </a: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(Head !</a:t>
            </a:r>
            <a:r>
              <a:rPr lang="fr-FR" sz="1500" dirty="0" err="1">
                <a:effectLst/>
                <a:latin typeface="Avenir Next LT Pro" panose="020B0504020202020204" pitchFamily="34" charset="0"/>
              </a:rPr>
              <a:t>moveTo</a:t>
            </a:r>
            <a:r>
              <a:rPr lang="fr-FR" sz="1500" dirty="0">
                <a:effectLst/>
                <a:latin typeface="Avenir Next LT Pro" panose="020B0504020202020204" pitchFamily="34" charset="0"/>
              </a:rPr>
              <a:t>(?l1 ?l2))</a:t>
            </a:r>
          </a:p>
          <a:p>
            <a:pPr marL="0" indent="0">
              <a:buNone/>
            </a:pPr>
            <a:r>
              <a:rPr lang="fr-FR" sz="1500" dirty="0">
                <a:effectLst/>
                <a:latin typeface="Avenir Next LT Pro" panose="020B0504020202020204" pitchFamily="34" charset="0"/>
              </a:rPr>
              <a:t>  (Pre p1 </a:t>
            </a:r>
            <a:r>
              <a:rPr lang="fr-FR" sz="1500" dirty="0" err="1">
                <a:effectLst/>
                <a:latin typeface="Avenir Next LT Pro" panose="020B0504020202020204" pitchFamily="34" charset="0"/>
              </a:rPr>
              <a:t>robotAt</a:t>
            </a:r>
            <a:r>
              <a:rPr lang="fr-FR" sz="1500" dirty="0">
                <a:effectLst/>
                <a:latin typeface="Avenir Next LT Pro" panose="020B0504020202020204" pitchFamily="34" charset="0"/>
              </a:rPr>
              <a:t>(?l1))</a:t>
            </a:r>
          </a:p>
          <a:p>
            <a:pPr marL="0" indent="0">
              <a:buNone/>
            </a:pPr>
            <a:r>
              <a:rPr lang="fr-FR" sz="1500" dirty="0">
                <a:effectLst/>
                <a:latin typeface="Avenir Next LT Pro" panose="020B0504020202020204" pitchFamily="34" charset="0"/>
              </a:rPr>
              <a:t>  (Del p1)</a:t>
            </a:r>
          </a:p>
          <a:p>
            <a:pPr marL="0" indent="0">
              <a:buNone/>
            </a:pP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Add</a:t>
            </a:r>
            <a:r>
              <a:rPr lang="fr-FR" sz="1500" dirty="0">
                <a:effectLst/>
                <a:latin typeface="Avenir Next LT Pro" panose="020B0504020202020204" pitchFamily="34" charset="0"/>
              </a:rPr>
              <a:t> e1 </a:t>
            </a:r>
            <a:r>
              <a:rPr lang="fr-FR" sz="1500" dirty="0" err="1">
                <a:effectLst/>
                <a:latin typeface="Avenir Next LT Pro" panose="020B0504020202020204" pitchFamily="34" charset="0"/>
              </a:rPr>
              <a:t>robotAt</a:t>
            </a:r>
            <a:r>
              <a:rPr lang="fr-FR" sz="1500" dirty="0">
                <a:effectLst/>
                <a:latin typeface="Avenir Next LT Pro" panose="020B0504020202020204" pitchFamily="34" charset="0"/>
              </a:rPr>
              <a:t>(?l2))</a:t>
            </a:r>
          </a:p>
          <a:p>
            <a:pPr marL="0" indent="0">
              <a:buNone/>
            </a:pP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(if (Values ?l2 table2)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1)) #table2 </a:t>
            </a:r>
            <a:r>
              <a:rPr lang="fr-FR" sz="1500" dirty="0" err="1">
                <a:effectLst/>
                <a:latin typeface="Avenir Next LT Pro" panose="020B0504020202020204" pitchFamily="34" charset="0"/>
              </a:rPr>
              <a:t>always</a:t>
            </a: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is</a:t>
            </a:r>
            <a:r>
              <a:rPr lang="fr-FR" sz="1500" dirty="0">
                <a:effectLst/>
                <a:latin typeface="Avenir Next LT Pro" panose="020B0504020202020204" pitchFamily="34" charset="0"/>
              </a:rPr>
              <a:t> the final state</a:t>
            </a:r>
          </a:p>
          <a:p>
            <a:pPr marL="0" indent="0">
              <a:buNone/>
            </a:pPr>
            <a:r>
              <a:rPr lang="fr-FR" sz="1500" dirty="0">
                <a:effectLst/>
                <a:latin typeface="Avenir Next LT Pro" panose="020B0504020202020204" pitchFamily="34" charset="0"/>
              </a:rPr>
              <a:t>  (if (Values ?l1 corner1)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1.2)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0.9)) #</a:t>
            </a:r>
          </a:p>
          <a:p>
            <a:pPr marL="0" indent="0">
              <a:buNone/>
            </a:pPr>
            <a:r>
              <a:rPr lang="fr-FR" sz="1500" dirty="0">
                <a:effectLst/>
                <a:latin typeface="Avenir Next LT Pro" panose="020B0504020202020204" pitchFamily="34" charset="0"/>
              </a:rPr>
              <a:t>  (if (Values ?l2 corner2)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-0.04)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0.9)) #</a:t>
            </a:r>
          </a:p>
          <a:p>
            <a:pPr marL="0" indent="0">
              <a:buNone/>
            </a:pP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else</a:t>
            </a: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Reward</a:t>
            </a:r>
            <a:r>
              <a:rPr lang="fr-FR" sz="1500" dirty="0">
                <a:effectLst/>
                <a:latin typeface="Avenir Next LT Pro" panose="020B0504020202020204" pitchFamily="34" charset="0"/>
              </a:rPr>
              <a:t> -0.04) (</a:t>
            </a:r>
            <a:r>
              <a:rPr lang="fr-FR" sz="1500" dirty="0" err="1">
                <a:effectLst/>
                <a:latin typeface="Avenir Next LT Pro" panose="020B0504020202020204" pitchFamily="34" charset="0"/>
              </a:rPr>
              <a:t>TransitionProb</a:t>
            </a:r>
            <a:r>
              <a:rPr lang="fr-FR" sz="1500" dirty="0">
                <a:effectLst/>
                <a:latin typeface="Avenir Next LT Pro" panose="020B0504020202020204" pitchFamily="34" charset="0"/>
              </a:rPr>
              <a:t> 0.7)) #</a:t>
            </a:r>
          </a:p>
          <a:p>
            <a:pPr marL="0" indent="0">
              <a:buNone/>
            </a:pPr>
            <a:r>
              <a:rPr lang="en-US" sz="1500" i="0" u="none" strike="noStrike" baseline="0" dirty="0">
                <a:solidFill>
                  <a:srgbClr val="000000"/>
                </a:solidFill>
                <a:latin typeface="Avenir Next LT Pro" panose="020B0504020202020204" pitchFamily="34" charset="0"/>
              </a:rPr>
              <a:t>   (</a:t>
            </a:r>
            <a:r>
              <a:rPr lang="en-US" sz="1500" i="0" u="none" strike="noStrike" baseline="0" dirty="0">
                <a:solidFill>
                  <a:srgbClr val="0000FF"/>
                </a:solidFill>
                <a:latin typeface="Avenir Next LT Pro" panose="020B0504020202020204" pitchFamily="34" charset="0"/>
              </a:rPr>
              <a:t>if </a:t>
            </a:r>
            <a:r>
              <a:rPr lang="en-US" sz="1500" i="0" u="none" strike="noStrike" baseline="0" dirty="0">
                <a:solidFill>
                  <a:srgbClr val="000000"/>
                </a:solidFill>
                <a:latin typeface="Avenir Next LT Pro" panose="020B0504020202020204" pitchFamily="34" charset="0"/>
              </a:rPr>
              <a:t>(</a:t>
            </a:r>
            <a:r>
              <a:rPr lang="en-US" sz="1500" i="0" u="none" strike="noStrike" baseline="0" dirty="0">
                <a:solidFill>
                  <a:srgbClr val="0000FF"/>
                </a:solidFill>
                <a:latin typeface="Avenir Next LT Pro" panose="020B0504020202020204" pitchFamily="34" charset="0"/>
              </a:rPr>
              <a:t>IC </a:t>
            </a:r>
            <a:r>
              <a:rPr lang="en-US" sz="1500" i="0" u="none" strike="noStrike" baseline="0" dirty="0">
                <a:solidFill>
                  <a:srgbClr val="000000"/>
                </a:solidFill>
                <a:latin typeface="Avenir Next LT Pro" panose="020B0504020202020204" pitchFamily="34" charset="0"/>
              </a:rPr>
              <a:t>?Money &lt; </a:t>
            </a:r>
            <a:r>
              <a:rPr lang="en-US" sz="1500" dirty="0">
                <a:solidFill>
                  <a:srgbClr val="666666"/>
                </a:solidFill>
                <a:latin typeface="Avenir Next LT Pro" panose="020B0504020202020204" pitchFamily="34" charset="0"/>
              </a:rPr>
              <a:t>10</a:t>
            </a:r>
            <a:r>
              <a:rPr lang="en-US" sz="1500" i="0" u="none" strike="noStrike" baseline="0" dirty="0">
                <a:solidFill>
                  <a:srgbClr val="000000"/>
                </a:solidFill>
                <a:latin typeface="Avenir Next LT Pro" panose="020B0504020202020204" pitchFamily="34" charset="0"/>
              </a:rPr>
              <a:t>) (</a:t>
            </a:r>
            <a:r>
              <a:rPr lang="en-US" sz="1500" i="0" u="none" strike="noStrike" baseline="0" dirty="0">
                <a:solidFill>
                  <a:srgbClr val="0000FF"/>
                </a:solidFill>
                <a:latin typeface="Avenir Next LT Pro" panose="020B0504020202020204" pitchFamily="34" charset="0"/>
              </a:rPr>
              <a:t>decrease  </a:t>
            </a:r>
            <a:r>
              <a:rPr lang="en-US" sz="1500" i="0" u="none" strike="noStrike" baseline="0" dirty="0">
                <a:latin typeface="Avenir Next LT Pro" panose="020B0504020202020204" pitchFamily="34" charset="0"/>
              </a:rPr>
              <a:t>(</a:t>
            </a:r>
            <a:r>
              <a:rPr lang="en-US" sz="1500" i="0" u="none" strike="noStrike" baseline="0" dirty="0">
                <a:solidFill>
                  <a:srgbClr val="0000FF"/>
                </a:solidFill>
                <a:latin typeface="Avenir Next LT Pro" panose="020B0504020202020204" pitchFamily="34" charset="0"/>
              </a:rPr>
              <a:t>Reward </a:t>
            </a:r>
            <a:r>
              <a:rPr lang="en-US" sz="1500" i="0" u="none" strike="noStrike" baseline="0" dirty="0">
                <a:solidFill>
                  <a:srgbClr val="666666"/>
                </a:solidFill>
                <a:latin typeface="Avenir Next LT Pro" panose="020B0504020202020204" pitchFamily="34" charset="0"/>
              </a:rPr>
              <a:t>0</a:t>
            </a:r>
            <a:r>
              <a:rPr lang="en-US" sz="1500" i="0" u="none" strike="noStrike" baseline="0" dirty="0">
                <a:solidFill>
                  <a:srgbClr val="000000"/>
                </a:solidFill>
                <a:latin typeface="Avenir Next LT Pro" panose="020B0504020202020204" pitchFamily="34" charset="0"/>
              </a:rPr>
              <a:t>.</a:t>
            </a:r>
            <a:r>
              <a:rPr lang="en-US" sz="1500" i="0" u="none" strike="noStrike" baseline="0" dirty="0">
                <a:solidFill>
                  <a:srgbClr val="666666"/>
                </a:solidFill>
                <a:latin typeface="Avenir Next LT Pro" panose="020B0504020202020204" pitchFamily="34" charset="0"/>
              </a:rPr>
              <a:t>22</a:t>
            </a:r>
            <a:r>
              <a:rPr lang="en-US" sz="1500" i="0" u="none" strike="noStrike" baseline="0" dirty="0">
                <a:solidFill>
                  <a:srgbClr val="000000"/>
                </a:solidFill>
                <a:latin typeface="Avenir Next LT Pro" panose="020B0504020202020204" pitchFamily="34" charset="0"/>
              </a:rPr>
              <a:t>))</a:t>
            </a:r>
          </a:p>
          <a:p>
            <a:pPr marL="0" indent="0">
              <a:buNone/>
            </a:pPr>
            <a:br>
              <a:rPr lang="fr-FR" sz="1500" dirty="0">
                <a:effectLst/>
                <a:latin typeface="Avenir Next LT Pro" panose="020B0504020202020204" pitchFamily="34" charset="0"/>
              </a:rPr>
            </a:br>
            <a:r>
              <a:rPr lang="fr-FR" sz="1500" dirty="0">
                <a:effectLst/>
                <a:latin typeface="Avenir Next LT Pro" panose="020B0504020202020204" pitchFamily="34" charset="0"/>
              </a:rPr>
              <a:t>  (</a:t>
            </a:r>
            <a:r>
              <a:rPr lang="fr-FR" sz="1500" dirty="0" err="1">
                <a:effectLst/>
                <a:latin typeface="Avenir Next LT Pro" panose="020B0504020202020204" pitchFamily="34" charset="0"/>
              </a:rPr>
              <a:t>ResourceUsage</a:t>
            </a:r>
            <a:r>
              <a:rPr lang="fr-FR" sz="1500" dirty="0">
                <a:effectLst/>
                <a:latin typeface="Avenir Next LT Pro" panose="020B0504020202020204" pitchFamily="34" charset="0"/>
              </a:rPr>
              <a:t> </a:t>
            </a:r>
          </a:p>
          <a:p>
            <a:pPr marL="0" indent="0">
              <a:buNone/>
            </a:pPr>
            <a:r>
              <a:rPr lang="fr-FR" sz="1500" dirty="0">
                <a:effectLst/>
                <a:latin typeface="Avenir Next LT Pro" panose="020B0504020202020204" pitchFamily="34" charset="0"/>
              </a:rPr>
              <a:t>    (Usage </a:t>
            </a:r>
            <a:r>
              <a:rPr lang="fr-FR" sz="1500" dirty="0" err="1">
                <a:effectLst/>
                <a:latin typeface="Avenir Next LT Pro" panose="020B0504020202020204" pitchFamily="34" charset="0"/>
              </a:rPr>
              <a:t>BatteryStorageCapacity</a:t>
            </a:r>
            <a:r>
              <a:rPr lang="fr-FR" sz="1500" dirty="0">
                <a:effectLst/>
                <a:latin typeface="Avenir Next LT Pro" panose="020B0504020202020204" pitchFamily="34" charset="0"/>
              </a:rPr>
              <a:t> 30))</a:t>
            </a:r>
          </a:p>
          <a:p>
            <a:pPr marL="0" indent="0">
              <a:buNone/>
            </a:pPr>
            <a:r>
              <a:rPr lang="fr-FR" sz="1500" dirty="0">
                <a:effectLst/>
                <a:latin typeface="Avenir Next LT Pro" panose="020B0504020202020204" pitchFamily="34" charset="0"/>
              </a:rPr>
              <a:t>)</a:t>
            </a:r>
          </a:p>
        </p:txBody>
      </p:sp>
    </p:spTree>
    <p:extLst>
      <p:ext uri="{BB962C8B-B14F-4D97-AF65-F5344CB8AC3E}">
        <p14:creationId xmlns:p14="http://schemas.microsoft.com/office/powerpoint/2010/main" val="230637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pic>
        <p:nvPicPr>
          <p:cNvPr id="8" name="Graphique 7">
            <a:extLst>
              <a:ext uri="{FF2B5EF4-FFF2-40B4-BE49-F238E27FC236}">
                <a16:creationId xmlns:a16="http://schemas.microsoft.com/office/drawing/2014/main" id="{A62BD3CE-1F0D-4681-AB6E-0D9705E35A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553" y="3301033"/>
            <a:ext cx="8611927" cy="2288207"/>
          </a:xfrm>
          <a:prstGeom prst="rect">
            <a:avLst/>
          </a:prstGeom>
        </p:spPr>
      </p:pic>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100)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*Favorise </a:t>
            </a:r>
            <a:r>
              <a:rPr lang="fr-FR" sz="1400" kern="0" dirty="0">
                <a:effectLst>
                  <a:outerShdw blurRad="38100" dist="38100" dir="2700000" algn="tl">
                    <a:srgbClr val="000000">
                      <a:alpha val="43137"/>
                    </a:srgbClr>
                  </a:outerShdw>
                </a:effectLst>
                <a:latin typeface="Avenir Next LT Pro" panose="020B0504020202020204" pitchFamily="34" charset="0"/>
              </a:rPr>
              <a:t>S3</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sp>
        <p:nvSpPr>
          <p:cNvPr id="7" name="Espace réservé du contenu 5">
            <a:extLst>
              <a:ext uri="{FF2B5EF4-FFF2-40B4-BE49-F238E27FC236}">
                <a16:creationId xmlns:a16="http://schemas.microsoft.com/office/drawing/2014/main" id="{99CDA5D8-BC7C-4E4B-9B3E-1976B3CA7BD9}"/>
              </a:ext>
            </a:extLst>
          </p:cNvPr>
          <p:cNvSpPr txBox="1">
            <a:spLocks/>
          </p:cNvSpPr>
          <p:nvPr/>
        </p:nvSpPr>
        <p:spPr>
          <a:xfrm>
            <a:off x="3347864"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Tree>
    <p:extLst>
      <p:ext uri="{BB962C8B-B14F-4D97-AF65-F5344CB8AC3E}">
        <p14:creationId xmlns:p14="http://schemas.microsoft.com/office/powerpoint/2010/main" val="185874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50)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*Red </a:t>
            </a:r>
            <a:r>
              <a:rPr lang="fr-FR" sz="1400" kern="0" dirty="0" err="1">
                <a:latin typeface="Avenir Next LT Pro" panose="020B0504020202020204" pitchFamily="34" charset="0"/>
              </a:rPr>
              <a:t>octagon</a:t>
            </a:r>
            <a:r>
              <a:rPr lang="fr-FR" sz="1400" kern="0" dirty="0">
                <a:latin typeface="Avenir Next LT Pro" panose="020B0504020202020204" pitchFamily="34" charset="0"/>
              </a:rPr>
              <a:t> </a:t>
            </a:r>
            <a:r>
              <a:rPr lang="fr-FR" sz="1400" kern="0" dirty="0" err="1">
                <a:latin typeface="Avenir Next LT Pro" panose="020B0504020202020204" pitchFamily="34" charset="0"/>
              </a:rPr>
              <a:t>indicates</a:t>
            </a:r>
            <a:r>
              <a:rPr lang="fr-FR" sz="1400" kern="0" dirty="0">
                <a:latin typeface="Avenir Next LT Pro" panose="020B0504020202020204" pitchFamily="34" charset="0"/>
              </a:rPr>
              <a:t> </a:t>
            </a:r>
            <a:r>
              <a:rPr lang="fr-FR" sz="1400" kern="0" dirty="0" err="1">
                <a:latin typeface="Avenir Next LT Pro" panose="020B0504020202020204" pitchFamily="34" charset="0"/>
              </a:rPr>
              <a:t>inconsistent</a:t>
            </a:r>
            <a:r>
              <a:rPr lang="fr-FR" sz="1400" kern="0" dirty="0">
                <a:latin typeface="Avenir Next LT Pro" panose="020B0504020202020204" pitchFamily="34" charset="0"/>
              </a:rPr>
              <a:t> state</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pic>
        <p:nvPicPr>
          <p:cNvPr id="4" name="Graphique 3">
            <a:extLst>
              <a:ext uri="{FF2B5EF4-FFF2-40B4-BE49-F238E27FC236}">
                <a16:creationId xmlns:a16="http://schemas.microsoft.com/office/drawing/2014/main" id="{776ADA46-C654-4792-9B07-FCA8C2BB5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261" y="3284984"/>
            <a:ext cx="8640000" cy="2286997"/>
          </a:xfrm>
          <a:prstGeom prst="rect">
            <a:avLst/>
          </a:prstGeom>
        </p:spPr>
      </p:pic>
      <p:sp>
        <p:nvSpPr>
          <p:cNvPr id="6" name="Espace réservé du contenu 5">
            <a:extLst>
              <a:ext uri="{FF2B5EF4-FFF2-40B4-BE49-F238E27FC236}">
                <a16:creationId xmlns:a16="http://schemas.microsoft.com/office/drawing/2014/main" id="{432E31E9-6C08-4413-926E-15DC68018906}"/>
              </a:ext>
            </a:extLst>
          </p:cNvPr>
          <p:cNvSpPr txBox="1">
            <a:spLocks/>
          </p:cNvSpPr>
          <p:nvPr/>
        </p:nvSpPr>
        <p:spPr>
          <a:xfrm>
            <a:off x="3334481"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
        <p:nvSpPr>
          <p:cNvPr id="9" name="Titre 1">
            <a:extLst>
              <a:ext uri="{FF2B5EF4-FFF2-40B4-BE49-F238E27FC236}">
                <a16:creationId xmlns:a16="http://schemas.microsoft.com/office/drawing/2014/main" id="{3B23E43A-8A2D-4FCA-ABE9-A0527E2D6C07}"/>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spTree>
    <p:extLst>
      <p:ext uri="{BB962C8B-B14F-4D97-AF65-F5344CB8AC3E}">
        <p14:creationId xmlns:p14="http://schemas.microsoft.com/office/powerpoint/2010/main" val="82403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16:creationId xmlns:a16="http://schemas.microsoft.com/office/drawing/2014/main" id="{DB5E7A44-05B9-4B4D-93FD-A0D89A11CD38}"/>
              </a:ext>
            </a:extLst>
          </p:cNvPr>
          <p:cNvSpPr>
            <a:spLocks noGrp="1"/>
          </p:cNvSpPr>
          <p:nvPr>
            <p:ph sz="half" idx="1"/>
          </p:nvPr>
        </p:nvSpPr>
        <p:spPr>
          <a:xfrm>
            <a:off x="827584" y="2395550"/>
            <a:ext cx="8496944" cy="601402"/>
          </a:xfrm>
        </p:spPr>
        <p:txBody>
          <a:bodyPr wrap="square" anchor="t">
            <a:normAutofit/>
          </a:bodyPr>
          <a:lstStyle/>
          <a:p>
            <a:pPr marL="0" indent="0">
              <a:buNone/>
            </a:pPr>
            <a:r>
              <a:rPr lang="fr-FR" sz="1800" b="0" dirty="0">
                <a:effectLst>
                  <a:outerShdw blurRad="38100" dist="38100" dir="2700000" algn="tl">
                    <a:srgbClr val="000000">
                      <a:alpha val="43137"/>
                    </a:srgbClr>
                  </a:outerShdw>
                </a:effectLst>
                <a:latin typeface="Avenir Next LT Pro" panose="020B0504020202020204" pitchFamily="34" charset="0"/>
              </a:rPr>
              <a:t>(Resource </a:t>
            </a:r>
            <a:r>
              <a:rPr lang="fr-FR" sz="1800" b="0" dirty="0" err="1">
                <a:effectLst>
                  <a:outerShdw blurRad="38100" dist="38100" dir="2700000" algn="tl">
                    <a:srgbClr val="000000">
                      <a:alpha val="43137"/>
                    </a:srgbClr>
                  </a:outerShdw>
                </a:effectLst>
                <a:latin typeface="Avenir Next LT Pro" panose="020B0504020202020204" pitchFamily="34" charset="0"/>
              </a:rPr>
              <a:t>BatteryStorageCapacity</a:t>
            </a:r>
            <a:r>
              <a:rPr lang="fr-FR" sz="1800" b="0" dirty="0">
                <a:effectLst>
                  <a:outerShdw blurRad="38100" dist="38100" dir="2700000" algn="tl">
                    <a:srgbClr val="000000">
                      <a:alpha val="43137"/>
                    </a:srgbClr>
                  </a:outerShdw>
                </a:effectLst>
                <a:latin typeface="Avenir Next LT Pro" panose="020B0504020202020204" pitchFamily="34" charset="0"/>
              </a:rPr>
              <a:t> 20)</a:t>
            </a:r>
          </a:p>
          <a:p>
            <a:pPr marL="0" indent="0">
              <a:buNone/>
            </a:pPr>
            <a:endParaRPr lang="fr-FR" sz="1800" dirty="0">
              <a:effectLst>
                <a:outerShdw blurRad="38100" dist="38100" dir="2700000" algn="tl">
                  <a:srgbClr val="000000">
                    <a:alpha val="43137"/>
                  </a:srgbClr>
                </a:outerShdw>
              </a:effectLst>
              <a:latin typeface="Avenir Next LT Pro" panose="020B0504020202020204" pitchFamily="34" charset="0"/>
            </a:endParaRPr>
          </a:p>
          <a:p>
            <a:pPr marL="0" indent="0">
              <a:buNone/>
            </a:pPr>
            <a:endParaRPr lang="fr-FR" sz="1600" b="0" dirty="0">
              <a:effectLst>
                <a:outerShdw blurRad="38100" dist="38100" dir="2700000" algn="tl">
                  <a:srgbClr val="000000">
                    <a:alpha val="43137"/>
                  </a:srgbClr>
                </a:outerShdw>
              </a:effectLst>
              <a:latin typeface="Avenir Next LT Pro" panose="020B0504020202020204" pitchFamily="34" charset="0"/>
            </a:endParaRPr>
          </a:p>
        </p:txBody>
      </p:sp>
      <p:sp>
        <p:nvSpPr>
          <p:cNvPr id="11" name="Espace réservé du contenu 2">
            <a:extLst>
              <a:ext uri="{FF2B5EF4-FFF2-40B4-BE49-F238E27FC236}">
                <a16:creationId xmlns:a16="http://schemas.microsoft.com/office/drawing/2014/main" id="{2EB94D12-540C-480E-94C1-F55E687D4225}"/>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400" kern="0" dirty="0">
                <a:latin typeface="Avenir Next LT Pro" panose="020B0504020202020204" pitchFamily="34" charset="0"/>
              </a:rPr>
              <a:t>*No Solution</a:t>
            </a:r>
            <a:endParaRPr lang="fr-FR" sz="1200" kern="0" dirty="0">
              <a:effectLst>
                <a:outerShdw blurRad="38100" dist="38100" dir="2700000" algn="tl">
                  <a:srgbClr val="000000">
                    <a:alpha val="43137"/>
                  </a:srgbClr>
                </a:outerShdw>
              </a:effectLst>
              <a:latin typeface="Avenir Next LT Pro" panose="020B0504020202020204" pitchFamily="34" charset="0"/>
            </a:endParaRPr>
          </a:p>
        </p:txBody>
      </p:sp>
      <p:pic>
        <p:nvPicPr>
          <p:cNvPr id="6" name="Graphique 5">
            <a:extLst>
              <a:ext uri="{FF2B5EF4-FFF2-40B4-BE49-F238E27FC236}">
                <a16:creationId xmlns:a16="http://schemas.microsoft.com/office/drawing/2014/main" id="{1FBA1EA2-F5FF-49A3-AD3C-E7FCBE982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000" y="3324990"/>
            <a:ext cx="8640480" cy="2340000"/>
          </a:xfrm>
          <a:prstGeom prst="rect">
            <a:avLst/>
          </a:prstGeom>
        </p:spPr>
      </p:pic>
      <p:sp>
        <p:nvSpPr>
          <p:cNvPr id="8" name="Espace réservé du contenu 5">
            <a:extLst>
              <a:ext uri="{FF2B5EF4-FFF2-40B4-BE49-F238E27FC236}">
                <a16:creationId xmlns:a16="http://schemas.microsoft.com/office/drawing/2014/main" id="{1A7BC607-59B2-4132-9C11-0A15E14CB911}"/>
              </a:ext>
            </a:extLst>
          </p:cNvPr>
          <p:cNvSpPr txBox="1">
            <a:spLocks/>
          </p:cNvSpPr>
          <p:nvPr/>
        </p:nvSpPr>
        <p:spPr>
          <a:xfrm>
            <a:off x="3347864" y="5715000"/>
            <a:ext cx="3469767" cy="261082"/>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9: HTN </a:t>
            </a:r>
            <a:r>
              <a:rPr lang="fr-FR" sz="1050" kern="0" dirty="0" err="1">
                <a:latin typeface="Avenir Next LT Pro" panose="020B0504020202020204" pitchFamily="34" charset="0"/>
              </a:rPr>
              <a:t>decomposition</a:t>
            </a:r>
            <a:r>
              <a:rPr lang="fr-FR" sz="1050" kern="0" dirty="0">
                <a:latin typeface="Avenir Next LT Pro" panose="020B0504020202020204" pitchFamily="34" charset="0"/>
              </a:rPr>
              <a:t> of </a:t>
            </a:r>
            <a:r>
              <a:rPr lang="fr-FR" sz="1050" kern="0" dirty="0" err="1">
                <a:latin typeface="Avenir Next LT Pro" panose="020B0504020202020204" pitchFamily="34" charset="0"/>
              </a:rPr>
              <a:t>drive_robot</a:t>
            </a:r>
            <a:r>
              <a:rPr lang="fr-FR" sz="1050" kern="0" dirty="0">
                <a:latin typeface="Avenir Next LT Pro" panose="020B0504020202020204" pitchFamily="34" charset="0"/>
              </a:rPr>
              <a:t>(Table2)</a:t>
            </a:r>
          </a:p>
        </p:txBody>
      </p:sp>
      <p:sp>
        <p:nvSpPr>
          <p:cNvPr id="9" name="Titre 1">
            <a:extLst>
              <a:ext uri="{FF2B5EF4-FFF2-40B4-BE49-F238E27FC236}">
                <a16:creationId xmlns:a16="http://schemas.microsoft.com/office/drawing/2014/main" id="{7C5504BC-AC9E-4402-9875-3E18D29373B8}"/>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(Resource Reasoning)</a:t>
            </a:r>
          </a:p>
        </p:txBody>
      </p:sp>
    </p:spTree>
    <p:extLst>
      <p:ext uri="{BB962C8B-B14F-4D97-AF65-F5344CB8AC3E}">
        <p14:creationId xmlns:p14="http://schemas.microsoft.com/office/powerpoint/2010/main" val="1915837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a:xfrm>
            <a:off x="838200" y="1143000"/>
            <a:ext cx="7467600" cy="1143000"/>
          </a:xfrm>
        </p:spPr>
        <p:txBody>
          <a:bodyPr wrap="square" anchor="ctr">
            <a:normAutofit/>
          </a:bodyPr>
          <a:lstStyle/>
          <a:p>
            <a:r>
              <a:rPr lang="fr-FR" dirty="0"/>
              <a:t>Deal </a:t>
            </a:r>
            <a:r>
              <a:rPr lang="fr-FR" dirty="0" err="1"/>
              <a:t>with</a:t>
            </a:r>
            <a:r>
              <a:rPr lang="fr-FR" dirty="0"/>
              <a:t> Diverse </a:t>
            </a:r>
            <a:r>
              <a:rPr lang="fr-FR" dirty="0" err="1"/>
              <a:t>Knowledge</a:t>
            </a:r>
            <a:r>
              <a:rPr lang="fr-FR" dirty="0"/>
              <a:t> </a:t>
            </a:r>
            <a:r>
              <a:rPr lang="fr-FR" sz="1800" dirty="0">
                <a:effectLst>
                  <a:outerShdw blurRad="38100" dist="38100" dir="2700000" algn="tl">
                    <a:srgbClr val="000000">
                      <a:alpha val="43137"/>
                    </a:srgbClr>
                  </a:outerShdw>
                </a:effectLst>
              </a:rPr>
              <a:t>(Spatial Reasoning)</a:t>
            </a: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sz="half" idx="1"/>
          </p:nvPr>
        </p:nvSpPr>
        <p:spPr>
          <a:xfrm>
            <a:off x="838200" y="2395550"/>
            <a:ext cx="4597896" cy="2977666"/>
          </a:xfrm>
        </p:spPr>
        <p:txBody>
          <a:bodyPr wrap="square" anchor="t">
            <a:normAutofit/>
          </a:bodyPr>
          <a:lstStyle/>
          <a:p>
            <a:r>
              <a:rPr lang="en-US" sz="1600" dirty="0">
                <a:latin typeface="Avenir Next LT Pro" panose="020B0504020202020204" pitchFamily="34" charset="0"/>
              </a:rPr>
              <a:t>Unary Constraints:</a:t>
            </a:r>
          </a:p>
          <a:p>
            <a:pPr lvl="1">
              <a:buFont typeface="Wingdings" panose="05000000000000000000" pitchFamily="2" charset="2"/>
              <a:buChar char="è"/>
            </a:pPr>
            <a:r>
              <a:rPr lang="en-US" sz="1400" i="1" dirty="0">
                <a:latin typeface="Avenir Next LT Pro" panose="020B0504020202020204" pitchFamily="34" charset="0"/>
              </a:rPr>
              <a:t>Size [Lx, </a:t>
            </a:r>
            <a:r>
              <a:rPr lang="en-US" sz="1400" i="1" dirty="0" err="1">
                <a:latin typeface="Avenir Next LT Pro" panose="020B0504020202020204" pitchFamily="34" charset="0"/>
              </a:rPr>
              <a:t>Ux</a:t>
            </a:r>
            <a:r>
              <a:rPr lang="en-US" sz="1400" i="1" dirty="0">
                <a:latin typeface="Avenir Next LT Pro" panose="020B0504020202020204" pitchFamily="34" charset="0"/>
              </a:rPr>
              <a:t>], [Ly, </a:t>
            </a:r>
            <a:r>
              <a:rPr lang="en-US" sz="1400" i="1" dirty="0" err="1">
                <a:latin typeface="Avenir Next LT Pro" panose="020B0504020202020204" pitchFamily="34" charset="0"/>
              </a:rPr>
              <a:t>Uy</a:t>
            </a:r>
            <a:r>
              <a:rPr lang="en-US" sz="1400" i="1" dirty="0">
                <a:latin typeface="Avenir Next LT Pro" panose="020B0504020202020204" pitchFamily="34" charset="0"/>
              </a:rPr>
              <a:t>]</a:t>
            </a:r>
            <a:endParaRPr lang="fr-FR" sz="1400" dirty="0">
              <a:latin typeface="Avenir Next LT Pro" panose="020B0504020202020204" pitchFamily="34" charset="0"/>
            </a:endParaRPr>
          </a:p>
          <a:p>
            <a:pPr lvl="1">
              <a:buFont typeface="Wingdings" panose="05000000000000000000" pitchFamily="2" charset="2"/>
              <a:buChar char="è"/>
            </a:pPr>
            <a:r>
              <a:rPr lang="fr-FR" sz="1400" i="1" dirty="0">
                <a:latin typeface="Avenir Next LT Pro" panose="020B0504020202020204" pitchFamily="34" charset="0"/>
              </a:rPr>
              <a:t>At [Lx1, Ux1], [Lx2, Ux2], [Ly1, Uy1], [Ly2, Uy2]</a:t>
            </a:r>
          </a:p>
          <a:p>
            <a:r>
              <a:rPr lang="en-US" sz="1600" dirty="0">
                <a:latin typeface="Avenir Next LT Pro" panose="020B0504020202020204" pitchFamily="34" charset="0"/>
              </a:rPr>
              <a:t>R</a:t>
            </a:r>
            <a:r>
              <a:rPr lang="en-US" sz="1600" b="0" i="0" u="none" strike="noStrike" baseline="0" dirty="0">
                <a:latin typeface="Avenir Next LT Pro" panose="020B0504020202020204" pitchFamily="34" charset="0"/>
              </a:rPr>
              <a:t>esource usage will be defined by spatial knowledge,</a:t>
            </a:r>
          </a:p>
          <a:p>
            <a:r>
              <a:rPr lang="en-US" sz="1600" dirty="0">
                <a:latin typeface="Avenir Next LT Pro" panose="020B0504020202020204" pitchFamily="34" charset="0"/>
              </a:rPr>
              <a:t>The distance between the two midpoint of the two spatial objects.</a:t>
            </a:r>
          </a:p>
          <a:p>
            <a:r>
              <a:rPr lang="en-US" sz="1600" dirty="0">
                <a:latin typeface="Avenir Next LT Pro" panose="020B0504020202020204" pitchFamily="34" charset="0"/>
              </a:rPr>
              <a:t>T</a:t>
            </a:r>
            <a:r>
              <a:rPr lang="en-US" sz="1600" b="0" i="0" u="none" strike="noStrike" baseline="0" dirty="0">
                <a:latin typeface="Avenir Next LT Pro" panose="020B0504020202020204" pitchFamily="34" charset="0"/>
              </a:rPr>
              <a:t>he distance between two places, will determine the resource usage,</a:t>
            </a:r>
          </a:p>
          <a:p>
            <a:r>
              <a:rPr lang="en-US" sz="1600" dirty="0" err="1">
                <a:latin typeface="Avenir Next LT Pro" panose="020B0504020202020204" pitchFamily="34" charset="0"/>
              </a:rPr>
              <a:t>E,g</a:t>
            </a:r>
            <a:r>
              <a:rPr lang="en-US" sz="1600" dirty="0">
                <a:latin typeface="Avenir Next LT Pro" panose="020B0504020202020204" pitchFamily="34" charset="0"/>
              </a:rPr>
              <a:t>: 10% reduced each 100U</a:t>
            </a:r>
          </a:p>
        </p:txBody>
      </p:sp>
      <p:pic>
        <p:nvPicPr>
          <p:cNvPr id="4" name="Image 3">
            <a:extLst>
              <a:ext uri="{FF2B5EF4-FFF2-40B4-BE49-F238E27FC236}">
                <a16:creationId xmlns:a16="http://schemas.microsoft.com/office/drawing/2014/main" id="{95C31514-E932-4F1A-B55D-62D905827085}"/>
              </a:ext>
            </a:extLst>
          </p:cNvPr>
          <p:cNvPicPr>
            <a:picLocks noChangeAspect="1"/>
          </p:cNvPicPr>
          <p:nvPr/>
        </p:nvPicPr>
        <p:blipFill>
          <a:blip r:embed="rId3"/>
          <a:stretch>
            <a:fillRect/>
          </a:stretch>
        </p:blipFill>
        <p:spPr>
          <a:xfrm>
            <a:off x="5396671" y="2395550"/>
            <a:ext cx="3495809" cy="3111740"/>
          </a:xfrm>
          <a:prstGeom prst="rect">
            <a:avLst/>
          </a:prstGeom>
          <a:noFill/>
        </p:spPr>
      </p:pic>
      <p:sp>
        <p:nvSpPr>
          <p:cNvPr id="6" name="Espace réservé du contenu 2">
            <a:extLst>
              <a:ext uri="{FF2B5EF4-FFF2-40B4-BE49-F238E27FC236}">
                <a16:creationId xmlns:a16="http://schemas.microsoft.com/office/drawing/2014/main" id="{76CB37E7-068E-4E3A-9D3C-797A0FC3CA13}"/>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100" kern="0" dirty="0">
                <a:latin typeface="Avenir Next LT Pro" panose="020B0504020202020204" pitchFamily="34" charset="0"/>
              </a:rPr>
              <a:t>*</a:t>
            </a:r>
            <a:r>
              <a:rPr lang="fr-FR" sz="1100" kern="0" dirty="0" err="1">
                <a:latin typeface="Avenir Next LT Pro" panose="020B0504020202020204" pitchFamily="34" charset="0"/>
              </a:rPr>
              <a:t>Implemented</a:t>
            </a:r>
            <a:r>
              <a:rPr lang="fr-FR" sz="1100" kern="0" dirty="0">
                <a:latin typeface="Avenir Next LT Pro" panose="020B0504020202020204" pitchFamily="34" charset="0"/>
              </a:rPr>
              <a:t> during the 15 ECTS </a:t>
            </a:r>
            <a:r>
              <a:rPr lang="fr-FR" sz="1100" kern="0" dirty="0" err="1">
                <a:latin typeface="Avenir Next LT Pro" panose="020B0504020202020204" pitchFamily="34" charset="0"/>
              </a:rPr>
              <a:t>research</a:t>
            </a:r>
            <a:r>
              <a:rPr lang="fr-FR" sz="1100" kern="0" dirty="0">
                <a:latin typeface="Avenir Next LT Pro" panose="020B0504020202020204" pitchFamily="34" charset="0"/>
              </a:rPr>
              <a:t> </a:t>
            </a:r>
            <a:r>
              <a:rPr lang="fr-FR" sz="1100" kern="0" dirty="0" err="1">
                <a:latin typeface="Avenir Next LT Pro" panose="020B0504020202020204" pitchFamily="34" charset="0"/>
              </a:rPr>
              <a:t>project</a:t>
            </a:r>
            <a:endParaRPr lang="fr-FR" sz="1050" kern="0" dirty="0">
              <a:effectLst>
                <a:outerShdw blurRad="38100" dist="38100" dir="2700000" algn="tl">
                  <a:srgbClr val="000000">
                    <a:alpha val="43137"/>
                  </a:srgbClr>
                </a:outerShdw>
              </a:effectLst>
              <a:latin typeface="Avenir Next LT Pro" panose="020B0504020202020204" pitchFamily="34" charset="0"/>
            </a:endParaRPr>
          </a:p>
        </p:txBody>
      </p:sp>
      <p:sp>
        <p:nvSpPr>
          <p:cNvPr id="7" name="Espace réservé du contenu 5">
            <a:extLst>
              <a:ext uri="{FF2B5EF4-FFF2-40B4-BE49-F238E27FC236}">
                <a16:creationId xmlns:a16="http://schemas.microsoft.com/office/drawing/2014/main" id="{6CB272BE-36D4-47B5-A05B-6EDDF95F5790}"/>
              </a:ext>
            </a:extLst>
          </p:cNvPr>
          <p:cNvSpPr txBox="1">
            <a:spLocks/>
          </p:cNvSpPr>
          <p:nvPr/>
        </p:nvSpPr>
        <p:spPr>
          <a:xfrm>
            <a:off x="6084168" y="5616840"/>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10: </a:t>
            </a:r>
            <a:r>
              <a:rPr lang="fr-FR" sz="1050" kern="0" dirty="0" err="1">
                <a:latin typeface="Avenir Next LT Pro" panose="020B0504020202020204" pitchFamily="34" charset="0"/>
              </a:rPr>
              <a:t>Rectange</a:t>
            </a:r>
            <a:r>
              <a:rPr lang="fr-FR" sz="1050" kern="0" dirty="0">
                <a:latin typeface="Avenir Next LT Pro" panose="020B0504020202020204" pitchFamily="34" charset="0"/>
              </a:rPr>
              <a:t> </a:t>
            </a:r>
            <a:r>
              <a:rPr lang="fr-FR" sz="1050" kern="0" dirty="0" err="1">
                <a:latin typeface="Avenir Next LT Pro" panose="020B0504020202020204" pitchFamily="34" charset="0"/>
              </a:rPr>
              <a:t>Algebra</a:t>
            </a:r>
            <a:r>
              <a:rPr lang="fr-FR" sz="1050" kern="0" dirty="0">
                <a:latin typeface="Avenir Next LT Pro" panose="020B0504020202020204" pitchFamily="34" charset="0"/>
              </a:rPr>
              <a:t> </a:t>
            </a:r>
            <a:r>
              <a:rPr lang="fr-FR" sz="1050" kern="0" dirty="0" err="1">
                <a:latin typeface="Avenir Next LT Pro" panose="020B0504020202020204" pitchFamily="34" charset="0"/>
              </a:rPr>
              <a:t>example</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05289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2E658-AD10-44B7-AC45-81FAD8132F25}"/>
              </a:ext>
            </a:extLst>
          </p:cNvPr>
          <p:cNvSpPr>
            <a:spLocks noGrp="1"/>
          </p:cNvSpPr>
          <p:nvPr>
            <p:ph type="title"/>
          </p:nvPr>
        </p:nvSpPr>
        <p:spPr/>
        <p:txBody>
          <a:bodyPr/>
          <a:lstStyle/>
          <a:p>
            <a:r>
              <a:rPr lang="fr-FR" dirty="0"/>
              <a:t>Evaluation </a:t>
            </a:r>
            <a:r>
              <a:rPr lang="fr-FR" sz="1600" dirty="0">
                <a:effectLst>
                  <a:outerShdw blurRad="38100" dist="38100" dir="2700000" algn="tl">
                    <a:srgbClr val="000000">
                      <a:alpha val="43137"/>
                    </a:srgbClr>
                  </a:outerShdw>
                </a:effectLst>
              </a:rPr>
              <a:t>(TODO) </a:t>
            </a:r>
          </a:p>
        </p:txBody>
      </p:sp>
      <p:pic>
        <p:nvPicPr>
          <p:cNvPr id="8" name="Image 7">
            <a:extLst>
              <a:ext uri="{FF2B5EF4-FFF2-40B4-BE49-F238E27FC236}">
                <a16:creationId xmlns:a16="http://schemas.microsoft.com/office/drawing/2014/main" id="{94F380F0-60E0-493E-B8D3-94953119EEBC}"/>
              </a:ext>
            </a:extLst>
          </p:cNvPr>
          <p:cNvPicPr>
            <a:picLocks noChangeAspect="1"/>
          </p:cNvPicPr>
          <p:nvPr/>
        </p:nvPicPr>
        <p:blipFill>
          <a:blip r:embed="rId3"/>
          <a:stretch>
            <a:fillRect/>
          </a:stretch>
        </p:blipFill>
        <p:spPr>
          <a:xfrm>
            <a:off x="593383" y="2132856"/>
            <a:ext cx="7882502" cy="3013003"/>
          </a:xfrm>
          <a:prstGeom prst="rect">
            <a:avLst/>
          </a:prstGeom>
        </p:spPr>
      </p:pic>
      <p:sp>
        <p:nvSpPr>
          <p:cNvPr id="7" name="Espace réservé du contenu 2">
            <a:extLst>
              <a:ext uri="{FF2B5EF4-FFF2-40B4-BE49-F238E27FC236}">
                <a16:creationId xmlns:a16="http://schemas.microsoft.com/office/drawing/2014/main" id="{F458EDBB-5EAD-4399-B035-82DBE29B524D}"/>
              </a:ext>
            </a:extLst>
          </p:cNvPr>
          <p:cNvSpPr txBox="1">
            <a:spLocks/>
          </p:cNvSpPr>
          <p:nvPr/>
        </p:nvSpPr>
        <p:spPr bwMode="auto">
          <a:xfrm>
            <a:off x="395536" y="5976083"/>
            <a:ext cx="8496944" cy="60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FontTx/>
              <a:buNone/>
            </a:pPr>
            <a:r>
              <a:rPr lang="fr-FR" sz="1100" kern="0" dirty="0">
                <a:latin typeface="Avenir Next LT Pro" panose="020B0504020202020204" pitchFamily="34" charset="0"/>
              </a:rPr>
              <a:t>* </a:t>
            </a:r>
            <a:r>
              <a:rPr lang="en-US" sz="1100" kern="0" dirty="0" err="1">
                <a:latin typeface="Avenir Next LT Pro" panose="020B0504020202020204" pitchFamily="34" charset="0"/>
              </a:rPr>
              <a:t>Meneguzzi’s</a:t>
            </a:r>
            <a:r>
              <a:rPr lang="fr-FR" sz="1100" kern="0" dirty="0">
                <a:latin typeface="Avenir Next LT Pro" panose="020B0504020202020204" pitchFamily="34" charset="0"/>
              </a:rPr>
              <a:t> </a:t>
            </a:r>
            <a:r>
              <a:rPr lang="fr-FR" sz="1100" kern="0" dirty="0" err="1">
                <a:latin typeface="Avenir Next LT Pro" panose="020B0504020202020204" pitchFamily="34" charset="0"/>
              </a:rPr>
              <a:t>evaluation</a:t>
            </a:r>
            <a:r>
              <a:rPr lang="fr-FR" sz="1100" kern="0" dirty="0">
                <a:latin typeface="Avenir Next LT Pro" panose="020B0504020202020204" pitchFamily="34" charset="0"/>
              </a:rPr>
              <a:t> </a:t>
            </a:r>
            <a:r>
              <a:rPr lang="fr-FR" sz="1100" kern="0" dirty="0" err="1">
                <a:latin typeface="Avenir Next LT Pro" panose="020B0504020202020204" pitchFamily="34" charset="0"/>
              </a:rPr>
              <a:t>results</a:t>
            </a:r>
            <a:endParaRPr lang="fr-FR" sz="1100" kern="0" dirty="0">
              <a:latin typeface="Avenir Next LT Pro" panose="020B0504020202020204" pitchFamily="34" charset="0"/>
            </a:endParaRPr>
          </a:p>
        </p:txBody>
      </p:sp>
      <p:sp>
        <p:nvSpPr>
          <p:cNvPr id="9" name="Espace réservé du contenu 5">
            <a:extLst>
              <a:ext uri="{FF2B5EF4-FFF2-40B4-BE49-F238E27FC236}">
                <a16:creationId xmlns:a16="http://schemas.microsoft.com/office/drawing/2014/main" id="{A986FCFA-47F8-41D8-AF21-3A3DB63E6F85}"/>
              </a:ext>
            </a:extLst>
          </p:cNvPr>
          <p:cNvSpPr txBox="1">
            <a:spLocks/>
          </p:cNvSpPr>
          <p:nvPr/>
        </p:nvSpPr>
        <p:spPr>
          <a:xfrm>
            <a:off x="3334481" y="5405519"/>
            <a:ext cx="2619053" cy="275734"/>
          </a:xfrm>
          <a:prstGeom prst="rect">
            <a:avLst/>
          </a:prstGeom>
        </p:spPr>
        <p:txBody>
          <a:bodyPr wrap="square" anchor="t">
            <a:no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11: </a:t>
            </a:r>
            <a:r>
              <a:rPr lang="fr-FR" sz="1050" dirty="0">
                <a:latin typeface="Avenir Next LT Pro" panose="020B0504020202020204" pitchFamily="34" charset="0"/>
              </a:rPr>
              <a:t>: </a:t>
            </a:r>
            <a:r>
              <a:rPr lang="fr-FR" sz="1050" dirty="0" err="1">
                <a:latin typeface="Avenir Next LT Pro" panose="020B0504020202020204" pitchFamily="34" charset="0"/>
              </a:rPr>
              <a:t>Results</a:t>
            </a:r>
            <a:r>
              <a:rPr lang="fr-FR" sz="1050" dirty="0">
                <a:latin typeface="Avenir Next LT Pro" panose="020B0504020202020204" pitchFamily="34" charset="0"/>
              </a:rPr>
              <a:t> of the </a:t>
            </a:r>
            <a:r>
              <a:rPr lang="fr-FR" sz="1050" dirty="0" err="1">
                <a:latin typeface="Avenir Next LT Pro" panose="020B0504020202020204" pitchFamily="34" charset="0"/>
              </a:rPr>
              <a:t>experiments</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67264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B262-09A6-49BB-914F-737140FB023E}"/>
              </a:ext>
            </a:extLst>
          </p:cNvPr>
          <p:cNvSpPr>
            <a:spLocks noGrp="1"/>
          </p:cNvSpPr>
          <p:nvPr>
            <p:ph type="title"/>
          </p:nvPr>
        </p:nvSpPr>
        <p:spPr>
          <a:xfrm>
            <a:off x="838200" y="1143000"/>
            <a:ext cx="7467600" cy="1143000"/>
          </a:xfrm>
        </p:spPr>
        <p:txBody>
          <a:bodyPr wrap="square" anchor="ctr">
            <a:normAutofit/>
          </a:bodyPr>
          <a:lstStyle/>
          <a:p>
            <a:r>
              <a:rPr lang="fr-FR" dirty="0" err="1"/>
              <a:t>Hierarchical</a:t>
            </a:r>
            <a:r>
              <a:rPr lang="fr-FR" dirty="0"/>
              <a:t> </a:t>
            </a:r>
            <a:r>
              <a:rPr lang="fr-FR" dirty="0" err="1"/>
              <a:t>task</a:t>
            </a:r>
            <a:r>
              <a:rPr lang="fr-FR" dirty="0"/>
              <a:t> network (HTN)</a:t>
            </a:r>
          </a:p>
        </p:txBody>
      </p:sp>
      <p:sp>
        <p:nvSpPr>
          <p:cNvPr id="12" name="Espace réservé du texte 3">
            <a:extLst>
              <a:ext uri="{FF2B5EF4-FFF2-40B4-BE49-F238E27FC236}">
                <a16:creationId xmlns:a16="http://schemas.microsoft.com/office/drawing/2014/main" id="{47E598BF-C7DC-491B-B154-7A30A36383A4}"/>
              </a:ext>
            </a:extLst>
          </p:cNvPr>
          <p:cNvSpPr>
            <a:spLocks noGrp="1"/>
          </p:cNvSpPr>
          <p:nvPr>
            <p:ph idx="1"/>
          </p:nvPr>
        </p:nvSpPr>
        <p:spPr>
          <a:xfrm>
            <a:off x="838200" y="2590802"/>
            <a:ext cx="7467600" cy="3552825"/>
          </a:xfrm>
        </p:spPr>
        <p:txBody>
          <a:bodyPr wrap="square" anchor="t">
            <a:normAutofit/>
          </a:bodyPr>
          <a:lstStyle/>
          <a:p>
            <a:pPr marL="285750" indent="-285750">
              <a:buFont typeface="Arial" panose="020B0604020202020204" pitchFamily="34" charset="0"/>
              <a:buChar char="•"/>
            </a:pPr>
            <a:r>
              <a:rPr lang="en-US" sz="1700" dirty="0">
                <a:latin typeface="Avenir Next LT Pro" panose="020B0504020202020204" pitchFamily="34" charset="0"/>
              </a:rPr>
              <a:t>Hierarchical decomposition of plans .</a:t>
            </a:r>
          </a:p>
          <a:p>
            <a:pPr marL="285750" indent="-285750">
              <a:buFont typeface="Arial" panose="020B0604020202020204" pitchFamily="34" charset="0"/>
              <a:buChar char="•"/>
            </a:pPr>
            <a:r>
              <a:rPr lang="en-US" sz="1700" dirty="0">
                <a:latin typeface="Avenir Next LT Pro" panose="020B0504020202020204" pitchFamily="34" charset="0"/>
              </a:rPr>
              <a:t>Focus on high level abstracted actions by structuring them together</a:t>
            </a:r>
          </a:p>
          <a:p>
            <a:pPr marL="285750" indent="-285750">
              <a:buFont typeface="Arial" panose="020B0604020202020204" pitchFamily="34" charset="0"/>
              <a:buChar char="•"/>
            </a:pPr>
            <a:r>
              <a:rPr lang="fr-FR" sz="1700" dirty="0">
                <a:latin typeface="Avenir Next LT Pro" panose="020B0504020202020204" pitchFamily="34" charset="0"/>
              </a:rPr>
              <a:t>HTN </a:t>
            </a:r>
            <a:r>
              <a:rPr lang="fr-FR" sz="1700" dirty="0" err="1">
                <a:latin typeface="Avenir Next LT Pro" panose="020B0504020202020204" pitchFamily="34" charset="0"/>
              </a:rPr>
              <a:t>decompose</a:t>
            </a:r>
            <a:r>
              <a:rPr lang="fr-FR" sz="1700" dirty="0">
                <a:latin typeface="Avenir Next LT Pro" panose="020B0504020202020204" pitchFamily="34" charset="0"/>
              </a:rPr>
              <a:t> into:</a:t>
            </a:r>
          </a:p>
          <a:p>
            <a:pPr lvl="1">
              <a:spcBef>
                <a:spcPts val="1000"/>
              </a:spcBef>
              <a:spcAft>
                <a:spcPts val="0"/>
              </a:spcAft>
              <a:buFont typeface="Arial" panose="020B0604020202020204" pitchFamily="34" charset="0"/>
              <a:buChar char="•"/>
            </a:pPr>
            <a:r>
              <a:rPr lang="en-US" sz="1700" dirty="0">
                <a:effectLst>
                  <a:outerShdw blurRad="38100" dist="38100" dir="2700000" algn="tl">
                    <a:srgbClr val="000000">
                      <a:alpha val="43137"/>
                    </a:srgbClr>
                  </a:outerShdw>
                </a:effectLst>
                <a:latin typeface="Avenir Next LT Pro" panose="020B0504020202020204" pitchFamily="34" charset="0"/>
              </a:rPr>
              <a:t>Compound tasks</a:t>
            </a:r>
            <a:r>
              <a:rPr lang="en-US" sz="1700" dirty="0">
                <a:latin typeface="Avenir Next LT Pro" panose="020B0504020202020204" pitchFamily="34" charset="0"/>
              </a:rPr>
              <a:t> are tasks that can be decomposed into simpler tasks, implemented using methods.</a:t>
            </a:r>
          </a:p>
          <a:p>
            <a:pPr lvl="1">
              <a:spcBef>
                <a:spcPts val="1000"/>
              </a:spcBef>
              <a:spcAft>
                <a:spcPts val="0"/>
              </a:spcAft>
              <a:buFont typeface="Arial" panose="020B0604020202020204" pitchFamily="34" charset="0"/>
              <a:buChar char="•"/>
            </a:pPr>
            <a:r>
              <a:rPr lang="en-US" sz="1700" dirty="0">
                <a:effectLst>
                  <a:outerShdw blurRad="38100" dist="38100" dir="2700000" algn="tl">
                    <a:srgbClr val="000000">
                      <a:alpha val="43137"/>
                    </a:srgbClr>
                  </a:outerShdw>
                </a:effectLst>
                <a:latin typeface="Avenir Next LT Pro" panose="020B0504020202020204" pitchFamily="34" charset="0"/>
              </a:rPr>
              <a:t>Primitive tasks </a:t>
            </a:r>
            <a:r>
              <a:rPr lang="en-US" sz="1700" dirty="0">
                <a:latin typeface="Avenir Next LT Pro" panose="020B0504020202020204" pitchFamily="34" charset="0"/>
              </a:rPr>
              <a:t>are achieved by actions.</a:t>
            </a:r>
          </a:p>
          <a:p>
            <a:pPr marL="285750" indent="-285750">
              <a:buFont typeface="Arial" panose="020B0604020202020204" pitchFamily="34" charset="0"/>
              <a:buChar char="•"/>
            </a:pPr>
            <a:r>
              <a:rPr lang="en-US" sz="1700" dirty="0">
                <a:latin typeface="Avenir Next LT Pro" panose="020B0504020202020204" pitchFamily="34" charset="0"/>
              </a:rPr>
              <a:t>The decomposition continues until the agent reaches primitive actions.</a:t>
            </a:r>
            <a:endParaRPr lang="fr-FR" sz="1700" dirty="0">
              <a:latin typeface="Avenir Next LT Pro" panose="020B0504020202020204" pitchFamily="34" charset="0"/>
            </a:endParaRPr>
          </a:p>
          <a:p>
            <a:pPr marL="285750" indent="-285750">
              <a:buFont typeface="Arial" panose="020B0604020202020204" pitchFamily="34" charset="0"/>
              <a:buChar char="•"/>
            </a:pPr>
            <a:r>
              <a:rPr lang="en-US" sz="1700" dirty="0" err="1">
                <a:latin typeface="Avenir Next LT Pro" panose="020B0504020202020204" pitchFamily="34" charset="0"/>
              </a:rPr>
              <a:t>Adress</a:t>
            </a:r>
            <a:r>
              <a:rPr lang="en-US" sz="1700" dirty="0">
                <a:latin typeface="Avenir Next LT Pro" panose="020B0504020202020204" pitchFamily="34" charset="0"/>
              </a:rPr>
              <a:t> problems that exceed the expressing power of notations like PDDL.</a:t>
            </a:r>
            <a:endParaRPr lang="fr-FR" sz="1700" dirty="0">
              <a:latin typeface="Avenir Next LT Pro" panose="020B0504020202020204" pitchFamily="34" charset="0"/>
            </a:endParaRPr>
          </a:p>
        </p:txBody>
      </p:sp>
    </p:spTree>
    <p:extLst>
      <p:ext uri="{BB962C8B-B14F-4D97-AF65-F5344CB8AC3E}">
        <p14:creationId xmlns:p14="http://schemas.microsoft.com/office/powerpoint/2010/main" val="1828402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43E92-3F5A-4E27-86F0-14E7E4C8E9AB}"/>
              </a:ext>
            </a:extLst>
          </p:cNvPr>
          <p:cNvSpPr>
            <a:spLocks noGrp="1"/>
          </p:cNvSpPr>
          <p:nvPr>
            <p:ph type="title"/>
          </p:nvPr>
        </p:nvSpPr>
        <p:spPr/>
        <p:txBody>
          <a:bodyPr wrap="square" anchor="ctr">
            <a:normAutofit/>
          </a:bodyPr>
          <a:lstStyle/>
          <a:p>
            <a:r>
              <a:rPr lang="fr-FR" dirty="0"/>
              <a:t>Conclusion</a:t>
            </a:r>
          </a:p>
        </p:txBody>
      </p:sp>
      <p:graphicFrame>
        <p:nvGraphicFramePr>
          <p:cNvPr id="5" name="Espace réservé du contenu 4">
            <a:extLst>
              <a:ext uri="{FF2B5EF4-FFF2-40B4-BE49-F238E27FC236}">
                <a16:creationId xmlns:a16="http://schemas.microsoft.com/office/drawing/2014/main" id="{E3EDC9C7-052E-4CED-970C-565AEF0D9C8B}"/>
              </a:ext>
            </a:extLst>
          </p:cNvPr>
          <p:cNvGraphicFramePr>
            <a:graphicFrameLocks noGrp="1"/>
          </p:cNvGraphicFramePr>
          <p:nvPr>
            <p:ph idx="1"/>
            <p:extLst>
              <p:ext uri="{D42A27DB-BD31-4B8C-83A1-F6EECF244321}">
                <p14:modId xmlns:p14="http://schemas.microsoft.com/office/powerpoint/2010/main" val="3902306651"/>
              </p:ext>
            </p:extLst>
          </p:nvPr>
        </p:nvGraphicFramePr>
        <p:xfrm>
          <a:off x="838200" y="2590800"/>
          <a:ext cx="7467600" cy="355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37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a:extLst>
              <a:ext uri="{FF2B5EF4-FFF2-40B4-BE49-F238E27FC236}">
                <a16:creationId xmlns:a16="http://schemas.microsoft.com/office/drawing/2014/main" id="{0680B757-1B35-4EC6-9339-53C58CD923CC}"/>
              </a:ext>
            </a:extLst>
          </p:cNvPr>
          <p:cNvGraphicFramePr/>
          <p:nvPr>
            <p:extLst>
              <p:ext uri="{D42A27DB-BD31-4B8C-83A1-F6EECF244321}">
                <p14:modId xmlns:p14="http://schemas.microsoft.com/office/powerpoint/2010/main" val="332088035"/>
              </p:ext>
            </p:extLst>
          </p:nvPr>
        </p:nvGraphicFramePr>
        <p:xfrm>
          <a:off x="685800" y="2693987"/>
          <a:ext cx="7702624"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que 9" descr="Contour de visage souriant">
            <a:extLst>
              <a:ext uri="{FF2B5EF4-FFF2-40B4-BE49-F238E27FC236}">
                <a16:creationId xmlns:a16="http://schemas.microsoft.com/office/drawing/2014/main" id="{109A82C9-F5D1-4675-931A-814AE2499E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43908" y="4365104"/>
            <a:ext cx="1656184" cy="1656184"/>
          </a:xfrm>
          <a:prstGeom prst="rect">
            <a:avLst/>
          </a:prstGeom>
        </p:spPr>
      </p:pic>
    </p:spTree>
    <p:extLst>
      <p:ext uri="{BB962C8B-B14F-4D97-AF65-F5344CB8AC3E}">
        <p14:creationId xmlns:p14="http://schemas.microsoft.com/office/powerpoint/2010/main" val="266907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81E5F-3A57-48C5-8926-52FB30C0B31E}"/>
              </a:ext>
            </a:extLst>
          </p:cNvPr>
          <p:cNvSpPr>
            <a:spLocks noGrp="1"/>
          </p:cNvSpPr>
          <p:nvPr>
            <p:ph type="title"/>
          </p:nvPr>
        </p:nvSpPr>
        <p:spPr/>
        <p:txBody>
          <a:bodyPr/>
          <a:lstStyle/>
          <a:p>
            <a:r>
              <a:rPr lang="de-DE" dirty="0" err="1"/>
              <a:t>Literature</a:t>
            </a:r>
            <a:endParaRPr lang="fr-FR" dirty="0"/>
          </a:p>
        </p:txBody>
      </p:sp>
      <p:sp>
        <p:nvSpPr>
          <p:cNvPr id="3" name="Espace réservé du contenu 2">
            <a:extLst>
              <a:ext uri="{FF2B5EF4-FFF2-40B4-BE49-F238E27FC236}">
                <a16:creationId xmlns:a16="http://schemas.microsoft.com/office/drawing/2014/main" id="{A2D06791-C110-492C-B2EC-F1F1C54251DE}"/>
              </a:ext>
            </a:extLst>
          </p:cNvPr>
          <p:cNvSpPr>
            <a:spLocks noGrp="1"/>
          </p:cNvSpPr>
          <p:nvPr>
            <p:ph idx="1"/>
          </p:nvPr>
        </p:nvSpPr>
        <p:spPr>
          <a:xfrm>
            <a:off x="838200" y="2060848"/>
            <a:ext cx="7467600" cy="4082796"/>
          </a:xfrm>
        </p:spPr>
        <p:txBody>
          <a:bodyPr/>
          <a:lstStyle/>
          <a:p>
            <a:r>
              <a:rPr lang="en-US" sz="1800" b="0" i="0" u="none" strike="noStrike" baseline="0" dirty="0" err="1">
                <a:solidFill>
                  <a:srgbClr val="000000"/>
                </a:solidFill>
                <a:latin typeface="Avenir Next LT Pro" panose="020B0504020202020204" pitchFamily="34" charset="0"/>
              </a:rPr>
              <a:t>Meneguzzi</a:t>
            </a:r>
            <a:r>
              <a:rPr lang="en-US" sz="1800" b="0" i="0" u="none" strike="noStrike" baseline="0" dirty="0">
                <a:solidFill>
                  <a:srgbClr val="000000"/>
                </a:solidFill>
                <a:latin typeface="Avenir Next LT Pro" panose="020B0504020202020204" pitchFamily="34" charset="0"/>
              </a:rPr>
              <a:t>, F. e. (2011). An approach to generate MDPs using HTN representations." </a:t>
            </a:r>
            <a:r>
              <a:rPr lang="en-US" sz="1800" b="0" i="1" u="none" strike="noStrike" baseline="0" dirty="0">
                <a:solidFill>
                  <a:srgbClr val="000000"/>
                </a:solidFill>
                <a:latin typeface="Avenir Next LT Pro" panose="020B0504020202020204" pitchFamily="34" charset="0"/>
              </a:rPr>
              <a:t>Decision Making in Partially Observable, Uncertain Worlds: Exploring Insights from Multiple Communities,</a:t>
            </a:r>
            <a:r>
              <a:rPr lang="en-US" sz="1800" b="0" i="0" u="none" strike="noStrike" baseline="0" dirty="0">
                <a:solidFill>
                  <a:srgbClr val="000000"/>
                </a:solidFill>
                <a:latin typeface="Avenir Next LT Pro" panose="020B0504020202020204" pitchFamily="34" charset="0"/>
              </a:rPr>
              <a:t>. Barcelona, Spain. </a:t>
            </a:r>
          </a:p>
          <a:p>
            <a:r>
              <a:rPr lang="de-DE" sz="1800" b="0" i="0" u="none" strike="noStrike" baseline="0" dirty="0">
                <a:solidFill>
                  <a:srgbClr val="000000"/>
                </a:solidFill>
                <a:latin typeface="Avenir Next LT Pro" panose="020B0504020202020204" pitchFamily="34" charset="0"/>
              </a:rPr>
              <a:t>Stock, S. (2017). Hierarchische hybride Planung für mobile Roboter. </a:t>
            </a:r>
            <a:endParaRPr lang="fr-FR" sz="1100" dirty="0">
              <a:latin typeface="Avenir Next LT Pro" panose="020B0504020202020204" pitchFamily="34" charset="0"/>
            </a:endParaRPr>
          </a:p>
        </p:txBody>
      </p:sp>
    </p:spTree>
    <p:extLst>
      <p:ext uri="{BB962C8B-B14F-4D97-AF65-F5344CB8AC3E}">
        <p14:creationId xmlns:p14="http://schemas.microsoft.com/office/powerpoint/2010/main" val="99932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E78735-2021-4F22-B8C6-822051B9C5F5}"/>
              </a:ext>
            </a:extLst>
          </p:cNvPr>
          <p:cNvSpPr>
            <a:spLocks noGrp="1"/>
          </p:cNvSpPr>
          <p:nvPr>
            <p:ph type="title"/>
          </p:nvPr>
        </p:nvSpPr>
        <p:spPr>
          <a:xfrm>
            <a:off x="838200" y="1143000"/>
            <a:ext cx="7467600" cy="1143000"/>
          </a:xfrm>
        </p:spPr>
        <p:txBody>
          <a:bodyPr vert="horz" wrap="square" lIns="91440" tIns="45720" rIns="91440" bIns="45720" numCol="1" anchor="ctr" anchorCtr="0" compatLnSpc="1">
            <a:prstTxWarp prst="textNoShape">
              <a:avLst/>
            </a:prstTxWarp>
            <a:normAutofit/>
          </a:bodyPr>
          <a:lstStyle/>
          <a:p>
            <a:r>
              <a:rPr lang="de-DE" dirty="0"/>
              <a:t>Task </a:t>
            </a:r>
            <a:r>
              <a:rPr lang="de-DE" dirty="0" err="1"/>
              <a:t>Decomposition</a:t>
            </a:r>
            <a:r>
              <a:rPr lang="de-DE" dirty="0"/>
              <a:t> </a:t>
            </a:r>
            <a:r>
              <a:rPr lang="de-DE" dirty="0" err="1"/>
              <a:t>Strategy</a:t>
            </a:r>
            <a:endParaRPr lang="de-DE" dirty="0"/>
          </a:p>
        </p:txBody>
      </p:sp>
      <p:pic>
        <p:nvPicPr>
          <p:cNvPr id="9" name="Image 8">
            <a:extLst>
              <a:ext uri="{FF2B5EF4-FFF2-40B4-BE49-F238E27FC236}">
                <a16:creationId xmlns:a16="http://schemas.microsoft.com/office/drawing/2014/main" id="{9C86C7CF-C442-4275-AA7B-BAC65B2594E7}"/>
              </a:ext>
            </a:extLst>
          </p:cNvPr>
          <p:cNvPicPr>
            <a:picLocks noChangeAspect="1"/>
          </p:cNvPicPr>
          <p:nvPr/>
        </p:nvPicPr>
        <p:blipFill>
          <a:blip r:embed="rId3"/>
          <a:stretch>
            <a:fillRect/>
          </a:stretch>
        </p:blipFill>
        <p:spPr>
          <a:xfrm>
            <a:off x="1327393" y="2590800"/>
            <a:ext cx="6489213" cy="3552844"/>
          </a:xfrm>
          <a:prstGeom prst="rect">
            <a:avLst/>
          </a:prstGeom>
          <a:noFill/>
        </p:spPr>
      </p:pic>
      <p:sp>
        <p:nvSpPr>
          <p:cNvPr id="7" name="Espace réservé du contenu 5">
            <a:extLst>
              <a:ext uri="{FF2B5EF4-FFF2-40B4-BE49-F238E27FC236}">
                <a16:creationId xmlns:a16="http://schemas.microsoft.com/office/drawing/2014/main" id="{222486CA-9A05-4FD9-A331-FC8C6DA74E49}"/>
              </a:ext>
            </a:extLst>
          </p:cNvPr>
          <p:cNvSpPr txBox="1">
            <a:spLocks/>
          </p:cNvSpPr>
          <p:nvPr/>
        </p:nvSpPr>
        <p:spPr bwMode="auto">
          <a:xfrm>
            <a:off x="2902024" y="6080522"/>
            <a:ext cx="5486400" cy="804862"/>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de-DE" sz="1400" kern="0" dirty="0">
                <a:latin typeface="Avenir Next LT Pro" panose="020B0504020202020204" pitchFamily="34" charset="0"/>
              </a:rPr>
              <a:t>Figure 1: HTN </a:t>
            </a:r>
            <a:r>
              <a:rPr lang="de-DE" sz="1400" kern="0" dirty="0" err="1">
                <a:latin typeface="Avenir Next LT Pro" panose="020B0504020202020204" pitchFamily="34" charset="0"/>
              </a:rPr>
              <a:t>decomposition</a:t>
            </a:r>
            <a:endParaRPr lang="de-DE" sz="1400" kern="0" dirty="0">
              <a:latin typeface="Avenir Next LT Pro" panose="020B0504020202020204" pitchFamily="34" charset="0"/>
            </a:endParaRPr>
          </a:p>
        </p:txBody>
      </p:sp>
    </p:spTree>
    <p:extLst>
      <p:ext uri="{BB962C8B-B14F-4D97-AF65-F5344CB8AC3E}">
        <p14:creationId xmlns:p14="http://schemas.microsoft.com/office/powerpoint/2010/main" val="19919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E2925-6373-4B0B-882F-A332487A4608}"/>
              </a:ext>
            </a:extLst>
          </p:cNvPr>
          <p:cNvSpPr>
            <a:spLocks noGrp="1"/>
          </p:cNvSpPr>
          <p:nvPr>
            <p:ph type="title"/>
          </p:nvPr>
        </p:nvSpPr>
        <p:spPr>
          <a:xfrm>
            <a:off x="838200" y="1143000"/>
            <a:ext cx="7467600" cy="1143000"/>
          </a:xfrm>
        </p:spPr>
        <p:txBody>
          <a:bodyPr wrap="square" anchor="ctr">
            <a:normAutofit/>
          </a:bodyPr>
          <a:lstStyle/>
          <a:p>
            <a:r>
              <a:rPr lang="fr-FR" dirty="0"/>
              <a:t>Markov </a:t>
            </a:r>
            <a:r>
              <a:rPr lang="fr-FR" dirty="0" err="1"/>
              <a:t>Decision</a:t>
            </a:r>
            <a:r>
              <a:rPr lang="fr-FR" dirty="0"/>
              <a:t> </a:t>
            </a:r>
            <a:r>
              <a:rPr lang="fr-FR" dirty="0" err="1"/>
              <a:t>Processes</a:t>
            </a:r>
            <a:r>
              <a:rPr lang="fr-FR" dirty="0"/>
              <a:t> (</a:t>
            </a:r>
            <a:r>
              <a:rPr lang="fr-FR" dirty="0" err="1"/>
              <a:t>MDPs</a:t>
            </a:r>
            <a:r>
              <a:rPr lang="fr-FR" dirty="0"/>
              <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A043CBF-11FB-40D8-A7BF-BE65A012EAC7}"/>
                  </a:ext>
                </a:extLst>
              </p:cNvPr>
              <p:cNvSpPr>
                <a:spLocks noGrp="1"/>
              </p:cNvSpPr>
              <p:nvPr>
                <p:ph idx="1"/>
              </p:nvPr>
            </p:nvSpPr>
            <p:spPr>
              <a:xfrm>
                <a:off x="838200" y="2420888"/>
                <a:ext cx="7467600" cy="3722756"/>
              </a:xfrm>
            </p:spPr>
            <p:txBody>
              <a:bodyPr wrap="square" anchor="t">
                <a:normAutofit/>
              </a:bodyPr>
              <a:lstStyle/>
              <a:p>
                <a:r>
                  <a:rPr lang="en-US" sz="1600" dirty="0">
                    <a:latin typeface="Avenir Next LT Pro" panose="020B0504020202020204" pitchFamily="34" charset="0"/>
                  </a:rPr>
                  <a:t>MDPs are </a:t>
                </a:r>
                <a:r>
                  <a:rPr lang="en-US" sz="1600" b="1" dirty="0">
                    <a:latin typeface="Avenir Next LT Pro" panose="020B0504020202020204" pitchFamily="34" charset="0"/>
                  </a:rPr>
                  <a:t>fully observable</a:t>
                </a:r>
                <a:r>
                  <a:rPr lang="en-US" sz="1600" dirty="0">
                    <a:latin typeface="Avenir Next LT Pro" panose="020B0504020202020204" pitchFamily="34" charset="0"/>
                  </a:rPr>
                  <a:t>, </a:t>
                </a:r>
                <a:r>
                  <a:rPr lang="en-US" sz="1600" b="1" dirty="0">
                    <a:latin typeface="Avenir Next LT Pro" panose="020B0504020202020204" pitchFamily="34" charset="0"/>
                  </a:rPr>
                  <a:t>probabilistic</a:t>
                </a:r>
                <a:r>
                  <a:rPr lang="en-US" sz="1600" dirty="0">
                    <a:latin typeface="Avenir Next LT Pro" panose="020B0504020202020204" pitchFamily="34" charset="0"/>
                  </a:rPr>
                  <a:t> state models,</a:t>
                </a:r>
              </a:p>
              <a:p>
                <a:r>
                  <a:rPr lang="fr-FR" sz="1600" dirty="0">
                    <a:latin typeface="Avenir Next LT Pro" panose="020B0504020202020204" pitchFamily="34" charset="0"/>
                  </a:rPr>
                  <a:t>Domain </a:t>
                </a:r>
                <a:r>
                  <a:rPr lang="fr-FR" sz="1600" dirty="0" err="1">
                    <a:latin typeface="Avenir Next LT Pro" panose="020B0504020202020204" pitchFamily="34" charset="0"/>
                  </a:rPr>
                  <a:t>is</a:t>
                </a:r>
                <a:r>
                  <a:rPr lang="fr-FR" sz="1600" dirty="0">
                    <a:latin typeface="Avenir Next LT Pro" panose="020B0504020202020204" pitchFamily="34" charset="0"/>
                  </a:rPr>
                  <a:t> </a:t>
                </a:r>
                <a:r>
                  <a:rPr lang="fr-FR" sz="1600" dirty="0" err="1">
                    <a:latin typeface="Avenir Next LT Pro" panose="020B0504020202020204" pitchFamily="34" charset="0"/>
                  </a:rPr>
                  <a:t>represented</a:t>
                </a:r>
                <a:r>
                  <a:rPr lang="fr-FR" sz="1600" dirty="0">
                    <a:latin typeface="Avenir Next LT Pro" panose="020B0504020202020204" pitchFamily="34" charset="0"/>
                  </a:rPr>
                  <a:t> as a tuple:</a:t>
                </a:r>
              </a:p>
              <a:p>
                <a:pPr marL="0" indent="0">
                  <a:lnSpc>
                    <a:spcPct val="150000"/>
                  </a:lnSpc>
                  <a:buNone/>
                </a:pPr>
                <a14:m>
                  <m:oMathPara xmlns:m="http://schemas.openxmlformats.org/officeDocument/2006/math">
                    <m:oMathParaPr>
                      <m:jc m:val="center"/>
                    </m:oMathParaPr>
                    <m:oMath xmlns:m="http://schemas.openxmlformats.org/officeDocument/2006/math">
                      <m:r>
                        <a:rPr lang="fr-FR" sz="1800" i="1" smtClean="0">
                          <a:latin typeface="Cambria Math" panose="02040503050406030204" pitchFamily="18" charset="0"/>
                        </a:rPr>
                        <m:t>𝛴</m:t>
                      </m:r>
                      <m:r>
                        <a:rPr lang="fr-FR" sz="1800" i="1" smtClean="0">
                          <a:latin typeface="Cambria Math" panose="02040503050406030204" pitchFamily="18" charset="0"/>
                        </a:rPr>
                        <m:t>=</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𝑆</m:t>
                          </m:r>
                          <m:r>
                            <a:rPr lang="fr-FR" sz="1800" b="0" i="1" smtClean="0">
                              <a:latin typeface="Cambria Math" panose="02040503050406030204" pitchFamily="18" charset="0"/>
                            </a:rPr>
                            <m:t>,</m:t>
                          </m:r>
                          <m:r>
                            <a:rPr lang="fr-FR" sz="1800" b="0" i="1" smtClean="0">
                              <a:latin typeface="Cambria Math" panose="02040503050406030204" pitchFamily="18" charset="0"/>
                            </a:rPr>
                            <m:t>𝐴</m:t>
                          </m:r>
                          <m:r>
                            <a:rPr lang="fr-FR" sz="1800" b="0" i="1" smtClean="0">
                              <a:latin typeface="Cambria Math" panose="02040503050406030204" pitchFamily="18" charset="0"/>
                            </a:rPr>
                            <m:t>,</m:t>
                          </m:r>
                          <m:r>
                            <a:rPr lang="fr-FR" sz="1800" b="0" i="1" smtClean="0">
                              <a:latin typeface="Cambria Math" panose="02040503050406030204" pitchFamily="18" charset="0"/>
                            </a:rPr>
                            <m:t>𝑅</m:t>
                          </m:r>
                          <m:r>
                            <a:rPr lang="fr-FR" sz="1800" b="0" i="1" smtClean="0">
                              <a:latin typeface="Cambria Math" panose="02040503050406030204" pitchFamily="18" charset="0"/>
                            </a:rPr>
                            <m:t>,</m:t>
                          </m:r>
                          <m:r>
                            <a:rPr lang="fr-FR" sz="1800" b="0" i="1" smtClean="0">
                              <a:latin typeface="Cambria Math" panose="02040503050406030204" pitchFamily="18" charset="0"/>
                            </a:rPr>
                            <m:t>𝑇</m:t>
                          </m:r>
                          <m:r>
                            <a:rPr lang="fr-FR"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γ</m:t>
                          </m:r>
                        </m:e>
                      </m:d>
                    </m:oMath>
                  </m:oMathPara>
                </a14:m>
                <a:endParaRPr lang="fr-FR" sz="1600" dirty="0">
                  <a:latin typeface="Avenir Next LT Pro" panose="020B0504020202020204" pitchFamily="34" charset="0"/>
                </a:endParaRPr>
              </a:p>
              <a:p>
                <a14:m>
                  <m:oMath xmlns:m="http://schemas.openxmlformats.org/officeDocument/2006/math">
                    <m:r>
                      <a:rPr lang="fr-FR" sz="1600">
                        <a:latin typeface="Cambria Math" panose="02040503050406030204" pitchFamily="18" charset="0"/>
                      </a:rPr>
                      <m:t>𝑆</m:t>
                    </m:r>
                  </m:oMath>
                </a14:m>
                <a:r>
                  <a:rPr lang="fr-FR" sz="1600" dirty="0">
                    <a:latin typeface="Avenir Next LT Pro" panose="020B0504020202020204" pitchFamily="34" charset="0"/>
                  </a:rPr>
                  <a:t>: set of states,</a:t>
                </a:r>
              </a:p>
              <a:p>
                <a14:m>
                  <m:oMath xmlns:m="http://schemas.openxmlformats.org/officeDocument/2006/math">
                    <m:r>
                      <a:rPr lang="fr-FR" sz="1600">
                        <a:latin typeface="Cambria Math" panose="02040503050406030204" pitchFamily="18" charset="0"/>
                      </a:rPr>
                      <m:t>𝐴</m:t>
                    </m:r>
                  </m:oMath>
                </a14:m>
                <a:r>
                  <a:rPr lang="en-US" sz="1600" dirty="0">
                    <a:latin typeface="Avenir Next LT Pro" panose="020B0504020202020204" pitchFamily="34" charset="0"/>
                  </a:rPr>
                  <a:t>: set of actions. </a:t>
                </a:r>
              </a:p>
              <a:p>
                <a14:m>
                  <m:oMath xmlns:m="http://schemas.openxmlformats.org/officeDocument/2006/math">
                    <m:r>
                      <a:rPr lang="en-US" sz="1600">
                        <a:latin typeface="Cambria Math" panose="02040503050406030204" pitchFamily="18" charset="0"/>
                      </a:rPr>
                      <m:t>𝑅</m:t>
                    </m:r>
                  </m:oMath>
                </a14:m>
                <a:r>
                  <a:rPr lang="en-US" sz="1600" dirty="0">
                    <a:latin typeface="Avenir Next LT Pro" panose="020B0504020202020204" pitchFamily="34" charset="0"/>
                  </a:rPr>
                  <a:t>: reward function      </a:t>
                </a:r>
                <a14:m>
                  <m:oMath xmlns:m="http://schemas.openxmlformats.org/officeDocument/2006/math">
                    <m:r>
                      <a:rPr lang="en-US" sz="1600">
                        <a:latin typeface="Cambria Math" panose="02040503050406030204" pitchFamily="18" charset="0"/>
                      </a:rPr>
                      <m:t>𝑅</m:t>
                    </m:r>
                    <m:d>
                      <m:dPr>
                        <m:ctrlPr>
                          <a:rPr lang="en-US" sz="1600" i="1">
                            <a:latin typeface="Cambria Math" panose="02040503050406030204" pitchFamily="18" charset="0"/>
                          </a:rPr>
                        </m:ctrlPr>
                      </m:dPr>
                      <m:e>
                        <m:r>
                          <a:rPr lang="fr-FR"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𝑎</m:t>
                        </m:r>
                        <m:r>
                          <a:rPr lang="en-US" sz="1600">
                            <a:latin typeface="Cambria Math" panose="02040503050406030204" pitchFamily="18" charset="0"/>
                          </a:rPr>
                          <m:t>,</m:t>
                        </m:r>
                        <m:r>
                          <a:rPr lang="fr-FR" sz="1600">
                            <a:latin typeface="Cambria Math" panose="02040503050406030204" pitchFamily="18" charset="0"/>
                          </a:rPr>
                          <m:t>𝑠</m:t>
                        </m:r>
                        <m:r>
                          <a:rPr lang="fr-FR" sz="1600">
                            <a:latin typeface="Cambria Math" panose="02040503050406030204" pitchFamily="18" charset="0"/>
                          </a:rPr>
                          <m:t>′</m:t>
                        </m:r>
                      </m:e>
                    </m:d>
                    <m:r>
                      <a:rPr lang="en-US" sz="1600">
                        <a:latin typeface="Cambria Math" panose="02040503050406030204" pitchFamily="18" charset="0"/>
                      </a:rPr>
                      <m:t>→</m:t>
                    </m:r>
                    <m:r>
                      <a:rPr lang="en-US" sz="1600" dirty="0">
                        <a:latin typeface="Cambria Math" panose="02040503050406030204" pitchFamily="18" charset="0"/>
                      </a:rPr>
                      <m:t>ℝ</m:t>
                    </m:r>
                  </m:oMath>
                </a14:m>
                <a:endParaRPr lang="en-US" sz="1600" dirty="0">
                  <a:latin typeface="Avenir Next LT Pro" panose="020B0504020202020204" pitchFamily="34" charset="0"/>
                </a:endParaRPr>
              </a:p>
              <a:p>
                <a14:m>
                  <m:oMath xmlns:m="http://schemas.openxmlformats.org/officeDocument/2006/math">
                    <m:r>
                      <m:rPr>
                        <m:sty m:val="p"/>
                      </m:rPr>
                      <a:rPr lang="fr-FR" sz="1600">
                        <a:latin typeface="Cambria Math" panose="02040503050406030204" pitchFamily="18" charset="0"/>
                      </a:rPr>
                      <m:t>T</m:t>
                    </m:r>
                  </m:oMath>
                </a14:m>
                <a:r>
                  <a:rPr lang="en-US" sz="1600" dirty="0">
                    <a:latin typeface="Avenir Next LT Pro" panose="020B0504020202020204" pitchFamily="34" charset="0"/>
                  </a:rPr>
                  <a:t>: transition function   </a:t>
                </a:r>
                <a14:m>
                  <m:oMath xmlns:m="http://schemas.openxmlformats.org/officeDocument/2006/math">
                    <m:r>
                      <m:rPr>
                        <m:sty m:val="p"/>
                      </m:rPr>
                      <a:rPr lang="fr-FR" sz="1600">
                        <a:latin typeface="Cambria Math" panose="02040503050406030204" pitchFamily="18" charset="0"/>
                      </a:rPr>
                      <m:t>T</m:t>
                    </m:r>
                    <m:d>
                      <m:dPr>
                        <m:ctrlPr>
                          <a:rPr lang="en-US" sz="1600" i="1">
                            <a:latin typeface="Cambria Math" panose="02040503050406030204" pitchFamily="18" charset="0"/>
                          </a:rPr>
                        </m:ctrlPr>
                      </m:dPr>
                      <m:e>
                        <m:sSup>
                          <m:sSupPr>
                            <m:ctrlPr>
                              <a:rPr lang="fr-FR" sz="1600" i="1">
                                <a:latin typeface="Cambria Math" panose="02040503050406030204" pitchFamily="18" charset="0"/>
                              </a:rPr>
                            </m:ctrlPr>
                          </m:sSupPr>
                          <m:e>
                            <m:r>
                              <a:rPr lang="fr-FR" sz="1600">
                                <a:latin typeface="Cambria Math" panose="02040503050406030204" pitchFamily="18" charset="0"/>
                              </a:rPr>
                              <m:t>𝑠</m:t>
                            </m:r>
                          </m:e>
                          <m:sup>
                            <m:r>
                              <a:rPr lang="fr-FR" sz="1600">
                                <a:latin typeface="Cambria Math" panose="02040503050406030204" pitchFamily="18" charset="0"/>
                              </a:rPr>
                              <m:t>′</m:t>
                            </m:r>
                          </m:sup>
                        </m:sSup>
                        <m:r>
                          <a:rPr lang="fr-FR" sz="1600">
                            <a:latin typeface="Cambria Math" panose="02040503050406030204" pitchFamily="18" charset="0"/>
                          </a:rPr>
                          <m:t>|</m:t>
                        </m:r>
                        <m:r>
                          <a:rPr lang="fr-FR" sz="1600">
                            <a:latin typeface="Cambria Math" panose="02040503050406030204" pitchFamily="18" charset="0"/>
                          </a:rPr>
                          <m:t>𝑠</m:t>
                        </m:r>
                        <m:r>
                          <a:rPr lang="fr-FR" sz="1600">
                            <a:latin typeface="Cambria Math" panose="02040503050406030204" pitchFamily="18" charset="0"/>
                          </a:rPr>
                          <m:t>,</m:t>
                        </m:r>
                        <m:r>
                          <a:rPr lang="fr-FR" sz="1600">
                            <a:latin typeface="Cambria Math" panose="02040503050406030204" pitchFamily="18" charset="0"/>
                          </a:rPr>
                          <m:t>𝑎</m:t>
                        </m:r>
                      </m:e>
                    </m:d>
                    <m:r>
                      <a:rPr lang="en-US" sz="1600">
                        <a:latin typeface="Cambria Math" panose="02040503050406030204" pitchFamily="18" charset="0"/>
                      </a:rPr>
                      <m:t>→</m:t>
                    </m:r>
                    <m:r>
                      <a:rPr lang="fr-FR" sz="1600">
                        <a:latin typeface="Cambria Math" panose="02040503050406030204" pitchFamily="18" charset="0"/>
                      </a:rPr>
                      <m:t>[0, 1]</m:t>
                    </m:r>
                  </m:oMath>
                </a14:m>
                <a:r>
                  <a:rPr lang="en-US" sz="1600" dirty="0">
                    <a:latin typeface="Avenir Next LT Pro" panose="020B0504020202020204" pitchFamily="34" charset="0"/>
                  </a:rPr>
                  <a:t> </a:t>
                </a:r>
              </a:p>
              <a:p>
                <a14:m>
                  <m:oMath xmlns:m="http://schemas.openxmlformats.org/officeDocument/2006/math">
                    <m:r>
                      <m:rPr>
                        <m:sty m:val="p"/>
                      </m:rPr>
                      <a:rPr lang="el-GR" sz="1600">
                        <a:latin typeface="Cambria Math" panose="02040503050406030204" pitchFamily="18" charset="0"/>
                      </a:rPr>
                      <m:t>γ</m:t>
                    </m:r>
                    <m:r>
                      <a:rPr lang="fr-FR" sz="1600">
                        <a:latin typeface="Cambria Math" panose="02040503050406030204" pitchFamily="18" charset="0"/>
                      </a:rPr>
                      <m:t>: </m:t>
                    </m:r>
                  </m:oMath>
                </a14:m>
                <a:r>
                  <a:rPr lang="en-US" sz="1600" dirty="0">
                    <a:latin typeface="Avenir Next LT Pro" panose="020B0504020202020204" pitchFamily="34" charset="0"/>
                  </a:rPr>
                  <a:t>discount factor  </a:t>
                </a:r>
                <a14:m>
                  <m:oMath xmlns:m="http://schemas.openxmlformats.org/officeDocument/2006/math">
                    <m:r>
                      <a:rPr lang="fr-FR" sz="1600">
                        <a:latin typeface="Cambria Math" panose="02040503050406030204" pitchFamily="18" charset="0"/>
                      </a:rPr>
                      <m:t>        </m:t>
                    </m:r>
                    <m:r>
                      <m:rPr>
                        <m:sty m:val="p"/>
                      </m:rPr>
                      <a:rPr lang="el-GR" sz="1600">
                        <a:latin typeface="Cambria Math" panose="02040503050406030204" pitchFamily="18" charset="0"/>
                      </a:rPr>
                      <m:t>γ</m:t>
                    </m:r>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0,1</m:t>
                        </m:r>
                      </m:e>
                    </m:d>
                  </m:oMath>
                </a14:m>
                <a:endParaRPr lang="fr-FR" sz="1600" dirty="0">
                  <a:latin typeface="Avenir Next LT Pro" panose="020B0504020202020204" pitchFamily="34" charset="0"/>
                </a:endParaRPr>
              </a:p>
              <a:p>
                <a:endParaRPr lang="fr-FR" sz="1600" dirty="0">
                  <a:latin typeface="Avenir Next LT Pro" panose="020B0504020202020204" pitchFamily="34" charset="0"/>
                </a:endParaRPr>
              </a:p>
              <a:p>
                <a:endParaRPr lang="fr-FR" sz="1600" dirty="0">
                  <a:latin typeface="Avenir Next LT Pro" panose="020B0504020202020204" pitchFamily="34" charset="0"/>
                </a:endParaRPr>
              </a:p>
              <a:p>
                <a:pPr marL="0" indent="0">
                  <a:buNone/>
                </a:pPr>
                <a:r>
                  <a:rPr lang="en-US" sz="1600" dirty="0">
                    <a:latin typeface="Avenir Next LT Pro" panose="020B0504020202020204" pitchFamily="34" charset="0"/>
                    <a:sym typeface="Wingdings" panose="05000000000000000000" pitchFamily="2" charset="2"/>
                  </a:rPr>
                  <a:t>         </a:t>
                </a:r>
                <a:r>
                  <a:rPr lang="en-US" sz="1600" dirty="0">
                    <a:latin typeface="Avenir Next LT Pro" panose="020B0504020202020204" pitchFamily="34" charset="0"/>
                  </a:rPr>
                  <a:t>Instead of computing a plan, we need a </a:t>
                </a:r>
                <a:r>
                  <a:rPr lang="en-US" sz="1600" dirty="0">
                    <a:effectLst>
                      <a:outerShdw blurRad="38100" dist="38100" dir="2700000" algn="tl">
                        <a:srgbClr val="000000">
                          <a:alpha val="43137"/>
                        </a:srgbClr>
                      </a:outerShdw>
                    </a:effectLst>
                    <a:latin typeface="Avenir Next LT Pro" panose="020B0504020202020204" pitchFamily="34" charset="0"/>
                  </a:rPr>
                  <a:t>policy</a:t>
                </a:r>
                <a:r>
                  <a:rPr lang="en-US" sz="1600" dirty="0">
                    <a:latin typeface="Avenir Next LT Pro" panose="020B0504020202020204" pitchFamily="34" charset="0"/>
                  </a:rPr>
                  <a:t>.</a:t>
                </a:r>
              </a:p>
            </p:txBody>
          </p:sp>
        </mc:Choice>
        <mc:Fallback xmlns="">
          <p:sp>
            <p:nvSpPr>
              <p:cNvPr id="3" name="Espace réservé du contenu 2">
                <a:extLst>
                  <a:ext uri="{FF2B5EF4-FFF2-40B4-BE49-F238E27FC236}">
                    <a16:creationId xmlns:a16="http://schemas.microsoft.com/office/drawing/2014/main" id="{3A043CBF-11FB-40D8-A7BF-BE65A012EAC7}"/>
                  </a:ext>
                </a:extLst>
              </p:cNvPr>
              <p:cNvSpPr>
                <a:spLocks noGrp="1" noRot="1" noChangeAspect="1" noMove="1" noResize="1" noEditPoints="1" noAdjustHandles="1" noChangeArrowheads="1" noChangeShapeType="1" noTextEdit="1"/>
              </p:cNvSpPr>
              <p:nvPr>
                <p:ph idx="1"/>
              </p:nvPr>
            </p:nvSpPr>
            <p:spPr>
              <a:xfrm>
                <a:off x="838200" y="2420888"/>
                <a:ext cx="7467600" cy="3722756"/>
              </a:xfrm>
              <a:blipFill>
                <a:blip r:embed="rId3"/>
                <a:stretch>
                  <a:fillRect l="-490" t="-491"/>
                </a:stretch>
              </a:blipFill>
            </p:spPr>
            <p:txBody>
              <a:bodyPr/>
              <a:lstStyle/>
              <a:p>
                <a:r>
                  <a:rPr lang="fr-FR">
                    <a:noFill/>
                  </a:rPr>
                  <a:t> </a:t>
                </a:r>
              </a:p>
            </p:txBody>
          </p:sp>
        </mc:Fallback>
      </mc:AlternateContent>
    </p:spTree>
    <p:extLst>
      <p:ext uri="{BB962C8B-B14F-4D97-AF65-F5344CB8AC3E}">
        <p14:creationId xmlns:p14="http://schemas.microsoft.com/office/powerpoint/2010/main" val="16535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C65F1-6B63-4694-9363-FFBABE5AB18D}"/>
              </a:ext>
            </a:extLst>
          </p:cNvPr>
          <p:cNvSpPr>
            <a:spLocks noGrp="1"/>
          </p:cNvSpPr>
          <p:nvPr>
            <p:ph type="title"/>
          </p:nvPr>
        </p:nvSpPr>
        <p:spPr>
          <a:xfrm>
            <a:off x="838200" y="1143000"/>
            <a:ext cx="7467600" cy="1143000"/>
          </a:xfrm>
        </p:spPr>
        <p:txBody>
          <a:bodyPr wrap="square" anchor="ctr">
            <a:normAutofit/>
          </a:bodyPr>
          <a:lstStyle/>
          <a:p>
            <a:r>
              <a:rPr lang="fr-FR" dirty="0"/>
              <a:t>Example</a:t>
            </a:r>
          </a:p>
        </p:txBody>
      </p:sp>
      <p:pic>
        <p:nvPicPr>
          <p:cNvPr id="5" name="Espace réservé du contenu 4" descr="Une image contenant texte, horloge&#10;&#10;Description générée automatiquement">
            <a:extLst>
              <a:ext uri="{FF2B5EF4-FFF2-40B4-BE49-F238E27FC236}">
                <a16:creationId xmlns:a16="http://schemas.microsoft.com/office/drawing/2014/main" id="{B21F85EC-3AC5-43F7-A032-89162E7C46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8712" y="2590802"/>
            <a:ext cx="5426575" cy="3552825"/>
          </a:xfrm>
          <a:noFill/>
        </p:spPr>
      </p:pic>
      <p:sp>
        <p:nvSpPr>
          <p:cNvPr id="4" name="Espace réservé du contenu 5">
            <a:extLst>
              <a:ext uri="{FF2B5EF4-FFF2-40B4-BE49-F238E27FC236}">
                <a16:creationId xmlns:a16="http://schemas.microsoft.com/office/drawing/2014/main" id="{AFD559A2-F8D3-44AB-B558-36E79A0075AE}"/>
              </a:ext>
            </a:extLst>
          </p:cNvPr>
          <p:cNvSpPr txBox="1">
            <a:spLocks/>
          </p:cNvSpPr>
          <p:nvPr/>
        </p:nvSpPr>
        <p:spPr>
          <a:xfrm>
            <a:off x="3105075" y="6105595"/>
            <a:ext cx="2619053" cy="275734"/>
          </a:xfrm>
          <a:prstGeom prst="rect">
            <a:avLst/>
          </a:prstGeom>
        </p:spPr>
        <p:txBody>
          <a:bodyPr wrap="square" anchor="t">
            <a:normAutofit/>
          </a:bodyPr>
          <a:lst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fr-FR" sz="1050" kern="0" dirty="0">
                <a:latin typeface="Avenir Next LT Pro" panose="020B0504020202020204" pitchFamily="34" charset="0"/>
              </a:rPr>
              <a:t>Figure 2:  </a:t>
            </a:r>
            <a:r>
              <a:rPr lang="fr-FR" sz="1050" kern="0" dirty="0" err="1">
                <a:latin typeface="Avenir Next LT Pro" panose="020B0504020202020204" pitchFamily="34" charset="0"/>
              </a:rPr>
              <a:t>Schematic</a:t>
            </a:r>
            <a:r>
              <a:rPr lang="fr-FR" sz="1050" kern="0" dirty="0">
                <a:latin typeface="Avenir Next LT Pro" panose="020B0504020202020204" pitchFamily="34" charset="0"/>
              </a:rPr>
              <a:t> </a:t>
            </a:r>
            <a:r>
              <a:rPr lang="fr-FR" sz="1050" kern="0" dirty="0" err="1">
                <a:latin typeface="Avenir Next LT Pro" panose="020B0504020202020204" pitchFamily="34" charset="0"/>
              </a:rPr>
              <a:t>representation</a:t>
            </a:r>
            <a:endParaRPr lang="fr-FR" sz="1050" kern="0" dirty="0">
              <a:latin typeface="Avenir Next LT Pro" panose="020B0504020202020204" pitchFamily="34" charset="0"/>
            </a:endParaRPr>
          </a:p>
        </p:txBody>
      </p:sp>
    </p:spTree>
    <p:extLst>
      <p:ext uri="{BB962C8B-B14F-4D97-AF65-F5344CB8AC3E}">
        <p14:creationId xmlns:p14="http://schemas.microsoft.com/office/powerpoint/2010/main" val="250801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E2925-6373-4B0B-882F-A332487A4608}"/>
              </a:ext>
            </a:extLst>
          </p:cNvPr>
          <p:cNvSpPr>
            <a:spLocks noGrp="1"/>
          </p:cNvSpPr>
          <p:nvPr>
            <p:ph type="title"/>
          </p:nvPr>
        </p:nvSpPr>
        <p:spPr>
          <a:xfrm>
            <a:off x="838200" y="1143000"/>
            <a:ext cx="7467600" cy="1143000"/>
          </a:xfrm>
        </p:spPr>
        <p:txBody>
          <a:bodyPr wrap="square" anchor="ctr">
            <a:normAutofit/>
          </a:bodyPr>
          <a:lstStyle/>
          <a:p>
            <a:r>
              <a:rPr lang="fr-FR" dirty="0" err="1"/>
              <a:t>MDPs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A043CBF-11FB-40D8-A7BF-BE65A012EAC7}"/>
                  </a:ext>
                </a:extLst>
              </p:cNvPr>
              <p:cNvSpPr>
                <a:spLocks noGrp="1"/>
              </p:cNvSpPr>
              <p:nvPr>
                <p:ph idx="1"/>
              </p:nvPr>
            </p:nvSpPr>
            <p:spPr>
              <a:xfrm>
                <a:off x="838200" y="2590802"/>
                <a:ext cx="7467600" cy="3552825"/>
              </a:xfrm>
            </p:spPr>
            <p:txBody>
              <a:bodyPr wrap="square" anchor="t">
                <a:normAutofit lnSpcReduction="10000"/>
              </a:bodyPr>
              <a:lstStyle/>
              <a:p>
                <a:r>
                  <a:rPr lang="en-US" sz="1600" dirty="0">
                    <a:latin typeface="Avenir Next LT Pro" panose="020B0504020202020204" pitchFamily="34" charset="0"/>
                  </a:rPr>
                  <a:t>Our goal is to find a policy:</a:t>
                </a:r>
                <a:endParaRPr lang="fr-FR" sz="1600" i="1" dirty="0">
                  <a:latin typeface="Avenir Next LT Pro" panose="020B05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fr-FR" sz="2400" i="1" smtClean="0">
                          <a:latin typeface="Cambria Math" panose="02040503050406030204" pitchFamily="18" charset="0"/>
                        </a:rPr>
                        <m:t>𝜋</m:t>
                      </m:r>
                      <m:r>
                        <a:rPr lang="fr-FR" sz="2400" i="1" smtClean="0">
                          <a:latin typeface="Cambria Math" panose="02040503050406030204" pitchFamily="18" charset="0"/>
                        </a:rPr>
                        <m:t>:</m:t>
                      </m:r>
                      <m:r>
                        <a:rPr lang="fr-FR" sz="2400" i="1" smtClean="0">
                          <a:latin typeface="Cambria Math" panose="02040503050406030204" pitchFamily="18" charset="0"/>
                        </a:rPr>
                        <m:t>𝑆</m:t>
                      </m:r>
                      <m:r>
                        <a:rPr lang="fr-FR" sz="2400" i="1" smtClean="0">
                          <a:latin typeface="Cambria Math" panose="02040503050406030204" pitchFamily="18" charset="0"/>
                        </a:rPr>
                        <m:t>→</m:t>
                      </m:r>
                      <m:r>
                        <a:rPr lang="fr-FR" sz="2400" i="1" smtClean="0">
                          <a:latin typeface="Cambria Math" panose="02040503050406030204" pitchFamily="18" charset="0"/>
                        </a:rPr>
                        <m:t>𝐴</m:t>
                      </m:r>
                    </m:oMath>
                  </m:oMathPara>
                </a14:m>
                <a:endParaRPr lang="fr-FR" sz="2400" dirty="0">
                  <a:latin typeface="Avenir Next LT Pro" panose="020B0504020202020204" pitchFamily="34" charset="0"/>
                </a:endParaRPr>
              </a:p>
              <a:p>
                <a:r>
                  <a:rPr lang="en-US" sz="1600" dirty="0">
                    <a:latin typeface="Avenir Next LT Pro" panose="020B0504020202020204" pitchFamily="34" charset="0"/>
                  </a:rPr>
                  <a:t>Policy is a sequence of applicable actions that maps from initial state s0 into a goal state.</a:t>
                </a:r>
              </a:p>
              <a:p>
                <a:r>
                  <a:rPr lang="en-US" sz="1600" dirty="0">
                    <a:latin typeface="Avenir Next LT Pro" panose="020B0504020202020204" pitchFamily="34" charset="0"/>
                  </a:rPr>
                  <a:t>Each state will be associated with utility value.</a:t>
                </a:r>
              </a:p>
              <a:p>
                <a:r>
                  <a:rPr lang="en-US" sz="1600" dirty="0">
                    <a:latin typeface="Avenir Next LT Pro" panose="020B0504020202020204" pitchFamily="34" charset="0"/>
                  </a:rPr>
                  <a:t>This selection is done by calculating the value/</a:t>
                </a:r>
                <a:r>
                  <a:rPr lang="en-US" sz="1600" dirty="0">
                    <a:effectLst>
                      <a:outerShdw blurRad="38100" dist="38100" dir="2700000" algn="tl">
                        <a:srgbClr val="000000">
                          <a:alpha val="43137"/>
                        </a:srgbClr>
                      </a:outerShdw>
                    </a:effectLst>
                    <a:latin typeface="Avenir Next LT Pro" panose="020B0504020202020204" pitchFamily="34" charset="0"/>
                  </a:rPr>
                  <a:t>utility</a:t>
                </a:r>
                <a:r>
                  <a:rPr lang="en-US" sz="1600" dirty="0">
                    <a:latin typeface="Avenir Next LT Pro" panose="020B0504020202020204" pitchFamily="34" charset="0"/>
                  </a:rPr>
                  <a:t> of a state:</a:t>
                </a:r>
                <a:endParaRPr lang="fr-FR" sz="1600" dirty="0">
                  <a:latin typeface="Avenir Next LT Pro" panose="020B05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𝑉</m:t>
                      </m:r>
                      <m:d>
                        <m:dPr>
                          <m:ctrlPr>
                            <a:rPr lang="fr-FR" b="0" i="1" smtClean="0">
                              <a:latin typeface="Cambria Math" panose="02040503050406030204" pitchFamily="18" charset="0"/>
                            </a:rPr>
                          </m:ctrlPr>
                        </m:dPr>
                        <m:e>
                          <m:r>
                            <a:rPr lang="fr-FR" b="0" i="1" smtClean="0">
                              <a:latin typeface="Cambria Math" panose="02040503050406030204" pitchFamily="18" charset="0"/>
                            </a:rPr>
                            <m:t>𝑆</m:t>
                          </m:r>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d>
                        <m:dPr>
                          <m:begChr m:val="["/>
                          <m:endChr m:val="]"/>
                          <m:ctrlPr>
                            <a:rPr lang="fr-FR" i="1" dirty="0" smtClean="0">
                              <a:solidFill>
                                <a:srgbClr val="836967"/>
                              </a:solidFill>
                              <a:latin typeface="Cambria Math" panose="02040503050406030204" pitchFamily="18" charset="0"/>
                            </a:rPr>
                          </m:ctrlPr>
                        </m:dPr>
                        <m:e>
                          <m:limLow>
                            <m:limLowPr>
                              <m:ctrlPr>
                                <a:rPr lang="fr-FR" i="1" dirty="0">
                                  <a:solidFill>
                                    <a:srgbClr val="836967"/>
                                  </a:solidFill>
                                  <a:latin typeface="Cambria Math" panose="02040503050406030204" pitchFamily="18" charset="0"/>
                                </a:rPr>
                              </m:ctrlPr>
                            </m:limLowPr>
                            <m:e>
                              <m:r>
                                <m:rPr>
                                  <m:sty m:val="p"/>
                                </m:rPr>
                                <a:rPr lang="fr-FR" dirty="0">
                                  <a:latin typeface="Cambria Math" panose="02040503050406030204" pitchFamily="18" charset="0"/>
                                </a:rPr>
                                <m:t>max</m:t>
                              </m:r>
                            </m:e>
                            <m:lim>
                              <m:r>
                                <m:rPr>
                                  <m:sty m:val="p"/>
                                </m:rPr>
                                <a:rPr lang="fr-FR" b="0" i="0" dirty="0" smtClean="0">
                                  <a:latin typeface="Cambria Math" panose="02040503050406030204" pitchFamily="18" charset="0"/>
                                </a:rPr>
                                <m:t>a</m:t>
                              </m:r>
                            </m:lim>
                          </m:limLow>
                          <m:r>
                            <a:rPr lang="fr-FR" b="0" i="1" dirty="0" smtClean="0">
                              <a:latin typeface="Cambria Math" panose="02040503050406030204" pitchFamily="18" charset="0"/>
                            </a:rPr>
                            <m:t> </m:t>
                          </m:r>
                          <m:r>
                            <a:rPr lang="fr-FR" i="1" dirty="0" smtClean="0">
                              <a:latin typeface="Cambria Math" panose="02040503050406030204" pitchFamily="18" charset="0"/>
                              <a:ea typeface="Cambria Math" panose="02040503050406030204" pitchFamily="18" charset="0"/>
                            </a:rPr>
                            <m:t>𝛾</m:t>
                          </m:r>
                          <m:nary>
                            <m:naryPr>
                              <m:chr m:val="∑"/>
                              <m:limLoc m:val="undOvr"/>
                              <m:grow m:val="on"/>
                              <m:supHide m:val="on"/>
                              <m:ctrlPr>
                                <a:rPr lang="fr-FR" i="1" dirty="0">
                                  <a:latin typeface="Cambria Math" panose="02040503050406030204" pitchFamily="18" charset="0"/>
                                </a:rPr>
                              </m:ctrlPr>
                            </m:naryPr>
                            <m:sub>
                              <m:r>
                                <m:rPr>
                                  <m:brk/>
                                  <m:aln/>
                                </m:rPr>
                                <a:rPr lang="fr-FR" b="0" i="1" dirty="0" smtClean="0">
                                  <a:latin typeface="Cambria Math" panose="02040503050406030204" pitchFamily="18" charset="0"/>
                                </a:rPr>
                                <m:t>𝑠</m:t>
                              </m:r>
                              <m:r>
                                <a:rPr lang="fr-FR" b="0" i="1" dirty="0" smtClean="0">
                                  <a:latin typeface="Cambria Math" panose="02040503050406030204" pitchFamily="18" charset="0"/>
                                </a:rPr>
                                <m:t>′</m:t>
                              </m:r>
                            </m:sub>
                            <m:sup/>
                            <m:e>
                              <m:r>
                                <a:rPr lang="fr-FR" b="0" i="1" dirty="0" smtClean="0">
                                  <a:latin typeface="Cambria Math" panose="02040503050406030204" pitchFamily="18" charset="0"/>
                                </a:rPr>
                                <m:t>𝑃</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𝑠</m:t>
                                  </m:r>
                                </m:e>
                                <m:e>
                                  <m:r>
                                    <a:rPr lang="fr-FR" b="0" i="1" dirty="0" smtClean="0">
                                      <a:latin typeface="Cambria Math" panose="02040503050406030204" pitchFamily="18" charset="0"/>
                                    </a:rPr>
                                    <m:t>𝑎</m:t>
                                  </m:r>
                                  <m:r>
                                    <a:rPr lang="fr-FR" b="0" i="1" dirty="0" smtClean="0">
                                      <a:latin typeface="Cambria Math" panose="02040503050406030204" pitchFamily="18" charset="0"/>
                                    </a:rPr>
                                    <m:t>,</m:t>
                                  </m:r>
                                  <m:r>
                                    <a:rPr lang="fr-FR" b="0" i="1" dirty="0" smtClean="0">
                                      <a:latin typeface="Cambria Math" panose="02040503050406030204" pitchFamily="18" charset="0"/>
                                    </a:rPr>
                                    <m:t>𝑠</m:t>
                                  </m:r>
                                </m:e>
                              </m:d>
                              <m:r>
                                <a:rPr lang="fr-FR" b="0" i="1" dirty="0" smtClean="0">
                                  <a:latin typeface="Cambria Math" panose="02040503050406030204" pitchFamily="18" charset="0"/>
                                </a:rPr>
                                <m:t>∗</m:t>
                              </m:r>
                              <m:r>
                                <a:rPr lang="fr-FR" b="0" i="1" dirty="0" smtClean="0">
                                  <a:latin typeface="Cambria Math" panose="02040503050406030204" pitchFamily="18" charset="0"/>
                                </a:rPr>
                                <m:t>𝑉</m:t>
                              </m:r>
                              <m:r>
                                <a:rPr lang="fr-FR" b="0" i="1" dirty="0" smtClean="0">
                                  <a:latin typeface="Cambria Math" panose="02040503050406030204" pitchFamily="18" charset="0"/>
                                </a:rPr>
                                <m:t>(</m:t>
                              </m:r>
                              <m:r>
                                <a:rPr lang="fr-FR" b="0" i="1" dirty="0" smtClean="0">
                                  <a:latin typeface="Cambria Math" panose="02040503050406030204" pitchFamily="18" charset="0"/>
                                </a:rPr>
                                <m:t>𝑠</m:t>
                              </m:r>
                              <m:r>
                                <a:rPr lang="fr-FR" b="0" i="1" dirty="0" smtClean="0">
                                  <a:latin typeface="Cambria Math" panose="02040503050406030204" pitchFamily="18" charset="0"/>
                                </a:rPr>
                                <m:t>)</m:t>
                              </m:r>
                            </m:e>
                          </m:nary>
                        </m:e>
                      </m:d>
                      <m:r>
                        <a:rPr lang="fr-FR" b="0" i="1" dirty="0" smtClean="0">
                          <a:latin typeface="Cambria Math" panose="02040503050406030204" pitchFamily="18" charset="0"/>
                        </a:rPr>
                        <m:t>+</m:t>
                      </m:r>
                      <m:r>
                        <a:rPr lang="fr-FR" b="0" i="1" dirty="0" smtClean="0">
                          <a:latin typeface="Cambria Math" panose="02040503050406030204" pitchFamily="18" charset="0"/>
                        </a:rPr>
                        <m:t>𝑅</m:t>
                      </m:r>
                      <m:r>
                        <a:rPr lang="fr-FR" b="0" i="1" dirty="0" smtClean="0">
                          <a:latin typeface="Cambria Math" panose="02040503050406030204" pitchFamily="18" charset="0"/>
                        </a:rPr>
                        <m:t>(</m:t>
                      </m:r>
                      <m:r>
                        <a:rPr lang="fr-FR" b="0" i="1" dirty="0" smtClean="0">
                          <a:latin typeface="Cambria Math" panose="02040503050406030204" pitchFamily="18" charset="0"/>
                        </a:rPr>
                        <m:t>𝑠</m:t>
                      </m:r>
                      <m:r>
                        <a:rPr lang="fr-FR" b="0" i="1" dirty="0" smtClean="0">
                          <a:latin typeface="Cambria Math" panose="02040503050406030204" pitchFamily="18" charset="0"/>
                        </a:rPr>
                        <m:t>)</m:t>
                      </m:r>
                    </m:oMath>
                  </m:oMathPara>
                </a14:m>
                <a:endParaRPr lang="fr-FR" dirty="0"/>
              </a:p>
              <a:p>
                <a:r>
                  <a:rPr lang="en-US" sz="1600" dirty="0">
                    <a:latin typeface="Avenir Next LT Pro" panose="020B0504020202020204" pitchFamily="34" charset="0"/>
                  </a:rPr>
                  <a:t>An Optimal policy </a:t>
                </a:r>
                <a:r>
                  <a:rPr lang="en-US" sz="1600" dirty="0">
                    <a:effectLst>
                      <a:outerShdw blurRad="38100" dist="38100" dir="2700000" algn="tl">
                        <a:srgbClr val="000000">
                          <a:alpha val="43137"/>
                        </a:srgbClr>
                      </a:outerShdw>
                    </a:effectLst>
                    <a:latin typeface="Avenir Next LT Pro" panose="020B0504020202020204" pitchFamily="34" charset="0"/>
                  </a:rPr>
                  <a:t>maximizes</a:t>
                </a:r>
                <a:r>
                  <a:rPr lang="en-US" sz="1600" dirty="0">
                    <a:latin typeface="Avenir Next LT Pro" panose="020B0504020202020204" pitchFamily="34" charset="0"/>
                  </a:rPr>
                  <a:t> </a:t>
                </a:r>
                <a:r>
                  <a:rPr lang="fr-FR" sz="1600" dirty="0">
                    <a:latin typeface="Avenir Next LT Pro" panose="020B0504020202020204" pitchFamily="34" charset="0"/>
                  </a:rPr>
                  <a:t>the </a:t>
                </a:r>
                <a:r>
                  <a:rPr lang="fr-FR" sz="1600" dirty="0">
                    <a:effectLst>
                      <a:outerShdw blurRad="38100" dist="38100" dir="2700000" algn="tl">
                        <a:srgbClr val="000000">
                          <a:alpha val="43137"/>
                        </a:srgbClr>
                      </a:outerShdw>
                    </a:effectLst>
                    <a:latin typeface="Avenir Next LT Pro" panose="020B0504020202020204" pitchFamily="34" charset="0"/>
                  </a:rPr>
                  <a:t>long-</a:t>
                </a:r>
                <a:r>
                  <a:rPr lang="fr-FR" sz="1600" dirty="0" err="1">
                    <a:effectLst>
                      <a:outerShdw blurRad="38100" dist="38100" dir="2700000" algn="tl">
                        <a:srgbClr val="000000">
                          <a:alpha val="43137"/>
                        </a:srgbClr>
                      </a:outerShdw>
                    </a:effectLst>
                    <a:latin typeface="Avenir Next LT Pro" panose="020B0504020202020204" pitchFamily="34" charset="0"/>
                  </a:rPr>
                  <a:t>term</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reward</a:t>
                </a:r>
                <a:r>
                  <a:rPr lang="en-US" sz="1600" dirty="0">
                    <a:latin typeface="Avenir Next LT Pro" panose="020B0504020202020204" pitchFamily="34" charset="0"/>
                  </a:rPr>
                  <a:t>: expected sum of rewards. (</a:t>
                </a:r>
                <a:r>
                  <a:rPr lang="en-US" sz="1600" dirty="0" err="1">
                    <a:latin typeface="Avenir Next LT Pro" panose="020B0504020202020204" pitchFamily="34" charset="0"/>
                  </a:rPr>
                  <a:t>equiv</a:t>
                </a:r>
                <a:r>
                  <a:rPr lang="en-US" sz="1600" dirty="0">
                    <a:latin typeface="Avenir Next LT Pro" panose="020B0504020202020204" pitchFamily="34" charset="0"/>
                  </a:rPr>
                  <a:t>: min sum of costs</a:t>
                </a:r>
                <a:r>
                  <a:rPr lang="en-US" sz="2400" dirty="0">
                    <a:latin typeface="Avenir Next LT Pro" panose="020B0504020202020204" pitchFamily="34" charset="0"/>
                  </a:rPr>
                  <a:t>)</a:t>
                </a:r>
                <a:r>
                  <a:rPr lang="fr-FR" dirty="0">
                    <a:latin typeface="Avenir Next LT Pro" panose="020B0504020202020204" pitchFamily="34" charset="0"/>
                  </a:rPr>
                  <a:t>	</a:t>
                </a:r>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3A043CBF-11FB-40D8-A7BF-BE65A012EAC7}"/>
                  </a:ext>
                </a:extLst>
              </p:cNvPr>
              <p:cNvSpPr>
                <a:spLocks noGrp="1" noRot="1" noChangeAspect="1" noMove="1" noResize="1" noEditPoints="1" noAdjustHandles="1" noChangeArrowheads="1" noChangeShapeType="1" noTextEdit="1"/>
              </p:cNvSpPr>
              <p:nvPr>
                <p:ph idx="1"/>
              </p:nvPr>
            </p:nvSpPr>
            <p:spPr>
              <a:xfrm>
                <a:off x="838200" y="2590802"/>
                <a:ext cx="7467600" cy="3552825"/>
              </a:xfrm>
              <a:blipFill>
                <a:blip r:embed="rId3"/>
                <a:stretch>
                  <a:fillRect l="-490" t="-1201"/>
                </a:stretch>
              </a:blipFill>
            </p:spPr>
            <p:txBody>
              <a:bodyPr/>
              <a:lstStyle/>
              <a:p>
                <a:r>
                  <a:rPr lang="fr-FR">
                    <a:noFill/>
                  </a:rPr>
                  <a:t> </a:t>
                </a:r>
              </a:p>
            </p:txBody>
          </p:sp>
        </mc:Fallback>
      </mc:AlternateContent>
    </p:spTree>
    <p:extLst>
      <p:ext uri="{BB962C8B-B14F-4D97-AF65-F5344CB8AC3E}">
        <p14:creationId xmlns:p14="http://schemas.microsoft.com/office/powerpoint/2010/main" val="324773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26D8-63F9-4BAC-8FAC-43F0E00EE388}"/>
              </a:ext>
            </a:extLst>
          </p:cNvPr>
          <p:cNvSpPr>
            <a:spLocks noGrp="1"/>
          </p:cNvSpPr>
          <p:nvPr>
            <p:ph type="title"/>
          </p:nvPr>
        </p:nvSpPr>
        <p:spPr>
          <a:xfrm>
            <a:off x="838200" y="1143000"/>
            <a:ext cx="7467600" cy="1143000"/>
          </a:xfrm>
        </p:spPr>
        <p:txBody>
          <a:bodyPr wrap="square" anchor="ctr">
            <a:normAutofit/>
          </a:bodyPr>
          <a:lstStyle/>
          <a:p>
            <a:r>
              <a:rPr lang="fr-FR"/>
              <a:t>Back to CHIMP </a:t>
            </a:r>
            <a:br>
              <a:rPr lang="fr-FR"/>
            </a:br>
            <a:r>
              <a:rPr lang="fr-FR" sz="2400" b="0" i="0" u="none" strike="noStrike" baseline="0"/>
              <a:t>(Conflict-driven Hierarchical Meta-CSP Planner)</a:t>
            </a:r>
            <a:endParaRPr lang="fr-FR" dirty="0"/>
          </a:p>
        </p:txBody>
      </p:sp>
      <p:sp>
        <p:nvSpPr>
          <p:cNvPr id="4" name="Espace réservé du texte 3">
            <a:extLst>
              <a:ext uri="{FF2B5EF4-FFF2-40B4-BE49-F238E27FC236}">
                <a16:creationId xmlns:a16="http://schemas.microsoft.com/office/drawing/2014/main" id="{A5110E1B-8D15-45CE-ABB1-D9040A520441}"/>
              </a:ext>
            </a:extLst>
          </p:cNvPr>
          <p:cNvSpPr>
            <a:spLocks noGrp="1"/>
          </p:cNvSpPr>
          <p:nvPr>
            <p:ph idx="1"/>
          </p:nvPr>
        </p:nvSpPr>
        <p:spPr>
          <a:xfrm>
            <a:off x="838200" y="2590802"/>
            <a:ext cx="7467600" cy="3552825"/>
          </a:xfrm>
        </p:spPr>
        <p:txBody>
          <a:bodyPr wrap="square" anchor="t">
            <a:normAutofit lnSpcReduction="10000"/>
          </a:bodyPr>
          <a:lstStyle/>
          <a:p>
            <a:pPr>
              <a:lnSpc>
                <a:spcPct val="150000"/>
              </a:lnSpc>
            </a:pPr>
            <a:r>
              <a:rPr lang="en-US" sz="1600" b="0" i="0" u="none" strike="noStrike" baseline="0" dirty="0">
                <a:latin typeface="Avenir Next LT Pro" panose="020B0504020202020204" pitchFamily="34" charset="0"/>
              </a:rPr>
              <a:t>HTN </a:t>
            </a:r>
            <a:r>
              <a:rPr lang="en-US" sz="1600" u="none" strike="noStrike" baseline="0" dirty="0">
                <a:latin typeface="Avenir Next LT Pro" panose="020B0504020202020204" pitchFamily="34" charset="0"/>
              </a:rPr>
              <a:t>planning with hybrid reasoning.</a:t>
            </a:r>
          </a:p>
          <a:p>
            <a:pPr>
              <a:lnSpc>
                <a:spcPct val="150000"/>
              </a:lnSpc>
            </a:pPr>
            <a:r>
              <a:rPr lang="en-US" sz="1600" dirty="0">
                <a:latin typeface="Avenir Next LT Pro" panose="020B0504020202020204" pitchFamily="34" charset="0"/>
              </a:rPr>
              <a:t>O</a:t>
            </a:r>
            <a:r>
              <a:rPr lang="en-US" sz="1600" u="none" strike="noStrike" baseline="0" dirty="0">
                <a:latin typeface="Avenir Next LT Pro" panose="020B0504020202020204" pitchFamily="34" charset="0"/>
              </a:rPr>
              <a:t>vercome the large hybrid </a:t>
            </a:r>
            <a:r>
              <a:rPr lang="en-US" sz="1600" b="0" i="0" u="none" strike="noStrike" baseline="0" dirty="0">
                <a:latin typeface="Avenir Next LT Pro" panose="020B0504020202020204" pitchFamily="34" charset="0"/>
              </a:rPr>
              <a:t>search by extending it with hierarchical </a:t>
            </a:r>
            <a:r>
              <a:rPr lang="fr-FR" sz="1600" b="0" i="0" u="none" strike="noStrike" baseline="0" dirty="0" err="1">
                <a:latin typeface="Avenir Next LT Pro" panose="020B0504020202020204" pitchFamily="34" charset="0"/>
              </a:rPr>
              <a:t>task</a:t>
            </a:r>
            <a:r>
              <a:rPr lang="fr-FR" sz="1600" b="0" i="0" u="none" strike="noStrike" baseline="0" dirty="0">
                <a:latin typeface="Avenir Next LT Pro" panose="020B0504020202020204" pitchFamily="34" charset="0"/>
              </a:rPr>
              <a:t> </a:t>
            </a:r>
            <a:r>
              <a:rPr lang="fr-FR" sz="1600" b="0" i="0" u="none" strike="noStrike" baseline="0" dirty="0" err="1">
                <a:latin typeface="Avenir Next LT Pro" panose="020B0504020202020204" pitchFamily="34" charset="0"/>
              </a:rPr>
              <a:t>decomposition</a:t>
            </a:r>
            <a:r>
              <a:rPr lang="fr-FR" sz="1600" b="0" i="0" u="none" strike="noStrike" baseline="0" dirty="0">
                <a:latin typeface="Avenir Next LT Pro" panose="020B0504020202020204" pitchFamily="34" charset="0"/>
              </a:rPr>
              <a:t> </a:t>
            </a:r>
            <a:r>
              <a:rPr lang="fr-FR" sz="1600" b="0" i="0" u="none" strike="noStrike" baseline="0" dirty="0" err="1">
                <a:latin typeface="Avenir Next LT Pro" panose="020B0504020202020204" pitchFamily="34" charset="0"/>
              </a:rPr>
              <a:t>strategy</a:t>
            </a:r>
            <a:r>
              <a:rPr lang="fr-FR" sz="1600" b="0" i="0" u="none" strike="noStrike" baseline="0" dirty="0">
                <a:latin typeface="Avenir Next LT Pro" panose="020B0504020202020204" pitchFamily="34" charset="0"/>
              </a:rPr>
              <a:t>.</a:t>
            </a:r>
          </a:p>
          <a:p>
            <a:pPr>
              <a:lnSpc>
                <a:spcPct val="150000"/>
              </a:lnSpc>
            </a:pPr>
            <a:r>
              <a:rPr lang="en-US" sz="1600" b="0" i="0" u="none" strike="noStrike" baseline="0" dirty="0">
                <a:latin typeface="Avenir Next LT Pro" panose="020B0504020202020204" pitchFamily="34" charset="0"/>
              </a:rPr>
              <a:t>Combine causal knowledge, temporal knowledge and resource.</a:t>
            </a:r>
          </a:p>
          <a:p>
            <a:pPr>
              <a:lnSpc>
                <a:spcPct val="150000"/>
              </a:lnSpc>
            </a:pPr>
            <a:r>
              <a:rPr lang="en-US" sz="1600" b="0" i="0" u="none" strike="noStrike" baseline="0" dirty="0">
                <a:latin typeface="Avenir Next LT Pro" panose="020B0504020202020204" pitchFamily="34" charset="0"/>
              </a:rPr>
              <a:t>A CSP-style backtracking search is used to find a </a:t>
            </a:r>
            <a:r>
              <a:rPr lang="fr-FR" sz="1600" b="0" i="0" u="none" strike="noStrike" baseline="0" dirty="0" err="1">
                <a:latin typeface="Avenir Next LT Pro" panose="020B0504020202020204" pitchFamily="34" charset="0"/>
              </a:rPr>
              <a:t>temporally</a:t>
            </a:r>
            <a:r>
              <a:rPr lang="fr-FR" sz="1600" b="0" i="0" u="none" strike="noStrike" baseline="0" dirty="0">
                <a:latin typeface="Avenir Next LT Pro" panose="020B0504020202020204" pitchFamily="34" charset="0"/>
              </a:rPr>
              <a:t> and </a:t>
            </a:r>
            <a:r>
              <a:rPr lang="fr-FR" sz="1600" b="0" i="0" u="none" strike="noStrike" baseline="0" dirty="0" err="1">
                <a:latin typeface="Avenir Next LT Pro" panose="020B0504020202020204" pitchFamily="34" charset="0"/>
              </a:rPr>
              <a:t>symbolically</a:t>
            </a:r>
            <a:r>
              <a:rPr lang="fr-FR" sz="1600" b="0" i="0" u="none" strike="noStrike" baseline="0" dirty="0">
                <a:latin typeface="Avenir Next LT Pro" panose="020B0504020202020204" pitchFamily="34" charset="0"/>
              </a:rPr>
              <a:t> consistent</a:t>
            </a:r>
            <a:r>
              <a:rPr lang="en-US" sz="1600" b="0" i="0" u="none" strike="noStrike" baseline="0" dirty="0">
                <a:latin typeface="Avenir Next LT Pro" panose="020B0504020202020204" pitchFamily="34" charset="0"/>
              </a:rPr>
              <a:t> plan.</a:t>
            </a:r>
          </a:p>
          <a:p>
            <a:pPr marL="0" indent="0">
              <a:lnSpc>
                <a:spcPct val="150000"/>
              </a:lnSpc>
              <a:buNone/>
            </a:pPr>
            <a:endParaRPr lang="en-US" sz="1600" b="0" i="0" u="none" strike="noStrike" baseline="0" dirty="0">
              <a:latin typeface="Avenir Next LT Pro" panose="020B0504020202020204" pitchFamily="34" charset="0"/>
            </a:endParaRPr>
          </a:p>
          <a:p>
            <a:pPr marL="0" indent="0">
              <a:lnSpc>
                <a:spcPct val="150000"/>
              </a:lnSpc>
              <a:buNone/>
            </a:pPr>
            <a:r>
              <a:rPr lang="en-US" sz="1600" dirty="0">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  </a:t>
            </a:r>
            <a:r>
              <a:rPr lang="en-US" sz="1600" dirty="0">
                <a:effectLst>
                  <a:outerShdw blurRad="38100" dist="38100" dir="2700000" algn="tl">
                    <a:srgbClr val="000000">
                      <a:alpha val="43137"/>
                    </a:srgbClr>
                  </a:outerShdw>
                </a:effectLst>
                <a:latin typeface="Avenir Next LT Pro" panose="020B0504020202020204" pitchFamily="34" charset="0"/>
              </a:rPr>
              <a:t>Note that CHIMP description does not contain the structure of MDP.</a:t>
            </a:r>
          </a:p>
          <a:p>
            <a:pPr marL="0" indent="0">
              <a:lnSpc>
                <a:spcPct val="150000"/>
              </a:lnSpc>
              <a:buNone/>
            </a:pPr>
            <a:r>
              <a:rPr lang="en-US" sz="1600" dirty="0">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  </a:t>
            </a:r>
            <a:r>
              <a:rPr lang="fr-FR" sz="1600" dirty="0" err="1">
                <a:effectLst>
                  <a:outerShdw blurRad="38100" dist="38100" dir="2700000" algn="tl">
                    <a:srgbClr val="000000">
                      <a:alpha val="43137"/>
                    </a:srgbClr>
                  </a:outerShdw>
                </a:effectLst>
                <a:latin typeface="Avenir Next LT Pro" panose="020B0504020202020204" pitchFamily="34" charset="0"/>
                <a:sym typeface="Wingdings" panose="05000000000000000000" pitchFamily="2" charset="2"/>
              </a:rPr>
              <a:t>A</a:t>
            </a:r>
            <a:r>
              <a:rPr lang="fr-FR" sz="1600" dirty="0" err="1">
                <a:effectLst>
                  <a:outerShdw blurRad="38100" dist="38100" dir="2700000" algn="tl">
                    <a:srgbClr val="000000">
                      <a:alpha val="43137"/>
                    </a:srgbClr>
                  </a:outerShdw>
                </a:effectLst>
                <a:latin typeface="Avenir Next LT Pro" panose="020B0504020202020204" pitchFamily="34" charset="0"/>
              </a:rPr>
              <a:t>ssumed</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closed</a:t>
            </a:r>
            <a:r>
              <a:rPr lang="fr-FR" sz="1600" dirty="0">
                <a:effectLst>
                  <a:outerShdw blurRad="38100" dist="38100" dir="2700000" algn="tl">
                    <a:srgbClr val="000000">
                      <a:alpha val="43137"/>
                    </a:srgbClr>
                  </a:outerShdw>
                </a:effectLst>
                <a:latin typeface="Avenir Next LT Pro" panose="020B0504020202020204" pitchFamily="34" charset="0"/>
              </a:rPr>
              <a:t> world </a:t>
            </a:r>
            <a:r>
              <a:rPr lang="fr-FR" sz="1600" dirty="0" err="1">
                <a:effectLst>
                  <a:outerShdw blurRad="38100" dist="38100" dir="2700000" algn="tl">
                    <a:srgbClr val="000000">
                      <a:alpha val="43137"/>
                    </a:srgbClr>
                  </a:outerShdw>
                </a:effectLst>
                <a:latin typeface="Avenir Next LT Pro" panose="020B0504020202020204" pitchFamily="34" charset="0"/>
              </a:rPr>
              <a:t>environment</a:t>
            </a:r>
            <a:r>
              <a:rPr lang="fr-FR" sz="1600" dirty="0">
                <a:effectLst>
                  <a:outerShdw blurRad="38100" dist="38100" dir="2700000" algn="tl">
                    <a:srgbClr val="000000">
                      <a:alpha val="43137"/>
                    </a:srgbClr>
                  </a:outerShdw>
                </a:effectLst>
                <a:latin typeface="Avenir Next LT Pro" panose="020B0504020202020204" pitchFamily="34" charset="0"/>
              </a:rPr>
              <a:t> (</a:t>
            </a:r>
            <a:r>
              <a:rPr lang="fr-FR" sz="1600" dirty="0" err="1">
                <a:effectLst>
                  <a:outerShdw blurRad="38100" dist="38100" dir="2700000" algn="tl">
                    <a:srgbClr val="000000">
                      <a:alpha val="43137"/>
                    </a:srgbClr>
                  </a:outerShdw>
                </a:effectLst>
                <a:latin typeface="Avenir Next LT Pro" panose="020B0504020202020204" pitchFamily="34" charset="0"/>
              </a:rPr>
              <a:t>Predictable</a:t>
            </a:r>
            <a:r>
              <a:rPr lang="fr-FR" sz="1600" dirty="0">
                <a:effectLst>
                  <a:outerShdw blurRad="38100" dist="38100" dir="2700000" algn="tl">
                    <a:srgbClr val="000000">
                      <a:alpha val="43137"/>
                    </a:srgbClr>
                  </a:outerShdw>
                </a:effectLst>
                <a:latin typeface="Avenir Next LT Pro" panose="020B0504020202020204" pitchFamily="34" charset="0"/>
              </a:rPr>
              <a:t> world).</a:t>
            </a:r>
            <a:endParaRPr lang="en-US" sz="1600" dirty="0">
              <a:effectLst>
                <a:outerShdw blurRad="38100" dist="38100" dir="2700000" algn="tl">
                  <a:srgbClr val="000000">
                    <a:alpha val="43137"/>
                  </a:srgbClr>
                </a:outerShdw>
              </a:effectLst>
              <a:latin typeface="Avenir Next LT Pro" panose="020B0504020202020204" pitchFamily="34" charset="0"/>
            </a:endParaRPr>
          </a:p>
          <a:p>
            <a:endParaRPr lang="fr-FR" dirty="0"/>
          </a:p>
        </p:txBody>
      </p:sp>
    </p:spTree>
    <p:extLst>
      <p:ext uri="{BB962C8B-B14F-4D97-AF65-F5344CB8AC3E}">
        <p14:creationId xmlns:p14="http://schemas.microsoft.com/office/powerpoint/2010/main" val="329791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1148C-3CD3-4969-AD94-BD5F90C8E90A}"/>
              </a:ext>
            </a:extLst>
          </p:cNvPr>
          <p:cNvSpPr>
            <a:spLocks noGrp="1"/>
          </p:cNvSpPr>
          <p:nvPr>
            <p:ph type="title"/>
          </p:nvPr>
        </p:nvSpPr>
        <p:spPr/>
        <p:txBody>
          <a:bodyPr wrap="square" anchor="ctr">
            <a:normAutofit/>
          </a:bodyPr>
          <a:lstStyle/>
          <a:p>
            <a:r>
              <a:rPr lang="fr-FR" dirty="0"/>
              <a:t>CHALLENGES &amp; LIMITATIONS</a:t>
            </a:r>
          </a:p>
        </p:txBody>
      </p:sp>
      <p:sp>
        <p:nvSpPr>
          <p:cNvPr id="3" name="Espace réservé du contenu 2">
            <a:extLst>
              <a:ext uri="{FF2B5EF4-FFF2-40B4-BE49-F238E27FC236}">
                <a16:creationId xmlns:a16="http://schemas.microsoft.com/office/drawing/2014/main" id="{93141136-D4E1-41A7-834F-F9ACD8EDACFC}"/>
              </a:ext>
            </a:extLst>
          </p:cNvPr>
          <p:cNvSpPr>
            <a:spLocks noGrp="1"/>
          </p:cNvSpPr>
          <p:nvPr>
            <p:ph idx="1"/>
          </p:nvPr>
        </p:nvSpPr>
        <p:spPr>
          <a:xfrm>
            <a:off x="838200" y="2204864"/>
            <a:ext cx="7910264" cy="3938780"/>
          </a:xfrm>
        </p:spPr>
        <p:txBody>
          <a:bodyPr/>
          <a:lstStyle/>
          <a:p>
            <a:pPr marL="0" indent="0">
              <a:buNone/>
            </a:pPr>
            <a:endParaRPr lang="en-US" sz="1400" dirty="0"/>
          </a:p>
          <a:p>
            <a:r>
              <a:rPr lang="en-US" sz="1400" dirty="0">
                <a:latin typeface="Avenir Next LT Pro" panose="020B0504020202020204" pitchFamily="34" charset="0"/>
              </a:rPr>
              <a:t>Does not model </a:t>
            </a:r>
            <a:r>
              <a:rPr lang="en-US" sz="1400" b="1" dirty="0">
                <a:effectLst>
                  <a:outerShdw blurRad="38100" dist="38100" dir="2700000" algn="tl">
                    <a:srgbClr val="000000">
                      <a:alpha val="43137"/>
                    </a:srgbClr>
                  </a:outerShdw>
                </a:effectLst>
                <a:latin typeface="Avenir Next LT Pro" panose="020B0504020202020204" pitchFamily="34" charset="0"/>
              </a:rPr>
              <a:t>Uncertainty</a:t>
            </a:r>
            <a:r>
              <a:rPr lang="en-US" sz="1400" dirty="0">
                <a:latin typeface="Avenir Next LT Pro" panose="020B0504020202020204" pitchFamily="34" charset="0"/>
              </a:rPr>
              <a:t> (no </a:t>
            </a:r>
            <a:r>
              <a:rPr lang="en-US" sz="1400" b="1" dirty="0">
                <a:effectLst>
                  <a:outerShdw blurRad="38100" dist="38100" dir="2700000" algn="tl">
                    <a:srgbClr val="000000">
                      <a:alpha val="43137"/>
                    </a:srgbClr>
                  </a:outerShdw>
                </a:effectLst>
                <a:latin typeface="Avenir Next LT Pro" panose="020B0504020202020204" pitchFamily="34" charset="0"/>
              </a:rPr>
              <a:t>probabilities</a:t>
            </a:r>
            <a:r>
              <a:rPr lang="en-US" sz="1400" dirty="0">
                <a:latin typeface="Avenir Next LT Pro" panose="020B0504020202020204" pitchFamily="34" charset="0"/>
              </a:rPr>
              <a:t>).</a:t>
            </a:r>
          </a:p>
          <a:p>
            <a:r>
              <a:rPr lang="en-US" sz="1400" dirty="0">
                <a:latin typeface="Avenir Next LT Pro" panose="020B0504020202020204" pitchFamily="34" charset="0"/>
              </a:rPr>
              <a:t>Does not consider a more </a:t>
            </a:r>
            <a:r>
              <a:rPr lang="en-US" sz="1400" b="1" dirty="0">
                <a:effectLst>
                  <a:outerShdw blurRad="38100" dist="38100" dir="2700000" algn="tl">
                    <a:srgbClr val="000000">
                      <a:alpha val="43137"/>
                    </a:srgbClr>
                  </a:outerShdw>
                </a:effectLst>
                <a:latin typeface="Avenir Next LT Pro" panose="020B0504020202020204" pitchFamily="34" charset="0"/>
              </a:rPr>
              <a:t>general</a:t>
            </a:r>
            <a:r>
              <a:rPr lang="en-US" sz="1400" dirty="0">
                <a:latin typeface="Avenir Next LT Pro" panose="020B0504020202020204" pitchFamily="34" charset="0"/>
              </a:rPr>
              <a:t> models.</a:t>
            </a:r>
          </a:p>
          <a:p>
            <a:endParaRPr lang="fr-FR" sz="1400" dirty="0">
              <a:latin typeface="Avenir Next LT Pro" panose="020B0504020202020204" pitchFamily="34" charset="0"/>
            </a:endParaRPr>
          </a:p>
          <a:p>
            <a:r>
              <a:rPr lang="fr-FR" sz="1600" dirty="0">
                <a:latin typeface="Avenir Next LT Pro" panose="020B0504020202020204" pitchFamily="34" charset="0"/>
              </a:rPr>
              <a:t>Solution</a:t>
            </a:r>
            <a:r>
              <a:rPr lang="fr-FR" sz="1800" dirty="0">
                <a:latin typeface="Avenir Next LT Pro" panose="020B0504020202020204" pitchFamily="34" charset="0"/>
              </a:rPr>
              <a:t>:</a:t>
            </a:r>
          </a:p>
          <a:p>
            <a:pPr marL="457200" lvl="1" indent="0">
              <a:buNone/>
            </a:pPr>
            <a:r>
              <a:rPr lang="fr-FR" sz="1400" dirty="0">
                <a:latin typeface="Avenir Next LT Pro" panose="020B0504020202020204" pitchFamily="34" charset="0"/>
                <a:sym typeface="Wingdings" panose="05000000000000000000" pitchFamily="2" charset="2"/>
              </a:rPr>
              <a:t></a:t>
            </a:r>
            <a:r>
              <a:rPr lang="fr-FR" sz="1400" dirty="0">
                <a:latin typeface="Avenir Next LT Pro" panose="020B0504020202020204" pitchFamily="34" charset="0"/>
              </a:rPr>
              <a:t> Combine the </a:t>
            </a:r>
            <a:r>
              <a:rPr lang="fr-FR" sz="1400" dirty="0" err="1">
                <a:latin typeface="Avenir Next LT Pro" panose="020B0504020202020204" pitchFamily="34" charset="0"/>
              </a:rPr>
              <a:t>existing</a:t>
            </a:r>
            <a:r>
              <a:rPr lang="fr-FR" sz="1400" dirty="0">
                <a:latin typeface="Avenir Next LT Pro" panose="020B0504020202020204" pitchFamily="34" charset="0"/>
              </a:rPr>
              <a:t> </a:t>
            </a:r>
            <a:r>
              <a:rPr lang="fr-FR" sz="1400" dirty="0">
                <a:effectLst>
                  <a:outerShdw blurRad="38100" dist="38100" dir="2700000" algn="tl">
                    <a:srgbClr val="000000">
                      <a:alpha val="43137"/>
                    </a:srgbClr>
                  </a:outerShdw>
                </a:effectLst>
                <a:latin typeface="Avenir Next LT Pro" panose="020B0504020202020204" pitchFamily="34" charset="0"/>
              </a:rPr>
              <a:t>HTN</a:t>
            </a:r>
            <a:r>
              <a:rPr lang="fr-FR" sz="1400" dirty="0">
                <a:latin typeface="Avenir Next LT Pro" panose="020B0504020202020204" pitchFamily="34" charset="0"/>
              </a:rPr>
              <a:t> structure </a:t>
            </a:r>
            <a:r>
              <a:rPr lang="fr-FR" sz="1400" dirty="0" err="1">
                <a:latin typeface="Avenir Next LT Pro" panose="020B0504020202020204" pitchFamily="34" charset="0"/>
              </a:rPr>
              <a:t>with</a:t>
            </a:r>
            <a:r>
              <a:rPr lang="fr-FR" sz="1400" dirty="0">
                <a:latin typeface="Avenir Next LT Pro" panose="020B0504020202020204" pitchFamily="34" charset="0"/>
              </a:rPr>
              <a:t> an </a:t>
            </a:r>
            <a:r>
              <a:rPr lang="fr-FR" sz="1400" dirty="0">
                <a:effectLst>
                  <a:outerShdw blurRad="38100" dist="38100" dir="2700000" algn="tl">
                    <a:srgbClr val="000000">
                      <a:alpha val="43137"/>
                    </a:srgbClr>
                  </a:outerShdw>
                </a:effectLst>
                <a:latin typeface="Avenir Next LT Pro" panose="020B0504020202020204" pitchFamily="34" charset="0"/>
              </a:rPr>
              <a:t>MDP</a:t>
            </a:r>
            <a:r>
              <a:rPr lang="fr-FR" sz="1400" dirty="0">
                <a:latin typeface="Avenir Next LT Pro" panose="020B0504020202020204" pitchFamily="34" charset="0"/>
              </a:rPr>
              <a:t> solver.</a:t>
            </a:r>
          </a:p>
          <a:p>
            <a:pPr marL="457200" lvl="1" indent="0">
              <a:buNone/>
            </a:pPr>
            <a:endParaRPr lang="fr-FR" sz="1600" dirty="0">
              <a:latin typeface="Avenir Next LT Pro" panose="020B0504020202020204" pitchFamily="34" charset="0"/>
            </a:endParaRPr>
          </a:p>
          <a:p>
            <a:r>
              <a:rPr lang="fr-FR" sz="1600" dirty="0">
                <a:latin typeface="Avenir Next LT Pro" panose="020B0504020202020204" pitchFamily="34" charset="0"/>
              </a:rPr>
              <a:t>Issues</a:t>
            </a:r>
            <a:r>
              <a:rPr lang="fr-FR" sz="1800" dirty="0">
                <a:latin typeface="Avenir Next LT Pro" panose="020B0504020202020204" pitchFamily="34" charset="0"/>
              </a:rPr>
              <a:t> </a:t>
            </a:r>
            <a:r>
              <a:rPr lang="fr-FR" sz="1600" dirty="0" err="1">
                <a:latin typeface="Avenir Next LT Pro" panose="020B0504020202020204" pitchFamily="34" charset="0"/>
              </a:rPr>
              <a:t>raised</a:t>
            </a:r>
            <a:r>
              <a:rPr lang="fr-FR" sz="1800" dirty="0">
                <a:latin typeface="Avenir Next LT Pro" panose="020B0504020202020204" pitchFamily="34" charset="0"/>
              </a:rPr>
              <a:t>:</a:t>
            </a:r>
          </a:p>
          <a:p>
            <a:pPr lvl="1"/>
            <a:r>
              <a:rPr lang="en-US" sz="1400" dirty="0">
                <a:latin typeface="Avenir Next LT Pro" panose="020B0504020202020204" pitchFamily="34" charset="0"/>
              </a:rPr>
              <a:t>How can we represent reward and action behaviors in the hierarchical planning (CHIMP)? </a:t>
            </a:r>
            <a:endParaRPr lang="fr-FR" sz="1400" dirty="0">
              <a:latin typeface="Avenir Next LT Pro" panose="020B0504020202020204" pitchFamily="34" charset="0"/>
            </a:endParaRPr>
          </a:p>
          <a:p>
            <a:pPr lvl="1"/>
            <a:r>
              <a:rPr lang="fr-FR" sz="1400" dirty="0">
                <a:latin typeface="Avenir Next LT Pro" panose="020B0504020202020204" pitchFamily="34" charset="0"/>
              </a:rPr>
              <a:t>How to </a:t>
            </a:r>
            <a:r>
              <a:rPr lang="fr-FR" sz="1400" dirty="0" err="1">
                <a:latin typeface="Avenir Next LT Pro" panose="020B0504020202020204" pitchFamily="34" charset="0"/>
              </a:rPr>
              <a:t>get</a:t>
            </a:r>
            <a:r>
              <a:rPr lang="fr-FR" sz="1400" dirty="0">
                <a:latin typeface="Avenir Next LT Pro" panose="020B0504020202020204" pitchFamily="34" charset="0"/>
              </a:rPr>
              <a:t> all the possible MDP states </a:t>
            </a:r>
            <a:r>
              <a:rPr lang="fr-FR" sz="1400" dirty="0" err="1">
                <a:latin typeface="Avenir Next LT Pro" panose="020B0504020202020204" pitchFamily="34" charset="0"/>
              </a:rPr>
              <a:t>from</a:t>
            </a:r>
            <a:r>
              <a:rPr lang="fr-FR" sz="1400" dirty="0">
                <a:latin typeface="Avenir Next LT Pro" panose="020B0504020202020204" pitchFamily="34" charset="0"/>
              </a:rPr>
              <a:t> HTN?</a:t>
            </a:r>
          </a:p>
          <a:p>
            <a:pPr lvl="1"/>
            <a:r>
              <a:rPr lang="en-US" sz="1400" dirty="0">
                <a:latin typeface="Avenir Next LT Pro" panose="020B0504020202020204" pitchFamily="34" charset="0"/>
              </a:rPr>
              <a:t>Why can’t we reject HTN altogether and only use MDPs?</a:t>
            </a:r>
            <a:endParaRPr lang="fr-FR" sz="1400" dirty="0">
              <a:latin typeface="Avenir Next LT Pro" panose="020B0504020202020204" pitchFamily="34" charset="0"/>
            </a:endParaRPr>
          </a:p>
          <a:p>
            <a:pPr lvl="1"/>
            <a:endParaRPr lang="fr-FR" sz="1400" dirty="0"/>
          </a:p>
          <a:p>
            <a:pPr lvl="1"/>
            <a:endParaRPr lang="fr-FR" sz="1600" dirty="0"/>
          </a:p>
          <a:p>
            <a:pPr lvl="1"/>
            <a:endParaRPr lang="fr-FR" sz="1600" dirty="0"/>
          </a:p>
          <a:p>
            <a:pPr lvl="1"/>
            <a:endParaRPr lang="fr-FR" sz="1600" dirty="0"/>
          </a:p>
          <a:p>
            <a:pPr lvl="1"/>
            <a:endParaRPr lang="fr-FR" sz="1600" dirty="0">
              <a:latin typeface="+mj-lt"/>
            </a:endParaRPr>
          </a:p>
        </p:txBody>
      </p:sp>
    </p:spTree>
    <p:extLst>
      <p:ext uri="{BB962C8B-B14F-4D97-AF65-F5344CB8AC3E}">
        <p14:creationId xmlns:p14="http://schemas.microsoft.com/office/powerpoint/2010/main" val="4221171407"/>
      </p:ext>
    </p:extLst>
  </p:cSld>
  <p:clrMapOvr>
    <a:masterClrMapping/>
  </p:clrMapOvr>
</p:sld>
</file>

<file path=ppt/theme/theme1.xml><?xml version="1.0" encoding="utf-8"?>
<a:theme xmlns:a="http://schemas.openxmlformats.org/drawingml/2006/main" name="Vorlage_ohne_Titelbild_engli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6708</TotalTime>
  <Words>3025</Words>
  <Application>Microsoft Office PowerPoint</Application>
  <PresentationFormat>Affichage à l'écran (4:3)</PresentationFormat>
  <Paragraphs>334</Paragraphs>
  <Slides>32</Slides>
  <Notes>30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32</vt:i4>
      </vt:variant>
    </vt:vector>
  </HeadingPairs>
  <TitlesOfParts>
    <vt:vector size="47" baseType="lpstr">
      <vt:lpstr>Arial</vt:lpstr>
      <vt:lpstr>Avenir Next LT Pro</vt:lpstr>
      <vt:lpstr>Calibri</vt:lpstr>
      <vt:lpstr>Cambria Math</vt:lpstr>
      <vt:lpstr>CMR10</vt:lpstr>
      <vt:lpstr>Cochineal-Roman</vt:lpstr>
      <vt:lpstr>Consolas</vt:lpstr>
      <vt:lpstr>Gotham SSm A</vt:lpstr>
      <vt:lpstr>Helvetica Neue</vt:lpstr>
      <vt:lpstr>HL</vt:lpstr>
      <vt:lpstr>Source Serif Pro</vt:lpstr>
      <vt:lpstr>Times New Roman</vt:lpstr>
      <vt:lpstr>UB Scala</vt:lpstr>
      <vt:lpstr>Wingdings</vt:lpstr>
      <vt:lpstr>Vorlage_ohne_Titelbild_englisch</vt:lpstr>
      <vt:lpstr>Markov Decision Processes for Hybrid Probabilistic Hierarchical Planning</vt:lpstr>
      <vt:lpstr>Outline</vt:lpstr>
      <vt:lpstr>Hierarchical task network (HTN)</vt:lpstr>
      <vt:lpstr>Task Decomposition Strategy</vt:lpstr>
      <vt:lpstr>Markov Decision Processes (MDPs)</vt:lpstr>
      <vt:lpstr>Example</vt:lpstr>
      <vt:lpstr>MDPs</vt:lpstr>
      <vt:lpstr>Back to CHIMP  (Conflict-driven Hierarchical Meta-CSP Planner)</vt:lpstr>
      <vt:lpstr>CHALLENGES &amp; LIMITATIONS</vt:lpstr>
      <vt:lpstr>Comparison</vt:lpstr>
      <vt:lpstr>From HTN to MDP</vt:lpstr>
      <vt:lpstr>From HTN to MDP (Expansion)</vt:lpstr>
      <vt:lpstr>Expansion Examples: drive_robot()  (from Counter)</vt:lpstr>
      <vt:lpstr>Présentation PowerPoint</vt:lpstr>
      <vt:lpstr>Présentation PowerPoint</vt:lpstr>
      <vt:lpstr>States Génération</vt:lpstr>
      <vt:lpstr>Transition Functions / Reward Génération</vt:lpstr>
      <vt:lpstr>Operator (CHIMP)</vt:lpstr>
      <vt:lpstr>Operator (CHIMP)</vt:lpstr>
      <vt:lpstr>The Necessity of Conditional Probability</vt:lpstr>
      <vt:lpstr>The Necessity of Conditional Probability</vt:lpstr>
      <vt:lpstr>Deal with Diverse Knowledge (Hybrid Planning)</vt:lpstr>
      <vt:lpstr>Deal with Diverse Knowledge (Resource Reasoning)</vt:lpstr>
      <vt:lpstr>Deal with Diverse Knowledge (Resource Reasoning)</vt:lpstr>
      <vt:lpstr>Deal with Diverse Knowledge (Resource Reasoning)</vt:lpstr>
      <vt:lpstr>Deal with Diverse Knowledge (Resource Reasoning)</vt:lpstr>
      <vt:lpstr>Deal with Diverse Knowledge (Resource Reasoning)</vt:lpstr>
      <vt:lpstr>Deal with Diverse Knowledge (Spatial Reasoning)</vt:lpstr>
      <vt:lpstr>Evaluation (TODO) </vt:lpstr>
      <vt:lpstr>Conclusion</vt:lpstr>
      <vt:lpstr>Présentation PowerPoint</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Peeking Inside the Black-Box: A Survey on Explainable Artificial Intelligence (XAI)</dc:title>
  <dc:creator>Hatem Htira</dc:creator>
  <cp:lastModifiedBy>Hatem Htira</cp:lastModifiedBy>
  <cp:revision>555</cp:revision>
  <dcterms:created xsi:type="dcterms:W3CDTF">2020-07-13T12:53:29Z</dcterms:created>
  <dcterms:modified xsi:type="dcterms:W3CDTF">2021-12-13T14:57:07Z</dcterms:modified>
</cp:coreProperties>
</file>