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83" r:id="rId4"/>
    <p:sldId id="277" r:id="rId5"/>
    <p:sldId id="300" r:id="rId6"/>
    <p:sldId id="310" r:id="rId7"/>
    <p:sldId id="311" r:id="rId8"/>
    <p:sldId id="308" r:id="rId9"/>
    <p:sldId id="291" r:id="rId10"/>
    <p:sldId id="314" r:id="rId11"/>
    <p:sldId id="261" r:id="rId12"/>
    <p:sldId id="317" r:id="rId13"/>
    <p:sldId id="315" r:id="rId14"/>
    <p:sldId id="318" r:id="rId15"/>
    <p:sldId id="319" r:id="rId16"/>
    <p:sldId id="322" r:id="rId17"/>
    <p:sldId id="323" r:id="rId18"/>
    <p:sldId id="324" r:id="rId19"/>
    <p:sldId id="294" r:id="rId20"/>
    <p:sldId id="328" r:id="rId21"/>
    <p:sldId id="293" r:id="rId22"/>
    <p:sldId id="325" r:id="rId23"/>
    <p:sldId id="296" r:id="rId24"/>
    <p:sldId id="326" r:id="rId25"/>
    <p:sldId id="332" r:id="rId26"/>
    <p:sldId id="329" r:id="rId27"/>
    <p:sldId id="331" r:id="rId28"/>
    <p:sldId id="330" r:id="rId29"/>
    <p:sldId id="327" r:id="rId30"/>
    <p:sldId id="299" r:id="rId31"/>
    <p:sldId id="301" r:id="rId32"/>
    <p:sldId id="305" r:id="rId33"/>
    <p:sldId id="279" r:id="rId34"/>
    <p:sldId id="307" r:id="rId35"/>
    <p:sldId id="281" r:id="rId36"/>
    <p:sldId id="282" r:id="rId3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3E474433-068B-458E-AF70-DEB5E7C71D84}">
          <p14:sldIdLst>
            <p14:sldId id="256"/>
            <p14:sldId id="257"/>
            <p14:sldId id="283"/>
            <p14:sldId id="277"/>
            <p14:sldId id="300"/>
            <p14:sldId id="310"/>
            <p14:sldId id="311"/>
            <p14:sldId id="308"/>
            <p14:sldId id="291"/>
            <p14:sldId id="314"/>
            <p14:sldId id="261"/>
            <p14:sldId id="317"/>
            <p14:sldId id="315"/>
            <p14:sldId id="318"/>
            <p14:sldId id="319"/>
            <p14:sldId id="322"/>
            <p14:sldId id="323"/>
            <p14:sldId id="324"/>
            <p14:sldId id="294"/>
            <p14:sldId id="328"/>
            <p14:sldId id="293"/>
            <p14:sldId id="325"/>
            <p14:sldId id="296"/>
            <p14:sldId id="326"/>
            <p14:sldId id="332"/>
            <p14:sldId id="329"/>
            <p14:sldId id="331"/>
            <p14:sldId id="330"/>
            <p14:sldId id="327"/>
            <p14:sldId id="299"/>
            <p14:sldId id="301"/>
            <p14:sldId id="305"/>
            <p14:sldId id="279"/>
            <p14:sldId id="307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tem Htira" initials="HH" lastIdx="3" clrIdx="0">
    <p:extLst>
      <p:ext uri="{19B8F6BF-5375-455C-9EA6-DF929625EA0E}">
        <p15:presenceInfo xmlns:p15="http://schemas.microsoft.com/office/powerpoint/2012/main" userId="S::hatem.htira@stud.uni-bamberg.de::d049deab-ebff-4661-b54a-4f49946785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2C5884"/>
    <a:srgbClr val="00407A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061" autoAdjust="0"/>
  </p:normalViewPr>
  <p:slideViewPr>
    <p:cSldViewPr>
      <p:cViewPr>
        <p:scale>
          <a:sx n="71" d="100"/>
          <a:sy n="71" d="100"/>
        </p:scale>
        <p:origin x="138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1723AB-3BEE-4EA0-BCEE-2C06ED3AADC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04C6FBA-B13D-43AA-B09D-B4D87637692A}">
      <dgm:prSet/>
      <dgm:spPr/>
      <dgm:t>
        <a:bodyPr/>
        <a:lstStyle/>
        <a:p>
          <a:r>
            <a:rPr lang="fr-FR" dirty="0">
              <a:latin typeface="Avenir Next LT Pro" panose="020B0504020202020204" pitchFamily="34" charset="0"/>
            </a:rPr>
            <a:t>Background</a:t>
          </a:r>
        </a:p>
      </dgm:t>
    </dgm:pt>
    <dgm:pt modelId="{0CB98B7D-8A54-4868-9811-B84B59DC6D67}" type="parTrans" cxnId="{853B315C-1D90-4EEC-88FC-DAFEBF9AECF1}">
      <dgm:prSet/>
      <dgm:spPr/>
      <dgm:t>
        <a:bodyPr/>
        <a:lstStyle/>
        <a:p>
          <a:endParaRPr lang="fr-FR"/>
        </a:p>
      </dgm:t>
    </dgm:pt>
    <dgm:pt modelId="{20AC1650-1860-4118-96EC-22B417045FB6}" type="sibTrans" cxnId="{853B315C-1D90-4EEC-88FC-DAFEBF9AECF1}">
      <dgm:prSet/>
      <dgm:spPr/>
      <dgm:t>
        <a:bodyPr/>
        <a:lstStyle/>
        <a:p>
          <a:endParaRPr lang="fr-FR"/>
        </a:p>
      </dgm:t>
    </dgm:pt>
    <dgm:pt modelId="{698E3195-D1CA-4A73-9FE3-D469AEF81D99}">
      <dgm:prSet/>
      <dgm:spPr/>
      <dgm:t>
        <a:bodyPr/>
        <a:lstStyle/>
        <a:p>
          <a:r>
            <a:rPr lang="de-DE" dirty="0">
              <a:latin typeface="Avenir Next LT Pro" panose="020B0504020202020204" pitchFamily="34" charset="0"/>
            </a:rPr>
            <a:t>HTN</a:t>
          </a:r>
          <a:endParaRPr lang="fr-FR" dirty="0">
            <a:latin typeface="Avenir Next LT Pro" panose="020B0504020202020204" pitchFamily="34" charset="0"/>
          </a:endParaRPr>
        </a:p>
      </dgm:t>
    </dgm:pt>
    <dgm:pt modelId="{AC8EC203-99FD-456D-B4F5-CACA0CB8C9C6}" type="parTrans" cxnId="{5FC678CF-4B5A-4723-8539-E12D5690ACF0}">
      <dgm:prSet/>
      <dgm:spPr/>
      <dgm:t>
        <a:bodyPr/>
        <a:lstStyle/>
        <a:p>
          <a:endParaRPr lang="fr-FR"/>
        </a:p>
      </dgm:t>
    </dgm:pt>
    <dgm:pt modelId="{8D2FCA58-D697-46F7-A0BC-0641BF82565E}" type="sibTrans" cxnId="{5FC678CF-4B5A-4723-8539-E12D5690ACF0}">
      <dgm:prSet/>
      <dgm:spPr/>
      <dgm:t>
        <a:bodyPr/>
        <a:lstStyle/>
        <a:p>
          <a:endParaRPr lang="fr-FR"/>
        </a:p>
      </dgm:t>
    </dgm:pt>
    <dgm:pt modelId="{06680E74-DE26-449F-9FCB-C55C0A154905}">
      <dgm:prSet/>
      <dgm:spPr/>
      <dgm:t>
        <a:bodyPr/>
        <a:lstStyle/>
        <a:p>
          <a:r>
            <a:rPr lang="fr-FR" dirty="0">
              <a:latin typeface="Avenir Next LT Pro" panose="020B0504020202020204" pitchFamily="34" charset="0"/>
            </a:rPr>
            <a:t>CHIMP</a:t>
          </a:r>
        </a:p>
      </dgm:t>
    </dgm:pt>
    <dgm:pt modelId="{8EA4FD65-FDE1-4230-9587-D69693316C7F}" type="parTrans" cxnId="{D654A62D-70C5-4BD2-B63A-4B9CDAE763AA}">
      <dgm:prSet/>
      <dgm:spPr/>
      <dgm:t>
        <a:bodyPr/>
        <a:lstStyle/>
        <a:p>
          <a:endParaRPr lang="fr-FR"/>
        </a:p>
      </dgm:t>
    </dgm:pt>
    <dgm:pt modelId="{5B4E59DF-7302-4FF5-9511-CAA675E17CB4}" type="sibTrans" cxnId="{D654A62D-70C5-4BD2-B63A-4B9CDAE763AA}">
      <dgm:prSet/>
      <dgm:spPr/>
      <dgm:t>
        <a:bodyPr/>
        <a:lstStyle/>
        <a:p>
          <a:endParaRPr lang="fr-FR"/>
        </a:p>
      </dgm:t>
    </dgm:pt>
    <dgm:pt modelId="{2BF14D6A-1560-4BB3-AFC4-03BD2D66197F}">
      <dgm:prSet/>
      <dgm:spPr/>
      <dgm:t>
        <a:bodyPr/>
        <a:lstStyle/>
        <a:p>
          <a:r>
            <a:rPr lang="de-DE" dirty="0" err="1">
              <a:latin typeface="Avenir Next LT Pro" panose="020B0504020202020204" pitchFamily="34" charset="0"/>
            </a:rPr>
            <a:t>Spatial</a:t>
          </a:r>
          <a:r>
            <a:rPr lang="de-DE" dirty="0">
              <a:latin typeface="Avenir Next LT Pro" panose="020B0504020202020204" pitchFamily="34" charset="0"/>
            </a:rPr>
            <a:t> Solver</a:t>
          </a:r>
          <a:endParaRPr lang="fr-FR" dirty="0">
            <a:latin typeface="Avenir Next LT Pro" panose="020B0504020202020204" pitchFamily="34" charset="0"/>
          </a:endParaRPr>
        </a:p>
      </dgm:t>
    </dgm:pt>
    <dgm:pt modelId="{CE35C636-811B-43FF-94AA-C2CC1E6CFFFD}" type="parTrans" cxnId="{67FAE31D-C1C6-45C2-80A7-742E6FF20A7D}">
      <dgm:prSet/>
      <dgm:spPr/>
      <dgm:t>
        <a:bodyPr/>
        <a:lstStyle/>
        <a:p>
          <a:endParaRPr lang="fr-FR"/>
        </a:p>
      </dgm:t>
    </dgm:pt>
    <dgm:pt modelId="{25B3F0D8-860D-4D76-AB6D-3DCD95D2DB53}" type="sibTrans" cxnId="{67FAE31D-C1C6-45C2-80A7-742E6FF20A7D}">
      <dgm:prSet/>
      <dgm:spPr/>
      <dgm:t>
        <a:bodyPr/>
        <a:lstStyle/>
        <a:p>
          <a:endParaRPr lang="fr-FR"/>
        </a:p>
      </dgm:t>
    </dgm:pt>
    <dgm:pt modelId="{DC58F23D-1FF6-41D7-B9DA-B30E78693B98}">
      <dgm:prSet/>
      <dgm:spPr/>
      <dgm:t>
        <a:bodyPr/>
        <a:lstStyle/>
        <a:p>
          <a:r>
            <a:rPr lang="fr-FR" b="0" dirty="0">
              <a:latin typeface="Avenir Next LT Pro" panose="020B0504020202020204" pitchFamily="34" charset="0"/>
            </a:rPr>
            <a:t>Solution</a:t>
          </a:r>
        </a:p>
      </dgm:t>
    </dgm:pt>
    <dgm:pt modelId="{CF25717A-06FA-4B87-A64B-53DA4BEF4122}" type="parTrans" cxnId="{C5F1AB3C-B5A1-456A-A632-5D9D30C9C90B}">
      <dgm:prSet/>
      <dgm:spPr/>
      <dgm:t>
        <a:bodyPr/>
        <a:lstStyle/>
        <a:p>
          <a:endParaRPr lang="fr-FR"/>
        </a:p>
      </dgm:t>
    </dgm:pt>
    <dgm:pt modelId="{85268B9B-17F6-4770-9974-9E8A9CE2B039}" type="sibTrans" cxnId="{C5F1AB3C-B5A1-456A-A632-5D9D30C9C90B}">
      <dgm:prSet/>
      <dgm:spPr/>
      <dgm:t>
        <a:bodyPr/>
        <a:lstStyle/>
        <a:p>
          <a:endParaRPr lang="fr-FR"/>
        </a:p>
      </dgm:t>
    </dgm:pt>
    <dgm:pt modelId="{04396B1C-496A-4B37-91BB-375A0D2E5B1B}">
      <dgm:prSet/>
      <dgm:spPr/>
      <dgm:t>
        <a:bodyPr/>
        <a:lstStyle/>
        <a:p>
          <a:r>
            <a:rPr lang="de-DE" dirty="0">
              <a:latin typeface="Avenir Next LT Pro" panose="020B0504020202020204" pitchFamily="34" charset="0"/>
            </a:rPr>
            <a:t>The Future </a:t>
          </a:r>
          <a:r>
            <a:rPr lang="de-DE" dirty="0" err="1">
              <a:latin typeface="Avenir Next LT Pro" panose="020B0504020202020204" pitchFamily="34" charset="0"/>
            </a:rPr>
            <a:t>Improvement</a:t>
          </a:r>
          <a:r>
            <a:rPr lang="de-DE" dirty="0">
              <a:latin typeface="Avenir Next LT Pro" panose="020B0504020202020204" pitchFamily="34" charset="0"/>
            </a:rPr>
            <a:t> and </a:t>
          </a:r>
          <a:r>
            <a:rPr lang="de-DE" dirty="0" err="1">
              <a:latin typeface="Avenir Next LT Pro" panose="020B0504020202020204" pitchFamily="34" charset="0"/>
            </a:rPr>
            <a:t>Conclusion</a:t>
          </a:r>
          <a:endParaRPr lang="fr-FR" dirty="0">
            <a:latin typeface="Avenir Next LT Pro" panose="020B0504020202020204" pitchFamily="34" charset="0"/>
          </a:endParaRPr>
        </a:p>
      </dgm:t>
    </dgm:pt>
    <dgm:pt modelId="{4AF722BB-73DD-400D-9AC8-D9AE3BD6FEB5}" type="parTrans" cxnId="{59D45998-5462-43B9-AD6E-698EF017FF17}">
      <dgm:prSet/>
      <dgm:spPr/>
      <dgm:t>
        <a:bodyPr/>
        <a:lstStyle/>
        <a:p>
          <a:endParaRPr lang="fr-FR"/>
        </a:p>
      </dgm:t>
    </dgm:pt>
    <dgm:pt modelId="{D7800AE8-7396-4215-84F5-30C44A999E3B}" type="sibTrans" cxnId="{59D45998-5462-43B9-AD6E-698EF017FF17}">
      <dgm:prSet/>
      <dgm:spPr/>
      <dgm:t>
        <a:bodyPr/>
        <a:lstStyle/>
        <a:p>
          <a:endParaRPr lang="fr-FR"/>
        </a:p>
      </dgm:t>
    </dgm:pt>
    <dgm:pt modelId="{05CA9AC9-CF32-46D9-8037-8F96C43E22EB}">
      <dgm:prSet/>
      <dgm:spPr/>
      <dgm:t>
        <a:bodyPr/>
        <a:lstStyle/>
        <a:p>
          <a:r>
            <a:rPr lang="fr-FR" dirty="0" err="1">
              <a:latin typeface="Avenir Next LT Pro" panose="020B0504020202020204" pitchFamily="34" charset="0"/>
            </a:rPr>
            <a:t>Operators</a:t>
          </a:r>
          <a:r>
            <a:rPr lang="fr-FR" dirty="0">
              <a:latin typeface="Avenir Next LT Pro" panose="020B0504020202020204" pitchFamily="34" charset="0"/>
            </a:rPr>
            <a:t> &amp; Methods</a:t>
          </a:r>
        </a:p>
      </dgm:t>
    </dgm:pt>
    <dgm:pt modelId="{C64A4675-7A8C-4E57-A68A-646A74C5699B}" type="parTrans" cxnId="{08555688-F8B1-4234-8F35-4D853CBFED5A}">
      <dgm:prSet/>
      <dgm:spPr/>
      <dgm:t>
        <a:bodyPr/>
        <a:lstStyle/>
        <a:p>
          <a:endParaRPr lang="fr-FR"/>
        </a:p>
      </dgm:t>
    </dgm:pt>
    <dgm:pt modelId="{D1CC2FAE-D552-4445-9CD8-45CE28542208}" type="sibTrans" cxnId="{08555688-F8B1-4234-8F35-4D853CBFED5A}">
      <dgm:prSet/>
      <dgm:spPr/>
      <dgm:t>
        <a:bodyPr/>
        <a:lstStyle/>
        <a:p>
          <a:endParaRPr lang="fr-FR"/>
        </a:p>
      </dgm:t>
    </dgm:pt>
    <dgm:pt modelId="{02450FF8-A6CF-4458-86AF-7EAAD48B425F}">
      <dgm:prSet/>
      <dgm:spPr/>
      <dgm:t>
        <a:bodyPr/>
        <a:lstStyle/>
        <a:p>
          <a:r>
            <a:rPr lang="fr-FR" b="0" dirty="0">
              <a:latin typeface="Avenir Next LT Pro" panose="020B0504020202020204" pitchFamily="34" charset="0"/>
            </a:rPr>
            <a:t>Evaluation</a:t>
          </a:r>
        </a:p>
      </dgm:t>
    </dgm:pt>
    <dgm:pt modelId="{C85A636C-2D5B-4359-BB4D-EDEC06528643}" type="parTrans" cxnId="{235AC123-D829-456F-873C-30F425C6846E}">
      <dgm:prSet/>
      <dgm:spPr/>
      <dgm:t>
        <a:bodyPr/>
        <a:lstStyle/>
        <a:p>
          <a:endParaRPr lang="fr-FR"/>
        </a:p>
      </dgm:t>
    </dgm:pt>
    <dgm:pt modelId="{40D2E2E7-34AF-4B77-B8F6-6C8ED7D1CDB3}" type="sibTrans" cxnId="{235AC123-D829-456F-873C-30F425C6846E}">
      <dgm:prSet/>
      <dgm:spPr/>
      <dgm:t>
        <a:bodyPr/>
        <a:lstStyle/>
        <a:p>
          <a:endParaRPr lang="fr-FR"/>
        </a:p>
      </dgm:t>
    </dgm:pt>
    <dgm:pt modelId="{C4A2CFEF-B9BE-4F0E-93E7-8F69444C3FF0}">
      <dgm:prSet/>
      <dgm:spPr/>
      <dgm:t>
        <a:bodyPr/>
        <a:lstStyle/>
        <a:p>
          <a:r>
            <a:rPr lang="en-US" dirty="0">
              <a:latin typeface="Avenir Next LT Pro" panose="020B0504020202020204" pitchFamily="34" charset="0"/>
            </a:rPr>
            <a:t>Improving The Spatial Solver Efficiency</a:t>
          </a:r>
          <a:endParaRPr lang="fr-FR" b="0" dirty="0">
            <a:latin typeface="Avenir Next LT Pro" panose="020B0504020202020204" pitchFamily="34" charset="0"/>
          </a:endParaRPr>
        </a:p>
      </dgm:t>
    </dgm:pt>
    <dgm:pt modelId="{86919704-50DE-4A71-A8E3-532D15E032F0}" type="parTrans" cxnId="{45D1B44A-9CC2-4F89-AACE-8D2FC92F408B}">
      <dgm:prSet/>
      <dgm:spPr/>
      <dgm:t>
        <a:bodyPr/>
        <a:lstStyle/>
        <a:p>
          <a:endParaRPr lang="fr-FR"/>
        </a:p>
      </dgm:t>
    </dgm:pt>
    <dgm:pt modelId="{FD5BA48D-9677-43FA-A56C-747D7FD944D4}" type="sibTrans" cxnId="{45D1B44A-9CC2-4F89-AACE-8D2FC92F408B}">
      <dgm:prSet/>
      <dgm:spPr/>
      <dgm:t>
        <a:bodyPr/>
        <a:lstStyle/>
        <a:p>
          <a:endParaRPr lang="fr-FR"/>
        </a:p>
      </dgm:t>
    </dgm:pt>
    <dgm:pt modelId="{04AAF865-FFB7-43DB-B003-5041EF96013C}">
      <dgm:prSet/>
      <dgm:spPr/>
      <dgm:t>
        <a:bodyPr/>
        <a:lstStyle/>
        <a:p>
          <a:r>
            <a:rPr lang="fr-FR" dirty="0">
              <a:latin typeface="Avenir Next LT Pro" panose="020B0504020202020204" pitchFamily="34" charset="0"/>
            </a:rPr>
            <a:t>Meta-CSP</a:t>
          </a:r>
        </a:p>
      </dgm:t>
    </dgm:pt>
    <dgm:pt modelId="{722348EF-49BD-47CF-B1FD-EFA4DDF4B822}" type="parTrans" cxnId="{46A84AFD-3A5C-431E-890C-731D75508D62}">
      <dgm:prSet/>
      <dgm:spPr/>
      <dgm:t>
        <a:bodyPr/>
        <a:lstStyle/>
        <a:p>
          <a:endParaRPr lang="fr-FR"/>
        </a:p>
      </dgm:t>
    </dgm:pt>
    <dgm:pt modelId="{7C74DD98-5E2D-4699-BAAA-F08E31F7B6A9}" type="sibTrans" cxnId="{46A84AFD-3A5C-431E-890C-731D75508D62}">
      <dgm:prSet/>
      <dgm:spPr/>
      <dgm:t>
        <a:bodyPr/>
        <a:lstStyle/>
        <a:p>
          <a:endParaRPr lang="fr-FR"/>
        </a:p>
      </dgm:t>
    </dgm:pt>
    <dgm:pt modelId="{10EB220F-1537-4C81-B145-7C202DC86561}">
      <dgm:prSet/>
      <dgm:spPr/>
      <dgm:t>
        <a:bodyPr/>
        <a:lstStyle/>
        <a:p>
          <a:r>
            <a:rPr lang="fr-FR" dirty="0">
              <a:latin typeface="Avenir Next LT Pro" panose="020B0504020202020204" pitchFamily="34" charset="0"/>
            </a:rPr>
            <a:t>Limitations</a:t>
          </a:r>
        </a:p>
      </dgm:t>
    </dgm:pt>
    <dgm:pt modelId="{AB54390E-8D72-4E67-9B12-E1D708DFACC4}" type="parTrans" cxnId="{947D4F3B-04DF-4592-AA0A-E82EF86DA4F0}">
      <dgm:prSet/>
      <dgm:spPr/>
      <dgm:t>
        <a:bodyPr/>
        <a:lstStyle/>
        <a:p>
          <a:endParaRPr lang="fr-FR"/>
        </a:p>
      </dgm:t>
    </dgm:pt>
    <dgm:pt modelId="{14966317-DC8C-4296-BE77-43A54F7C9139}" type="sibTrans" cxnId="{947D4F3B-04DF-4592-AA0A-E82EF86DA4F0}">
      <dgm:prSet/>
      <dgm:spPr/>
      <dgm:t>
        <a:bodyPr/>
        <a:lstStyle/>
        <a:p>
          <a:endParaRPr lang="fr-FR"/>
        </a:p>
      </dgm:t>
    </dgm:pt>
    <dgm:pt modelId="{FC62C850-BB86-4BBB-87C2-6965EB05566A}">
      <dgm:prSet/>
      <dgm:spPr/>
      <dgm:t>
        <a:bodyPr/>
        <a:lstStyle/>
        <a:p>
          <a:r>
            <a:rPr lang="fr-FR" dirty="0">
              <a:latin typeface="Avenir Next LT Pro" panose="020B0504020202020204" pitchFamily="34" charset="0"/>
            </a:rPr>
            <a:t>Conversion</a:t>
          </a:r>
        </a:p>
      </dgm:t>
    </dgm:pt>
    <dgm:pt modelId="{CA8864F3-DB76-4732-885F-617360E82318}" type="parTrans" cxnId="{E0CBCFCF-0D6C-43D4-BC67-DAF47A6B565C}">
      <dgm:prSet/>
      <dgm:spPr/>
      <dgm:t>
        <a:bodyPr/>
        <a:lstStyle/>
        <a:p>
          <a:endParaRPr lang="fr-FR"/>
        </a:p>
      </dgm:t>
    </dgm:pt>
    <dgm:pt modelId="{39268742-57D2-4D3E-A9C6-1865F11CA4E5}" type="sibTrans" cxnId="{E0CBCFCF-0D6C-43D4-BC67-DAF47A6B565C}">
      <dgm:prSet/>
      <dgm:spPr/>
      <dgm:t>
        <a:bodyPr/>
        <a:lstStyle/>
        <a:p>
          <a:endParaRPr lang="fr-FR"/>
        </a:p>
      </dgm:t>
    </dgm:pt>
    <dgm:pt modelId="{E487F5A5-870A-4078-B30B-9C1BA20631E6}" type="pres">
      <dgm:prSet presAssocID="{101723AB-3BEE-4EA0-BCEE-2C06ED3AADC8}" presName="linear" presStyleCnt="0">
        <dgm:presLayoutVars>
          <dgm:dir/>
          <dgm:animLvl val="lvl"/>
          <dgm:resizeHandles val="exact"/>
        </dgm:presLayoutVars>
      </dgm:prSet>
      <dgm:spPr/>
    </dgm:pt>
    <dgm:pt modelId="{2EC92AFE-6707-49A4-84C4-DDD26439E590}" type="pres">
      <dgm:prSet presAssocID="{104C6FBA-B13D-43AA-B09D-B4D87637692A}" presName="parentLin" presStyleCnt="0"/>
      <dgm:spPr/>
    </dgm:pt>
    <dgm:pt modelId="{4779C50A-1FE4-4CAA-85D9-9A4A1BCCECB3}" type="pres">
      <dgm:prSet presAssocID="{104C6FBA-B13D-43AA-B09D-B4D87637692A}" presName="parentLeftMargin" presStyleLbl="node1" presStyleIdx="0" presStyleCnt="6"/>
      <dgm:spPr/>
    </dgm:pt>
    <dgm:pt modelId="{8E8DD8EB-A921-4E4E-925B-1FEA7C1BB245}" type="pres">
      <dgm:prSet presAssocID="{104C6FBA-B13D-43AA-B09D-B4D87637692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CB7B64C-D0FF-4032-9C40-C5139777852D}" type="pres">
      <dgm:prSet presAssocID="{104C6FBA-B13D-43AA-B09D-B4D87637692A}" presName="negativeSpace" presStyleCnt="0"/>
      <dgm:spPr/>
    </dgm:pt>
    <dgm:pt modelId="{C5F56EBC-FEA2-4A32-83DE-7FF6B29D2F35}" type="pres">
      <dgm:prSet presAssocID="{104C6FBA-B13D-43AA-B09D-B4D87637692A}" presName="childText" presStyleLbl="conFgAcc1" presStyleIdx="0" presStyleCnt="6">
        <dgm:presLayoutVars>
          <dgm:bulletEnabled val="1"/>
        </dgm:presLayoutVars>
      </dgm:prSet>
      <dgm:spPr/>
    </dgm:pt>
    <dgm:pt modelId="{2B6EB5D2-E188-41CA-ABE6-2E5E693D7C0B}" type="pres">
      <dgm:prSet presAssocID="{20AC1650-1860-4118-96EC-22B417045FB6}" presName="spaceBetweenRectangles" presStyleCnt="0"/>
      <dgm:spPr/>
    </dgm:pt>
    <dgm:pt modelId="{3A070A84-9B8A-4D5F-BD21-9F92F275D085}" type="pres">
      <dgm:prSet presAssocID="{06680E74-DE26-449F-9FCB-C55C0A154905}" presName="parentLin" presStyleCnt="0"/>
      <dgm:spPr/>
    </dgm:pt>
    <dgm:pt modelId="{F3BA4063-46AD-491A-8AF3-A7431E6F450F}" type="pres">
      <dgm:prSet presAssocID="{06680E74-DE26-449F-9FCB-C55C0A154905}" presName="parentLeftMargin" presStyleLbl="node1" presStyleIdx="0" presStyleCnt="6"/>
      <dgm:spPr/>
    </dgm:pt>
    <dgm:pt modelId="{BFF5F0B3-4EB9-4339-B096-A98C0A4EBB4C}" type="pres">
      <dgm:prSet presAssocID="{06680E74-DE26-449F-9FCB-C55C0A15490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9B1A852-0531-4A87-B3E3-12E944649EC7}" type="pres">
      <dgm:prSet presAssocID="{06680E74-DE26-449F-9FCB-C55C0A154905}" presName="negativeSpace" presStyleCnt="0"/>
      <dgm:spPr/>
    </dgm:pt>
    <dgm:pt modelId="{C48F78AA-6F02-4A89-AC29-C42FD8D92DD5}" type="pres">
      <dgm:prSet presAssocID="{06680E74-DE26-449F-9FCB-C55C0A154905}" presName="childText" presStyleLbl="conFgAcc1" presStyleIdx="1" presStyleCnt="6">
        <dgm:presLayoutVars>
          <dgm:bulletEnabled val="1"/>
        </dgm:presLayoutVars>
      </dgm:prSet>
      <dgm:spPr/>
    </dgm:pt>
    <dgm:pt modelId="{C4CE88A5-2127-4572-A613-79939D5D086C}" type="pres">
      <dgm:prSet presAssocID="{5B4E59DF-7302-4FF5-9511-CAA675E17CB4}" presName="spaceBetweenRectangles" presStyleCnt="0"/>
      <dgm:spPr/>
    </dgm:pt>
    <dgm:pt modelId="{B5340247-F06D-4013-A3B8-ED7C818BC355}" type="pres">
      <dgm:prSet presAssocID="{FC62C850-BB86-4BBB-87C2-6965EB05566A}" presName="parentLin" presStyleCnt="0"/>
      <dgm:spPr/>
    </dgm:pt>
    <dgm:pt modelId="{28D6CCEF-E23E-4D9C-9E6C-6CBB14FFCDF5}" type="pres">
      <dgm:prSet presAssocID="{FC62C850-BB86-4BBB-87C2-6965EB05566A}" presName="parentLeftMargin" presStyleLbl="node1" presStyleIdx="1" presStyleCnt="6"/>
      <dgm:spPr/>
    </dgm:pt>
    <dgm:pt modelId="{A89BC351-BBC8-4AA2-8F76-FA8947A8E5C2}" type="pres">
      <dgm:prSet presAssocID="{FC62C850-BB86-4BBB-87C2-6965EB05566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F2F002F-A3C0-4D8D-B2F3-66183DF5AC1D}" type="pres">
      <dgm:prSet presAssocID="{FC62C850-BB86-4BBB-87C2-6965EB05566A}" presName="negativeSpace" presStyleCnt="0"/>
      <dgm:spPr/>
    </dgm:pt>
    <dgm:pt modelId="{866FE5D9-9362-41A7-96FC-7827EDD8FBCC}" type="pres">
      <dgm:prSet presAssocID="{FC62C850-BB86-4BBB-87C2-6965EB05566A}" presName="childText" presStyleLbl="conFgAcc1" presStyleIdx="2" presStyleCnt="6">
        <dgm:presLayoutVars>
          <dgm:bulletEnabled val="1"/>
        </dgm:presLayoutVars>
      </dgm:prSet>
      <dgm:spPr/>
    </dgm:pt>
    <dgm:pt modelId="{926E5FAB-2B0D-4CF7-9DD3-6C86C128266C}" type="pres">
      <dgm:prSet presAssocID="{39268742-57D2-4D3E-A9C6-1865F11CA4E5}" presName="spaceBetweenRectangles" presStyleCnt="0"/>
      <dgm:spPr/>
    </dgm:pt>
    <dgm:pt modelId="{FE844917-0CE0-4ADC-BF6B-49EB09CBED92}" type="pres">
      <dgm:prSet presAssocID="{2BF14D6A-1560-4BB3-AFC4-03BD2D66197F}" presName="parentLin" presStyleCnt="0"/>
      <dgm:spPr/>
    </dgm:pt>
    <dgm:pt modelId="{B4D9F71F-1D27-4CB9-B1E5-84C5888F8F80}" type="pres">
      <dgm:prSet presAssocID="{2BF14D6A-1560-4BB3-AFC4-03BD2D66197F}" presName="parentLeftMargin" presStyleLbl="node1" presStyleIdx="2" presStyleCnt="6"/>
      <dgm:spPr/>
    </dgm:pt>
    <dgm:pt modelId="{FC950551-040D-494A-A72A-1F6C1DFE3A22}" type="pres">
      <dgm:prSet presAssocID="{2BF14D6A-1560-4BB3-AFC4-03BD2D66197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75E212B-7B9C-475C-A262-F735D40DC44F}" type="pres">
      <dgm:prSet presAssocID="{2BF14D6A-1560-4BB3-AFC4-03BD2D66197F}" presName="negativeSpace" presStyleCnt="0"/>
      <dgm:spPr/>
    </dgm:pt>
    <dgm:pt modelId="{558D7EAE-3F5D-4121-97C7-A0270A45949B}" type="pres">
      <dgm:prSet presAssocID="{2BF14D6A-1560-4BB3-AFC4-03BD2D66197F}" presName="childText" presStyleLbl="conFgAcc1" presStyleIdx="3" presStyleCnt="6" custLinFactNeighborY="18398">
        <dgm:presLayoutVars>
          <dgm:bulletEnabled val="1"/>
        </dgm:presLayoutVars>
      </dgm:prSet>
      <dgm:spPr/>
    </dgm:pt>
    <dgm:pt modelId="{6C07933F-EE85-40AB-8166-5F848017A03C}" type="pres">
      <dgm:prSet presAssocID="{25B3F0D8-860D-4D76-AB6D-3DCD95D2DB53}" presName="spaceBetweenRectangles" presStyleCnt="0"/>
      <dgm:spPr/>
    </dgm:pt>
    <dgm:pt modelId="{9F0748B6-6DD6-4B52-839A-39881614CD1F}" type="pres">
      <dgm:prSet presAssocID="{C4A2CFEF-B9BE-4F0E-93E7-8F69444C3FF0}" presName="parentLin" presStyleCnt="0"/>
      <dgm:spPr/>
    </dgm:pt>
    <dgm:pt modelId="{312A5999-E251-4B2A-9F6F-DFCCFD72DDFC}" type="pres">
      <dgm:prSet presAssocID="{C4A2CFEF-B9BE-4F0E-93E7-8F69444C3FF0}" presName="parentLeftMargin" presStyleLbl="node1" presStyleIdx="3" presStyleCnt="6"/>
      <dgm:spPr/>
    </dgm:pt>
    <dgm:pt modelId="{3F379B5E-5695-4A5E-BB1F-8307978E0E5B}" type="pres">
      <dgm:prSet presAssocID="{C4A2CFEF-B9BE-4F0E-93E7-8F69444C3FF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E0513D2-8175-44E5-96BB-9A6D0A21040D}" type="pres">
      <dgm:prSet presAssocID="{C4A2CFEF-B9BE-4F0E-93E7-8F69444C3FF0}" presName="negativeSpace" presStyleCnt="0"/>
      <dgm:spPr/>
    </dgm:pt>
    <dgm:pt modelId="{C56D1863-24FB-4A4C-8045-BF94121AD460}" type="pres">
      <dgm:prSet presAssocID="{C4A2CFEF-B9BE-4F0E-93E7-8F69444C3FF0}" presName="childText" presStyleLbl="conFgAcc1" presStyleIdx="4" presStyleCnt="6">
        <dgm:presLayoutVars>
          <dgm:bulletEnabled val="1"/>
        </dgm:presLayoutVars>
      </dgm:prSet>
      <dgm:spPr/>
    </dgm:pt>
    <dgm:pt modelId="{09484D88-17B6-4CB7-A098-BF7974DD22C6}" type="pres">
      <dgm:prSet presAssocID="{FD5BA48D-9677-43FA-A56C-747D7FD944D4}" presName="spaceBetweenRectangles" presStyleCnt="0"/>
      <dgm:spPr/>
    </dgm:pt>
    <dgm:pt modelId="{D823B93D-820A-4FF1-A165-ACC4348F3D8F}" type="pres">
      <dgm:prSet presAssocID="{04396B1C-496A-4B37-91BB-375A0D2E5B1B}" presName="parentLin" presStyleCnt="0"/>
      <dgm:spPr/>
    </dgm:pt>
    <dgm:pt modelId="{1E1C0F2F-82F6-44E4-9D8A-03F9E816CCF6}" type="pres">
      <dgm:prSet presAssocID="{04396B1C-496A-4B37-91BB-375A0D2E5B1B}" presName="parentLeftMargin" presStyleLbl="node1" presStyleIdx="4" presStyleCnt="6"/>
      <dgm:spPr/>
    </dgm:pt>
    <dgm:pt modelId="{D682F271-755C-4AF1-BE64-80A84991F104}" type="pres">
      <dgm:prSet presAssocID="{04396B1C-496A-4B37-91BB-375A0D2E5B1B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71B5B48D-1173-4238-8119-BB126A121739}" type="pres">
      <dgm:prSet presAssocID="{04396B1C-496A-4B37-91BB-375A0D2E5B1B}" presName="negativeSpace" presStyleCnt="0"/>
      <dgm:spPr/>
    </dgm:pt>
    <dgm:pt modelId="{25A5226C-2B9E-4EB4-A72E-B94570B7844A}" type="pres">
      <dgm:prSet presAssocID="{04396B1C-496A-4B37-91BB-375A0D2E5B1B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88D14A16-1785-4439-BCE0-D19674B43D88}" type="presOf" srcId="{2BF14D6A-1560-4BB3-AFC4-03BD2D66197F}" destId="{B4D9F71F-1D27-4CB9-B1E5-84C5888F8F80}" srcOrd="0" destOrd="0" presId="urn:microsoft.com/office/officeart/2005/8/layout/list1"/>
    <dgm:cxn modelId="{67FAE31D-C1C6-45C2-80A7-742E6FF20A7D}" srcId="{101723AB-3BEE-4EA0-BCEE-2C06ED3AADC8}" destId="{2BF14D6A-1560-4BB3-AFC4-03BD2D66197F}" srcOrd="3" destOrd="0" parTransId="{CE35C636-811B-43FF-94AA-C2CC1E6CFFFD}" sibTransId="{25B3F0D8-860D-4D76-AB6D-3DCD95D2DB53}"/>
    <dgm:cxn modelId="{235AC123-D829-456F-873C-30F425C6846E}" srcId="{2BF14D6A-1560-4BB3-AFC4-03BD2D66197F}" destId="{02450FF8-A6CF-4458-86AF-7EAAD48B425F}" srcOrd="1" destOrd="0" parTransId="{C85A636C-2D5B-4359-BB4D-EDEC06528643}" sibTransId="{40D2E2E7-34AF-4B77-B8F6-6C8ED7D1CDB3}"/>
    <dgm:cxn modelId="{D654A62D-70C5-4BD2-B63A-4B9CDAE763AA}" srcId="{101723AB-3BEE-4EA0-BCEE-2C06ED3AADC8}" destId="{06680E74-DE26-449F-9FCB-C55C0A154905}" srcOrd="1" destOrd="0" parTransId="{8EA4FD65-FDE1-4230-9587-D69693316C7F}" sibTransId="{5B4E59DF-7302-4FF5-9511-CAA675E17CB4}"/>
    <dgm:cxn modelId="{F7E7F137-824F-444C-B628-DBBEF4C58C4E}" type="presOf" srcId="{101723AB-3BEE-4EA0-BCEE-2C06ED3AADC8}" destId="{E487F5A5-870A-4078-B30B-9C1BA20631E6}" srcOrd="0" destOrd="0" presId="urn:microsoft.com/office/officeart/2005/8/layout/list1"/>
    <dgm:cxn modelId="{947D4F3B-04DF-4592-AA0A-E82EF86DA4F0}" srcId="{06680E74-DE26-449F-9FCB-C55C0A154905}" destId="{10EB220F-1537-4C81-B145-7C202DC86561}" srcOrd="1" destOrd="0" parTransId="{AB54390E-8D72-4E67-9B12-E1D708DFACC4}" sibTransId="{14966317-DC8C-4296-BE77-43A54F7C9139}"/>
    <dgm:cxn modelId="{C5F1AB3C-B5A1-456A-A632-5D9D30C9C90B}" srcId="{2BF14D6A-1560-4BB3-AFC4-03BD2D66197F}" destId="{DC58F23D-1FF6-41D7-B9DA-B30E78693B98}" srcOrd="0" destOrd="0" parTransId="{CF25717A-06FA-4B87-A64B-53DA4BEF4122}" sibTransId="{85268B9B-17F6-4770-9974-9E8A9CE2B039}"/>
    <dgm:cxn modelId="{853B315C-1D90-4EEC-88FC-DAFEBF9AECF1}" srcId="{101723AB-3BEE-4EA0-BCEE-2C06ED3AADC8}" destId="{104C6FBA-B13D-43AA-B09D-B4D87637692A}" srcOrd="0" destOrd="0" parTransId="{0CB98B7D-8A54-4868-9811-B84B59DC6D67}" sibTransId="{20AC1650-1860-4118-96EC-22B417045FB6}"/>
    <dgm:cxn modelId="{6F9F3D61-AF4E-4EBF-B2E3-CE99734EF1FB}" type="presOf" srcId="{04396B1C-496A-4B37-91BB-375A0D2E5B1B}" destId="{D682F271-755C-4AF1-BE64-80A84991F104}" srcOrd="1" destOrd="0" presId="urn:microsoft.com/office/officeart/2005/8/layout/list1"/>
    <dgm:cxn modelId="{42165D4A-CCA6-4965-A62D-536F29D8CCCF}" type="presOf" srcId="{698E3195-D1CA-4A73-9FE3-D469AEF81D99}" destId="{C5F56EBC-FEA2-4A32-83DE-7FF6B29D2F35}" srcOrd="0" destOrd="0" presId="urn:microsoft.com/office/officeart/2005/8/layout/list1"/>
    <dgm:cxn modelId="{45D1B44A-9CC2-4F89-AACE-8D2FC92F408B}" srcId="{101723AB-3BEE-4EA0-BCEE-2C06ED3AADC8}" destId="{C4A2CFEF-B9BE-4F0E-93E7-8F69444C3FF0}" srcOrd="4" destOrd="0" parTransId="{86919704-50DE-4A71-A8E3-532D15E032F0}" sibTransId="{FD5BA48D-9677-43FA-A56C-747D7FD944D4}"/>
    <dgm:cxn modelId="{7785EF51-6997-4F7E-8518-073E6D56AA60}" type="presOf" srcId="{DC58F23D-1FF6-41D7-B9DA-B30E78693B98}" destId="{558D7EAE-3F5D-4121-97C7-A0270A45949B}" srcOrd="0" destOrd="0" presId="urn:microsoft.com/office/officeart/2005/8/layout/list1"/>
    <dgm:cxn modelId="{08555688-F8B1-4234-8F35-4D853CBFED5A}" srcId="{06680E74-DE26-449F-9FCB-C55C0A154905}" destId="{05CA9AC9-CF32-46D9-8037-8F96C43E22EB}" srcOrd="0" destOrd="0" parTransId="{C64A4675-7A8C-4E57-A68A-646A74C5699B}" sibTransId="{D1CC2FAE-D552-4445-9CD8-45CE28542208}"/>
    <dgm:cxn modelId="{FF80B68A-A462-46EA-BB98-09286E740F15}" type="presOf" srcId="{FC62C850-BB86-4BBB-87C2-6965EB05566A}" destId="{A89BC351-BBC8-4AA2-8F76-FA8947A8E5C2}" srcOrd="1" destOrd="0" presId="urn:microsoft.com/office/officeart/2005/8/layout/list1"/>
    <dgm:cxn modelId="{8A716A8B-B205-426B-9575-D38958665E49}" type="presOf" srcId="{05CA9AC9-CF32-46D9-8037-8F96C43E22EB}" destId="{C48F78AA-6F02-4A89-AC29-C42FD8D92DD5}" srcOrd="0" destOrd="0" presId="urn:microsoft.com/office/officeart/2005/8/layout/list1"/>
    <dgm:cxn modelId="{EEC6358C-62FA-40EE-902C-EBC32D2AD611}" type="presOf" srcId="{02450FF8-A6CF-4458-86AF-7EAAD48B425F}" destId="{558D7EAE-3F5D-4121-97C7-A0270A45949B}" srcOrd="0" destOrd="1" presId="urn:microsoft.com/office/officeart/2005/8/layout/list1"/>
    <dgm:cxn modelId="{59D45998-5462-43B9-AD6E-698EF017FF17}" srcId="{101723AB-3BEE-4EA0-BCEE-2C06ED3AADC8}" destId="{04396B1C-496A-4B37-91BB-375A0D2E5B1B}" srcOrd="5" destOrd="0" parTransId="{4AF722BB-73DD-400D-9AC8-D9AE3BD6FEB5}" sibTransId="{D7800AE8-7396-4215-84F5-30C44A999E3B}"/>
    <dgm:cxn modelId="{BD8CD39A-B9A8-4946-91CF-BDDEF1130916}" type="presOf" srcId="{104C6FBA-B13D-43AA-B09D-B4D87637692A}" destId="{8E8DD8EB-A921-4E4E-925B-1FEA7C1BB245}" srcOrd="1" destOrd="0" presId="urn:microsoft.com/office/officeart/2005/8/layout/list1"/>
    <dgm:cxn modelId="{B92384A2-78FE-4342-ABB4-1474AC8D9C78}" type="presOf" srcId="{104C6FBA-B13D-43AA-B09D-B4D87637692A}" destId="{4779C50A-1FE4-4CAA-85D9-9A4A1BCCECB3}" srcOrd="0" destOrd="0" presId="urn:microsoft.com/office/officeart/2005/8/layout/list1"/>
    <dgm:cxn modelId="{92AAC9B2-74E0-49EC-B495-B1D7D46D714D}" type="presOf" srcId="{04396B1C-496A-4B37-91BB-375A0D2E5B1B}" destId="{1E1C0F2F-82F6-44E4-9D8A-03F9E816CCF6}" srcOrd="0" destOrd="0" presId="urn:microsoft.com/office/officeart/2005/8/layout/list1"/>
    <dgm:cxn modelId="{0B5206B5-C22D-4191-A69B-BADF75D0F6DA}" type="presOf" srcId="{C4A2CFEF-B9BE-4F0E-93E7-8F69444C3FF0}" destId="{312A5999-E251-4B2A-9F6F-DFCCFD72DDFC}" srcOrd="0" destOrd="0" presId="urn:microsoft.com/office/officeart/2005/8/layout/list1"/>
    <dgm:cxn modelId="{FA08CDC0-AEDB-42B0-B2C2-620312B0AD79}" type="presOf" srcId="{06680E74-DE26-449F-9FCB-C55C0A154905}" destId="{BFF5F0B3-4EB9-4339-B096-A98C0A4EBB4C}" srcOrd="1" destOrd="0" presId="urn:microsoft.com/office/officeart/2005/8/layout/list1"/>
    <dgm:cxn modelId="{3CA11DC4-0979-4524-B959-1A3FB44A49F1}" type="presOf" srcId="{04AAF865-FFB7-43DB-B003-5041EF96013C}" destId="{C5F56EBC-FEA2-4A32-83DE-7FF6B29D2F35}" srcOrd="0" destOrd="1" presId="urn:microsoft.com/office/officeart/2005/8/layout/list1"/>
    <dgm:cxn modelId="{65A7EBC9-9F92-49B5-9707-4852641430B1}" type="presOf" srcId="{2BF14D6A-1560-4BB3-AFC4-03BD2D66197F}" destId="{FC950551-040D-494A-A72A-1F6C1DFE3A22}" srcOrd="1" destOrd="0" presId="urn:microsoft.com/office/officeart/2005/8/layout/list1"/>
    <dgm:cxn modelId="{5FC678CF-4B5A-4723-8539-E12D5690ACF0}" srcId="{104C6FBA-B13D-43AA-B09D-B4D87637692A}" destId="{698E3195-D1CA-4A73-9FE3-D469AEF81D99}" srcOrd="0" destOrd="0" parTransId="{AC8EC203-99FD-456D-B4F5-CACA0CB8C9C6}" sibTransId="{8D2FCA58-D697-46F7-A0BC-0641BF82565E}"/>
    <dgm:cxn modelId="{E0CBCFCF-0D6C-43D4-BC67-DAF47A6B565C}" srcId="{101723AB-3BEE-4EA0-BCEE-2C06ED3AADC8}" destId="{FC62C850-BB86-4BBB-87C2-6965EB05566A}" srcOrd="2" destOrd="0" parTransId="{CA8864F3-DB76-4732-885F-617360E82318}" sibTransId="{39268742-57D2-4D3E-A9C6-1865F11CA4E5}"/>
    <dgm:cxn modelId="{FB3D3ED8-FABA-4F1E-94BC-D8C966AE7EDD}" type="presOf" srcId="{10EB220F-1537-4C81-B145-7C202DC86561}" destId="{C48F78AA-6F02-4A89-AC29-C42FD8D92DD5}" srcOrd="0" destOrd="1" presId="urn:microsoft.com/office/officeart/2005/8/layout/list1"/>
    <dgm:cxn modelId="{E139A0D9-CEEF-4483-A081-E7393A58F67C}" type="presOf" srcId="{FC62C850-BB86-4BBB-87C2-6965EB05566A}" destId="{28D6CCEF-E23E-4D9C-9E6C-6CBB14FFCDF5}" srcOrd="0" destOrd="0" presId="urn:microsoft.com/office/officeart/2005/8/layout/list1"/>
    <dgm:cxn modelId="{CEA8E7DC-909B-43CE-B2E2-AC2E21A6D2B9}" type="presOf" srcId="{C4A2CFEF-B9BE-4F0E-93E7-8F69444C3FF0}" destId="{3F379B5E-5695-4A5E-BB1F-8307978E0E5B}" srcOrd="1" destOrd="0" presId="urn:microsoft.com/office/officeart/2005/8/layout/list1"/>
    <dgm:cxn modelId="{8F41B3E8-8E0C-4704-8E68-187183059F2E}" type="presOf" srcId="{06680E74-DE26-449F-9FCB-C55C0A154905}" destId="{F3BA4063-46AD-491A-8AF3-A7431E6F450F}" srcOrd="0" destOrd="0" presId="urn:microsoft.com/office/officeart/2005/8/layout/list1"/>
    <dgm:cxn modelId="{46A84AFD-3A5C-431E-890C-731D75508D62}" srcId="{104C6FBA-B13D-43AA-B09D-B4D87637692A}" destId="{04AAF865-FFB7-43DB-B003-5041EF96013C}" srcOrd="1" destOrd="0" parTransId="{722348EF-49BD-47CF-B1FD-EFA4DDF4B822}" sibTransId="{7C74DD98-5E2D-4699-BAAA-F08E31F7B6A9}"/>
    <dgm:cxn modelId="{90F69DBA-A7B0-4979-9255-7AE08FF3D586}" type="presParOf" srcId="{E487F5A5-870A-4078-B30B-9C1BA20631E6}" destId="{2EC92AFE-6707-49A4-84C4-DDD26439E590}" srcOrd="0" destOrd="0" presId="urn:microsoft.com/office/officeart/2005/8/layout/list1"/>
    <dgm:cxn modelId="{2E7A3DDA-F5F4-4AF6-91E9-113D656B2CC4}" type="presParOf" srcId="{2EC92AFE-6707-49A4-84C4-DDD26439E590}" destId="{4779C50A-1FE4-4CAA-85D9-9A4A1BCCECB3}" srcOrd="0" destOrd="0" presId="urn:microsoft.com/office/officeart/2005/8/layout/list1"/>
    <dgm:cxn modelId="{B7A5C0C1-7589-4CC3-885F-F46C0A792288}" type="presParOf" srcId="{2EC92AFE-6707-49A4-84C4-DDD26439E590}" destId="{8E8DD8EB-A921-4E4E-925B-1FEA7C1BB245}" srcOrd="1" destOrd="0" presId="urn:microsoft.com/office/officeart/2005/8/layout/list1"/>
    <dgm:cxn modelId="{2BB5FB7E-2B9E-47F7-BF6B-F9DDFFC77879}" type="presParOf" srcId="{E487F5A5-870A-4078-B30B-9C1BA20631E6}" destId="{5CB7B64C-D0FF-4032-9C40-C5139777852D}" srcOrd="1" destOrd="0" presId="urn:microsoft.com/office/officeart/2005/8/layout/list1"/>
    <dgm:cxn modelId="{413B7122-6909-44B7-9AF2-289BAD32C292}" type="presParOf" srcId="{E487F5A5-870A-4078-B30B-9C1BA20631E6}" destId="{C5F56EBC-FEA2-4A32-83DE-7FF6B29D2F35}" srcOrd="2" destOrd="0" presId="urn:microsoft.com/office/officeart/2005/8/layout/list1"/>
    <dgm:cxn modelId="{9C4D319E-0ED9-41BC-932C-89F471CA2060}" type="presParOf" srcId="{E487F5A5-870A-4078-B30B-9C1BA20631E6}" destId="{2B6EB5D2-E188-41CA-ABE6-2E5E693D7C0B}" srcOrd="3" destOrd="0" presId="urn:microsoft.com/office/officeart/2005/8/layout/list1"/>
    <dgm:cxn modelId="{353A740A-5EE0-4633-8481-B5B1AF90A336}" type="presParOf" srcId="{E487F5A5-870A-4078-B30B-9C1BA20631E6}" destId="{3A070A84-9B8A-4D5F-BD21-9F92F275D085}" srcOrd="4" destOrd="0" presId="urn:microsoft.com/office/officeart/2005/8/layout/list1"/>
    <dgm:cxn modelId="{461DDBED-4ADC-4C6A-85D2-CC9CDF494870}" type="presParOf" srcId="{3A070A84-9B8A-4D5F-BD21-9F92F275D085}" destId="{F3BA4063-46AD-491A-8AF3-A7431E6F450F}" srcOrd="0" destOrd="0" presId="urn:microsoft.com/office/officeart/2005/8/layout/list1"/>
    <dgm:cxn modelId="{0FDA5A97-7CF1-4FAF-876B-DB1FBDE0B3A4}" type="presParOf" srcId="{3A070A84-9B8A-4D5F-BD21-9F92F275D085}" destId="{BFF5F0B3-4EB9-4339-B096-A98C0A4EBB4C}" srcOrd="1" destOrd="0" presId="urn:microsoft.com/office/officeart/2005/8/layout/list1"/>
    <dgm:cxn modelId="{8E264C11-9789-42F6-B391-7A8692A98DBC}" type="presParOf" srcId="{E487F5A5-870A-4078-B30B-9C1BA20631E6}" destId="{29B1A852-0531-4A87-B3E3-12E944649EC7}" srcOrd="5" destOrd="0" presId="urn:microsoft.com/office/officeart/2005/8/layout/list1"/>
    <dgm:cxn modelId="{27E55ADB-16FE-4417-9A70-3607A4CD3D21}" type="presParOf" srcId="{E487F5A5-870A-4078-B30B-9C1BA20631E6}" destId="{C48F78AA-6F02-4A89-AC29-C42FD8D92DD5}" srcOrd="6" destOrd="0" presId="urn:microsoft.com/office/officeart/2005/8/layout/list1"/>
    <dgm:cxn modelId="{E0E67741-C6CF-4222-B779-E1206309D549}" type="presParOf" srcId="{E487F5A5-870A-4078-B30B-9C1BA20631E6}" destId="{C4CE88A5-2127-4572-A613-79939D5D086C}" srcOrd="7" destOrd="0" presId="urn:microsoft.com/office/officeart/2005/8/layout/list1"/>
    <dgm:cxn modelId="{6DD1CAC1-D2E2-4836-B17F-0BFD8FF35B0B}" type="presParOf" srcId="{E487F5A5-870A-4078-B30B-9C1BA20631E6}" destId="{B5340247-F06D-4013-A3B8-ED7C818BC355}" srcOrd="8" destOrd="0" presId="urn:microsoft.com/office/officeart/2005/8/layout/list1"/>
    <dgm:cxn modelId="{33A25894-6135-4375-9AF8-632415B7AEB1}" type="presParOf" srcId="{B5340247-F06D-4013-A3B8-ED7C818BC355}" destId="{28D6CCEF-E23E-4D9C-9E6C-6CBB14FFCDF5}" srcOrd="0" destOrd="0" presId="urn:microsoft.com/office/officeart/2005/8/layout/list1"/>
    <dgm:cxn modelId="{6EF76244-CCA1-4F4E-9BFA-5A7181B8B4B1}" type="presParOf" srcId="{B5340247-F06D-4013-A3B8-ED7C818BC355}" destId="{A89BC351-BBC8-4AA2-8F76-FA8947A8E5C2}" srcOrd="1" destOrd="0" presId="urn:microsoft.com/office/officeart/2005/8/layout/list1"/>
    <dgm:cxn modelId="{C676DF34-C2E7-4AB3-B29B-E2969997A84C}" type="presParOf" srcId="{E487F5A5-870A-4078-B30B-9C1BA20631E6}" destId="{4F2F002F-A3C0-4D8D-B2F3-66183DF5AC1D}" srcOrd="9" destOrd="0" presId="urn:microsoft.com/office/officeart/2005/8/layout/list1"/>
    <dgm:cxn modelId="{595F448C-2A0A-4C23-AB75-A5D01A063E30}" type="presParOf" srcId="{E487F5A5-870A-4078-B30B-9C1BA20631E6}" destId="{866FE5D9-9362-41A7-96FC-7827EDD8FBCC}" srcOrd="10" destOrd="0" presId="urn:microsoft.com/office/officeart/2005/8/layout/list1"/>
    <dgm:cxn modelId="{3704FEA0-9CF3-4FA3-8612-F7DB22760548}" type="presParOf" srcId="{E487F5A5-870A-4078-B30B-9C1BA20631E6}" destId="{926E5FAB-2B0D-4CF7-9DD3-6C86C128266C}" srcOrd="11" destOrd="0" presId="urn:microsoft.com/office/officeart/2005/8/layout/list1"/>
    <dgm:cxn modelId="{34430143-6A44-418F-A750-1E380DFBDB5F}" type="presParOf" srcId="{E487F5A5-870A-4078-B30B-9C1BA20631E6}" destId="{FE844917-0CE0-4ADC-BF6B-49EB09CBED92}" srcOrd="12" destOrd="0" presId="urn:microsoft.com/office/officeart/2005/8/layout/list1"/>
    <dgm:cxn modelId="{5713FD52-F61A-46AE-9871-0535BFCC1F8D}" type="presParOf" srcId="{FE844917-0CE0-4ADC-BF6B-49EB09CBED92}" destId="{B4D9F71F-1D27-4CB9-B1E5-84C5888F8F80}" srcOrd="0" destOrd="0" presId="urn:microsoft.com/office/officeart/2005/8/layout/list1"/>
    <dgm:cxn modelId="{D680C959-E37E-4340-A067-A3A4ACC3C27C}" type="presParOf" srcId="{FE844917-0CE0-4ADC-BF6B-49EB09CBED92}" destId="{FC950551-040D-494A-A72A-1F6C1DFE3A22}" srcOrd="1" destOrd="0" presId="urn:microsoft.com/office/officeart/2005/8/layout/list1"/>
    <dgm:cxn modelId="{06FB0FB4-7778-462C-A976-5680486AA44A}" type="presParOf" srcId="{E487F5A5-870A-4078-B30B-9C1BA20631E6}" destId="{875E212B-7B9C-475C-A262-F735D40DC44F}" srcOrd="13" destOrd="0" presId="urn:microsoft.com/office/officeart/2005/8/layout/list1"/>
    <dgm:cxn modelId="{EABFC8B0-487B-4C05-BDB2-31558260489B}" type="presParOf" srcId="{E487F5A5-870A-4078-B30B-9C1BA20631E6}" destId="{558D7EAE-3F5D-4121-97C7-A0270A45949B}" srcOrd="14" destOrd="0" presId="urn:microsoft.com/office/officeart/2005/8/layout/list1"/>
    <dgm:cxn modelId="{BC14AB68-CAFB-4C4C-93A0-86B04A02916A}" type="presParOf" srcId="{E487F5A5-870A-4078-B30B-9C1BA20631E6}" destId="{6C07933F-EE85-40AB-8166-5F848017A03C}" srcOrd="15" destOrd="0" presId="urn:microsoft.com/office/officeart/2005/8/layout/list1"/>
    <dgm:cxn modelId="{CD217D70-4CA2-42F5-BD33-EBB3F8F88ED4}" type="presParOf" srcId="{E487F5A5-870A-4078-B30B-9C1BA20631E6}" destId="{9F0748B6-6DD6-4B52-839A-39881614CD1F}" srcOrd="16" destOrd="0" presId="urn:microsoft.com/office/officeart/2005/8/layout/list1"/>
    <dgm:cxn modelId="{A5474B24-E0AC-49B6-A089-CD4528DAE014}" type="presParOf" srcId="{9F0748B6-6DD6-4B52-839A-39881614CD1F}" destId="{312A5999-E251-4B2A-9F6F-DFCCFD72DDFC}" srcOrd="0" destOrd="0" presId="urn:microsoft.com/office/officeart/2005/8/layout/list1"/>
    <dgm:cxn modelId="{49ACE442-BD1C-4A8E-B974-BB468CCA83F8}" type="presParOf" srcId="{9F0748B6-6DD6-4B52-839A-39881614CD1F}" destId="{3F379B5E-5695-4A5E-BB1F-8307978E0E5B}" srcOrd="1" destOrd="0" presId="urn:microsoft.com/office/officeart/2005/8/layout/list1"/>
    <dgm:cxn modelId="{D0DC610E-240D-4320-AECF-E622823EF76B}" type="presParOf" srcId="{E487F5A5-870A-4078-B30B-9C1BA20631E6}" destId="{6E0513D2-8175-44E5-96BB-9A6D0A21040D}" srcOrd="17" destOrd="0" presId="urn:microsoft.com/office/officeart/2005/8/layout/list1"/>
    <dgm:cxn modelId="{3AA6EA87-4B18-4AF4-88EC-314E10BCBDCB}" type="presParOf" srcId="{E487F5A5-870A-4078-B30B-9C1BA20631E6}" destId="{C56D1863-24FB-4A4C-8045-BF94121AD460}" srcOrd="18" destOrd="0" presId="urn:microsoft.com/office/officeart/2005/8/layout/list1"/>
    <dgm:cxn modelId="{62563E42-8A56-444C-891B-DF454DDD49E7}" type="presParOf" srcId="{E487F5A5-870A-4078-B30B-9C1BA20631E6}" destId="{09484D88-17B6-4CB7-A098-BF7974DD22C6}" srcOrd="19" destOrd="0" presId="urn:microsoft.com/office/officeart/2005/8/layout/list1"/>
    <dgm:cxn modelId="{216A7A9E-626E-49C6-984C-08E8031E2809}" type="presParOf" srcId="{E487F5A5-870A-4078-B30B-9C1BA20631E6}" destId="{D823B93D-820A-4FF1-A165-ACC4348F3D8F}" srcOrd="20" destOrd="0" presId="urn:microsoft.com/office/officeart/2005/8/layout/list1"/>
    <dgm:cxn modelId="{39454617-72C1-4B7D-9DFF-1EDCE0A41F20}" type="presParOf" srcId="{D823B93D-820A-4FF1-A165-ACC4348F3D8F}" destId="{1E1C0F2F-82F6-44E4-9D8A-03F9E816CCF6}" srcOrd="0" destOrd="0" presId="urn:microsoft.com/office/officeart/2005/8/layout/list1"/>
    <dgm:cxn modelId="{4343BBE1-FDB8-484A-AD39-64F1A22294B9}" type="presParOf" srcId="{D823B93D-820A-4FF1-A165-ACC4348F3D8F}" destId="{D682F271-755C-4AF1-BE64-80A84991F104}" srcOrd="1" destOrd="0" presId="urn:microsoft.com/office/officeart/2005/8/layout/list1"/>
    <dgm:cxn modelId="{0A7B47CF-9108-4531-AFD1-62732A4D9A10}" type="presParOf" srcId="{E487F5A5-870A-4078-B30B-9C1BA20631E6}" destId="{71B5B48D-1173-4238-8119-BB126A121739}" srcOrd="21" destOrd="0" presId="urn:microsoft.com/office/officeart/2005/8/layout/list1"/>
    <dgm:cxn modelId="{7724A6EC-4E10-488F-B9A6-3326FB25A546}" type="presParOf" srcId="{E487F5A5-870A-4078-B30B-9C1BA20631E6}" destId="{25A5226C-2B9E-4EB4-A72E-B94570B7844A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8D0EB2-2C5D-4235-8182-D649EA50C3C0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61BF4FE-EB53-4CD1-9199-E9B2B449C278}">
      <dgm:prSet phldrT="[Texte]"/>
      <dgm:spPr/>
      <dgm:t>
        <a:bodyPr/>
        <a:lstStyle/>
        <a:p>
          <a:r>
            <a:rPr lang="en-US" b="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Next LT Pro" panose="020B0504020202020204" pitchFamily="34" charset="0"/>
            </a:rPr>
            <a:t>Compound tasks </a:t>
          </a:r>
          <a:r>
            <a:rPr lang="en-US" b="0" i="0" u="none" strike="noStrike" dirty="0">
              <a:effectLst/>
              <a:latin typeface="Avenir Next LT Pro" panose="020B0504020202020204" pitchFamily="34" charset="0"/>
            </a:rPr>
            <a:t>can be decomposed into simpler tasks</a:t>
          </a:r>
          <a:endParaRPr lang="fr-FR" b="0" dirty="0">
            <a:latin typeface="Avenir Next LT Pro" panose="020B0504020202020204" pitchFamily="34" charset="0"/>
          </a:endParaRPr>
        </a:p>
      </dgm:t>
    </dgm:pt>
    <dgm:pt modelId="{B98DC758-9450-461E-A814-266FEF2585FB}" type="parTrans" cxnId="{30D4E311-593B-4F7A-B2C7-DA5472AB26C4}">
      <dgm:prSet/>
      <dgm:spPr/>
      <dgm:t>
        <a:bodyPr/>
        <a:lstStyle/>
        <a:p>
          <a:endParaRPr lang="fr-FR"/>
        </a:p>
      </dgm:t>
    </dgm:pt>
    <dgm:pt modelId="{883CB3E2-C6CE-4130-B0E1-85871D3F57A5}" type="sibTrans" cxnId="{30D4E311-593B-4F7A-B2C7-DA5472AB26C4}">
      <dgm:prSet/>
      <dgm:spPr/>
      <dgm:t>
        <a:bodyPr/>
        <a:lstStyle/>
        <a:p>
          <a:endParaRPr lang="fr-FR"/>
        </a:p>
      </dgm:t>
    </dgm:pt>
    <dgm:pt modelId="{7F8FE6E4-D1E6-44F8-99A5-6501F9E6E60B}">
      <dgm:prSet phldrT="[Texte]"/>
      <dgm:spPr/>
      <dgm:t>
        <a:bodyPr/>
        <a:lstStyle/>
        <a:p>
          <a:r>
            <a:rPr lang="en-US" b="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Next LT Pro" panose="020B0504020202020204" pitchFamily="34" charset="0"/>
            </a:rPr>
            <a:t>Primitive tasks </a:t>
          </a:r>
          <a:r>
            <a:rPr lang="en-US" b="0" i="0" u="none" strike="noStrike" dirty="0">
              <a:effectLst/>
              <a:latin typeface="Avenir Next LT Pro" panose="020B0504020202020204" pitchFamily="34" charset="0"/>
            </a:rPr>
            <a:t>are achieved by actions</a:t>
          </a:r>
          <a:endParaRPr lang="fr-FR" b="0" dirty="0">
            <a:latin typeface="Avenir Next LT Pro" panose="020B0504020202020204" pitchFamily="34" charset="0"/>
          </a:endParaRPr>
        </a:p>
      </dgm:t>
    </dgm:pt>
    <dgm:pt modelId="{ADEB08CF-D98C-461C-A6F8-C2B5A6C04F29}" type="parTrans" cxnId="{A3D4B094-0EBC-49C8-9734-60CFE26F7E75}">
      <dgm:prSet/>
      <dgm:spPr/>
      <dgm:t>
        <a:bodyPr/>
        <a:lstStyle/>
        <a:p>
          <a:endParaRPr lang="fr-FR"/>
        </a:p>
      </dgm:t>
    </dgm:pt>
    <dgm:pt modelId="{CC108C10-155C-4DB7-89FB-5631327D2B75}" type="sibTrans" cxnId="{A3D4B094-0EBC-49C8-9734-60CFE26F7E75}">
      <dgm:prSet/>
      <dgm:spPr/>
      <dgm:t>
        <a:bodyPr/>
        <a:lstStyle/>
        <a:p>
          <a:endParaRPr lang="fr-FR"/>
        </a:p>
      </dgm:t>
    </dgm:pt>
    <dgm:pt modelId="{F895A806-09BC-4F46-BF47-CB32B1BE333A}" type="pres">
      <dgm:prSet presAssocID="{D58D0EB2-2C5D-4235-8182-D649EA50C3C0}" presName="linear" presStyleCnt="0">
        <dgm:presLayoutVars>
          <dgm:animLvl val="lvl"/>
          <dgm:resizeHandles val="exact"/>
        </dgm:presLayoutVars>
      </dgm:prSet>
      <dgm:spPr/>
    </dgm:pt>
    <dgm:pt modelId="{1B778091-EE62-48B1-A933-A0BC8FE12983}" type="pres">
      <dgm:prSet presAssocID="{161BF4FE-EB53-4CD1-9199-E9B2B449C27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F49DFD5-BE64-43F6-8E10-E6878752186C}" type="pres">
      <dgm:prSet presAssocID="{883CB3E2-C6CE-4130-B0E1-85871D3F57A5}" presName="spacer" presStyleCnt="0"/>
      <dgm:spPr/>
    </dgm:pt>
    <dgm:pt modelId="{74C35D65-FA8D-4289-AA24-37AF4975E4C2}" type="pres">
      <dgm:prSet presAssocID="{7F8FE6E4-D1E6-44F8-99A5-6501F9E6E60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0D4E311-593B-4F7A-B2C7-DA5472AB26C4}" srcId="{D58D0EB2-2C5D-4235-8182-D649EA50C3C0}" destId="{161BF4FE-EB53-4CD1-9199-E9B2B449C278}" srcOrd="0" destOrd="0" parTransId="{B98DC758-9450-461E-A814-266FEF2585FB}" sibTransId="{883CB3E2-C6CE-4130-B0E1-85871D3F57A5}"/>
    <dgm:cxn modelId="{FBD1703B-7E56-486E-9F8D-F76009F3DE2F}" type="presOf" srcId="{D58D0EB2-2C5D-4235-8182-D649EA50C3C0}" destId="{F895A806-09BC-4F46-BF47-CB32B1BE333A}" srcOrd="0" destOrd="0" presId="urn:microsoft.com/office/officeart/2005/8/layout/vList2"/>
    <dgm:cxn modelId="{C6A6F33F-831E-4ACF-A1EA-C2CBBC26D688}" type="presOf" srcId="{161BF4FE-EB53-4CD1-9199-E9B2B449C278}" destId="{1B778091-EE62-48B1-A933-A0BC8FE12983}" srcOrd="0" destOrd="0" presId="urn:microsoft.com/office/officeart/2005/8/layout/vList2"/>
    <dgm:cxn modelId="{32C39C57-CCC0-43DB-AD1E-94323E7712F2}" type="presOf" srcId="{7F8FE6E4-D1E6-44F8-99A5-6501F9E6E60B}" destId="{74C35D65-FA8D-4289-AA24-37AF4975E4C2}" srcOrd="0" destOrd="0" presId="urn:microsoft.com/office/officeart/2005/8/layout/vList2"/>
    <dgm:cxn modelId="{A3D4B094-0EBC-49C8-9734-60CFE26F7E75}" srcId="{D58D0EB2-2C5D-4235-8182-D649EA50C3C0}" destId="{7F8FE6E4-D1E6-44F8-99A5-6501F9E6E60B}" srcOrd="1" destOrd="0" parTransId="{ADEB08CF-D98C-461C-A6F8-C2B5A6C04F29}" sibTransId="{CC108C10-155C-4DB7-89FB-5631327D2B75}"/>
    <dgm:cxn modelId="{20C9EA0C-5343-46F7-961C-6D2241BC09B3}" type="presParOf" srcId="{F895A806-09BC-4F46-BF47-CB32B1BE333A}" destId="{1B778091-EE62-48B1-A933-A0BC8FE12983}" srcOrd="0" destOrd="0" presId="urn:microsoft.com/office/officeart/2005/8/layout/vList2"/>
    <dgm:cxn modelId="{75DFB955-A833-46BA-94F9-8D7ED1AB971E}" type="presParOf" srcId="{F895A806-09BC-4F46-BF47-CB32B1BE333A}" destId="{DF49DFD5-BE64-43F6-8E10-E6878752186C}" srcOrd="1" destOrd="0" presId="urn:microsoft.com/office/officeart/2005/8/layout/vList2"/>
    <dgm:cxn modelId="{DEC327A8-B407-4A93-ABEF-DBD1432CF8B7}" type="presParOf" srcId="{F895A806-09BC-4F46-BF47-CB32B1BE333A}" destId="{74C35D65-FA8D-4289-AA24-37AF4975E4C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D39A8A-2E2A-4785-B558-21F4262C2650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3BFC43A-C4E9-409D-9C81-E5A7C5576894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fr-FR" dirty="0">
              <a:latin typeface="Avenir Next LT Pro" panose="020B0504020202020204" pitchFamily="34" charset="0"/>
            </a:rPr>
            <a:t>Expansion</a:t>
          </a:r>
        </a:p>
      </dgm:t>
    </dgm:pt>
    <dgm:pt modelId="{310393AC-9F46-4945-960E-DEEF6903BF3F}" type="parTrans" cxnId="{2B50099A-BF7C-480E-AC5A-42C427231063}">
      <dgm:prSet/>
      <dgm:spPr/>
      <dgm:t>
        <a:bodyPr/>
        <a:lstStyle/>
        <a:p>
          <a:endParaRPr lang="fr-FR"/>
        </a:p>
      </dgm:t>
    </dgm:pt>
    <dgm:pt modelId="{2F4A30AC-9FFC-48E3-B7AC-3441BBABE434}" type="sibTrans" cxnId="{2B50099A-BF7C-480E-AC5A-42C427231063}">
      <dgm:prSet/>
      <dgm:spPr/>
      <dgm:t>
        <a:bodyPr/>
        <a:lstStyle/>
        <a:p>
          <a:pPr>
            <a:lnSpc>
              <a:spcPct val="100000"/>
            </a:lnSpc>
          </a:pPr>
          <a:endParaRPr lang="fr-FR"/>
        </a:p>
      </dgm:t>
    </dgm:pt>
    <dgm:pt modelId="{1918D436-D8F2-41E5-A423-6C7701982AE0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fr-FR" dirty="0" err="1">
              <a:latin typeface="Avenir Next LT Pro" panose="020B0504020202020204" pitchFamily="34" charset="0"/>
            </a:rPr>
            <a:t>Generate</a:t>
          </a:r>
          <a:r>
            <a:rPr lang="fr-FR" dirty="0">
              <a:latin typeface="Avenir Next LT Pro" panose="020B0504020202020204" pitchFamily="34" charset="0"/>
            </a:rPr>
            <a:t> States</a:t>
          </a:r>
        </a:p>
      </dgm:t>
    </dgm:pt>
    <dgm:pt modelId="{669208BF-3805-4FD1-953E-8127CBF2BFDE}" type="parTrans" cxnId="{E88AE663-DEC3-4BC5-87ED-66D35FA18D4A}">
      <dgm:prSet/>
      <dgm:spPr/>
      <dgm:t>
        <a:bodyPr/>
        <a:lstStyle/>
        <a:p>
          <a:endParaRPr lang="fr-FR"/>
        </a:p>
      </dgm:t>
    </dgm:pt>
    <dgm:pt modelId="{CDD41A11-873F-4210-845C-3CE914CEB7B9}" type="sibTrans" cxnId="{E88AE663-DEC3-4BC5-87ED-66D35FA18D4A}">
      <dgm:prSet/>
      <dgm:spPr/>
      <dgm:t>
        <a:bodyPr/>
        <a:lstStyle/>
        <a:p>
          <a:pPr>
            <a:lnSpc>
              <a:spcPct val="100000"/>
            </a:lnSpc>
          </a:pPr>
          <a:endParaRPr lang="fr-FR"/>
        </a:p>
      </dgm:t>
    </dgm:pt>
    <dgm:pt modelId="{1FD81777-CD0F-4445-B98A-1A8E0C4FA5BF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fr-FR" dirty="0" err="1">
              <a:latin typeface="Avenir Next LT Pro" panose="020B0504020202020204" pitchFamily="34" charset="0"/>
            </a:rPr>
            <a:t>Generate</a:t>
          </a:r>
          <a:r>
            <a:rPr lang="fr-FR" dirty="0">
              <a:latin typeface="Avenir Next LT Pro" panose="020B0504020202020204" pitchFamily="34" charset="0"/>
            </a:rPr>
            <a:t> transition </a:t>
          </a:r>
          <a:r>
            <a:rPr lang="fr-FR" dirty="0" err="1">
              <a:latin typeface="Avenir Next LT Pro" panose="020B0504020202020204" pitchFamily="34" charset="0"/>
            </a:rPr>
            <a:t>functions</a:t>
          </a:r>
          <a:endParaRPr lang="fr-FR" dirty="0">
            <a:latin typeface="Avenir Next LT Pro" panose="020B0504020202020204" pitchFamily="34" charset="0"/>
          </a:endParaRPr>
        </a:p>
      </dgm:t>
    </dgm:pt>
    <dgm:pt modelId="{9B0DAB0D-9B5E-41F2-939F-B4C1750CD31B}" type="parTrans" cxnId="{97D56FD1-38BC-4C77-B542-7F0F3E65BE4A}">
      <dgm:prSet/>
      <dgm:spPr/>
      <dgm:t>
        <a:bodyPr/>
        <a:lstStyle/>
        <a:p>
          <a:endParaRPr lang="fr-FR"/>
        </a:p>
      </dgm:t>
    </dgm:pt>
    <dgm:pt modelId="{BC81F18D-10EB-48F9-9F58-DB37A16A14AF}" type="sibTrans" cxnId="{97D56FD1-38BC-4C77-B542-7F0F3E65BE4A}">
      <dgm:prSet/>
      <dgm:spPr/>
      <dgm:t>
        <a:bodyPr/>
        <a:lstStyle/>
        <a:p>
          <a:pPr>
            <a:lnSpc>
              <a:spcPct val="100000"/>
            </a:lnSpc>
          </a:pPr>
          <a:endParaRPr lang="fr-FR"/>
        </a:p>
      </dgm:t>
    </dgm:pt>
    <dgm:pt modelId="{C4209443-29DF-440C-96A3-420EB2CDE7A3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fr-FR" dirty="0" err="1">
              <a:latin typeface="Avenir Next LT Pro" panose="020B0504020202020204" pitchFamily="34" charset="0"/>
            </a:rPr>
            <a:t>Generate</a:t>
          </a:r>
          <a:r>
            <a:rPr lang="fr-FR" dirty="0">
              <a:latin typeface="Avenir Next LT Pro" panose="020B0504020202020204" pitchFamily="34" charset="0"/>
            </a:rPr>
            <a:t> </a:t>
          </a:r>
          <a:r>
            <a:rPr lang="fr-FR" dirty="0" err="1">
              <a:latin typeface="Avenir Next LT Pro" panose="020B0504020202020204" pitchFamily="34" charset="0"/>
            </a:rPr>
            <a:t>reward</a:t>
          </a:r>
          <a:r>
            <a:rPr lang="fr-FR" dirty="0">
              <a:latin typeface="Avenir Next LT Pro" panose="020B0504020202020204" pitchFamily="34" charset="0"/>
            </a:rPr>
            <a:t> </a:t>
          </a:r>
          <a:r>
            <a:rPr lang="fr-FR" dirty="0" err="1">
              <a:latin typeface="Avenir Next LT Pro" panose="020B0504020202020204" pitchFamily="34" charset="0"/>
            </a:rPr>
            <a:t>function</a:t>
          </a:r>
          <a:endParaRPr lang="fr-FR" dirty="0">
            <a:latin typeface="Avenir Next LT Pro" panose="020B0504020202020204" pitchFamily="34" charset="0"/>
          </a:endParaRPr>
        </a:p>
      </dgm:t>
    </dgm:pt>
    <dgm:pt modelId="{C1F05E9F-03DB-4C3C-A679-55F711E4A434}" type="parTrans" cxnId="{6F3E73CC-C292-4D63-B21C-AEDACC2B782E}">
      <dgm:prSet/>
      <dgm:spPr/>
      <dgm:t>
        <a:bodyPr/>
        <a:lstStyle/>
        <a:p>
          <a:endParaRPr lang="fr-FR"/>
        </a:p>
      </dgm:t>
    </dgm:pt>
    <dgm:pt modelId="{861C0FBD-F7BB-44CA-9838-95B6BE7438D2}" type="sibTrans" cxnId="{6F3E73CC-C292-4D63-B21C-AEDACC2B782E}">
      <dgm:prSet/>
      <dgm:spPr/>
      <dgm:t>
        <a:bodyPr/>
        <a:lstStyle/>
        <a:p>
          <a:endParaRPr lang="fr-FR"/>
        </a:p>
      </dgm:t>
    </dgm:pt>
    <dgm:pt modelId="{0589ECDF-04CE-43D0-B878-A0BB578A6685}" type="pres">
      <dgm:prSet presAssocID="{2FD39A8A-2E2A-4785-B558-21F4262C2650}" presName="Name0" presStyleCnt="0">
        <dgm:presLayoutVars>
          <dgm:dir/>
          <dgm:animLvl val="lvl"/>
          <dgm:resizeHandles val="exact"/>
        </dgm:presLayoutVars>
      </dgm:prSet>
      <dgm:spPr/>
    </dgm:pt>
    <dgm:pt modelId="{032EEF6D-5E60-40D1-AECE-16EB77A1429A}" type="pres">
      <dgm:prSet presAssocID="{C4209443-29DF-440C-96A3-420EB2CDE7A3}" presName="boxAndChildren" presStyleCnt="0"/>
      <dgm:spPr/>
    </dgm:pt>
    <dgm:pt modelId="{20BFFD07-EC0D-4171-BB2D-2270D471C4AC}" type="pres">
      <dgm:prSet presAssocID="{C4209443-29DF-440C-96A3-420EB2CDE7A3}" presName="parentTextBox" presStyleLbl="node1" presStyleIdx="0" presStyleCnt="4"/>
      <dgm:spPr/>
    </dgm:pt>
    <dgm:pt modelId="{CD8750EC-608B-4701-BFA7-1B545879EC0F}" type="pres">
      <dgm:prSet presAssocID="{BC81F18D-10EB-48F9-9F58-DB37A16A14AF}" presName="sp" presStyleCnt="0"/>
      <dgm:spPr/>
    </dgm:pt>
    <dgm:pt modelId="{5B61F091-3B84-4A5B-8014-2E0B53C165A6}" type="pres">
      <dgm:prSet presAssocID="{1FD81777-CD0F-4445-B98A-1A8E0C4FA5BF}" presName="arrowAndChildren" presStyleCnt="0"/>
      <dgm:spPr/>
    </dgm:pt>
    <dgm:pt modelId="{5089F325-8F7D-4644-8BD3-21EA790EF8F6}" type="pres">
      <dgm:prSet presAssocID="{1FD81777-CD0F-4445-B98A-1A8E0C4FA5BF}" presName="parentTextArrow" presStyleLbl="node1" presStyleIdx="1" presStyleCnt="4"/>
      <dgm:spPr/>
    </dgm:pt>
    <dgm:pt modelId="{CCE0EB9A-FF57-47D2-85B5-59D400DC63AA}" type="pres">
      <dgm:prSet presAssocID="{CDD41A11-873F-4210-845C-3CE914CEB7B9}" presName="sp" presStyleCnt="0"/>
      <dgm:spPr/>
    </dgm:pt>
    <dgm:pt modelId="{7D85C7B4-6259-4CDB-A1D4-6DCC2EAEB0D7}" type="pres">
      <dgm:prSet presAssocID="{1918D436-D8F2-41E5-A423-6C7701982AE0}" presName="arrowAndChildren" presStyleCnt="0"/>
      <dgm:spPr/>
    </dgm:pt>
    <dgm:pt modelId="{1BBA3880-DB46-47AF-B422-11E0155360E4}" type="pres">
      <dgm:prSet presAssocID="{1918D436-D8F2-41E5-A423-6C7701982AE0}" presName="parentTextArrow" presStyleLbl="node1" presStyleIdx="2" presStyleCnt="4"/>
      <dgm:spPr/>
    </dgm:pt>
    <dgm:pt modelId="{D4748E89-09E4-49DF-8432-E74450FB553C}" type="pres">
      <dgm:prSet presAssocID="{2F4A30AC-9FFC-48E3-B7AC-3441BBABE434}" presName="sp" presStyleCnt="0"/>
      <dgm:spPr/>
    </dgm:pt>
    <dgm:pt modelId="{01F48861-F8E2-4D88-84C0-B09E682173DE}" type="pres">
      <dgm:prSet presAssocID="{F3BFC43A-C4E9-409D-9C81-E5A7C5576894}" presName="arrowAndChildren" presStyleCnt="0"/>
      <dgm:spPr/>
    </dgm:pt>
    <dgm:pt modelId="{D73EF37D-1226-4B84-8957-1957C60BE26F}" type="pres">
      <dgm:prSet presAssocID="{F3BFC43A-C4E9-409D-9C81-E5A7C5576894}" presName="parentTextArrow" presStyleLbl="node1" presStyleIdx="3" presStyleCnt="4" custLinFactNeighborX="-922" custLinFactNeighborY="-123"/>
      <dgm:spPr/>
    </dgm:pt>
  </dgm:ptLst>
  <dgm:cxnLst>
    <dgm:cxn modelId="{8444E511-D023-4568-83F1-7E6C8715226A}" type="presOf" srcId="{1918D436-D8F2-41E5-A423-6C7701982AE0}" destId="{1BBA3880-DB46-47AF-B422-11E0155360E4}" srcOrd="0" destOrd="0" presId="urn:microsoft.com/office/officeart/2005/8/layout/process4"/>
    <dgm:cxn modelId="{E88AE663-DEC3-4BC5-87ED-66D35FA18D4A}" srcId="{2FD39A8A-2E2A-4785-B558-21F4262C2650}" destId="{1918D436-D8F2-41E5-A423-6C7701982AE0}" srcOrd="1" destOrd="0" parTransId="{669208BF-3805-4FD1-953E-8127CBF2BFDE}" sibTransId="{CDD41A11-873F-4210-845C-3CE914CEB7B9}"/>
    <dgm:cxn modelId="{42D4EF48-4DF3-4E0B-8BE3-AC11A923E671}" type="presOf" srcId="{F3BFC43A-C4E9-409D-9C81-E5A7C5576894}" destId="{D73EF37D-1226-4B84-8957-1957C60BE26F}" srcOrd="0" destOrd="0" presId="urn:microsoft.com/office/officeart/2005/8/layout/process4"/>
    <dgm:cxn modelId="{FD2C3C78-F250-45C3-A052-5EAC9968D9A3}" type="presOf" srcId="{C4209443-29DF-440C-96A3-420EB2CDE7A3}" destId="{20BFFD07-EC0D-4171-BB2D-2270D471C4AC}" srcOrd="0" destOrd="0" presId="urn:microsoft.com/office/officeart/2005/8/layout/process4"/>
    <dgm:cxn modelId="{6ACC4999-1A29-4A7F-A8F4-445E368B2FB3}" type="presOf" srcId="{2FD39A8A-2E2A-4785-B558-21F4262C2650}" destId="{0589ECDF-04CE-43D0-B878-A0BB578A6685}" srcOrd="0" destOrd="0" presId="urn:microsoft.com/office/officeart/2005/8/layout/process4"/>
    <dgm:cxn modelId="{2B50099A-BF7C-480E-AC5A-42C427231063}" srcId="{2FD39A8A-2E2A-4785-B558-21F4262C2650}" destId="{F3BFC43A-C4E9-409D-9C81-E5A7C5576894}" srcOrd="0" destOrd="0" parTransId="{310393AC-9F46-4945-960E-DEEF6903BF3F}" sibTransId="{2F4A30AC-9FFC-48E3-B7AC-3441BBABE434}"/>
    <dgm:cxn modelId="{5E8F489E-182D-4FE1-9BF1-BEB36D174330}" type="presOf" srcId="{1FD81777-CD0F-4445-B98A-1A8E0C4FA5BF}" destId="{5089F325-8F7D-4644-8BD3-21EA790EF8F6}" srcOrd="0" destOrd="0" presId="urn:microsoft.com/office/officeart/2005/8/layout/process4"/>
    <dgm:cxn modelId="{6F3E73CC-C292-4D63-B21C-AEDACC2B782E}" srcId="{2FD39A8A-2E2A-4785-B558-21F4262C2650}" destId="{C4209443-29DF-440C-96A3-420EB2CDE7A3}" srcOrd="3" destOrd="0" parTransId="{C1F05E9F-03DB-4C3C-A679-55F711E4A434}" sibTransId="{861C0FBD-F7BB-44CA-9838-95B6BE7438D2}"/>
    <dgm:cxn modelId="{97D56FD1-38BC-4C77-B542-7F0F3E65BE4A}" srcId="{2FD39A8A-2E2A-4785-B558-21F4262C2650}" destId="{1FD81777-CD0F-4445-B98A-1A8E0C4FA5BF}" srcOrd="2" destOrd="0" parTransId="{9B0DAB0D-9B5E-41F2-939F-B4C1750CD31B}" sibTransId="{BC81F18D-10EB-48F9-9F58-DB37A16A14AF}"/>
    <dgm:cxn modelId="{18B90F96-A32E-4D12-B219-9CB3202F70C8}" type="presParOf" srcId="{0589ECDF-04CE-43D0-B878-A0BB578A6685}" destId="{032EEF6D-5E60-40D1-AECE-16EB77A1429A}" srcOrd="0" destOrd="0" presId="urn:microsoft.com/office/officeart/2005/8/layout/process4"/>
    <dgm:cxn modelId="{2C4D2D8B-C5E0-4462-84EB-090037D64002}" type="presParOf" srcId="{032EEF6D-5E60-40D1-AECE-16EB77A1429A}" destId="{20BFFD07-EC0D-4171-BB2D-2270D471C4AC}" srcOrd="0" destOrd="0" presId="urn:microsoft.com/office/officeart/2005/8/layout/process4"/>
    <dgm:cxn modelId="{869F34FA-92FB-46A7-87E8-6CEE11C96356}" type="presParOf" srcId="{0589ECDF-04CE-43D0-B878-A0BB578A6685}" destId="{CD8750EC-608B-4701-BFA7-1B545879EC0F}" srcOrd="1" destOrd="0" presId="urn:microsoft.com/office/officeart/2005/8/layout/process4"/>
    <dgm:cxn modelId="{6AEF4542-B6F6-4066-B6CD-4A0E8493B2EA}" type="presParOf" srcId="{0589ECDF-04CE-43D0-B878-A0BB578A6685}" destId="{5B61F091-3B84-4A5B-8014-2E0B53C165A6}" srcOrd="2" destOrd="0" presId="urn:microsoft.com/office/officeart/2005/8/layout/process4"/>
    <dgm:cxn modelId="{51653FDB-3A0F-46BD-9C76-8E7D7237956A}" type="presParOf" srcId="{5B61F091-3B84-4A5B-8014-2E0B53C165A6}" destId="{5089F325-8F7D-4644-8BD3-21EA790EF8F6}" srcOrd="0" destOrd="0" presId="urn:microsoft.com/office/officeart/2005/8/layout/process4"/>
    <dgm:cxn modelId="{9EB1151F-E8ED-4DE4-9593-844F30D2E0F3}" type="presParOf" srcId="{0589ECDF-04CE-43D0-B878-A0BB578A6685}" destId="{CCE0EB9A-FF57-47D2-85B5-59D400DC63AA}" srcOrd="3" destOrd="0" presId="urn:microsoft.com/office/officeart/2005/8/layout/process4"/>
    <dgm:cxn modelId="{DCCE2D2A-4A7F-46CD-931E-7438001999FA}" type="presParOf" srcId="{0589ECDF-04CE-43D0-B878-A0BB578A6685}" destId="{7D85C7B4-6259-4CDB-A1D4-6DCC2EAEB0D7}" srcOrd="4" destOrd="0" presId="urn:microsoft.com/office/officeart/2005/8/layout/process4"/>
    <dgm:cxn modelId="{B8C8D687-A80F-4385-8CF9-307EF85C4438}" type="presParOf" srcId="{7D85C7B4-6259-4CDB-A1D4-6DCC2EAEB0D7}" destId="{1BBA3880-DB46-47AF-B422-11E0155360E4}" srcOrd="0" destOrd="0" presId="urn:microsoft.com/office/officeart/2005/8/layout/process4"/>
    <dgm:cxn modelId="{5AA4A9F5-3A8C-45D3-9F29-F6811C1E0511}" type="presParOf" srcId="{0589ECDF-04CE-43D0-B878-A0BB578A6685}" destId="{D4748E89-09E4-49DF-8432-E74450FB553C}" srcOrd="5" destOrd="0" presId="urn:microsoft.com/office/officeart/2005/8/layout/process4"/>
    <dgm:cxn modelId="{ADF6C100-25F7-4848-ACB7-504D30317CAD}" type="presParOf" srcId="{0589ECDF-04CE-43D0-B878-A0BB578A6685}" destId="{01F48861-F8E2-4D88-84C0-B09E682173DE}" srcOrd="6" destOrd="0" presId="urn:microsoft.com/office/officeart/2005/8/layout/process4"/>
    <dgm:cxn modelId="{B2DE414F-AD98-4963-99D2-B56F6A319EA4}" type="presParOf" srcId="{01F48861-F8E2-4D88-84C0-B09E682173DE}" destId="{D73EF37D-1226-4B84-8957-1957C60BE26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F353C9-5100-4643-99D6-91196AB26113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212D138-45EC-421F-808C-3A03182DDDF8}">
      <dgm:prSet/>
      <dgm:spPr/>
      <dgm:t>
        <a:bodyPr/>
        <a:lstStyle/>
        <a:p>
          <a:r>
            <a:rPr lang="fr-FR" dirty="0" err="1"/>
            <a:t>Consider</a:t>
          </a:r>
          <a:r>
            <a:rPr lang="fr-FR" dirty="0"/>
            <a:t> scenarios </a:t>
          </a:r>
          <a:r>
            <a:rPr lang="fr-FR" dirty="0" err="1"/>
            <a:t>such</a:t>
          </a:r>
          <a:r>
            <a:rPr lang="fr-FR" dirty="0"/>
            <a:t> </a:t>
          </a:r>
          <a:r>
            <a:rPr lang="en-US" dirty="0"/>
            <a:t>populated environment or when the actions are non-deterministic</a:t>
          </a:r>
          <a:endParaRPr lang="fr-FR" dirty="0"/>
        </a:p>
      </dgm:t>
    </dgm:pt>
    <dgm:pt modelId="{AC408B45-95FF-4ED9-8A6C-9D360F899923}" type="parTrans" cxnId="{EFCAC90A-D3DA-4957-A707-F11857FBE71D}">
      <dgm:prSet/>
      <dgm:spPr/>
      <dgm:t>
        <a:bodyPr/>
        <a:lstStyle/>
        <a:p>
          <a:endParaRPr lang="fr-FR"/>
        </a:p>
      </dgm:t>
    </dgm:pt>
    <dgm:pt modelId="{255AE615-DECE-46BF-979A-A7621A7697B0}" type="sibTrans" cxnId="{EFCAC90A-D3DA-4957-A707-F11857FBE71D}">
      <dgm:prSet/>
      <dgm:spPr/>
      <dgm:t>
        <a:bodyPr/>
        <a:lstStyle/>
        <a:p>
          <a:endParaRPr lang="fr-FR"/>
        </a:p>
      </dgm:t>
    </dgm:pt>
    <dgm:pt modelId="{E0E98682-18CD-4F01-9A78-AB23854B0A3E}">
      <dgm:prSet/>
      <dgm:spPr/>
      <dgm:t>
        <a:bodyPr/>
        <a:lstStyle/>
        <a:p>
          <a:r>
            <a:rPr lang="en-US" dirty="0"/>
            <a:t>Deal with uncertainty and ensure collision-free navigation</a:t>
          </a:r>
          <a:endParaRPr lang="fr-FR" dirty="0"/>
        </a:p>
      </dgm:t>
    </dgm:pt>
    <dgm:pt modelId="{A4101B21-B4E4-4F24-A5FF-D778E65332B9}" type="parTrans" cxnId="{9BC13C3C-B1DE-49DB-AF1E-B06B7FCF76FB}">
      <dgm:prSet/>
      <dgm:spPr/>
      <dgm:t>
        <a:bodyPr/>
        <a:lstStyle/>
        <a:p>
          <a:endParaRPr lang="fr-FR"/>
        </a:p>
      </dgm:t>
    </dgm:pt>
    <dgm:pt modelId="{14F1526D-5CAC-46B5-A134-2BF186367272}" type="sibTrans" cxnId="{9BC13C3C-B1DE-49DB-AF1E-B06B7FCF76FB}">
      <dgm:prSet/>
      <dgm:spPr/>
      <dgm:t>
        <a:bodyPr/>
        <a:lstStyle/>
        <a:p>
          <a:endParaRPr lang="fr-FR"/>
        </a:p>
      </dgm:t>
    </dgm:pt>
    <dgm:pt modelId="{55670A61-67D8-4427-B73D-FF0E5FE4F256}">
      <dgm:prSet/>
      <dgm:spPr/>
      <dgm:t>
        <a:bodyPr/>
        <a:lstStyle/>
        <a:p>
          <a:r>
            <a:rPr lang="fr-FR" dirty="0" err="1"/>
            <a:t>Extend</a:t>
          </a:r>
          <a:r>
            <a:rPr lang="fr-FR" dirty="0"/>
            <a:t> RA to </a:t>
          </a:r>
          <a:r>
            <a:rPr lang="fr-FR" dirty="0" err="1"/>
            <a:t>greater</a:t>
          </a:r>
          <a:r>
            <a:rPr lang="fr-FR" dirty="0"/>
            <a:t> dimensions </a:t>
          </a:r>
          <a:r>
            <a:rPr lang="fr-FR" dirty="0" err="1"/>
            <a:t>such</a:t>
          </a:r>
          <a:r>
            <a:rPr lang="fr-FR" dirty="0"/>
            <a:t> 3D</a:t>
          </a:r>
        </a:p>
      </dgm:t>
    </dgm:pt>
    <dgm:pt modelId="{F22DE326-8D78-4BA1-B6A6-5F4A4B623965}" type="parTrans" cxnId="{FCBFB16C-EB00-4BE0-B1CF-049976AFAA5F}">
      <dgm:prSet/>
      <dgm:spPr/>
      <dgm:t>
        <a:bodyPr/>
        <a:lstStyle/>
        <a:p>
          <a:endParaRPr lang="fr-FR"/>
        </a:p>
      </dgm:t>
    </dgm:pt>
    <dgm:pt modelId="{5A6F3D66-CB1A-41B3-83F3-6D267AD3376B}" type="sibTrans" cxnId="{FCBFB16C-EB00-4BE0-B1CF-049976AFAA5F}">
      <dgm:prSet/>
      <dgm:spPr/>
      <dgm:t>
        <a:bodyPr/>
        <a:lstStyle/>
        <a:p>
          <a:endParaRPr lang="fr-FR"/>
        </a:p>
      </dgm:t>
    </dgm:pt>
    <dgm:pt modelId="{04F3FF65-92DD-4153-ADA1-6A92635A2197}">
      <dgm:prSet/>
      <dgm:spPr/>
      <dgm:t>
        <a:bodyPr/>
        <a:lstStyle/>
        <a:p>
          <a:r>
            <a:rPr lang="en-US" dirty="0"/>
            <a:t>Adapt CHIMP to be integrated into cooperative multi-agent environments</a:t>
          </a:r>
          <a:endParaRPr lang="fr-FR" dirty="0"/>
        </a:p>
      </dgm:t>
    </dgm:pt>
    <dgm:pt modelId="{1CE02C87-5B96-4CB2-A68E-74CBCE7B5B6B}" type="parTrans" cxnId="{9B5A12F6-41D6-4ACE-B92F-17D27AA70FFD}">
      <dgm:prSet/>
      <dgm:spPr/>
      <dgm:t>
        <a:bodyPr/>
        <a:lstStyle/>
        <a:p>
          <a:endParaRPr lang="fr-FR"/>
        </a:p>
      </dgm:t>
    </dgm:pt>
    <dgm:pt modelId="{C45742F5-F21A-400D-8DF4-2883E48A60C9}" type="sibTrans" cxnId="{9B5A12F6-41D6-4ACE-B92F-17D27AA70FFD}">
      <dgm:prSet/>
      <dgm:spPr/>
      <dgm:t>
        <a:bodyPr/>
        <a:lstStyle/>
        <a:p>
          <a:endParaRPr lang="fr-FR"/>
        </a:p>
      </dgm:t>
    </dgm:pt>
    <dgm:pt modelId="{E379F87D-603D-45D2-A5EE-B95EA9971ABB}">
      <dgm:prSet/>
      <dgm:spPr/>
      <dgm:t>
        <a:bodyPr/>
        <a:lstStyle/>
        <a:p>
          <a:r>
            <a:rPr lang="en-US" dirty="0"/>
            <a:t>consider a continuous learning environment</a:t>
          </a:r>
          <a:endParaRPr lang="fr-FR" dirty="0"/>
        </a:p>
      </dgm:t>
    </dgm:pt>
    <dgm:pt modelId="{C6775D19-C10D-4479-9B0A-7B0AE63AD5E4}" type="parTrans" cxnId="{48DC844B-AB72-430D-955E-0B479AB61A72}">
      <dgm:prSet/>
      <dgm:spPr/>
    </dgm:pt>
    <dgm:pt modelId="{00DC2277-4659-4807-9575-F45D35032F56}" type="sibTrans" cxnId="{48DC844B-AB72-430D-955E-0B479AB61A72}">
      <dgm:prSet/>
      <dgm:spPr/>
    </dgm:pt>
    <dgm:pt modelId="{C5A781A0-EA62-4941-A141-E62CF7C6224A}" type="pres">
      <dgm:prSet presAssocID="{04F353C9-5100-4643-99D6-91196AB26113}" presName="linear" presStyleCnt="0">
        <dgm:presLayoutVars>
          <dgm:dir/>
          <dgm:animLvl val="lvl"/>
          <dgm:resizeHandles val="exact"/>
        </dgm:presLayoutVars>
      </dgm:prSet>
      <dgm:spPr/>
    </dgm:pt>
    <dgm:pt modelId="{72630C42-CD0E-45FB-8BC7-6B9C23F5F749}" type="pres">
      <dgm:prSet presAssocID="{55670A61-67D8-4427-B73D-FF0E5FE4F256}" presName="parentLin" presStyleCnt="0"/>
      <dgm:spPr/>
    </dgm:pt>
    <dgm:pt modelId="{37B20033-5151-4412-A326-09B1AE9D62D4}" type="pres">
      <dgm:prSet presAssocID="{55670A61-67D8-4427-B73D-FF0E5FE4F256}" presName="parentLeftMargin" presStyleLbl="node1" presStyleIdx="0" presStyleCnt="4"/>
      <dgm:spPr/>
    </dgm:pt>
    <dgm:pt modelId="{5671212B-57BF-4F4E-A139-EBA80FD1E6FF}" type="pres">
      <dgm:prSet presAssocID="{55670A61-67D8-4427-B73D-FF0E5FE4F25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465924B-D64B-494D-A143-DEAFD6829089}" type="pres">
      <dgm:prSet presAssocID="{55670A61-67D8-4427-B73D-FF0E5FE4F256}" presName="negativeSpace" presStyleCnt="0"/>
      <dgm:spPr/>
    </dgm:pt>
    <dgm:pt modelId="{A8E2372A-7C25-460F-AF53-726144F74C23}" type="pres">
      <dgm:prSet presAssocID="{55670A61-67D8-4427-B73D-FF0E5FE4F256}" presName="childText" presStyleLbl="conFgAcc1" presStyleIdx="0" presStyleCnt="4">
        <dgm:presLayoutVars>
          <dgm:bulletEnabled val="1"/>
        </dgm:presLayoutVars>
      </dgm:prSet>
      <dgm:spPr/>
    </dgm:pt>
    <dgm:pt modelId="{087F2FDA-BE9E-44FC-8317-E07218DDDF98}" type="pres">
      <dgm:prSet presAssocID="{5A6F3D66-CB1A-41B3-83F3-6D267AD3376B}" presName="spaceBetweenRectangles" presStyleCnt="0"/>
      <dgm:spPr/>
    </dgm:pt>
    <dgm:pt modelId="{8E3356A6-C908-44C4-BD3D-4F6F082463DA}" type="pres">
      <dgm:prSet presAssocID="{9212D138-45EC-421F-808C-3A03182DDDF8}" presName="parentLin" presStyleCnt="0"/>
      <dgm:spPr/>
    </dgm:pt>
    <dgm:pt modelId="{4E81C3B3-9BC3-479B-A8A2-EA446EB0AA5B}" type="pres">
      <dgm:prSet presAssocID="{9212D138-45EC-421F-808C-3A03182DDDF8}" presName="parentLeftMargin" presStyleLbl="node1" presStyleIdx="0" presStyleCnt="4"/>
      <dgm:spPr/>
    </dgm:pt>
    <dgm:pt modelId="{B091FDF1-C947-43E5-A22A-E3E6466E165F}" type="pres">
      <dgm:prSet presAssocID="{9212D138-45EC-421F-808C-3A03182DDDF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AF084FF-12BB-4143-AAD7-07F5FA52E53B}" type="pres">
      <dgm:prSet presAssocID="{9212D138-45EC-421F-808C-3A03182DDDF8}" presName="negativeSpace" presStyleCnt="0"/>
      <dgm:spPr/>
    </dgm:pt>
    <dgm:pt modelId="{CC110C50-DB23-4EAA-A1D2-B76A083F3A03}" type="pres">
      <dgm:prSet presAssocID="{9212D138-45EC-421F-808C-3A03182DDDF8}" presName="childText" presStyleLbl="conFgAcc1" presStyleIdx="1" presStyleCnt="4">
        <dgm:presLayoutVars>
          <dgm:bulletEnabled val="1"/>
        </dgm:presLayoutVars>
      </dgm:prSet>
      <dgm:spPr/>
    </dgm:pt>
    <dgm:pt modelId="{7C53226A-8666-4091-937F-2D31A41AB163}" type="pres">
      <dgm:prSet presAssocID="{255AE615-DECE-46BF-979A-A7621A7697B0}" presName="spaceBetweenRectangles" presStyleCnt="0"/>
      <dgm:spPr/>
    </dgm:pt>
    <dgm:pt modelId="{AF3CDE93-0FD2-45A8-BE71-B071C0826433}" type="pres">
      <dgm:prSet presAssocID="{E0E98682-18CD-4F01-9A78-AB23854B0A3E}" presName="parentLin" presStyleCnt="0"/>
      <dgm:spPr/>
    </dgm:pt>
    <dgm:pt modelId="{14CC3733-DF3D-48F3-A3A4-B5C437430194}" type="pres">
      <dgm:prSet presAssocID="{E0E98682-18CD-4F01-9A78-AB23854B0A3E}" presName="parentLeftMargin" presStyleLbl="node1" presStyleIdx="1" presStyleCnt="4"/>
      <dgm:spPr/>
    </dgm:pt>
    <dgm:pt modelId="{29365DB0-CB21-4C1E-A7AA-F7B231A95A05}" type="pres">
      <dgm:prSet presAssocID="{E0E98682-18CD-4F01-9A78-AB23854B0A3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A09679C-7855-4E02-B268-9C5762EFCEEE}" type="pres">
      <dgm:prSet presAssocID="{E0E98682-18CD-4F01-9A78-AB23854B0A3E}" presName="negativeSpace" presStyleCnt="0"/>
      <dgm:spPr/>
    </dgm:pt>
    <dgm:pt modelId="{970A2539-5306-4C4B-A3CF-BB75491DC7F8}" type="pres">
      <dgm:prSet presAssocID="{E0E98682-18CD-4F01-9A78-AB23854B0A3E}" presName="childText" presStyleLbl="conFgAcc1" presStyleIdx="2" presStyleCnt="4">
        <dgm:presLayoutVars>
          <dgm:bulletEnabled val="1"/>
        </dgm:presLayoutVars>
      </dgm:prSet>
      <dgm:spPr/>
    </dgm:pt>
    <dgm:pt modelId="{5916EF3F-A925-4DC5-8054-068092A62334}" type="pres">
      <dgm:prSet presAssocID="{14F1526D-5CAC-46B5-A134-2BF186367272}" presName="spaceBetweenRectangles" presStyleCnt="0"/>
      <dgm:spPr/>
    </dgm:pt>
    <dgm:pt modelId="{FDF874E7-4ABD-4BFE-9F88-A464A176FE5B}" type="pres">
      <dgm:prSet presAssocID="{04F3FF65-92DD-4153-ADA1-6A92635A2197}" presName="parentLin" presStyleCnt="0"/>
      <dgm:spPr/>
    </dgm:pt>
    <dgm:pt modelId="{9FCE83F4-E327-4BFE-897F-D90D89067700}" type="pres">
      <dgm:prSet presAssocID="{04F3FF65-92DD-4153-ADA1-6A92635A2197}" presName="parentLeftMargin" presStyleLbl="node1" presStyleIdx="2" presStyleCnt="4"/>
      <dgm:spPr/>
    </dgm:pt>
    <dgm:pt modelId="{648A59B3-FF9D-4409-AFEE-78659487909E}" type="pres">
      <dgm:prSet presAssocID="{04F3FF65-92DD-4153-ADA1-6A92635A219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077CACA-B3CD-4BF8-8CEA-D27A46C04840}" type="pres">
      <dgm:prSet presAssocID="{04F3FF65-92DD-4153-ADA1-6A92635A2197}" presName="negativeSpace" presStyleCnt="0"/>
      <dgm:spPr/>
    </dgm:pt>
    <dgm:pt modelId="{3E25BEAF-3FB3-402B-8706-53BE2565E2D0}" type="pres">
      <dgm:prSet presAssocID="{04F3FF65-92DD-4153-ADA1-6A92635A219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FCAC90A-D3DA-4957-A707-F11857FBE71D}" srcId="{04F353C9-5100-4643-99D6-91196AB26113}" destId="{9212D138-45EC-421F-808C-3A03182DDDF8}" srcOrd="1" destOrd="0" parTransId="{AC408B45-95FF-4ED9-8A6C-9D360F899923}" sibTransId="{255AE615-DECE-46BF-979A-A7621A7697B0}"/>
    <dgm:cxn modelId="{9BC13C3C-B1DE-49DB-AF1E-B06B7FCF76FB}" srcId="{04F353C9-5100-4643-99D6-91196AB26113}" destId="{E0E98682-18CD-4F01-9A78-AB23854B0A3E}" srcOrd="2" destOrd="0" parTransId="{A4101B21-B4E4-4F24-A5FF-D778E65332B9}" sibTransId="{14F1526D-5CAC-46B5-A134-2BF186367272}"/>
    <dgm:cxn modelId="{45882963-9A05-4BEF-808E-6859245A89BD}" type="presOf" srcId="{9212D138-45EC-421F-808C-3A03182DDDF8}" destId="{4E81C3B3-9BC3-479B-A8A2-EA446EB0AA5B}" srcOrd="0" destOrd="0" presId="urn:microsoft.com/office/officeart/2005/8/layout/list1"/>
    <dgm:cxn modelId="{48DC844B-AB72-430D-955E-0B479AB61A72}" srcId="{E0E98682-18CD-4F01-9A78-AB23854B0A3E}" destId="{E379F87D-603D-45D2-A5EE-B95EA9971ABB}" srcOrd="0" destOrd="0" parTransId="{C6775D19-C10D-4479-9B0A-7B0AE63AD5E4}" sibTransId="{00DC2277-4659-4807-9575-F45D35032F56}"/>
    <dgm:cxn modelId="{FCBFB16C-EB00-4BE0-B1CF-049976AFAA5F}" srcId="{04F353C9-5100-4643-99D6-91196AB26113}" destId="{55670A61-67D8-4427-B73D-FF0E5FE4F256}" srcOrd="0" destOrd="0" parTransId="{F22DE326-8D78-4BA1-B6A6-5F4A4B623965}" sibTransId="{5A6F3D66-CB1A-41B3-83F3-6D267AD3376B}"/>
    <dgm:cxn modelId="{4FDAC656-B386-4C89-94AE-876F3F1E2790}" type="presOf" srcId="{04F353C9-5100-4643-99D6-91196AB26113}" destId="{C5A781A0-EA62-4941-A141-E62CF7C6224A}" srcOrd="0" destOrd="0" presId="urn:microsoft.com/office/officeart/2005/8/layout/list1"/>
    <dgm:cxn modelId="{CE905379-A2B6-4DC5-B254-D42C6EE7E5EB}" type="presOf" srcId="{9212D138-45EC-421F-808C-3A03182DDDF8}" destId="{B091FDF1-C947-43E5-A22A-E3E6466E165F}" srcOrd="1" destOrd="0" presId="urn:microsoft.com/office/officeart/2005/8/layout/list1"/>
    <dgm:cxn modelId="{2D82EF5A-0E2C-4CE9-9DB5-468B43B39F5D}" type="presOf" srcId="{04F3FF65-92DD-4153-ADA1-6A92635A2197}" destId="{648A59B3-FF9D-4409-AFEE-78659487909E}" srcOrd="1" destOrd="0" presId="urn:microsoft.com/office/officeart/2005/8/layout/list1"/>
    <dgm:cxn modelId="{7322FD87-54C7-48CE-B1D9-ED49D0373026}" type="presOf" srcId="{55670A61-67D8-4427-B73D-FF0E5FE4F256}" destId="{37B20033-5151-4412-A326-09B1AE9D62D4}" srcOrd="0" destOrd="0" presId="urn:microsoft.com/office/officeart/2005/8/layout/list1"/>
    <dgm:cxn modelId="{A0099894-038E-48A8-AE33-533FAFDE796B}" type="presOf" srcId="{E0E98682-18CD-4F01-9A78-AB23854B0A3E}" destId="{29365DB0-CB21-4C1E-A7AA-F7B231A95A05}" srcOrd="1" destOrd="0" presId="urn:microsoft.com/office/officeart/2005/8/layout/list1"/>
    <dgm:cxn modelId="{CB9262AD-86E2-49FB-AE71-0FE04E1793DC}" type="presOf" srcId="{E0E98682-18CD-4F01-9A78-AB23854B0A3E}" destId="{14CC3733-DF3D-48F3-A3A4-B5C437430194}" srcOrd="0" destOrd="0" presId="urn:microsoft.com/office/officeart/2005/8/layout/list1"/>
    <dgm:cxn modelId="{4A034EC9-B5ED-4CAF-8E6C-0E0458166C72}" type="presOf" srcId="{E379F87D-603D-45D2-A5EE-B95EA9971ABB}" destId="{970A2539-5306-4C4B-A3CF-BB75491DC7F8}" srcOrd="0" destOrd="0" presId="urn:microsoft.com/office/officeart/2005/8/layout/list1"/>
    <dgm:cxn modelId="{D9F5EFE3-60AF-40C9-A378-E0A111C6CDE5}" type="presOf" srcId="{04F3FF65-92DD-4153-ADA1-6A92635A2197}" destId="{9FCE83F4-E327-4BFE-897F-D90D89067700}" srcOrd="0" destOrd="0" presId="urn:microsoft.com/office/officeart/2005/8/layout/list1"/>
    <dgm:cxn modelId="{400DDDEC-5904-414A-B4D2-8438EA7A865F}" type="presOf" srcId="{55670A61-67D8-4427-B73D-FF0E5FE4F256}" destId="{5671212B-57BF-4F4E-A139-EBA80FD1E6FF}" srcOrd="1" destOrd="0" presId="urn:microsoft.com/office/officeart/2005/8/layout/list1"/>
    <dgm:cxn modelId="{9B5A12F6-41D6-4ACE-B92F-17D27AA70FFD}" srcId="{04F353C9-5100-4643-99D6-91196AB26113}" destId="{04F3FF65-92DD-4153-ADA1-6A92635A2197}" srcOrd="3" destOrd="0" parTransId="{1CE02C87-5B96-4CB2-A68E-74CBCE7B5B6B}" sibTransId="{C45742F5-F21A-400D-8DF4-2883E48A60C9}"/>
    <dgm:cxn modelId="{C6F685E7-F9B1-423C-8D10-4A0463377A61}" type="presParOf" srcId="{C5A781A0-EA62-4941-A141-E62CF7C6224A}" destId="{72630C42-CD0E-45FB-8BC7-6B9C23F5F749}" srcOrd="0" destOrd="0" presId="urn:microsoft.com/office/officeart/2005/8/layout/list1"/>
    <dgm:cxn modelId="{572B9C8B-9285-4DB0-B952-B7B4EDD0DD36}" type="presParOf" srcId="{72630C42-CD0E-45FB-8BC7-6B9C23F5F749}" destId="{37B20033-5151-4412-A326-09B1AE9D62D4}" srcOrd="0" destOrd="0" presId="urn:microsoft.com/office/officeart/2005/8/layout/list1"/>
    <dgm:cxn modelId="{5EB5148F-B7B4-4F88-B290-F017BDA4FF0D}" type="presParOf" srcId="{72630C42-CD0E-45FB-8BC7-6B9C23F5F749}" destId="{5671212B-57BF-4F4E-A139-EBA80FD1E6FF}" srcOrd="1" destOrd="0" presId="urn:microsoft.com/office/officeart/2005/8/layout/list1"/>
    <dgm:cxn modelId="{00A73CA7-38FF-4BAC-97FF-E1EC35064F7B}" type="presParOf" srcId="{C5A781A0-EA62-4941-A141-E62CF7C6224A}" destId="{C465924B-D64B-494D-A143-DEAFD6829089}" srcOrd="1" destOrd="0" presId="urn:microsoft.com/office/officeart/2005/8/layout/list1"/>
    <dgm:cxn modelId="{C35DE9C3-2863-4E9F-8B37-149D14702EB0}" type="presParOf" srcId="{C5A781A0-EA62-4941-A141-E62CF7C6224A}" destId="{A8E2372A-7C25-460F-AF53-726144F74C23}" srcOrd="2" destOrd="0" presId="urn:microsoft.com/office/officeart/2005/8/layout/list1"/>
    <dgm:cxn modelId="{81C0F5E5-85D2-4CF1-8C8F-983FC2D59C1C}" type="presParOf" srcId="{C5A781A0-EA62-4941-A141-E62CF7C6224A}" destId="{087F2FDA-BE9E-44FC-8317-E07218DDDF98}" srcOrd="3" destOrd="0" presId="urn:microsoft.com/office/officeart/2005/8/layout/list1"/>
    <dgm:cxn modelId="{2BB2D1A1-5740-491A-BA0C-2D756C69586A}" type="presParOf" srcId="{C5A781A0-EA62-4941-A141-E62CF7C6224A}" destId="{8E3356A6-C908-44C4-BD3D-4F6F082463DA}" srcOrd="4" destOrd="0" presId="urn:microsoft.com/office/officeart/2005/8/layout/list1"/>
    <dgm:cxn modelId="{74EB93B7-8371-485D-9D7F-7AA43A940C57}" type="presParOf" srcId="{8E3356A6-C908-44C4-BD3D-4F6F082463DA}" destId="{4E81C3B3-9BC3-479B-A8A2-EA446EB0AA5B}" srcOrd="0" destOrd="0" presId="urn:microsoft.com/office/officeart/2005/8/layout/list1"/>
    <dgm:cxn modelId="{F21E61AC-4970-4070-858E-6FDE4D9F7609}" type="presParOf" srcId="{8E3356A6-C908-44C4-BD3D-4F6F082463DA}" destId="{B091FDF1-C947-43E5-A22A-E3E6466E165F}" srcOrd="1" destOrd="0" presId="urn:microsoft.com/office/officeart/2005/8/layout/list1"/>
    <dgm:cxn modelId="{A0FC25CE-3040-4368-B650-FB63D2300FE8}" type="presParOf" srcId="{C5A781A0-EA62-4941-A141-E62CF7C6224A}" destId="{5AF084FF-12BB-4143-AAD7-07F5FA52E53B}" srcOrd="5" destOrd="0" presId="urn:microsoft.com/office/officeart/2005/8/layout/list1"/>
    <dgm:cxn modelId="{D6C0C9EE-6AA7-4CA9-A7A8-BACEC651A281}" type="presParOf" srcId="{C5A781A0-EA62-4941-A141-E62CF7C6224A}" destId="{CC110C50-DB23-4EAA-A1D2-B76A083F3A03}" srcOrd="6" destOrd="0" presId="urn:microsoft.com/office/officeart/2005/8/layout/list1"/>
    <dgm:cxn modelId="{6CFD0C4A-78C3-4A02-A980-7F4434DEC51A}" type="presParOf" srcId="{C5A781A0-EA62-4941-A141-E62CF7C6224A}" destId="{7C53226A-8666-4091-937F-2D31A41AB163}" srcOrd="7" destOrd="0" presId="urn:microsoft.com/office/officeart/2005/8/layout/list1"/>
    <dgm:cxn modelId="{C66C5CF3-BDAB-42E3-A659-97245B99A78E}" type="presParOf" srcId="{C5A781A0-EA62-4941-A141-E62CF7C6224A}" destId="{AF3CDE93-0FD2-45A8-BE71-B071C0826433}" srcOrd="8" destOrd="0" presId="urn:microsoft.com/office/officeart/2005/8/layout/list1"/>
    <dgm:cxn modelId="{DC5CB651-E31C-47F4-B5F6-3F14F2D4AAA6}" type="presParOf" srcId="{AF3CDE93-0FD2-45A8-BE71-B071C0826433}" destId="{14CC3733-DF3D-48F3-A3A4-B5C437430194}" srcOrd="0" destOrd="0" presId="urn:microsoft.com/office/officeart/2005/8/layout/list1"/>
    <dgm:cxn modelId="{FA3021D0-9D50-49D8-A836-CF937210A849}" type="presParOf" srcId="{AF3CDE93-0FD2-45A8-BE71-B071C0826433}" destId="{29365DB0-CB21-4C1E-A7AA-F7B231A95A05}" srcOrd="1" destOrd="0" presId="urn:microsoft.com/office/officeart/2005/8/layout/list1"/>
    <dgm:cxn modelId="{EEA9A2F9-B58F-45E1-8407-D69BB9EC61AD}" type="presParOf" srcId="{C5A781A0-EA62-4941-A141-E62CF7C6224A}" destId="{2A09679C-7855-4E02-B268-9C5762EFCEEE}" srcOrd="9" destOrd="0" presId="urn:microsoft.com/office/officeart/2005/8/layout/list1"/>
    <dgm:cxn modelId="{02ABF130-0BD0-45A2-8F6C-77CA5E3E2922}" type="presParOf" srcId="{C5A781A0-EA62-4941-A141-E62CF7C6224A}" destId="{970A2539-5306-4C4B-A3CF-BB75491DC7F8}" srcOrd="10" destOrd="0" presId="urn:microsoft.com/office/officeart/2005/8/layout/list1"/>
    <dgm:cxn modelId="{259DE64E-9916-4DC5-89E2-B69AEE74D4A1}" type="presParOf" srcId="{C5A781A0-EA62-4941-A141-E62CF7C6224A}" destId="{5916EF3F-A925-4DC5-8054-068092A62334}" srcOrd="11" destOrd="0" presId="urn:microsoft.com/office/officeart/2005/8/layout/list1"/>
    <dgm:cxn modelId="{77AF222A-34F0-4B58-AD4B-F7717E860E27}" type="presParOf" srcId="{C5A781A0-EA62-4941-A141-E62CF7C6224A}" destId="{FDF874E7-4ABD-4BFE-9F88-A464A176FE5B}" srcOrd="12" destOrd="0" presId="urn:microsoft.com/office/officeart/2005/8/layout/list1"/>
    <dgm:cxn modelId="{B4BF3E01-E181-44E8-83F7-7BB4B251C065}" type="presParOf" srcId="{FDF874E7-4ABD-4BFE-9F88-A464A176FE5B}" destId="{9FCE83F4-E327-4BFE-897F-D90D89067700}" srcOrd="0" destOrd="0" presId="urn:microsoft.com/office/officeart/2005/8/layout/list1"/>
    <dgm:cxn modelId="{3DE56345-FEE1-4709-B18D-AC474D1B6B4C}" type="presParOf" srcId="{FDF874E7-4ABD-4BFE-9F88-A464A176FE5B}" destId="{648A59B3-FF9D-4409-AFEE-78659487909E}" srcOrd="1" destOrd="0" presId="urn:microsoft.com/office/officeart/2005/8/layout/list1"/>
    <dgm:cxn modelId="{8D030392-56F2-47F7-83AB-13720877F4BC}" type="presParOf" srcId="{C5A781A0-EA62-4941-A141-E62CF7C6224A}" destId="{A077CACA-B3CD-4BF8-8CEA-D27A46C04840}" srcOrd="13" destOrd="0" presId="urn:microsoft.com/office/officeart/2005/8/layout/list1"/>
    <dgm:cxn modelId="{63268F89-0E31-4F10-9FAC-A723ABEEA882}" type="presParOf" srcId="{C5A781A0-EA62-4941-A141-E62CF7C6224A}" destId="{3E25BEAF-3FB3-402B-8706-53BE2565E2D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F353C9-5100-4643-99D6-91196AB26113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212D138-45EC-421F-808C-3A03182DDDF8}">
      <dgm:prSet/>
      <dgm:spPr/>
      <dgm:t>
        <a:bodyPr/>
        <a:lstStyle/>
        <a:p>
          <a:r>
            <a:rPr lang="en-US" dirty="0"/>
            <a:t>It has required more human effort to improve its knowledge base to get better performance.</a:t>
          </a:r>
          <a:endParaRPr lang="fr-FR" dirty="0"/>
        </a:p>
      </dgm:t>
    </dgm:pt>
    <dgm:pt modelId="{AC408B45-95FF-4ED9-8A6C-9D360F899923}" type="parTrans" cxnId="{EFCAC90A-D3DA-4957-A707-F11857FBE71D}">
      <dgm:prSet/>
      <dgm:spPr/>
      <dgm:t>
        <a:bodyPr/>
        <a:lstStyle/>
        <a:p>
          <a:endParaRPr lang="fr-FR"/>
        </a:p>
      </dgm:t>
    </dgm:pt>
    <dgm:pt modelId="{255AE615-DECE-46BF-979A-A7621A7697B0}" type="sibTrans" cxnId="{EFCAC90A-D3DA-4957-A707-F11857FBE71D}">
      <dgm:prSet/>
      <dgm:spPr/>
      <dgm:t>
        <a:bodyPr/>
        <a:lstStyle/>
        <a:p>
          <a:endParaRPr lang="fr-FR"/>
        </a:p>
      </dgm:t>
    </dgm:pt>
    <dgm:pt modelId="{7019C9E5-8BB3-4957-8A3B-746DF84D30AE}">
      <dgm:prSet/>
      <dgm:spPr/>
      <dgm:t>
        <a:bodyPr/>
        <a:lstStyle/>
        <a:p>
          <a:r>
            <a:rPr lang="fr-FR" b="0" i="0" dirty="0" err="1"/>
            <a:t>Solving</a:t>
          </a:r>
          <a:r>
            <a:rPr lang="fr-FR" b="0" i="0" dirty="0"/>
            <a:t> </a:t>
          </a:r>
          <a:r>
            <a:rPr lang="fr-FR" b="0" i="0" dirty="0" err="1"/>
            <a:t>linear</a:t>
          </a:r>
          <a:r>
            <a:rPr lang="fr-FR" b="0" i="0" dirty="0"/>
            <a:t> </a:t>
          </a:r>
          <a:r>
            <a:rPr lang="en-US" b="0" i="0" dirty="0"/>
            <a:t>programs such as TCSP can be solved in polynomial time</a:t>
          </a:r>
          <a:endParaRPr lang="fr-FR" dirty="0"/>
        </a:p>
      </dgm:t>
    </dgm:pt>
    <dgm:pt modelId="{4ACD1E10-9EC6-42F5-8F83-85306C6FBB3D}" type="parTrans" cxnId="{9761716F-AD8F-4E02-A666-75EDF2C2110E}">
      <dgm:prSet/>
      <dgm:spPr/>
      <dgm:t>
        <a:bodyPr/>
        <a:lstStyle/>
        <a:p>
          <a:endParaRPr lang="fr-FR"/>
        </a:p>
      </dgm:t>
    </dgm:pt>
    <dgm:pt modelId="{E8D0895D-7DEA-4F43-86AA-C7E466614858}" type="sibTrans" cxnId="{9761716F-AD8F-4E02-A666-75EDF2C2110E}">
      <dgm:prSet/>
      <dgm:spPr/>
      <dgm:t>
        <a:bodyPr/>
        <a:lstStyle/>
        <a:p>
          <a:endParaRPr lang="fr-FR"/>
        </a:p>
      </dgm:t>
    </dgm:pt>
    <dgm:pt modelId="{F12FF6AD-1063-4126-B129-FCA6C6EAC848}">
      <dgm:prSet/>
      <dgm:spPr/>
      <dgm:t>
        <a:bodyPr/>
        <a:lstStyle/>
        <a:p>
          <a:r>
            <a:rPr lang="en-US" b="0" i="0" dirty="0"/>
            <a:t>Such calculations are computationally heavy.</a:t>
          </a:r>
          <a:endParaRPr lang="fr-FR" b="0" dirty="0"/>
        </a:p>
      </dgm:t>
    </dgm:pt>
    <dgm:pt modelId="{AEB4EA33-7D00-47B2-B566-7AC7332D3241}" type="parTrans" cxnId="{9DC13566-F77A-4BF7-B6A5-12C1FBB1DAC6}">
      <dgm:prSet/>
      <dgm:spPr/>
      <dgm:t>
        <a:bodyPr/>
        <a:lstStyle/>
        <a:p>
          <a:endParaRPr lang="fr-FR"/>
        </a:p>
      </dgm:t>
    </dgm:pt>
    <dgm:pt modelId="{B51AEA99-E89F-4F23-967F-3F670425BC9F}" type="sibTrans" cxnId="{9DC13566-F77A-4BF7-B6A5-12C1FBB1DAC6}">
      <dgm:prSet/>
      <dgm:spPr/>
      <dgm:t>
        <a:bodyPr/>
        <a:lstStyle/>
        <a:p>
          <a:endParaRPr lang="fr-FR"/>
        </a:p>
      </dgm:t>
    </dgm:pt>
    <dgm:pt modelId="{E0E98682-18CD-4F01-9A78-AB23854B0A3E}">
      <dgm:prSet/>
      <dgm:spPr/>
      <dgm:t>
        <a:bodyPr/>
        <a:lstStyle/>
        <a:p>
          <a:r>
            <a:rPr lang="fr-FR" dirty="0"/>
            <a:t>There </a:t>
          </a:r>
          <a:r>
            <a:rPr lang="fr-FR" dirty="0" err="1"/>
            <a:t>is</a:t>
          </a:r>
          <a:r>
            <a:rPr lang="fr-FR" dirty="0"/>
            <a:t> a large room for </a:t>
          </a:r>
          <a:r>
            <a:rPr lang="fr-FR" dirty="0" err="1"/>
            <a:t>improvement</a:t>
          </a:r>
          <a:endParaRPr lang="fr-FR" dirty="0"/>
        </a:p>
      </dgm:t>
    </dgm:pt>
    <dgm:pt modelId="{A4101B21-B4E4-4F24-A5FF-D778E65332B9}" type="parTrans" cxnId="{9BC13C3C-B1DE-49DB-AF1E-B06B7FCF76FB}">
      <dgm:prSet/>
      <dgm:spPr/>
      <dgm:t>
        <a:bodyPr/>
        <a:lstStyle/>
        <a:p>
          <a:endParaRPr lang="fr-FR"/>
        </a:p>
      </dgm:t>
    </dgm:pt>
    <dgm:pt modelId="{14F1526D-5CAC-46B5-A134-2BF186367272}" type="sibTrans" cxnId="{9BC13C3C-B1DE-49DB-AF1E-B06B7FCF76FB}">
      <dgm:prSet/>
      <dgm:spPr/>
      <dgm:t>
        <a:bodyPr/>
        <a:lstStyle/>
        <a:p>
          <a:endParaRPr lang="fr-FR"/>
        </a:p>
      </dgm:t>
    </dgm:pt>
    <dgm:pt modelId="{55670A61-67D8-4427-B73D-FF0E5FE4F256}">
      <dgm:prSet/>
      <dgm:spPr/>
      <dgm:t>
        <a:bodyPr/>
        <a:lstStyle/>
        <a:p>
          <a:r>
            <a:rPr lang="en-US" dirty="0"/>
            <a:t>This model provides rich and flexible semantics for encoding the spatial aspect</a:t>
          </a:r>
          <a:endParaRPr lang="fr-FR" dirty="0"/>
        </a:p>
      </dgm:t>
    </dgm:pt>
    <dgm:pt modelId="{F22DE326-8D78-4BA1-B6A6-5F4A4B623965}" type="parTrans" cxnId="{FCBFB16C-EB00-4BE0-B1CF-049976AFAA5F}">
      <dgm:prSet/>
      <dgm:spPr/>
      <dgm:t>
        <a:bodyPr/>
        <a:lstStyle/>
        <a:p>
          <a:endParaRPr lang="fr-FR"/>
        </a:p>
      </dgm:t>
    </dgm:pt>
    <dgm:pt modelId="{5A6F3D66-CB1A-41B3-83F3-6D267AD3376B}" type="sibTrans" cxnId="{FCBFB16C-EB00-4BE0-B1CF-049976AFAA5F}">
      <dgm:prSet/>
      <dgm:spPr/>
      <dgm:t>
        <a:bodyPr/>
        <a:lstStyle/>
        <a:p>
          <a:endParaRPr lang="fr-FR"/>
        </a:p>
      </dgm:t>
    </dgm:pt>
    <dgm:pt modelId="{F138AF6A-D30A-4489-A5C9-F7E5B4E6450D}" type="pres">
      <dgm:prSet presAssocID="{04F353C9-5100-4643-99D6-91196AB26113}" presName="Name0" presStyleCnt="0">
        <dgm:presLayoutVars>
          <dgm:chMax val="7"/>
          <dgm:chPref val="7"/>
          <dgm:dir/>
        </dgm:presLayoutVars>
      </dgm:prSet>
      <dgm:spPr/>
    </dgm:pt>
    <dgm:pt modelId="{20333309-E77B-481B-BFF9-9A189C318AF9}" type="pres">
      <dgm:prSet presAssocID="{04F353C9-5100-4643-99D6-91196AB26113}" presName="Name1" presStyleCnt="0"/>
      <dgm:spPr/>
    </dgm:pt>
    <dgm:pt modelId="{4BAC2C90-3783-4463-BF0A-F07DA74C3D95}" type="pres">
      <dgm:prSet presAssocID="{04F353C9-5100-4643-99D6-91196AB26113}" presName="cycle" presStyleCnt="0"/>
      <dgm:spPr/>
    </dgm:pt>
    <dgm:pt modelId="{F518AADC-79CA-4E27-8262-8C152680939F}" type="pres">
      <dgm:prSet presAssocID="{04F353C9-5100-4643-99D6-91196AB26113}" presName="srcNode" presStyleLbl="node1" presStyleIdx="0" presStyleCnt="4"/>
      <dgm:spPr/>
    </dgm:pt>
    <dgm:pt modelId="{6CFAFFE2-F42D-48E1-96F1-C19AA4B9C774}" type="pres">
      <dgm:prSet presAssocID="{04F353C9-5100-4643-99D6-91196AB26113}" presName="conn" presStyleLbl="parChTrans1D2" presStyleIdx="0" presStyleCnt="1"/>
      <dgm:spPr/>
    </dgm:pt>
    <dgm:pt modelId="{8E0739F7-FA97-4EDC-94A9-71FD21D33AE3}" type="pres">
      <dgm:prSet presAssocID="{04F353C9-5100-4643-99D6-91196AB26113}" presName="extraNode" presStyleLbl="node1" presStyleIdx="0" presStyleCnt="4"/>
      <dgm:spPr/>
    </dgm:pt>
    <dgm:pt modelId="{EBD7CE21-2A3E-4BBA-BE2A-B858D42C1F03}" type="pres">
      <dgm:prSet presAssocID="{04F353C9-5100-4643-99D6-91196AB26113}" presName="dstNode" presStyleLbl="node1" presStyleIdx="0" presStyleCnt="4"/>
      <dgm:spPr/>
    </dgm:pt>
    <dgm:pt modelId="{06B91543-238C-46B7-8039-28971711C600}" type="pres">
      <dgm:prSet presAssocID="{55670A61-67D8-4427-B73D-FF0E5FE4F256}" presName="text_1" presStyleLbl="node1" presStyleIdx="0" presStyleCnt="4">
        <dgm:presLayoutVars>
          <dgm:bulletEnabled val="1"/>
        </dgm:presLayoutVars>
      </dgm:prSet>
      <dgm:spPr/>
    </dgm:pt>
    <dgm:pt modelId="{151518A9-1E3F-468C-8E45-D4D19507F539}" type="pres">
      <dgm:prSet presAssocID="{55670A61-67D8-4427-B73D-FF0E5FE4F256}" presName="accent_1" presStyleCnt="0"/>
      <dgm:spPr/>
    </dgm:pt>
    <dgm:pt modelId="{FB08E420-0D5F-47CB-97B1-AE34DCA1C749}" type="pres">
      <dgm:prSet presAssocID="{55670A61-67D8-4427-B73D-FF0E5FE4F256}" presName="accentRepeatNode" presStyleLbl="solidFgAcc1" presStyleIdx="0" presStyleCnt="4"/>
      <dgm:spPr/>
    </dgm:pt>
    <dgm:pt modelId="{7C4BCEA9-F7C9-4B4B-8C6B-22BAF8F9002C}" type="pres">
      <dgm:prSet presAssocID="{9212D138-45EC-421F-808C-3A03182DDDF8}" presName="text_2" presStyleLbl="node1" presStyleIdx="1" presStyleCnt="4">
        <dgm:presLayoutVars>
          <dgm:bulletEnabled val="1"/>
        </dgm:presLayoutVars>
      </dgm:prSet>
      <dgm:spPr/>
    </dgm:pt>
    <dgm:pt modelId="{82244854-2C69-4AB0-A00F-19186966ED37}" type="pres">
      <dgm:prSet presAssocID="{9212D138-45EC-421F-808C-3A03182DDDF8}" presName="accent_2" presStyleCnt="0"/>
      <dgm:spPr/>
    </dgm:pt>
    <dgm:pt modelId="{3A4C85D5-62C0-4F16-AE85-E5E99708950E}" type="pres">
      <dgm:prSet presAssocID="{9212D138-45EC-421F-808C-3A03182DDDF8}" presName="accentRepeatNode" presStyleLbl="solidFgAcc1" presStyleIdx="1" presStyleCnt="4"/>
      <dgm:spPr/>
    </dgm:pt>
    <dgm:pt modelId="{159F558E-8426-40BC-BB0F-233A569AD388}" type="pres">
      <dgm:prSet presAssocID="{7019C9E5-8BB3-4957-8A3B-746DF84D30AE}" presName="text_3" presStyleLbl="node1" presStyleIdx="2" presStyleCnt="4">
        <dgm:presLayoutVars>
          <dgm:bulletEnabled val="1"/>
        </dgm:presLayoutVars>
      </dgm:prSet>
      <dgm:spPr/>
    </dgm:pt>
    <dgm:pt modelId="{9A201C9A-6C11-4D4B-9F9C-42FA40BEB1F8}" type="pres">
      <dgm:prSet presAssocID="{7019C9E5-8BB3-4957-8A3B-746DF84D30AE}" presName="accent_3" presStyleCnt="0"/>
      <dgm:spPr/>
    </dgm:pt>
    <dgm:pt modelId="{B28C5A20-9364-4F7D-906C-F1816B17DA8E}" type="pres">
      <dgm:prSet presAssocID="{7019C9E5-8BB3-4957-8A3B-746DF84D30AE}" presName="accentRepeatNode" presStyleLbl="solidFgAcc1" presStyleIdx="2" presStyleCnt="4"/>
      <dgm:spPr/>
    </dgm:pt>
    <dgm:pt modelId="{8D9FEB84-AF54-420A-ABF2-D67855890561}" type="pres">
      <dgm:prSet presAssocID="{E0E98682-18CD-4F01-9A78-AB23854B0A3E}" presName="text_4" presStyleLbl="node1" presStyleIdx="3" presStyleCnt="4">
        <dgm:presLayoutVars>
          <dgm:bulletEnabled val="1"/>
        </dgm:presLayoutVars>
      </dgm:prSet>
      <dgm:spPr/>
    </dgm:pt>
    <dgm:pt modelId="{D8DFE248-DAFD-414C-AE43-0AD186355949}" type="pres">
      <dgm:prSet presAssocID="{E0E98682-18CD-4F01-9A78-AB23854B0A3E}" presName="accent_4" presStyleCnt="0"/>
      <dgm:spPr/>
    </dgm:pt>
    <dgm:pt modelId="{061D92D9-6163-416A-825D-E699AD20D337}" type="pres">
      <dgm:prSet presAssocID="{E0E98682-18CD-4F01-9A78-AB23854B0A3E}" presName="accentRepeatNode" presStyleLbl="solidFgAcc1" presStyleIdx="3" presStyleCnt="4"/>
      <dgm:spPr/>
    </dgm:pt>
  </dgm:ptLst>
  <dgm:cxnLst>
    <dgm:cxn modelId="{EFCAC90A-D3DA-4957-A707-F11857FBE71D}" srcId="{04F353C9-5100-4643-99D6-91196AB26113}" destId="{9212D138-45EC-421F-808C-3A03182DDDF8}" srcOrd="1" destOrd="0" parTransId="{AC408B45-95FF-4ED9-8A6C-9D360F899923}" sibTransId="{255AE615-DECE-46BF-979A-A7621A7697B0}"/>
    <dgm:cxn modelId="{9BC13C3C-B1DE-49DB-AF1E-B06B7FCF76FB}" srcId="{04F353C9-5100-4643-99D6-91196AB26113}" destId="{E0E98682-18CD-4F01-9A78-AB23854B0A3E}" srcOrd="3" destOrd="0" parTransId="{A4101B21-B4E4-4F24-A5FF-D778E65332B9}" sibTransId="{14F1526D-5CAC-46B5-A134-2BF186367272}"/>
    <dgm:cxn modelId="{9DC13566-F77A-4BF7-B6A5-12C1FBB1DAC6}" srcId="{7019C9E5-8BB3-4957-8A3B-746DF84D30AE}" destId="{F12FF6AD-1063-4126-B129-FCA6C6EAC848}" srcOrd="0" destOrd="0" parTransId="{AEB4EA33-7D00-47B2-B566-7AC7332D3241}" sibTransId="{B51AEA99-E89F-4F23-967F-3F670425BC9F}"/>
    <dgm:cxn modelId="{FCBFB16C-EB00-4BE0-B1CF-049976AFAA5F}" srcId="{04F353C9-5100-4643-99D6-91196AB26113}" destId="{55670A61-67D8-4427-B73D-FF0E5FE4F256}" srcOrd="0" destOrd="0" parTransId="{F22DE326-8D78-4BA1-B6A6-5F4A4B623965}" sibTransId="{5A6F3D66-CB1A-41B3-83F3-6D267AD3376B}"/>
    <dgm:cxn modelId="{9761716F-AD8F-4E02-A666-75EDF2C2110E}" srcId="{04F353C9-5100-4643-99D6-91196AB26113}" destId="{7019C9E5-8BB3-4957-8A3B-746DF84D30AE}" srcOrd="2" destOrd="0" parTransId="{4ACD1E10-9EC6-42F5-8F83-85306C6FBB3D}" sibTransId="{E8D0895D-7DEA-4F43-86AA-C7E466614858}"/>
    <dgm:cxn modelId="{B8350A51-7BC1-4C31-9C8B-A12260286A66}" type="presOf" srcId="{E0E98682-18CD-4F01-9A78-AB23854B0A3E}" destId="{8D9FEB84-AF54-420A-ABF2-D67855890561}" srcOrd="0" destOrd="0" presId="urn:microsoft.com/office/officeart/2008/layout/VerticalCurvedList"/>
    <dgm:cxn modelId="{20001054-EE48-4E5A-8D66-F9C2F78FB9C9}" type="presOf" srcId="{04F353C9-5100-4643-99D6-91196AB26113}" destId="{F138AF6A-D30A-4489-A5C9-F7E5B4E6450D}" srcOrd="0" destOrd="0" presId="urn:microsoft.com/office/officeart/2008/layout/VerticalCurvedList"/>
    <dgm:cxn modelId="{D6C63896-ED13-4DCB-9AD7-85F506F6F2C6}" type="presOf" srcId="{7019C9E5-8BB3-4957-8A3B-746DF84D30AE}" destId="{159F558E-8426-40BC-BB0F-233A569AD388}" srcOrd="0" destOrd="0" presId="urn:microsoft.com/office/officeart/2008/layout/VerticalCurvedList"/>
    <dgm:cxn modelId="{1A14B4AB-13C6-44BA-AC8C-52DD0E948F62}" type="presOf" srcId="{F12FF6AD-1063-4126-B129-FCA6C6EAC848}" destId="{159F558E-8426-40BC-BB0F-233A569AD388}" srcOrd="0" destOrd="1" presId="urn:microsoft.com/office/officeart/2008/layout/VerticalCurvedList"/>
    <dgm:cxn modelId="{37972FC1-7616-4F83-B2A0-58366CBE0834}" type="presOf" srcId="{55670A61-67D8-4427-B73D-FF0E5FE4F256}" destId="{06B91543-238C-46B7-8039-28971711C600}" srcOrd="0" destOrd="0" presId="urn:microsoft.com/office/officeart/2008/layout/VerticalCurvedList"/>
    <dgm:cxn modelId="{474BDBE8-8C15-4E23-AD79-F92DAFBC6178}" type="presOf" srcId="{5A6F3D66-CB1A-41B3-83F3-6D267AD3376B}" destId="{6CFAFFE2-F42D-48E1-96F1-C19AA4B9C774}" srcOrd="0" destOrd="0" presId="urn:microsoft.com/office/officeart/2008/layout/VerticalCurvedList"/>
    <dgm:cxn modelId="{C91EC1F5-2A9C-441D-86DF-F78C77B1B010}" type="presOf" srcId="{9212D138-45EC-421F-808C-3A03182DDDF8}" destId="{7C4BCEA9-F7C9-4B4B-8C6B-22BAF8F9002C}" srcOrd="0" destOrd="0" presId="urn:microsoft.com/office/officeart/2008/layout/VerticalCurvedList"/>
    <dgm:cxn modelId="{07E805C4-C653-418D-AC25-54A2253A4D98}" type="presParOf" srcId="{F138AF6A-D30A-4489-A5C9-F7E5B4E6450D}" destId="{20333309-E77B-481B-BFF9-9A189C318AF9}" srcOrd="0" destOrd="0" presId="urn:microsoft.com/office/officeart/2008/layout/VerticalCurvedList"/>
    <dgm:cxn modelId="{51B27940-B969-482F-AAD0-9C449928337A}" type="presParOf" srcId="{20333309-E77B-481B-BFF9-9A189C318AF9}" destId="{4BAC2C90-3783-4463-BF0A-F07DA74C3D95}" srcOrd="0" destOrd="0" presId="urn:microsoft.com/office/officeart/2008/layout/VerticalCurvedList"/>
    <dgm:cxn modelId="{B3845832-02C5-408D-BBD3-A4B9A5960F87}" type="presParOf" srcId="{4BAC2C90-3783-4463-BF0A-F07DA74C3D95}" destId="{F518AADC-79CA-4E27-8262-8C152680939F}" srcOrd="0" destOrd="0" presId="urn:microsoft.com/office/officeart/2008/layout/VerticalCurvedList"/>
    <dgm:cxn modelId="{556F1997-ABB6-4BBF-953E-3BD21D3FAE25}" type="presParOf" srcId="{4BAC2C90-3783-4463-BF0A-F07DA74C3D95}" destId="{6CFAFFE2-F42D-48E1-96F1-C19AA4B9C774}" srcOrd="1" destOrd="0" presId="urn:microsoft.com/office/officeart/2008/layout/VerticalCurvedList"/>
    <dgm:cxn modelId="{286A3CB1-74B5-4578-9640-0626B48BF232}" type="presParOf" srcId="{4BAC2C90-3783-4463-BF0A-F07DA74C3D95}" destId="{8E0739F7-FA97-4EDC-94A9-71FD21D33AE3}" srcOrd="2" destOrd="0" presId="urn:microsoft.com/office/officeart/2008/layout/VerticalCurvedList"/>
    <dgm:cxn modelId="{8299BA50-FF2D-49D6-A85C-404A59A9D555}" type="presParOf" srcId="{4BAC2C90-3783-4463-BF0A-F07DA74C3D95}" destId="{EBD7CE21-2A3E-4BBA-BE2A-B858D42C1F03}" srcOrd="3" destOrd="0" presId="urn:microsoft.com/office/officeart/2008/layout/VerticalCurvedList"/>
    <dgm:cxn modelId="{A7A6623C-32AE-41D0-803A-3D3DE29D6798}" type="presParOf" srcId="{20333309-E77B-481B-BFF9-9A189C318AF9}" destId="{06B91543-238C-46B7-8039-28971711C600}" srcOrd="1" destOrd="0" presId="urn:microsoft.com/office/officeart/2008/layout/VerticalCurvedList"/>
    <dgm:cxn modelId="{DBAE595D-102F-4DCB-82B6-2AF6877E302B}" type="presParOf" srcId="{20333309-E77B-481B-BFF9-9A189C318AF9}" destId="{151518A9-1E3F-468C-8E45-D4D19507F539}" srcOrd="2" destOrd="0" presId="urn:microsoft.com/office/officeart/2008/layout/VerticalCurvedList"/>
    <dgm:cxn modelId="{2CDEB705-7FA1-4E6E-9010-B2EF46229EA2}" type="presParOf" srcId="{151518A9-1E3F-468C-8E45-D4D19507F539}" destId="{FB08E420-0D5F-47CB-97B1-AE34DCA1C749}" srcOrd="0" destOrd="0" presId="urn:microsoft.com/office/officeart/2008/layout/VerticalCurvedList"/>
    <dgm:cxn modelId="{A43CC565-7672-4B73-9CE1-F1928EDAD2C3}" type="presParOf" srcId="{20333309-E77B-481B-BFF9-9A189C318AF9}" destId="{7C4BCEA9-F7C9-4B4B-8C6B-22BAF8F9002C}" srcOrd="3" destOrd="0" presId="urn:microsoft.com/office/officeart/2008/layout/VerticalCurvedList"/>
    <dgm:cxn modelId="{F0C3AA67-2212-4251-8C83-68324680DE6A}" type="presParOf" srcId="{20333309-E77B-481B-BFF9-9A189C318AF9}" destId="{82244854-2C69-4AB0-A00F-19186966ED37}" srcOrd="4" destOrd="0" presId="urn:microsoft.com/office/officeart/2008/layout/VerticalCurvedList"/>
    <dgm:cxn modelId="{0D68CE3F-ECC3-4E05-80BE-0A3151944E90}" type="presParOf" srcId="{82244854-2C69-4AB0-A00F-19186966ED37}" destId="{3A4C85D5-62C0-4F16-AE85-E5E99708950E}" srcOrd="0" destOrd="0" presId="urn:microsoft.com/office/officeart/2008/layout/VerticalCurvedList"/>
    <dgm:cxn modelId="{22D9C59E-CDA7-4CE1-B677-BA837B520DAD}" type="presParOf" srcId="{20333309-E77B-481B-BFF9-9A189C318AF9}" destId="{159F558E-8426-40BC-BB0F-233A569AD388}" srcOrd="5" destOrd="0" presId="urn:microsoft.com/office/officeart/2008/layout/VerticalCurvedList"/>
    <dgm:cxn modelId="{DD103220-7A0D-47C0-BC19-5627C09D1851}" type="presParOf" srcId="{20333309-E77B-481B-BFF9-9A189C318AF9}" destId="{9A201C9A-6C11-4D4B-9F9C-42FA40BEB1F8}" srcOrd="6" destOrd="0" presId="urn:microsoft.com/office/officeart/2008/layout/VerticalCurvedList"/>
    <dgm:cxn modelId="{E157C591-90BB-4649-A3BF-351B960D1735}" type="presParOf" srcId="{9A201C9A-6C11-4D4B-9F9C-42FA40BEB1F8}" destId="{B28C5A20-9364-4F7D-906C-F1816B17DA8E}" srcOrd="0" destOrd="0" presId="urn:microsoft.com/office/officeart/2008/layout/VerticalCurvedList"/>
    <dgm:cxn modelId="{40F702B9-9CE4-4585-89CB-F4969963F226}" type="presParOf" srcId="{20333309-E77B-481B-BFF9-9A189C318AF9}" destId="{8D9FEB84-AF54-420A-ABF2-D67855890561}" srcOrd="7" destOrd="0" presId="urn:microsoft.com/office/officeart/2008/layout/VerticalCurvedList"/>
    <dgm:cxn modelId="{7BDECEAD-4358-4B1F-9D5A-69B066F996F4}" type="presParOf" srcId="{20333309-E77B-481B-BFF9-9A189C318AF9}" destId="{D8DFE248-DAFD-414C-AE43-0AD186355949}" srcOrd="8" destOrd="0" presId="urn:microsoft.com/office/officeart/2008/layout/VerticalCurvedList"/>
    <dgm:cxn modelId="{E332E88A-32A2-4750-84F8-44692851CA0C}" type="presParOf" srcId="{D8DFE248-DAFD-414C-AE43-0AD186355949}" destId="{061D92D9-6163-416A-825D-E699AD20D33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3DCAE65-B798-479F-973B-2336BD7793EF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811CEC78-F487-4E20-8837-A1EF6E26E51D}">
      <dgm:prSet/>
      <dgm:spPr/>
      <dgm:t>
        <a:bodyPr/>
        <a:lstStyle/>
        <a:p>
          <a:r>
            <a:rPr lang="en-US" dirty="0"/>
            <a:t>Thank You </a:t>
          </a:r>
          <a:br>
            <a:rPr lang="en-US" dirty="0"/>
          </a:br>
          <a:r>
            <a:rPr lang="en-US" dirty="0"/>
            <a:t>For Your Attention.</a:t>
          </a:r>
          <a:endParaRPr lang="fr-FR" dirty="0"/>
        </a:p>
      </dgm:t>
    </dgm:pt>
    <dgm:pt modelId="{1B6FD31F-4205-471B-9495-BD21945C6FFE}" type="parTrans" cxnId="{FFE19748-379F-495A-AAC0-B1A987FBD77A}">
      <dgm:prSet/>
      <dgm:spPr/>
      <dgm:t>
        <a:bodyPr/>
        <a:lstStyle/>
        <a:p>
          <a:endParaRPr lang="fr-FR"/>
        </a:p>
      </dgm:t>
    </dgm:pt>
    <dgm:pt modelId="{F99E4DC1-E372-4FEE-BED3-8C2C17391689}" type="sibTrans" cxnId="{FFE19748-379F-495A-AAC0-B1A987FBD77A}">
      <dgm:prSet/>
      <dgm:spPr/>
      <dgm:t>
        <a:bodyPr/>
        <a:lstStyle/>
        <a:p>
          <a:endParaRPr lang="fr-FR"/>
        </a:p>
      </dgm:t>
    </dgm:pt>
    <dgm:pt modelId="{6100496D-ECBF-4443-9910-3BF2D6961EC7}" type="pres">
      <dgm:prSet presAssocID="{E3DCAE65-B798-479F-973B-2336BD7793EF}" presName="Name0" presStyleCnt="0">
        <dgm:presLayoutVars>
          <dgm:dir/>
          <dgm:resizeHandles val="exact"/>
        </dgm:presLayoutVars>
      </dgm:prSet>
      <dgm:spPr/>
    </dgm:pt>
    <dgm:pt modelId="{01E289C7-A3F5-4DA7-89D1-4B914CB49708}" type="pres">
      <dgm:prSet presAssocID="{811CEC78-F487-4E20-8837-A1EF6E26E51D}" presName="node" presStyleLbl="node1" presStyleIdx="0" presStyleCnt="1" custLinFactNeighborX="-3735" custLinFactNeighborY="1660">
        <dgm:presLayoutVars>
          <dgm:bulletEnabled val="1"/>
        </dgm:presLayoutVars>
      </dgm:prSet>
      <dgm:spPr/>
    </dgm:pt>
  </dgm:ptLst>
  <dgm:cxnLst>
    <dgm:cxn modelId="{C0FD1A5C-2BDB-407E-ADDE-6DD25CB9A646}" type="presOf" srcId="{E3DCAE65-B798-479F-973B-2336BD7793EF}" destId="{6100496D-ECBF-4443-9910-3BF2D6961EC7}" srcOrd="0" destOrd="0" presId="urn:microsoft.com/office/officeart/2005/8/layout/hList6"/>
    <dgm:cxn modelId="{BD3F6A64-B059-4F92-8B06-1DD07D513CF0}" type="presOf" srcId="{811CEC78-F487-4E20-8837-A1EF6E26E51D}" destId="{01E289C7-A3F5-4DA7-89D1-4B914CB49708}" srcOrd="0" destOrd="0" presId="urn:microsoft.com/office/officeart/2005/8/layout/hList6"/>
    <dgm:cxn modelId="{FFE19748-379F-495A-AAC0-B1A987FBD77A}" srcId="{E3DCAE65-B798-479F-973B-2336BD7793EF}" destId="{811CEC78-F487-4E20-8837-A1EF6E26E51D}" srcOrd="0" destOrd="0" parTransId="{1B6FD31F-4205-471B-9495-BD21945C6FFE}" sibTransId="{F99E4DC1-E372-4FEE-BED3-8C2C17391689}"/>
    <dgm:cxn modelId="{08D23AAF-6A5D-4C38-8D24-90F01D5E5387}" type="presParOf" srcId="{6100496D-ECBF-4443-9910-3BF2D6961EC7}" destId="{01E289C7-A3F5-4DA7-89D1-4B914CB49708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F56EBC-FEA2-4A32-83DE-7FF6B29D2F35}">
      <dsp:nvSpPr>
        <dsp:cNvPr id="0" name=""/>
        <dsp:cNvSpPr/>
      </dsp:nvSpPr>
      <dsp:spPr>
        <a:xfrm>
          <a:off x="0" y="323068"/>
          <a:ext cx="7467600" cy="58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569" tIns="208280" rIns="579569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>
              <a:latin typeface="Avenir Next LT Pro" panose="020B0504020202020204" pitchFamily="34" charset="0"/>
            </a:rPr>
            <a:t>HTN</a:t>
          </a:r>
          <a:endParaRPr lang="fr-FR" sz="1000" kern="1200" dirty="0">
            <a:latin typeface="Avenir Next LT Pro" panose="020B0504020202020204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>
              <a:latin typeface="Avenir Next LT Pro" panose="020B0504020202020204" pitchFamily="34" charset="0"/>
            </a:rPr>
            <a:t>Meta-CSP</a:t>
          </a:r>
        </a:p>
      </dsp:txBody>
      <dsp:txXfrm>
        <a:off x="0" y="323068"/>
        <a:ext cx="7467600" cy="582750"/>
      </dsp:txXfrm>
    </dsp:sp>
    <dsp:sp modelId="{8E8DD8EB-A921-4E4E-925B-1FEA7C1BB245}">
      <dsp:nvSpPr>
        <dsp:cNvPr id="0" name=""/>
        <dsp:cNvSpPr/>
      </dsp:nvSpPr>
      <dsp:spPr>
        <a:xfrm>
          <a:off x="373380" y="175468"/>
          <a:ext cx="5227320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>
              <a:latin typeface="Avenir Next LT Pro" panose="020B0504020202020204" pitchFamily="34" charset="0"/>
            </a:rPr>
            <a:t>Background</a:t>
          </a:r>
        </a:p>
      </dsp:txBody>
      <dsp:txXfrm>
        <a:off x="387790" y="189878"/>
        <a:ext cx="5198500" cy="266380"/>
      </dsp:txXfrm>
    </dsp:sp>
    <dsp:sp modelId="{C48F78AA-6F02-4A89-AC29-C42FD8D92DD5}">
      <dsp:nvSpPr>
        <dsp:cNvPr id="0" name=""/>
        <dsp:cNvSpPr/>
      </dsp:nvSpPr>
      <dsp:spPr>
        <a:xfrm>
          <a:off x="0" y="1107418"/>
          <a:ext cx="7467600" cy="58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569" tIns="208280" rIns="579569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 err="1">
              <a:latin typeface="Avenir Next LT Pro" panose="020B0504020202020204" pitchFamily="34" charset="0"/>
            </a:rPr>
            <a:t>Operators</a:t>
          </a:r>
          <a:r>
            <a:rPr lang="fr-FR" sz="1000" kern="1200" dirty="0">
              <a:latin typeface="Avenir Next LT Pro" panose="020B0504020202020204" pitchFamily="34" charset="0"/>
            </a:rPr>
            <a:t> &amp; Methods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>
              <a:latin typeface="Avenir Next LT Pro" panose="020B0504020202020204" pitchFamily="34" charset="0"/>
            </a:rPr>
            <a:t>Limitations</a:t>
          </a:r>
        </a:p>
      </dsp:txBody>
      <dsp:txXfrm>
        <a:off x="0" y="1107418"/>
        <a:ext cx="7467600" cy="582750"/>
      </dsp:txXfrm>
    </dsp:sp>
    <dsp:sp modelId="{BFF5F0B3-4EB9-4339-B096-A98C0A4EBB4C}">
      <dsp:nvSpPr>
        <dsp:cNvPr id="0" name=""/>
        <dsp:cNvSpPr/>
      </dsp:nvSpPr>
      <dsp:spPr>
        <a:xfrm>
          <a:off x="373380" y="959818"/>
          <a:ext cx="5227320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>
              <a:latin typeface="Avenir Next LT Pro" panose="020B0504020202020204" pitchFamily="34" charset="0"/>
            </a:rPr>
            <a:t>CHIMP</a:t>
          </a:r>
        </a:p>
      </dsp:txBody>
      <dsp:txXfrm>
        <a:off x="387790" y="974228"/>
        <a:ext cx="5198500" cy="266380"/>
      </dsp:txXfrm>
    </dsp:sp>
    <dsp:sp modelId="{866FE5D9-9362-41A7-96FC-7827EDD8FBCC}">
      <dsp:nvSpPr>
        <dsp:cNvPr id="0" name=""/>
        <dsp:cNvSpPr/>
      </dsp:nvSpPr>
      <dsp:spPr>
        <a:xfrm>
          <a:off x="0" y="1891768"/>
          <a:ext cx="746760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9BC351-BBC8-4AA2-8F76-FA8947A8E5C2}">
      <dsp:nvSpPr>
        <dsp:cNvPr id="0" name=""/>
        <dsp:cNvSpPr/>
      </dsp:nvSpPr>
      <dsp:spPr>
        <a:xfrm>
          <a:off x="373380" y="1744168"/>
          <a:ext cx="5227320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>
              <a:latin typeface="Avenir Next LT Pro" panose="020B0504020202020204" pitchFamily="34" charset="0"/>
            </a:rPr>
            <a:t>Conversion</a:t>
          </a:r>
        </a:p>
      </dsp:txBody>
      <dsp:txXfrm>
        <a:off x="387790" y="1758578"/>
        <a:ext cx="5198500" cy="266380"/>
      </dsp:txXfrm>
    </dsp:sp>
    <dsp:sp modelId="{558D7EAE-3F5D-4121-97C7-A0270A45949B}">
      <dsp:nvSpPr>
        <dsp:cNvPr id="0" name=""/>
        <dsp:cNvSpPr/>
      </dsp:nvSpPr>
      <dsp:spPr>
        <a:xfrm>
          <a:off x="0" y="2355303"/>
          <a:ext cx="7467600" cy="58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569" tIns="208280" rIns="579569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b="0" kern="1200" dirty="0">
              <a:latin typeface="Avenir Next LT Pro" panose="020B0504020202020204" pitchFamily="34" charset="0"/>
            </a:rPr>
            <a:t>Solution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b="0" kern="1200" dirty="0">
              <a:latin typeface="Avenir Next LT Pro" panose="020B0504020202020204" pitchFamily="34" charset="0"/>
            </a:rPr>
            <a:t>Evaluation</a:t>
          </a:r>
        </a:p>
      </dsp:txBody>
      <dsp:txXfrm>
        <a:off x="0" y="2355303"/>
        <a:ext cx="7467600" cy="582750"/>
      </dsp:txXfrm>
    </dsp:sp>
    <dsp:sp modelId="{FC950551-040D-494A-A72A-1F6C1DFE3A22}">
      <dsp:nvSpPr>
        <dsp:cNvPr id="0" name=""/>
        <dsp:cNvSpPr/>
      </dsp:nvSpPr>
      <dsp:spPr>
        <a:xfrm>
          <a:off x="373380" y="2197768"/>
          <a:ext cx="5227320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 err="1">
              <a:latin typeface="Avenir Next LT Pro" panose="020B0504020202020204" pitchFamily="34" charset="0"/>
            </a:rPr>
            <a:t>Spatial</a:t>
          </a:r>
          <a:r>
            <a:rPr lang="de-DE" sz="1000" kern="1200" dirty="0">
              <a:latin typeface="Avenir Next LT Pro" panose="020B0504020202020204" pitchFamily="34" charset="0"/>
            </a:rPr>
            <a:t> Solver</a:t>
          </a:r>
          <a:endParaRPr lang="fr-FR" sz="1000" kern="1200" dirty="0">
            <a:latin typeface="Avenir Next LT Pro" panose="020B0504020202020204" pitchFamily="34" charset="0"/>
          </a:endParaRPr>
        </a:p>
      </dsp:txBody>
      <dsp:txXfrm>
        <a:off x="387790" y="2212178"/>
        <a:ext cx="5198500" cy="266380"/>
      </dsp:txXfrm>
    </dsp:sp>
    <dsp:sp modelId="{C56D1863-24FB-4A4C-8045-BF94121AD460}">
      <dsp:nvSpPr>
        <dsp:cNvPr id="0" name=""/>
        <dsp:cNvSpPr/>
      </dsp:nvSpPr>
      <dsp:spPr>
        <a:xfrm>
          <a:off x="0" y="3129719"/>
          <a:ext cx="746760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379B5E-5695-4A5E-BB1F-8307978E0E5B}">
      <dsp:nvSpPr>
        <dsp:cNvPr id="0" name=""/>
        <dsp:cNvSpPr/>
      </dsp:nvSpPr>
      <dsp:spPr>
        <a:xfrm>
          <a:off x="373380" y="2982119"/>
          <a:ext cx="5227320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venir Next LT Pro" panose="020B0504020202020204" pitchFamily="34" charset="0"/>
            </a:rPr>
            <a:t>Improving The Spatial Solver Efficiency</a:t>
          </a:r>
          <a:endParaRPr lang="fr-FR" sz="1000" b="0" kern="1200" dirty="0">
            <a:latin typeface="Avenir Next LT Pro" panose="020B0504020202020204" pitchFamily="34" charset="0"/>
          </a:endParaRPr>
        </a:p>
      </dsp:txBody>
      <dsp:txXfrm>
        <a:off x="387790" y="2996529"/>
        <a:ext cx="5198500" cy="266380"/>
      </dsp:txXfrm>
    </dsp:sp>
    <dsp:sp modelId="{25A5226C-2B9E-4EB4-A72E-B94570B7844A}">
      <dsp:nvSpPr>
        <dsp:cNvPr id="0" name=""/>
        <dsp:cNvSpPr/>
      </dsp:nvSpPr>
      <dsp:spPr>
        <a:xfrm>
          <a:off x="0" y="3583319"/>
          <a:ext cx="746760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82F271-755C-4AF1-BE64-80A84991F104}">
      <dsp:nvSpPr>
        <dsp:cNvPr id="0" name=""/>
        <dsp:cNvSpPr/>
      </dsp:nvSpPr>
      <dsp:spPr>
        <a:xfrm>
          <a:off x="373380" y="3435719"/>
          <a:ext cx="5227320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>
              <a:latin typeface="Avenir Next LT Pro" panose="020B0504020202020204" pitchFamily="34" charset="0"/>
            </a:rPr>
            <a:t>The Future </a:t>
          </a:r>
          <a:r>
            <a:rPr lang="de-DE" sz="1000" kern="1200" dirty="0" err="1">
              <a:latin typeface="Avenir Next LT Pro" panose="020B0504020202020204" pitchFamily="34" charset="0"/>
            </a:rPr>
            <a:t>Improvement</a:t>
          </a:r>
          <a:r>
            <a:rPr lang="de-DE" sz="1000" kern="1200" dirty="0">
              <a:latin typeface="Avenir Next LT Pro" panose="020B0504020202020204" pitchFamily="34" charset="0"/>
            </a:rPr>
            <a:t> and </a:t>
          </a:r>
          <a:r>
            <a:rPr lang="de-DE" sz="1000" kern="1200" dirty="0" err="1">
              <a:latin typeface="Avenir Next LT Pro" panose="020B0504020202020204" pitchFamily="34" charset="0"/>
            </a:rPr>
            <a:t>Conclusion</a:t>
          </a:r>
          <a:endParaRPr lang="fr-FR" sz="1000" kern="1200" dirty="0">
            <a:latin typeface="Avenir Next LT Pro" panose="020B0504020202020204" pitchFamily="34" charset="0"/>
          </a:endParaRPr>
        </a:p>
      </dsp:txBody>
      <dsp:txXfrm>
        <a:off x="387790" y="3450129"/>
        <a:ext cx="5198500" cy="2663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778091-EE62-48B1-A933-A0BC8FE12983}">
      <dsp:nvSpPr>
        <dsp:cNvPr id="0" name=""/>
        <dsp:cNvSpPr/>
      </dsp:nvSpPr>
      <dsp:spPr>
        <a:xfrm>
          <a:off x="0" y="25247"/>
          <a:ext cx="5946756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strike="noStrik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Next LT Pro" panose="020B0504020202020204" pitchFamily="34" charset="0"/>
            </a:rPr>
            <a:t>Compound tasks </a:t>
          </a:r>
          <a:r>
            <a:rPr lang="en-US" sz="1600" b="0" i="0" u="none" strike="noStrike" kern="1200" dirty="0">
              <a:effectLst/>
              <a:latin typeface="Avenir Next LT Pro" panose="020B0504020202020204" pitchFamily="34" charset="0"/>
            </a:rPr>
            <a:t>can be decomposed into simpler tasks</a:t>
          </a:r>
          <a:endParaRPr lang="fr-FR" sz="1600" b="0" kern="1200" dirty="0">
            <a:latin typeface="Avenir Next LT Pro" panose="020B0504020202020204" pitchFamily="34" charset="0"/>
          </a:endParaRPr>
        </a:p>
      </dsp:txBody>
      <dsp:txXfrm>
        <a:off x="18734" y="43981"/>
        <a:ext cx="5909288" cy="346292"/>
      </dsp:txXfrm>
    </dsp:sp>
    <dsp:sp modelId="{74C35D65-FA8D-4289-AA24-37AF4975E4C2}">
      <dsp:nvSpPr>
        <dsp:cNvPr id="0" name=""/>
        <dsp:cNvSpPr/>
      </dsp:nvSpPr>
      <dsp:spPr>
        <a:xfrm>
          <a:off x="0" y="455088"/>
          <a:ext cx="5946756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strike="noStrik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Next LT Pro" panose="020B0504020202020204" pitchFamily="34" charset="0"/>
            </a:rPr>
            <a:t>Primitive tasks </a:t>
          </a:r>
          <a:r>
            <a:rPr lang="en-US" sz="1600" b="0" i="0" u="none" strike="noStrike" kern="1200" dirty="0">
              <a:effectLst/>
              <a:latin typeface="Avenir Next LT Pro" panose="020B0504020202020204" pitchFamily="34" charset="0"/>
            </a:rPr>
            <a:t>are achieved by actions</a:t>
          </a:r>
          <a:endParaRPr lang="fr-FR" sz="1600" b="0" kern="1200" dirty="0">
            <a:latin typeface="Avenir Next LT Pro" panose="020B0504020202020204" pitchFamily="34" charset="0"/>
          </a:endParaRPr>
        </a:p>
      </dsp:txBody>
      <dsp:txXfrm>
        <a:off x="18734" y="473822"/>
        <a:ext cx="5909288" cy="346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BFFD07-EC0D-4171-BB2D-2270D471C4AC}">
      <dsp:nvSpPr>
        <dsp:cNvPr id="0" name=""/>
        <dsp:cNvSpPr/>
      </dsp:nvSpPr>
      <dsp:spPr>
        <a:xfrm>
          <a:off x="0" y="2914086"/>
          <a:ext cx="7467600" cy="6375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 err="1">
              <a:latin typeface="Avenir Next LT Pro" panose="020B0504020202020204" pitchFamily="34" charset="0"/>
            </a:rPr>
            <a:t>Generate</a:t>
          </a:r>
          <a:r>
            <a:rPr lang="fr-FR" sz="2100" kern="1200" dirty="0">
              <a:latin typeface="Avenir Next LT Pro" panose="020B0504020202020204" pitchFamily="34" charset="0"/>
            </a:rPr>
            <a:t> </a:t>
          </a:r>
          <a:r>
            <a:rPr lang="fr-FR" sz="2100" kern="1200" dirty="0" err="1">
              <a:latin typeface="Avenir Next LT Pro" panose="020B0504020202020204" pitchFamily="34" charset="0"/>
            </a:rPr>
            <a:t>reward</a:t>
          </a:r>
          <a:r>
            <a:rPr lang="fr-FR" sz="2100" kern="1200" dirty="0">
              <a:latin typeface="Avenir Next LT Pro" panose="020B0504020202020204" pitchFamily="34" charset="0"/>
            </a:rPr>
            <a:t> </a:t>
          </a:r>
          <a:r>
            <a:rPr lang="fr-FR" sz="2100" kern="1200" dirty="0" err="1">
              <a:latin typeface="Avenir Next LT Pro" panose="020B0504020202020204" pitchFamily="34" charset="0"/>
            </a:rPr>
            <a:t>function</a:t>
          </a:r>
          <a:endParaRPr lang="fr-FR" sz="2100" kern="1200" dirty="0">
            <a:latin typeface="Avenir Next LT Pro" panose="020B0504020202020204" pitchFamily="34" charset="0"/>
          </a:endParaRPr>
        </a:p>
      </dsp:txBody>
      <dsp:txXfrm>
        <a:off x="0" y="2914086"/>
        <a:ext cx="7467600" cy="637530"/>
      </dsp:txXfrm>
    </dsp:sp>
    <dsp:sp modelId="{5089F325-8F7D-4644-8BD3-21EA790EF8F6}">
      <dsp:nvSpPr>
        <dsp:cNvPr id="0" name=""/>
        <dsp:cNvSpPr/>
      </dsp:nvSpPr>
      <dsp:spPr>
        <a:xfrm rot="10800000">
          <a:off x="0" y="1943126"/>
          <a:ext cx="7467600" cy="98052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 err="1">
              <a:latin typeface="Avenir Next LT Pro" panose="020B0504020202020204" pitchFamily="34" charset="0"/>
            </a:rPr>
            <a:t>Generate</a:t>
          </a:r>
          <a:r>
            <a:rPr lang="fr-FR" sz="2100" kern="1200" dirty="0">
              <a:latin typeface="Avenir Next LT Pro" panose="020B0504020202020204" pitchFamily="34" charset="0"/>
            </a:rPr>
            <a:t> transition </a:t>
          </a:r>
          <a:r>
            <a:rPr lang="fr-FR" sz="2100" kern="1200" dirty="0" err="1">
              <a:latin typeface="Avenir Next LT Pro" panose="020B0504020202020204" pitchFamily="34" charset="0"/>
            </a:rPr>
            <a:t>functions</a:t>
          </a:r>
          <a:endParaRPr lang="fr-FR" sz="2100" kern="1200" dirty="0">
            <a:latin typeface="Avenir Next LT Pro" panose="020B0504020202020204" pitchFamily="34" charset="0"/>
          </a:endParaRPr>
        </a:p>
      </dsp:txBody>
      <dsp:txXfrm rot="10800000">
        <a:off x="0" y="1943126"/>
        <a:ext cx="7467600" cy="637114"/>
      </dsp:txXfrm>
    </dsp:sp>
    <dsp:sp modelId="{1BBA3880-DB46-47AF-B422-11E0155360E4}">
      <dsp:nvSpPr>
        <dsp:cNvPr id="0" name=""/>
        <dsp:cNvSpPr/>
      </dsp:nvSpPr>
      <dsp:spPr>
        <a:xfrm rot="10800000">
          <a:off x="0" y="972167"/>
          <a:ext cx="7467600" cy="98052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 err="1">
              <a:latin typeface="Avenir Next LT Pro" panose="020B0504020202020204" pitchFamily="34" charset="0"/>
            </a:rPr>
            <a:t>Generate</a:t>
          </a:r>
          <a:r>
            <a:rPr lang="fr-FR" sz="2100" kern="1200" dirty="0">
              <a:latin typeface="Avenir Next LT Pro" panose="020B0504020202020204" pitchFamily="34" charset="0"/>
            </a:rPr>
            <a:t> States</a:t>
          </a:r>
        </a:p>
      </dsp:txBody>
      <dsp:txXfrm rot="10800000">
        <a:off x="0" y="972167"/>
        <a:ext cx="7467600" cy="637114"/>
      </dsp:txXfrm>
    </dsp:sp>
    <dsp:sp modelId="{D73EF37D-1226-4B84-8957-1957C60BE26F}">
      <dsp:nvSpPr>
        <dsp:cNvPr id="0" name=""/>
        <dsp:cNvSpPr/>
      </dsp:nvSpPr>
      <dsp:spPr>
        <a:xfrm rot="10800000">
          <a:off x="0" y="1"/>
          <a:ext cx="7467600" cy="98052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>
              <a:latin typeface="Avenir Next LT Pro" panose="020B0504020202020204" pitchFamily="34" charset="0"/>
            </a:rPr>
            <a:t>Expansion</a:t>
          </a:r>
        </a:p>
      </dsp:txBody>
      <dsp:txXfrm rot="10800000">
        <a:off x="0" y="1"/>
        <a:ext cx="7467600" cy="6371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E2372A-7C25-460F-AF53-726144F74C23}">
      <dsp:nvSpPr>
        <dsp:cNvPr id="0" name=""/>
        <dsp:cNvSpPr/>
      </dsp:nvSpPr>
      <dsp:spPr>
        <a:xfrm>
          <a:off x="0" y="390433"/>
          <a:ext cx="7467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71212B-57BF-4F4E-A139-EBA80FD1E6FF}">
      <dsp:nvSpPr>
        <dsp:cNvPr id="0" name=""/>
        <dsp:cNvSpPr/>
      </dsp:nvSpPr>
      <dsp:spPr>
        <a:xfrm>
          <a:off x="373380" y="139513"/>
          <a:ext cx="52273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 err="1"/>
            <a:t>Extend</a:t>
          </a:r>
          <a:r>
            <a:rPr lang="fr-FR" sz="1700" kern="1200" dirty="0"/>
            <a:t> RA to </a:t>
          </a:r>
          <a:r>
            <a:rPr lang="fr-FR" sz="1700" kern="1200" dirty="0" err="1"/>
            <a:t>greater</a:t>
          </a:r>
          <a:r>
            <a:rPr lang="fr-FR" sz="1700" kern="1200" dirty="0"/>
            <a:t> dimensions </a:t>
          </a:r>
          <a:r>
            <a:rPr lang="fr-FR" sz="1700" kern="1200" dirty="0" err="1"/>
            <a:t>such</a:t>
          </a:r>
          <a:r>
            <a:rPr lang="fr-FR" sz="1700" kern="1200" dirty="0"/>
            <a:t> 3D</a:t>
          </a:r>
        </a:p>
      </dsp:txBody>
      <dsp:txXfrm>
        <a:off x="397878" y="164011"/>
        <a:ext cx="5178324" cy="452844"/>
      </dsp:txXfrm>
    </dsp:sp>
    <dsp:sp modelId="{CC110C50-DB23-4EAA-A1D2-B76A083F3A03}">
      <dsp:nvSpPr>
        <dsp:cNvPr id="0" name=""/>
        <dsp:cNvSpPr/>
      </dsp:nvSpPr>
      <dsp:spPr>
        <a:xfrm>
          <a:off x="0" y="1161553"/>
          <a:ext cx="7467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91FDF1-C947-43E5-A22A-E3E6466E165F}">
      <dsp:nvSpPr>
        <dsp:cNvPr id="0" name=""/>
        <dsp:cNvSpPr/>
      </dsp:nvSpPr>
      <dsp:spPr>
        <a:xfrm>
          <a:off x="373380" y="910633"/>
          <a:ext cx="52273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 err="1"/>
            <a:t>Consider</a:t>
          </a:r>
          <a:r>
            <a:rPr lang="fr-FR" sz="1700" kern="1200" dirty="0"/>
            <a:t> scenarios </a:t>
          </a:r>
          <a:r>
            <a:rPr lang="fr-FR" sz="1700" kern="1200" dirty="0" err="1"/>
            <a:t>such</a:t>
          </a:r>
          <a:r>
            <a:rPr lang="fr-FR" sz="1700" kern="1200" dirty="0"/>
            <a:t> </a:t>
          </a:r>
          <a:r>
            <a:rPr lang="en-US" sz="1700" kern="1200" dirty="0"/>
            <a:t>populated environment or when the actions are non-deterministic</a:t>
          </a:r>
          <a:endParaRPr lang="fr-FR" sz="1700" kern="1200" dirty="0"/>
        </a:p>
      </dsp:txBody>
      <dsp:txXfrm>
        <a:off x="397878" y="935131"/>
        <a:ext cx="5178324" cy="452844"/>
      </dsp:txXfrm>
    </dsp:sp>
    <dsp:sp modelId="{970A2539-5306-4C4B-A3CF-BB75491DC7F8}">
      <dsp:nvSpPr>
        <dsp:cNvPr id="0" name=""/>
        <dsp:cNvSpPr/>
      </dsp:nvSpPr>
      <dsp:spPr>
        <a:xfrm>
          <a:off x="0" y="1932673"/>
          <a:ext cx="7467600" cy="7095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569" tIns="354076" rIns="57956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consider a continuous learning environment</a:t>
          </a:r>
          <a:endParaRPr lang="fr-FR" sz="1700" kern="1200" dirty="0"/>
        </a:p>
      </dsp:txBody>
      <dsp:txXfrm>
        <a:off x="0" y="1932673"/>
        <a:ext cx="7467600" cy="709537"/>
      </dsp:txXfrm>
    </dsp:sp>
    <dsp:sp modelId="{29365DB0-CB21-4C1E-A7AA-F7B231A95A05}">
      <dsp:nvSpPr>
        <dsp:cNvPr id="0" name=""/>
        <dsp:cNvSpPr/>
      </dsp:nvSpPr>
      <dsp:spPr>
        <a:xfrm>
          <a:off x="373380" y="1681753"/>
          <a:ext cx="52273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 with uncertainty and ensure collision-free navigation</a:t>
          </a:r>
          <a:endParaRPr lang="fr-FR" sz="1700" kern="1200" dirty="0"/>
        </a:p>
      </dsp:txBody>
      <dsp:txXfrm>
        <a:off x="397878" y="1706251"/>
        <a:ext cx="5178324" cy="452844"/>
      </dsp:txXfrm>
    </dsp:sp>
    <dsp:sp modelId="{3E25BEAF-3FB3-402B-8706-53BE2565E2D0}">
      <dsp:nvSpPr>
        <dsp:cNvPr id="0" name=""/>
        <dsp:cNvSpPr/>
      </dsp:nvSpPr>
      <dsp:spPr>
        <a:xfrm>
          <a:off x="0" y="2984930"/>
          <a:ext cx="7467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A59B3-FF9D-4409-AFEE-78659487909E}">
      <dsp:nvSpPr>
        <dsp:cNvPr id="0" name=""/>
        <dsp:cNvSpPr/>
      </dsp:nvSpPr>
      <dsp:spPr>
        <a:xfrm>
          <a:off x="373380" y="2734010"/>
          <a:ext cx="52273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Adapt CHIMP to be integrated into cooperative multi-agent environments</a:t>
          </a:r>
          <a:endParaRPr lang="fr-FR" sz="1700" kern="1200" dirty="0"/>
        </a:p>
      </dsp:txBody>
      <dsp:txXfrm>
        <a:off x="397878" y="2758508"/>
        <a:ext cx="5178324" cy="4528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FAFFE2-F42D-48E1-96F1-C19AA4B9C774}">
      <dsp:nvSpPr>
        <dsp:cNvPr id="0" name=""/>
        <dsp:cNvSpPr/>
      </dsp:nvSpPr>
      <dsp:spPr>
        <a:xfrm>
          <a:off x="-4016001" y="-616485"/>
          <a:ext cx="4785796" cy="4785796"/>
        </a:xfrm>
        <a:prstGeom prst="blockArc">
          <a:avLst>
            <a:gd name="adj1" fmla="val 18900000"/>
            <a:gd name="adj2" fmla="val 2700000"/>
            <a:gd name="adj3" fmla="val 45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B91543-238C-46B7-8039-28971711C600}">
      <dsp:nvSpPr>
        <dsp:cNvPr id="0" name=""/>
        <dsp:cNvSpPr/>
      </dsp:nvSpPr>
      <dsp:spPr>
        <a:xfrm>
          <a:off x="403385" y="273141"/>
          <a:ext cx="7017101" cy="5465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33837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This model provides rich and flexible semantics for encoding the spatial aspect</a:t>
          </a:r>
          <a:endParaRPr lang="fr-FR" sz="1500" kern="1200" dirty="0"/>
        </a:p>
      </dsp:txBody>
      <dsp:txXfrm>
        <a:off x="403385" y="273141"/>
        <a:ext cx="7017101" cy="546566"/>
      </dsp:txXfrm>
    </dsp:sp>
    <dsp:sp modelId="{FB08E420-0D5F-47CB-97B1-AE34DCA1C749}">
      <dsp:nvSpPr>
        <dsp:cNvPr id="0" name=""/>
        <dsp:cNvSpPr/>
      </dsp:nvSpPr>
      <dsp:spPr>
        <a:xfrm>
          <a:off x="61780" y="204820"/>
          <a:ext cx="683208" cy="6832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4BCEA9-F7C9-4B4B-8C6B-22BAF8F9002C}">
      <dsp:nvSpPr>
        <dsp:cNvPr id="0" name=""/>
        <dsp:cNvSpPr/>
      </dsp:nvSpPr>
      <dsp:spPr>
        <a:xfrm>
          <a:off x="716744" y="1093133"/>
          <a:ext cx="6703742" cy="5465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33837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It has required more human effort to improve its knowledge base to get better performance.</a:t>
          </a:r>
          <a:endParaRPr lang="fr-FR" sz="1500" kern="1200" dirty="0"/>
        </a:p>
      </dsp:txBody>
      <dsp:txXfrm>
        <a:off x="716744" y="1093133"/>
        <a:ext cx="6703742" cy="546566"/>
      </dsp:txXfrm>
    </dsp:sp>
    <dsp:sp modelId="{3A4C85D5-62C0-4F16-AE85-E5E99708950E}">
      <dsp:nvSpPr>
        <dsp:cNvPr id="0" name=""/>
        <dsp:cNvSpPr/>
      </dsp:nvSpPr>
      <dsp:spPr>
        <a:xfrm>
          <a:off x="375140" y="1024812"/>
          <a:ext cx="683208" cy="6832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9F558E-8426-40BC-BB0F-233A569AD388}">
      <dsp:nvSpPr>
        <dsp:cNvPr id="0" name=""/>
        <dsp:cNvSpPr/>
      </dsp:nvSpPr>
      <dsp:spPr>
        <a:xfrm>
          <a:off x="716744" y="1913125"/>
          <a:ext cx="6703742" cy="5465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33837" tIns="38100" rIns="38100" bIns="381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0" i="0" kern="1200" dirty="0" err="1"/>
            <a:t>Solving</a:t>
          </a:r>
          <a:r>
            <a:rPr lang="fr-FR" sz="1500" b="0" i="0" kern="1200" dirty="0"/>
            <a:t> </a:t>
          </a:r>
          <a:r>
            <a:rPr lang="fr-FR" sz="1500" b="0" i="0" kern="1200" dirty="0" err="1"/>
            <a:t>linear</a:t>
          </a:r>
          <a:r>
            <a:rPr lang="fr-FR" sz="1500" b="0" i="0" kern="1200" dirty="0"/>
            <a:t> </a:t>
          </a:r>
          <a:r>
            <a:rPr lang="en-US" sz="1500" b="0" i="0" kern="1200" dirty="0"/>
            <a:t>programs such as TCSP can be solved in polynomial time</a:t>
          </a:r>
          <a:endParaRPr lang="fr-FR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/>
            <a:t>Such calculations are computationally heavy.</a:t>
          </a:r>
          <a:endParaRPr lang="fr-FR" sz="1200" b="0" kern="1200" dirty="0"/>
        </a:p>
      </dsp:txBody>
      <dsp:txXfrm>
        <a:off x="716744" y="1913125"/>
        <a:ext cx="6703742" cy="546566"/>
      </dsp:txXfrm>
    </dsp:sp>
    <dsp:sp modelId="{B28C5A20-9364-4F7D-906C-F1816B17DA8E}">
      <dsp:nvSpPr>
        <dsp:cNvPr id="0" name=""/>
        <dsp:cNvSpPr/>
      </dsp:nvSpPr>
      <dsp:spPr>
        <a:xfrm>
          <a:off x="375140" y="1844804"/>
          <a:ext cx="683208" cy="6832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9FEB84-AF54-420A-ABF2-D67855890561}">
      <dsp:nvSpPr>
        <dsp:cNvPr id="0" name=""/>
        <dsp:cNvSpPr/>
      </dsp:nvSpPr>
      <dsp:spPr>
        <a:xfrm>
          <a:off x="403385" y="2733117"/>
          <a:ext cx="7017101" cy="5465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33837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There </a:t>
          </a:r>
          <a:r>
            <a:rPr lang="fr-FR" sz="1500" kern="1200" dirty="0" err="1"/>
            <a:t>is</a:t>
          </a:r>
          <a:r>
            <a:rPr lang="fr-FR" sz="1500" kern="1200" dirty="0"/>
            <a:t> a large room for </a:t>
          </a:r>
          <a:r>
            <a:rPr lang="fr-FR" sz="1500" kern="1200" dirty="0" err="1"/>
            <a:t>improvement</a:t>
          </a:r>
          <a:endParaRPr lang="fr-FR" sz="1500" kern="1200" dirty="0"/>
        </a:p>
      </dsp:txBody>
      <dsp:txXfrm>
        <a:off x="403385" y="2733117"/>
        <a:ext cx="7017101" cy="546566"/>
      </dsp:txXfrm>
    </dsp:sp>
    <dsp:sp modelId="{061D92D9-6163-416A-825D-E699AD20D337}">
      <dsp:nvSpPr>
        <dsp:cNvPr id="0" name=""/>
        <dsp:cNvSpPr/>
      </dsp:nvSpPr>
      <dsp:spPr>
        <a:xfrm>
          <a:off x="61780" y="2664796"/>
          <a:ext cx="683208" cy="6832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E289C7-A3F5-4DA7-89D1-4B914CB49708}">
      <dsp:nvSpPr>
        <dsp:cNvPr id="0" name=""/>
        <dsp:cNvSpPr/>
      </dsp:nvSpPr>
      <dsp:spPr>
        <a:xfrm rot="16200000">
          <a:off x="3116299" y="-3116299"/>
          <a:ext cx="1470025" cy="770262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0" rIns="210344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Thank You </a:t>
          </a:r>
          <a:br>
            <a:rPr lang="en-US" sz="3300" kern="1200" dirty="0"/>
          </a:br>
          <a:r>
            <a:rPr lang="en-US" sz="3300" kern="1200" dirty="0"/>
            <a:t>For Your Attention.</a:t>
          </a:r>
          <a:endParaRPr lang="fr-FR" sz="3300" kern="1200" dirty="0"/>
        </a:p>
      </dsp:txBody>
      <dsp:txXfrm rot="5400000">
        <a:off x="0" y="294005"/>
        <a:ext cx="7702624" cy="882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0E10930-A909-452F-B48A-46955118C6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028F6EB-1B8D-461D-A728-AB13BA7EC46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D87AE-126C-4F3F-B8B8-5F2B8E672EE8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7A8EDCF-D704-4BA2-8539-A9F09A5724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RL &amp; GP | Hatem Htira |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80DE53A-41FB-4B01-A828-0F819F15AE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2B064-9283-464A-8997-EEF5CF35D0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3807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2866D-6E41-4BDC-AB93-2D7EB929A0DA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RL &amp; GP | Hatem Htira |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59EFF-3043-46C7-ACEA-6E1A741F6C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11684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Hello </a:t>
            </a:r>
            <a:r>
              <a:rPr lang="fr-FR" dirty="0" err="1"/>
              <a:t>everyone</a:t>
            </a:r>
            <a:r>
              <a:rPr lang="fr-FR" dirty="0"/>
              <a:t> , i m </a:t>
            </a:r>
            <a:r>
              <a:rPr lang="fr-FR" dirty="0" err="1"/>
              <a:t>going</a:t>
            </a:r>
            <a:r>
              <a:rPr lang="fr-FR" dirty="0"/>
              <a:t> to </a:t>
            </a:r>
            <a:r>
              <a:rPr lang="fr-FR" dirty="0" err="1"/>
              <a:t>speak</a:t>
            </a:r>
            <a:r>
              <a:rPr lang="fr-FR" dirty="0"/>
              <a:t> </a:t>
            </a:r>
            <a:r>
              <a:rPr lang="fr-FR" dirty="0" err="1"/>
              <a:t>today</a:t>
            </a:r>
            <a:r>
              <a:rPr lang="fr-FR" dirty="0"/>
              <a:t> about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chimp</a:t>
            </a:r>
            <a:r>
              <a:rPr lang="fr-FR" dirty="0"/>
              <a:t> and how i </a:t>
            </a:r>
            <a:r>
              <a:rPr lang="fr-FR" dirty="0" err="1"/>
              <a:t>extended</a:t>
            </a:r>
            <a:r>
              <a:rPr lang="fr-FR" dirty="0"/>
              <a:t> the </a:t>
            </a:r>
            <a:r>
              <a:rPr lang="fr-FR" dirty="0" err="1"/>
              <a:t>hybrid</a:t>
            </a:r>
            <a:r>
              <a:rPr lang="fr-FR" dirty="0"/>
              <a:t> planner </a:t>
            </a:r>
            <a:r>
              <a:rPr lang="fr-FR" dirty="0" err="1"/>
              <a:t>with</a:t>
            </a:r>
            <a:r>
              <a:rPr lang="fr-FR" dirty="0"/>
              <a:t> spatial solver</a:t>
            </a:r>
          </a:p>
        </p:txBody>
      </p:sp>
    </p:spTree>
    <p:extLst>
      <p:ext uri="{BB962C8B-B14F-4D97-AF65-F5344CB8AC3E}">
        <p14:creationId xmlns:p14="http://schemas.microsoft.com/office/powerpoint/2010/main" val="2121984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800" b="0" i="0" u="none" strike="noStrike" baseline="0" dirty="0">
                <a:latin typeface="Cochineal-Roman"/>
              </a:rPr>
              <a:t>How can HTNs be modelled as MDPs?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0104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b="0" i="0" dirty="0">
                <a:solidFill>
                  <a:srgbClr val="303030"/>
                </a:solidFill>
                <a:effectLst/>
                <a:latin typeface="Open Sans"/>
              </a:rPr>
              <a:t>The planning </a:t>
            </a:r>
            <a:r>
              <a:rPr lang="fr-FR" b="0" i="0" dirty="0" err="1">
                <a:solidFill>
                  <a:srgbClr val="303030"/>
                </a:solidFill>
                <a:effectLst/>
                <a:latin typeface="Open Sans"/>
              </a:rPr>
              <a:t>is</a:t>
            </a:r>
            <a:r>
              <a:rPr lang="fr-FR" b="0" i="0" dirty="0">
                <a:solidFill>
                  <a:srgbClr val="303030"/>
                </a:solidFill>
                <a:effectLst/>
                <a:latin typeface="Open Sans"/>
              </a:rPr>
              <a:t> </a:t>
            </a:r>
            <a:r>
              <a:rPr lang="fr-FR" b="0" i="0" dirty="0" err="1">
                <a:solidFill>
                  <a:srgbClr val="303030"/>
                </a:solidFill>
                <a:effectLst/>
                <a:latin typeface="Open Sans"/>
              </a:rPr>
              <a:t>done</a:t>
            </a:r>
            <a:r>
              <a:rPr lang="fr-FR" b="0" i="0" dirty="0">
                <a:solidFill>
                  <a:srgbClr val="303030"/>
                </a:solidFill>
                <a:effectLst/>
                <a:latin typeface="Open Sans"/>
              </a:rPr>
              <a:t> offline </a:t>
            </a:r>
            <a:r>
              <a:rPr lang="fr-FR" b="0" i="0" dirty="0" err="1">
                <a:solidFill>
                  <a:srgbClr val="303030"/>
                </a:solidFill>
                <a:effectLst/>
                <a:latin typeface="Open Sans"/>
              </a:rPr>
              <a:t>based</a:t>
            </a:r>
            <a:r>
              <a:rPr lang="fr-FR" b="0" i="0" dirty="0">
                <a:solidFill>
                  <a:srgbClr val="303030"/>
                </a:solidFill>
                <a:effectLst/>
                <a:latin typeface="Open Sans"/>
              </a:rPr>
              <a:t> on the </a:t>
            </a:r>
            <a:r>
              <a:rPr lang="fr-FR" b="0" i="0" dirty="0" err="1">
                <a:solidFill>
                  <a:srgbClr val="303030"/>
                </a:solidFill>
                <a:effectLst/>
                <a:latin typeface="Open Sans"/>
              </a:rPr>
              <a:t>assumption</a:t>
            </a:r>
            <a:r>
              <a:rPr lang="fr-FR" b="0" i="0" dirty="0">
                <a:solidFill>
                  <a:srgbClr val="303030"/>
                </a:solidFill>
                <a:effectLst/>
                <a:latin typeface="Open Sans"/>
              </a:rPr>
              <a:t> </a:t>
            </a:r>
            <a:r>
              <a:rPr lang="fr-FR" b="0" i="0" dirty="0" err="1">
                <a:solidFill>
                  <a:srgbClr val="303030"/>
                </a:solidFill>
                <a:effectLst/>
                <a:latin typeface="Open Sans"/>
              </a:rPr>
              <a:t>that</a:t>
            </a:r>
            <a:r>
              <a:rPr lang="fr-FR" b="0" i="0" dirty="0">
                <a:solidFill>
                  <a:srgbClr val="303030"/>
                </a:solidFill>
                <a:effectLst/>
                <a:latin typeface="Open Sans"/>
              </a:rPr>
              <a:t> all the actions are </a:t>
            </a:r>
            <a:r>
              <a:rPr lang="fr-FR" b="0" i="0" dirty="0" err="1">
                <a:solidFill>
                  <a:srgbClr val="303030"/>
                </a:solidFill>
                <a:effectLst/>
                <a:latin typeface="Open Sans"/>
              </a:rPr>
              <a:t>deterministic</a:t>
            </a:r>
            <a:endParaRPr lang="fr-FR" b="0" i="0" dirty="0">
              <a:solidFill>
                <a:srgbClr val="303030"/>
              </a:solidFill>
              <a:effectLst/>
              <a:latin typeface="Open Sans"/>
            </a:endParaRPr>
          </a:p>
          <a:p>
            <a:pPr lvl="0"/>
            <a:endParaRPr lang="fr-FR" b="0" i="0" dirty="0">
              <a:solidFill>
                <a:srgbClr val="303030"/>
              </a:solidFill>
              <a:effectLst/>
              <a:latin typeface="Open Sans"/>
            </a:endParaRPr>
          </a:p>
          <a:p>
            <a:pPr lvl="0"/>
            <a:r>
              <a:rPr lang="fr-FR" b="0" i="0" dirty="0" err="1">
                <a:solidFill>
                  <a:srgbClr val="303030"/>
                </a:solidFill>
                <a:effectLst/>
                <a:latin typeface="Open Sans"/>
              </a:rPr>
              <a:t>Spoon</a:t>
            </a:r>
            <a:r>
              <a:rPr lang="fr-FR" b="0" i="0" dirty="0">
                <a:solidFill>
                  <a:srgbClr val="303030"/>
                </a:solidFill>
                <a:effectLst/>
                <a:latin typeface="Open Sans"/>
              </a:rPr>
              <a:t> </a:t>
            </a:r>
            <a:r>
              <a:rPr lang="fr-FR" b="0" i="0" dirty="0" err="1">
                <a:solidFill>
                  <a:srgbClr val="303030"/>
                </a:solidFill>
                <a:effectLst/>
                <a:latin typeface="Open Sans"/>
              </a:rPr>
              <a:t>inside</a:t>
            </a:r>
            <a:r>
              <a:rPr lang="fr-FR" b="0" i="0" dirty="0">
                <a:solidFill>
                  <a:srgbClr val="303030"/>
                </a:solidFill>
                <a:effectLst/>
                <a:latin typeface="Open Sans"/>
              </a:rPr>
              <a:t> a cup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7974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2372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All the </a:t>
            </a:r>
            <a:r>
              <a:rPr lang="fr-FR" dirty="0" err="1"/>
              <a:t>methods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decomposed</a:t>
            </a:r>
            <a:r>
              <a:rPr lang="fr-FR" dirty="0"/>
              <a:t> </a:t>
            </a:r>
            <a:r>
              <a:rPr lang="fr-FR" dirty="0" err="1"/>
              <a:t>until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primitive éléments are </a:t>
            </a:r>
            <a:r>
              <a:rPr lang="fr-FR" dirty="0" err="1"/>
              <a:t>left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3709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For </a:t>
            </a:r>
            <a:r>
              <a:rPr lang="fr-FR" dirty="0" err="1"/>
              <a:t>mdp</a:t>
            </a:r>
            <a:r>
              <a:rPr lang="fr-FR" dirty="0"/>
              <a:t> </a:t>
            </a:r>
            <a:r>
              <a:rPr lang="fr-FR" dirty="0" err="1"/>
              <a:t>consists</a:t>
            </a:r>
            <a:r>
              <a:rPr lang="fr-FR" dirty="0"/>
              <a:t> of non-</a:t>
            </a:r>
            <a:r>
              <a:rPr lang="fr-FR" dirty="0" err="1"/>
              <a:t>overlapping</a:t>
            </a:r>
            <a:r>
              <a:rPr lang="fr-FR" dirty="0"/>
              <a:t> states , </a:t>
            </a:r>
          </a:p>
          <a:p>
            <a:r>
              <a:rPr lang="fr-FR" dirty="0"/>
              <a:t>in </a:t>
            </a:r>
            <a:r>
              <a:rPr lang="fr-FR" dirty="0" err="1"/>
              <a:t>some</a:t>
            </a:r>
            <a:r>
              <a:rPr lang="fr-FR" dirty="0"/>
              <a:t> scenarios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have states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axioms</a:t>
            </a:r>
            <a:r>
              <a:rPr lang="fr-FR" dirty="0"/>
              <a:t> or </a:t>
            </a:r>
            <a:r>
              <a:rPr lang="fr-FR" dirty="0" err="1"/>
              <a:t>features</a:t>
            </a:r>
            <a:r>
              <a:rPr lang="fr-FR" dirty="0"/>
              <a:t> , as an abstract </a:t>
            </a:r>
            <a:r>
              <a:rPr lang="fr-FR" dirty="0" err="1"/>
              <a:t>example</a:t>
            </a:r>
            <a:r>
              <a:rPr lang="fr-FR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6838644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Reward function in an MDP is to induce the solver to select actions that lead an agent towards certain desirable states.</a:t>
            </a:r>
          </a:p>
        </p:txBody>
      </p:sp>
    </p:spTree>
    <p:extLst>
      <p:ext uri="{BB962C8B-B14F-4D97-AF65-F5344CB8AC3E}">
        <p14:creationId xmlns:p14="http://schemas.microsoft.com/office/powerpoint/2010/main" val="1039925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As </a:t>
            </a:r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demonstration</a:t>
            </a:r>
            <a:r>
              <a:rPr lang="fr-FR" dirty="0"/>
              <a:t> </a:t>
            </a:r>
          </a:p>
          <a:p>
            <a:r>
              <a:rPr lang="fr-FR" dirty="0"/>
              <a:t>Robot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at the table the </a:t>
            </a:r>
            <a:r>
              <a:rPr lang="fr-FR" dirty="0" err="1"/>
              <a:t>whole</a:t>
            </a:r>
            <a:r>
              <a:rPr lang="fr-FR" dirty="0"/>
              <a:t> time</a:t>
            </a:r>
          </a:p>
          <a:p>
            <a:r>
              <a:rPr lang="fr-FR" dirty="0"/>
              <a:t>In </a:t>
            </a:r>
            <a:r>
              <a:rPr lang="fr-FR" dirty="0" err="1"/>
              <a:t>operator</a:t>
            </a:r>
            <a:r>
              <a:rPr lang="fr-FR" dirty="0"/>
              <a:t> 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hv</a:t>
            </a:r>
            <a:r>
              <a:rPr lang="fr-FR" dirty="0"/>
              <a:t> the </a:t>
            </a:r>
            <a:r>
              <a:rPr lang="fr-FR" dirty="0" err="1"/>
              <a:t>possiblity</a:t>
            </a:r>
            <a:r>
              <a:rPr lang="fr-FR" dirty="0"/>
              <a:t> to </a:t>
            </a:r>
            <a:r>
              <a:rPr lang="fr-FR" dirty="0" err="1"/>
              <a:t>specifiy</a:t>
            </a:r>
            <a:r>
              <a:rPr lang="fr-FR" dirty="0"/>
              <a:t> the duration </a:t>
            </a:r>
          </a:p>
        </p:txBody>
      </p:sp>
    </p:spTree>
    <p:extLst>
      <p:ext uri="{BB962C8B-B14F-4D97-AF65-F5344CB8AC3E}">
        <p14:creationId xmlns:p14="http://schemas.microsoft.com/office/powerpoint/2010/main" val="4449764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As </a:t>
            </a:r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demonstration</a:t>
            </a:r>
            <a:r>
              <a:rPr lang="fr-FR" dirty="0"/>
              <a:t> </a:t>
            </a:r>
          </a:p>
          <a:p>
            <a:r>
              <a:rPr lang="fr-FR" dirty="0"/>
              <a:t>Robot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at the table the </a:t>
            </a:r>
            <a:r>
              <a:rPr lang="fr-FR" dirty="0" err="1"/>
              <a:t>whole</a:t>
            </a:r>
            <a:r>
              <a:rPr lang="fr-FR" dirty="0"/>
              <a:t> time</a:t>
            </a:r>
          </a:p>
          <a:p>
            <a:r>
              <a:rPr lang="fr-FR" dirty="0"/>
              <a:t>In </a:t>
            </a:r>
            <a:r>
              <a:rPr lang="fr-FR" dirty="0" err="1"/>
              <a:t>operator</a:t>
            </a:r>
            <a:r>
              <a:rPr lang="fr-FR" dirty="0"/>
              <a:t> 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hv</a:t>
            </a:r>
            <a:r>
              <a:rPr lang="fr-FR" dirty="0"/>
              <a:t> the </a:t>
            </a:r>
            <a:r>
              <a:rPr lang="fr-FR" dirty="0" err="1"/>
              <a:t>possiblity</a:t>
            </a:r>
            <a:r>
              <a:rPr lang="fr-FR" dirty="0"/>
              <a:t> to </a:t>
            </a:r>
            <a:r>
              <a:rPr lang="fr-FR" dirty="0" err="1"/>
              <a:t>specifiy</a:t>
            </a:r>
            <a:r>
              <a:rPr lang="fr-FR" dirty="0"/>
              <a:t> the duration </a:t>
            </a:r>
          </a:p>
        </p:txBody>
      </p:sp>
    </p:spTree>
    <p:extLst>
      <p:ext uri="{BB962C8B-B14F-4D97-AF65-F5344CB8AC3E}">
        <p14:creationId xmlns:p14="http://schemas.microsoft.com/office/powerpoint/2010/main" val="1906054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34010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ochineal-Roman"/>
              </a:rPr>
              <a:t>An updated form of IF-statements ( IF-THEN and IF-THEN-ELSE )</a:t>
            </a:r>
          </a:p>
          <a:p>
            <a:pPr algn="l"/>
            <a:r>
              <a:rPr lang="en-US" sz="1800" b="0" i="0" u="none" strike="noStrike" baseline="0" dirty="0">
                <a:latin typeface="Cochineal-Roman"/>
              </a:rPr>
              <a:t>is implemented and can be used flexibly depending on the usage and</a:t>
            </a:r>
          </a:p>
          <a:p>
            <a:pPr algn="l"/>
            <a:r>
              <a:rPr lang="fr-FR" sz="1800" b="0" i="0" u="none" strike="noStrike" baseline="0" dirty="0">
                <a:latin typeface="Cochineal-Roman"/>
              </a:rPr>
              <a:t>designer planning </a:t>
            </a:r>
            <a:r>
              <a:rPr lang="fr-FR" sz="1800" b="0" i="0" u="none" strike="noStrike" baseline="0" dirty="0" err="1">
                <a:latin typeface="Cochineal-Roman"/>
              </a:rPr>
              <a:t>choice</a:t>
            </a:r>
            <a:r>
              <a:rPr lang="fr-FR" sz="1800" b="0" i="0" u="none" strike="noStrike" baseline="0" dirty="0">
                <a:latin typeface="Cochineal-Roman"/>
              </a:rPr>
              <a:t>,</a:t>
            </a:r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4376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First of all  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hv</a:t>
            </a:r>
            <a:r>
              <a:rPr lang="fr-FR" dirty="0"/>
              <a:t> short </a:t>
            </a:r>
            <a:r>
              <a:rPr lang="fr-FR" dirty="0" err="1"/>
              <a:t>overview</a:t>
            </a:r>
            <a:r>
              <a:rPr lang="fr-FR" dirty="0"/>
              <a:t> of the </a:t>
            </a:r>
            <a:r>
              <a:rPr lang="fr-FR" dirty="0" err="1"/>
              <a:t>general</a:t>
            </a:r>
            <a:r>
              <a:rPr lang="fr-FR" dirty="0"/>
              <a:t> </a:t>
            </a:r>
            <a:r>
              <a:rPr lang="fr-FR" dirty="0" err="1"/>
              <a:t>approach</a:t>
            </a:r>
            <a:r>
              <a:rPr lang="fr-FR" dirty="0"/>
              <a:t> of HTN and </a:t>
            </a:r>
            <a:r>
              <a:rPr lang="fr-FR" dirty="0" err="1"/>
              <a:t>meta</a:t>
            </a:r>
            <a:r>
              <a:rPr lang="fr-FR" dirty="0"/>
              <a:t>-CSP</a:t>
            </a:r>
          </a:p>
          <a:p>
            <a:r>
              <a:rPr lang="fr-FR" dirty="0" err="1"/>
              <a:t>Then</a:t>
            </a:r>
            <a:r>
              <a:rPr lang="fr-FR" dirty="0"/>
              <a:t> 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introduceCHIMP</a:t>
            </a:r>
            <a:r>
              <a:rPr lang="fr-FR" dirty="0"/>
              <a:t>,, and </a:t>
            </a:r>
            <a:r>
              <a:rPr lang="fr-FR" dirty="0" err="1"/>
              <a:t>here</a:t>
            </a:r>
            <a:r>
              <a:rPr lang="fr-FR" dirty="0"/>
              <a:t> i </a:t>
            </a:r>
            <a:r>
              <a:rPr lang="fr-FR" dirty="0" err="1"/>
              <a:t>will</a:t>
            </a:r>
            <a:r>
              <a:rPr lang="fr-FR" dirty="0"/>
              <a:t> tackle one of </a:t>
            </a:r>
            <a:r>
              <a:rPr lang="fr-FR" dirty="0" err="1"/>
              <a:t>limits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the absence of spatial </a:t>
            </a:r>
            <a:r>
              <a:rPr lang="fr-FR" dirty="0" err="1"/>
              <a:t>reasoner</a:t>
            </a:r>
            <a:r>
              <a:rPr lang="fr-FR" dirty="0"/>
              <a:t>,</a:t>
            </a:r>
          </a:p>
          <a:p>
            <a:r>
              <a:rPr lang="fr-FR" dirty="0"/>
              <a:t>And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solution to </a:t>
            </a:r>
            <a:r>
              <a:rPr lang="fr-FR" dirty="0" err="1"/>
              <a:t>implement</a:t>
            </a:r>
            <a:r>
              <a:rPr lang="fr-FR" dirty="0"/>
              <a:t> spatial solver</a:t>
            </a:r>
          </a:p>
          <a:p>
            <a:r>
              <a:rPr lang="fr-FR" dirty="0"/>
              <a:t>And in end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finish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introducing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possible </a:t>
            </a:r>
            <a:r>
              <a:rPr lang="fr-FR" dirty="0" err="1"/>
              <a:t>improvement</a:t>
            </a:r>
            <a:r>
              <a:rPr lang="fr-FR" dirty="0"/>
              <a:t> to CHIMP and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9277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 err="1">
                <a:latin typeface="Cochineal-Roman"/>
              </a:rPr>
              <a:t>Sevral</a:t>
            </a:r>
            <a:r>
              <a:rPr lang="en-US" sz="1800" b="0" i="0" u="none" strike="noStrike" baseline="0" dirty="0">
                <a:latin typeface="Cochineal-Roman"/>
              </a:rPr>
              <a:t> aspects of hybrid reason are included in our approach</a:t>
            </a:r>
          </a:p>
          <a:p>
            <a:pPr algn="l"/>
            <a:r>
              <a:rPr lang="en-US" sz="1800" b="0" i="0" u="none" strike="noStrike" baseline="0" dirty="0">
                <a:latin typeface="Cochineal-Roman"/>
              </a:rPr>
              <a:t>we fetch the remaining resource of the incoming state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87167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7317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2869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24729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05874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42062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42785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Require</a:t>
            </a:r>
            <a:r>
              <a:rPr lang="fr-FR" dirty="0"/>
              <a:t> </a:t>
            </a:r>
            <a:r>
              <a:rPr lang="fr-FR" dirty="0" err="1"/>
              <a:t>less</a:t>
            </a:r>
            <a:r>
              <a:rPr lang="fr-FR" dirty="0"/>
              <a:t> </a:t>
            </a:r>
            <a:r>
              <a:rPr lang="fr-FR" dirty="0" err="1"/>
              <a:t>operators</a:t>
            </a:r>
            <a:r>
              <a:rPr lang="fr-FR" dirty="0"/>
              <a:t> false </a:t>
            </a:r>
            <a:r>
              <a:rPr lang="fr-FR" dirty="0" err="1"/>
              <a:t>false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40835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As </a:t>
            </a:r>
            <a:r>
              <a:rPr lang="fr-FR" dirty="0" err="1"/>
              <a:t>larger</a:t>
            </a:r>
            <a:r>
              <a:rPr lang="fr-FR" dirty="0"/>
              <a:t> the plan </a:t>
            </a:r>
            <a:r>
              <a:rPr lang="fr-FR" dirty="0" err="1"/>
              <a:t>ist</a:t>
            </a:r>
            <a:r>
              <a:rPr lang="fr-FR" dirty="0"/>
              <a:t>, the longer the exécution time</a:t>
            </a:r>
          </a:p>
          <a:p>
            <a:endParaRPr lang="fr-FR" dirty="0"/>
          </a:p>
          <a:p>
            <a:r>
              <a:rPr lang="fr-FR" dirty="0"/>
              <a:t>--C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heavier</a:t>
            </a:r>
            <a:r>
              <a:rPr lang="fr-FR" dirty="0"/>
              <a:t> to </a:t>
            </a:r>
            <a:r>
              <a:rPr lang="fr-FR" dirty="0" err="1"/>
              <a:t>execute</a:t>
            </a:r>
            <a:r>
              <a:rPr lang="fr-FR" dirty="0"/>
              <a:t> in computation </a:t>
            </a:r>
            <a:r>
              <a:rPr lang="fr-FR" dirty="0" err="1"/>
              <a:t>level</a:t>
            </a:r>
            <a:r>
              <a:rPr lang="fr-FR" dirty="0"/>
              <a:t> and to check the fluent </a:t>
            </a:r>
            <a:r>
              <a:rPr lang="fr-FR" dirty="0" err="1"/>
              <a:t>function</a:t>
            </a:r>
            <a:r>
              <a:rPr lang="fr-FR" dirty="0"/>
              <a:t>,,</a:t>
            </a:r>
          </a:p>
        </p:txBody>
      </p:sp>
    </p:spTree>
    <p:extLst>
      <p:ext uri="{BB962C8B-B14F-4D97-AF65-F5344CB8AC3E}">
        <p14:creationId xmlns:p14="http://schemas.microsoft.com/office/powerpoint/2010/main" val="12250442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dirty="0" err="1"/>
              <a:t>Allow</a:t>
            </a:r>
            <a:r>
              <a:rPr lang="fr-FR" dirty="0"/>
              <a:t> the model to </a:t>
            </a:r>
            <a:r>
              <a:rPr lang="fr-FR" dirty="0" err="1"/>
              <a:t>learn</a:t>
            </a:r>
            <a:r>
              <a:rPr lang="fr-FR" dirty="0"/>
              <a:t> and </a:t>
            </a:r>
            <a:r>
              <a:rPr lang="fr-FR" dirty="0" err="1"/>
              <a:t>esnure</a:t>
            </a:r>
            <a:r>
              <a:rPr lang="fr-FR" dirty="0"/>
              <a:t> </a:t>
            </a:r>
            <a:r>
              <a:rPr lang="fr-FR" dirty="0" err="1"/>
              <a:t>safty</a:t>
            </a:r>
            <a:r>
              <a:rPr lang="fr-FR" dirty="0"/>
              <a:t> </a:t>
            </a:r>
            <a:r>
              <a:rPr lang="fr-FR" dirty="0" err="1"/>
              <a:t>through</a:t>
            </a:r>
            <a:r>
              <a:rPr lang="fr-FR" dirty="0"/>
              <a:t> GP for </a:t>
            </a:r>
            <a:r>
              <a:rPr lang="fr-FR" dirty="0" err="1"/>
              <a:t>example</a:t>
            </a:r>
            <a:endParaRPr lang="fr-FR" dirty="0"/>
          </a:p>
          <a:p>
            <a:pPr algn="l"/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Continous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en-US" dirty="0"/>
              <a:t>using Reinforcement learning and maybe ensure </a:t>
            </a:r>
            <a:r>
              <a:rPr lang="en-US" dirty="0" err="1"/>
              <a:t>safness</a:t>
            </a:r>
            <a:r>
              <a:rPr lang="en-US" dirty="0"/>
              <a:t> using GP,,</a:t>
            </a:r>
            <a:endParaRPr lang="fr-FR" dirty="0"/>
          </a:p>
          <a:p>
            <a:pPr algn="l"/>
            <a:endParaRPr lang="fr-FR" dirty="0"/>
          </a:p>
          <a:p>
            <a:pPr algn="l"/>
            <a:r>
              <a:rPr lang="fr-FR" dirty="0"/>
              <a:t>Robot </a:t>
            </a:r>
            <a:r>
              <a:rPr lang="fr-FR" dirty="0" err="1"/>
              <a:t>behind</a:t>
            </a:r>
            <a:r>
              <a:rPr lang="fr-FR" dirty="0"/>
              <a:t> the </a:t>
            </a:r>
            <a:r>
              <a:rPr lang="fr-FR" dirty="0" err="1"/>
              <a:t>counter</a:t>
            </a:r>
            <a:r>
              <a:rPr lang="fr-FR" dirty="0"/>
              <a:t>,,s</a:t>
            </a:r>
          </a:p>
        </p:txBody>
      </p:sp>
    </p:spTree>
    <p:extLst>
      <p:ext uri="{BB962C8B-B14F-4D97-AF65-F5344CB8AC3E}">
        <p14:creationId xmlns:p14="http://schemas.microsoft.com/office/powerpoint/2010/main" val="1281433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formalize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 and </a:t>
            </a:r>
            <a:r>
              <a:rPr lang="fr-FR" dirty="0" err="1"/>
              <a:t>every</a:t>
            </a:r>
            <a:r>
              <a:rPr lang="fr-FR" dirty="0"/>
              <a:t> high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described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sub</a:t>
            </a:r>
            <a:r>
              <a:rPr lang="fr-FR" dirty="0"/>
              <a:t> </a:t>
            </a:r>
            <a:r>
              <a:rPr lang="fr-FR" dirty="0" err="1"/>
              <a:t>tasks</a:t>
            </a:r>
            <a:r>
              <a:rPr lang="fr-FR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5008524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L"/>
              </a:rPr>
              <a:t>To sum up,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using unary and binary constraints combined with spatial </a:t>
            </a:r>
            <a:r>
              <a:rPr lang="en-US" sz="1800" b="0" i="0" u="none" strike="noStrike" baseline="0" dirty="0" err="1">
                <a:latin typeface="CMR10"/>
              </a:rPr>
              <a:t>uents</a:t>
            </a:r>
            <a:r>
              <a:rPr lang="en-US" sz="1800" b="0" i="0" u="none" strike="noStrike" baseline="0" dirty="0">
                <a:latin typeface="CMR10"/>
              </a:rPr>
              <a:t> function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to dene an additional expressive form of knowledge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2978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ym typeface="Wingdings" panose="05000000000000000000" pitchFamily="2" charset="2"/>
              </a:rPr>
              <a:t></a:t>
            </a:r>
            <a:r>
              <a:rPr lang="fr-FR" sz="1200" dirty="0"/>
              <a:t>HTN </a:t>
            </a:r>
            <a:r>
              <a:rPr lang="fr-FR" sz="1200" dirty="0" err="1"/>
              <a:t>methods</a:t>
            </a:r>
            <a:r>
              <a:rPr lang="fr-FR" sz="1200" dirty="0"/>
              <a:t> are </a:t>
            </a:r>
            <a:r>
              <a:rPr lang="fr-FR" sz="1200" dirty="0" err="1"/>
              <a:t>only</a:t>
            </a:r>
            <a:r>
              <a:rPr lang="fr-FR" sz="1200" dirty="0"/>
              <a:t> </a:t>
            </a:r>
            <a:r>
              <a:rPr lang="fr-FR" sz="1200" dirty="0" err="1"/>
              <a:t>applierd</a:t>
            </a:r>
            <a:r>
              <a:rPr lang="fr-FR" sz="1200" dirty="0"/>
              <a:t> when the </a:t>
            </a:r>
            <a:r>
              <a:rPr lang="fr-FR" sz="1200" dirty="0" err="1"/>
              <a:t>preconditions</a:t>
            </a:r>
            <a:r>
              <a:rPr lang="fr-FR" sz="1200" dirty="0"/>
              <a:t> are </a:t>
            </a:r>
            <a:r>
              <a:rPr lang="fr-FR" sz="1200" dirty="0" err="1"/>
              <a:t>satisfied</a:t>
            </a:r>
            <a:endParaRPr lang="fr-FR" sz="1200" dirty="0"/>
          </a:p>
          <a:p>
            <a:pPr marL="685800"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1200" dirty="0"/>
              <a:t>Example : </a:t>
            </a:r>
            <a:r>
              <a:rPr lang="fr-FR" sz="1200" dirty="0" err="1"/>
              <a:t>go_home</a:t>
            </a:r>
            <a:r>
              <a:rPr lang="fr-FR" sz="1200" dirty="0"/>
              <a:t> </a:t>
            </a:r>
            <a:r>
              <a:rPr lang="fr-FR" sz="1200" dirty="0">
                <a:sym typeface="Wingdings" panose="05000000000000000000" pitchFamily="2" charset="2"/>
              </a:rPr>
              <a:t> by taxi or by car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444081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Actions cause </a:t>
            </a:r>
            <a:r>
              <a:rPr lang="fr-FR" dirty="0" err="1"/>
              <a:t>stochastic</a:t>
            </a:r>
            <a:r>
              <a:rPr lang="fr-FR" dirty="0"/>
              <a:t> transitions. • Actions have </a:t>
            </a:r>
            <a:r>
              <a:rPr lang="fr-FR" dirty="0" err="1"/>
              <a:t>costs</a:t>
            </a:r>
            <a:r>
              <a:rPr lang="fr-FR" dirty="0"/>
              <a:t>/</a:t>
            </a:r>
            <a:r>
              <a:rPr lang="fr-FR" dirty="0" err="1"/>
              <a:t>rewards</a:t>
            </a:r>
            <a:r>
              <a:rPr lang="fr-F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initial state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known</a:t>
            </a:r>
            <a:r>
              <a:rPr lang="fr-FR" dirty="0"/>
              <a:t> and</a:t>
            </a:r>
            <a:r>
              <a:rPr lang="en-US" dirty="0"/>
              <a:t> fully observable 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actions are stochastic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describing the reward that the agent receives when it performs action a in state s and</a:t>
            </a:r>
            <a:b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ends up in state 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6474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0.8 probability to reach its intended effect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0.2 probability to pick up the wrong object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0790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0.95 probability to reach its intended effect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0.05 probability to move at right angles of the intended direction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9365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Policy generally specifies what the agent should do for any state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this mapping selects the action that leads to the long-term maximum reward, then the policy is optimal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9627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initial state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known</a:t>
            </a:r>
            <a:r>
              <a:rPr lang="fr-FR" dirty="0"/>
              <a:t> and</a:t>
            </a:r>
            <a:r>
              <a:rPr lang="en-US" dirty="0"/>
              <a:t> fully observable 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actions are deterministic or(predictable)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Hybrid</a:t>
            </a:r>
            <a:r>
              <a:rPr lang="fr-FR" dirty="0"/>
              <a:t> planning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formulated</a:t>
            </a:r>
            <a:r>
              <a:rPr lang="fr-FR" dirty="0"/>
              <a:t> as </a:t>
            </a:r>
            <a:r>
              <a:rPr lang="fr-FR" dirty="0" err="1"/>
              <a:t>meta-csp</a:t>
            </a:r>
            <a:endParaRPr lang="fr-FR" dirty="0"/>
          </a:p>
          <a:p>
            <a:r>
              <a:rPr lang="en-US" dirty="0"/>
              <a:t>The hybrid requirement will be represented as Constraint Satisfaction Problem (CSP). A constraint network consists of a finite </a:t>
            </a:r>
            <a:r>
              <a:rPr lang="en-US" dirty="0" err="1"/>
              <a:t>setof</a:t>
            </a:r>
            <a:r>
              <a:rPr lang="en-US" dirty="0"/>
              <a:t> variables, a set of domains of these variables and a set of constraints,</a:t>
            </a:r>
            <a:endParaRPr lang="fr-FR" dirty="0"/>
          </a:p>
          <a:p>
            <a:r>
              <a:rPr lang="fr-FR" dirty="0"/>
              <a:t>Global </a:t>
            </a:r>
            <a:r>
              <a:rPr lang="fr-FR" dirty="0" err="1"/>
              <a:t>consistency</a:t>
            </a:r>
            <a:r>
              <a:rPr lang="fr-FR" dirty="0"/>
              <a:t> </a:t>
            </a:r>
            <a:r>
              <a:rPr lang="fr-FR" dirty="0" err="1"/>
              <a:t>means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 </a:t>
            </a:r>
            <a:r>
              <a:rPr lang="fr-FR" dirty="0" err="1"/>
              <a:t>hv</a:t>
            </a:r>
            <a:r>
              <a:rPr lang="fr-FR" dirty="0"/>
              <a:t> </a:t>
            </a:r>
            <a:r>
              <a:rPr lang="fr-FR" dirty="0" err="1"/>
              <a:t>consistency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dirty="0" err="1"/>
              <a:t>knowledge</a:t>
            </a:r>
            <a:r>
              <a:rPr lang="fr-FR" dirty="0"/>
              <a:t> aspect ( temporal, spatial ,,,)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need to combine the structure and probabilistic </a:t>
            </a:r>
            <a:r>
              <a:rPr lang="en-US" dirty="0" err="1"/>
              <a:t>planning</a:t>
            </a:r>
            <a:r>
              <a:rPr lang="en-US" dirty="0" err="1">
                <a:sym typeface="Wingdings" panose="05000000000000000000" pitchFamily="2" charset="2"/>
              </a:rPr>
              <a:t></a:t>
            </a:r>
            <a:r>
              <a:rPr lang="en-US" dirty="0" err="1"/>
              <a:t>in</a:t>
            </a:r>
            <a:r>
              <a:rPr lang="en-US" dirty="0"/>
              <a:t> details we extend the chimp description with </a:t>
            </a:r>
            <a:r>
              <a:rPr lang="en-US" dirty="0" err="1"/>
              <a:t>mdp</a:t>
            </a:r>
            <a:r>
              <a:rPr lang="en-US" dirty="0"/>
              <a:t> structure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6993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noFill/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2248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200" y="2590800"/>
            <a:ext cx="7467600" cy="3552844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291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sz="half" idx="1"/>
          </p:nvPr>
        </p:nvSpPr>
        <p:spPr>
          <a:xfrm>
            <a:off x="838200" y="2395550"/>
            <a:ext cx="3657600" cy="37480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395550"/>
            <a:ext cx="3657600" cy="37480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474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1131894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457200" y="2392369"/>
            <a:ext cx="4040188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2"/>
          </p:nvPr>
        </p:nvSpPr>
        <p:spPr>
          <a:xfrm>
            <a:off x="457200" y="3032133"/>
            <a:ext cx="4040188" cy="3325827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2392369"/>
            <a:ext cx="404177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3032133"/>
            <a:ext cx="4041775" cy="3325827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006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9870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980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1" y="100491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3575050" y="1000108"/>
            <a:ext cx="5111750" cy="52864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2166963"/>
            <a:ext cx="3008313" cy="41195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1439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38200" y="2590802"/>
            <a:ext cx="7467600" cy="35528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14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"/>
          </p:nvPr>
        </p:nvSpPr>
        <p:spPr>
          <a:xfrm>
            <a:off x="1792288" y="1142985"/>
            <a:ext cx="5486400" cy="3584591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3898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fik 7" descr="Powerpoint-english-02.gif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Grafik 10" descr="Powerpoint-english.gif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51"/>
          <a:stretch>
            <a:fillRect/>
          </a:stretch>
        </p:blipFill>
        <p:spPr bwMode="hidden">
          <a:xfrm>
            <a:off x="0" y="2"/>
            <a:ext cx="9144000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143000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das Titelformat</a:t>
            </a:r>
            <a:br>
              <a:rPr lang="de-DE"/>
            </a:br>
            <a:r>
              <a:rPr lang="de-DE"/>
              <a:t>zu bearbeiten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590800"/>
            <a:ext cx="7467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Rectangle 23"/>
          <p:cNvSpPr>
            <a:spLocks noChangeArrowheads="1"/>
          </p:cNvSpPr>
          <p:nvPr/>
        </p:nvSpPr>
        <p:spPr bwMode="auto">
          <a:xfrm>
            <a:off x="7924800" y="6557963"/>
            <a:ext cx="106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de-DE" sz="900" dirty="0">
                <a:solidFill>
                  <a:srgbClr val="00407A"/>
                </a:solidFill>
                <a:latin typeface="Arial" charset="0"/>
                <a:cs typeface="+mn-cs"/>
              </a:rPr>
              <a:t>p. </a:t>
            </a:r>
            <a:fld id="{57CCA1A9-9FA9-49C1-B61E-09CDD9FC0E55}" type="slidenum">
              <a:rPr lang="de-DE" sz="900">
                <a:solidFill>
                  <a:srgbClr val="00407A"/>
                </a:solidFill>
                <a:latin typeface="Arial" charset="0"/>
                <a:cs typeface="+mn-cs"/>
              </a:rPr>
              <a:pPr algn="r">
                <a:defRPr/>
              </a:pPr>
              <a:t>‹N°›</a:t>
            </a:fld>
            <a:endParaRPr lang="de-DE" sz="900" dirty="0">
              <a:solidFill>
                <a:srgbClr val="00407A"/>
              </a:solidFill>
              <a:latin typeface="Arial" charset="0"/>
              <a:cs typeface="+mn-cs"/>
            </a:endParaRPr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152400" y="6557963"/>
            <a:ext cx="7543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00" noProof="0" dirty="0">
                <a:solidFill>
                  <a:srgbClr val="00407A"/>
                </a:solidFill>
                <a:latin typeface="Arial" charset="0"/>
                <a:cs typeface="+mn-cs"/>
              </a:rPr>
              <a:t>CHIMP | Hatem Htira | </a:t>
            </a:r>
            <a:r>
              <a:rPr lang="fr-FR" sz="800" b="0" i="0" dirty="0">
                <a:solidFill>
                  <a:srgbClr val="00457D"/>
                </a:solidFill>
                <a:effectLst/>
                <a:latin typeface="Helvetica Neue"/>
              </a:rPr>
              <a:t>SME-Projekt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00457D"/>
              </a:solidFill>
              <a:effectLst/>
              <a:latin typeface="Helvetica Neue"/>
            </a:endParaRPr>
          </a:p>
          <a:p>
            <a:pPr>
              <a:defRPr/>
            </a:pPr>
            <a:endParaRPr lang="en-US" sz="900" noProof="0" dirty="0">
              <a:solidFill>
                <a:srgbClr val="00407A"/>
              </a:solidFill>
              <a:latin typeface="Arial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+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diagramLayout" Target="../diagrams/layout6.xml"/><Relationship Id="rId7" Type="http://schemas.openxmlformats.org/officeDocument/2006/relationships/image" Target="../media/image2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Grafik 5" descr="Powerpoint-english-04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Grafik 6" descr="Powerpoint-english-03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45569" y="2871351"/>
            <a:ext cx="6248400" cy="1575048"/>
          </a:xfrm>
        </p:spPr>
        <p:txBody>
          <a:bodyPr/>
          <a:lstStyle/>
          <a:p>
            <a:r>
              <a:rPr lang="fr-FR" dirty="0"/>
              <a:t>Markov </a:t>
            </a:r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Processes</a:t>
            </a:r>
            <a:r>
              <a:rPr lang="fr-FR" dirty="0"/>
              <a:t> for </a:t>
            </a:r>
            <a:r>
              <a:rPr lang="fr-FR" dirty="0" err="1"/>
              <a:t>Hybrid</a:t>
            </a:r>
            <a:r>
              <a:rPr lang="fr-FR" dirty="0"/>
              <a:t> </a:t>
            </a:r>
            <a:r>
              <a:rPr lang="fr-FR" dirty="0" err="1"/>
              <a:t>Probabilistic</a:t>
            </a:r>
            <a:r>
              <a:rPr lang="fr-FR" dirty="0"/>
              <a:t> </a:t>
            </a:r>
            <a:r>
              <a:rPr lang="fr-FR" dirty="0" err="1"/>
              <a:t>Hierarchical</a:t>
            </a:r>
            <a:r>
              <a:rPr lang="fr-FR" dirty="0"/>
              <a:t> Planning</a:t>
            </a:r>
            <a:endParaRPr lang="de-DE" dirty="0"/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5569" y="4653136"/>
            <a:ext cx="5748338" cy="428625"/>
          </a:xfrm>
        </p:spPr>
        <p:txBody>
          <a:bodyPr anchor="ctr"/>
          <a:lstStyle/>
          <a:p>
            <a:pPr algn="l"/>
            <a:r>
              <a:rPr lang="de-DE" sz="1400" dirty="0" err="1">
                <a:solidFill>
                  <a:srgbClr val="00407A"/>
                </a:solidFill>
                <a:cs typeface="Arial" charset="0"/>
              </a:rPr>
              <a:t>Presentation</a:t>
            </a:r>
            <a:r>
              <a:rPr lang="de-DE" sz="1400" dirty="0">
                <a:solidFill>
                  <a:srgbClr val="00407A"/>
                </a:solidFill>
                <a:cs typeface="Arial" charset="0"/>
              </a:rPr>
              <a:t> </a:t>
            </a:r>
            <a:r>
              <a:rPr lang="de-DE" sz="1400" dirty="0" err="1">
                <a:solidFill>
                  <a:srgbClr val="00407A"/>
                </a:solidFill>
                <a:cs typeface="Arial" charset="0"/>
              </a:rPr>
              <a:t>by</a:t>
            </a:r>
            <a:r>
              <a:rPr lang="de-DE" sz="1400" dirty="0">
                <a:solidFill>
                  <a:srgbClr val="00407A"/>
                </a:solidFill>
                <a:cs typeface="Arial" charset="0"/>
              </a:rPr>
              <a:t> Hatem Htira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1148C-3CD3-4969-AD94-BD5F90C8E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fr-FR" dirty="0"/>
              <a:t>CHALLENGES &amp; LIMITATIONS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141136-D4E1-41A7-834F-F9ACD8EDA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4864"/>
            <a:ext cx="7910264" cy="3938780"/>
          </a:xfrm>
        </p:spPr>
        <p:txBody>
          <a:bodyPr/>
          <a:lstStyle/>
          <a:p>
            <a:pPr marL="0" indent="0">
              <a:buNone/>
            </a:pPr>
            <a:endParaRPr lang="en-US" sz="1400" dirty="0"/>
          </a:p>
          <a:p>
            <a:r>
              <a:rPr lang="en-US" sz="1400" dirty="0">
                <a:latin typeface="Avenir Next LT Pro" panose="020B0504020202020204" pitchFamily="34" charset="0"/>
              </a:rPr>
              <a:t>Does not model 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Uncertainty</a:t>
            </a:r>
            <a:r>
              <a:rPr lang="en-US" sz="1400" dirty="0">
                <a:latin typeface="Avenir Next LT Pro" panose="020B0504020202020204" pitchFamily="34" charset="0"/>
              </a:rPr>
              <a:t> (no 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probabilities</a:t>
            </a:r>
            <a:r>
              <a:rPr lang="en-US" sz="1400" dirty="0">
                <a:latin typeface="Avenir Next LT Pro" panose="020B0504020202020204" pitchFamily="34" charset="0"/>
              </a:rPr>
              <a:t>).</a:t>
            </a:r>
          </a:p>
          <a:p>
            <a:r>
              <a:rPr lang="en-US" sz="1400" dirty="0">
                <a:latin typeface="Avenir Next LT Pro" panose="020B0504020202020204" pitchFamily="34" charset="0"/>
              </a:rPr>
              <a:t>Does not consider a more 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general</a:t>
            </a:r>
            <a:r>
              <a:rPr lang="en-US" sz="1400" dirty="0">
                <a:latin typeface="Avenir Next LT Pro" panose="020B0504020202020204" pitchFamily="34" charset="0"/>
              </a:rPr>
              <a:t> models.</a:t>
            </a:r>
          </a:p>
          <a:p>
            <a:endParaRPr lang="fr-FR" sz="1400" dirty="0">
              <a:latin typeface="Avenir Next LT Pro" panose="020B0504020202020204" pitchFamily="34" charset="0"/>
            </a:endParaRPr>
          </a:p>
          <a:p>
            <a:r>
              <a:rPr lang="fr-FR" sz="1600" dirty="0">
                <a:latin typeface="Avenir Next LT Pro" panose="020B0504020202020204" pitchFamily="34" charset="0"/>
              </a:rPr>
              <a:t>Solution</a:t>
            </a:r>
            <a:r>
              <a:rPr lang="fr-FR" sz="1800" dirty="0">
                <a:latin typeface="Avenir Next LT Pro" panose="020B0504020202020204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fr-FR" sz="1400" dirty="0">
                <a:latin typeface="Avenir Next LT Pro" panose="020B0504020202020204" pitchFamily="34" charset="0"/>
                <a:sym typeface="Wingdings" panose="05000000000000000000" pitchFamily="2" charset="2"/>
              </a:rPr>
              <a:t></a:t>
            </a:r>
            <a:r>
              <a:rPr lang="fr-FR" sz="1400" dirty="0">
                <a:latin typeface="Avenir Next LT Pro" panose="020B0504020202020204" pitchFamily="34" charset="0"/>
              </a:rPr>
              <a:t> Combine the </a:t>
            </a:r>
            <a:r>
              <a:rPr lang="fr-FR" sz="1400" dirty="0" err="1">
                <a:latin typeface="Avenir Next LT Pro" panose="020B0504020202020204" pitchFamily="34" charset="0"/>
              </a:rPr>
              <a:t>existing</a:t>
            </a:r>
            <a:r>
              <a:rPr lang="fr-FR" sz="1400" dirty="0">
                <a:latin typeface="Avenir Next LT Pro" panose="020B0504020202020204" pitchFamily="34" charset="0"/>
              </a:rPr>
              <a:t> </a:t>
            </a:r>
            <a:r>
              <a:rPr lang="fr-F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HTN</a:t>
            </a:r>
            <a:r>
              <a:rPr lang="fr-FR" sz="1400" dirty="0">
                <a:latin typeface="Avenir Next LT Pro" panose="020B0504020202020204" pitchFamily="34" charset="0"/>
              </a:rPr>
              <a:t> structure </a:t>
            </a:r>
            <a:r>
              <a:rPr lang="fr-FR" sz="1400" dirty="0" err="1">
                <a:latin typeface="Avenir Next LT Pro" panose="020B0504020202020204" pitchFamily="34" charset="0"/>
              </a:rPr>
              <a:t>with</a:t>
            </a:r>
            <a:r>
              <a:rPr lang="fr-FR" sz="1400" dirty="0">
                <a:latin typeface="Avenir Next LT Pro" panose="020B0504020202020204" pitchFamily="34" charset="0"/>
              </a:rPr>
              <a:t> an </a:t>
            </a:r>
            <a:r>
              <a:rPr lang="fr-F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MDP</a:t>
            </a:r>
            <a:r>
              <a:rPr lang="fr-FR" sz="1400" dirty="0">
                <a:latin typeface="Avenir Next LT Pro" panose="020B0504020202020204" pitchFamily="34" charset="0"/>
              </a:rPr>
              <a:t> solver.</a:t>
            </a:r>
          </a:p>
          <a:p>
            <a:pPr marL="457200" lvl="1" indent="0">
              <a:buNone/>
            </a:pPr>
            <a:endParaRPr lang="fr-FR" sz="1600" dirty="0">
              <a:latin typeface="Avenir Next LT Pro" panose="020B0504020202020204" pitchFamily="34" charset="0"/>
            </a:endParaRPr>
          </a:p>
          <a:p>
            <a:r>
              <a:rPr lang="fr-FR" sz="1600" dirty="0">
                <a:latin typeface="Avenir Next LT Pro" panose="020B0504020202020204" pitchFamily="34" charset="0"/>
              </a:rPr>
              <a:t>Issues</a:t>
            </a:r>
            <a:r>
              <a:rPr lang="fr-FR" sz="1800" dirty="0">
                <a:latin typeface="Avenir Next LT Pro" panose="020B0504020202020204" pitchFamily="34" charset="0"/>
              </a:rPr>
              <a:t> </a:t>
            </a:r>
            <a:r>
              <a:rPr lang="fr-FR" sz="1600" dirty="0" err="1">
                <a:latin typeface="Avenir Next LT Pro" panose="020B0504020202020204" pitchFamily="34" charset="0"/>
              </a:rPr>
              <a:t>raised</a:t>
            </a:r>
            <a:r>
              <a:rPr lang="fr-FR" sz="1800" dirty="0">
                <a:latin typeface="Avenir Next LT Pro" panose="020B0504020202020204" pitchFamily="34" charset="0"/>
              </a:rPr>
              <a:t>:</a:t>
            </a:r>
          </a:p>
          <a:p>
            <a:pPr lvl="1"/>
            <a:r>
              <a:rPr lang="en-US" sz="1400" dirty="0">
                <a:latin typeface="Avenir Next LT Pro" panose="020B0504020202020204" pitchFamily="34" charset="0"/>
              </a:rPr>
              <a:t>How can we represent reward and action behaviors in the hierarchical planning (CHIMP)? </a:t>
            </a:r>
            <a:endParaRPr lang="fr-FR" sz="1400" dirty="0">
              <a:latin typeface="Avenir Next LT Pro" panose="020B0504020202020204" pitchFamily="34" charset="0"/>
            </a:endParaRPr>
          </a:p>
          <a:p>
            <a:pPr lvl="1"/>
            <a:r>
              <a:rPr lang="fr-FR" sz="1400" dirty="0">
                <a:latin typeface="Avenir Next LT Pro" panose="020B0504020202020204" pitchFamily="34" charset="0"/>
              </a:rPr>
              <a:t>How to </a:t>
            </a:r>
            <a:r>
              <a:rPr lang="fr-FR" sz="1400" dirty="0" err="1">
                <a:latin typeface="Avenir Next LT Pro" panose="020B0504020202020204" pitchFamily="34" charset="0"/>
              </a:rPr>
              <a:t>get</a:t>
            </a:r>
            <a:r>
              <a:rPr lang="fr-FR" sz="1400" dirty="0">
                <a:latin typeface="Avenir Next LT Pro" panose="020B0504020202020204" pitchFamily="34" charset="0"/>
              </a:rPr>
              <a:t> all the possible states </a:t>
            </a:r>
            <a:r>
              <a:rPr lang="fr-FR" sz="1400" dirty="0" err="1">
                <a:latin typeface="Avenir Next LT Pro" panose="020B0504020202020204" pitchFamily="34" charset="0"/>
              </a:rPr>
              <a:t>from</a:t>
            </a:r>
            <a:r>
              <a:rPr lang="fr-FR" sz="1400" dirty="0">
                <a:latin typeface="Avenir Next LT Pro" panose="020B0504020202020204" pitchFamily="34" charset="0"/>
              </a:rPr>
              <a:t> HTN?</a:t>
            </a:r>
          </a:p>
          <a:p>
            <a:pPr lvl="1"/>
            <a:r>
              <a:rPr lang="en-US" sz="1400" dirty="0">
                <a:latin typeface="Avenir Next LT Pro" panose="020B0504020202020204" pitchFamily="34" charset="0"/>
              </a:rPr>
              <a:t>Why can’t we reject HTN altogether and only use MDPs?</a:t>
            </a:r>
            <a:endParaRPr lang="fr-FR" sz="1400" dirty="0">
              <a:latin typeface="Avenir Next LT Pro" panose="020B0504020202020204" pitchFamily="34" charset="0"/>
            </a:endParaRPr>
          </a:p>
          <a:p>
            <a:pPr lvl="1"/>
            <a:endParaRPr lang="fr-FR" sz="1400" dirty="0"/>
          </a:p>
          <a:p>
            <a:pPr lvl="1"/>
            <a:endParaRPr lang="fr-FR" sz="1600" dirty="0"/>
          </a:p>
          <a:p>
            <a:pPr lvl="1"/>
            <a:endParaRPr lang="fr-FR" sz="1600" dirty="0"/>
          </a:p>
          <a:p>
            <a:pPr lvl="1"/>
            <a:endParaRPr lang="fr-FR" sz="1600" dirty="0"/>
          </a:p>
          <a:p>
            <a:pPr lvl="1"/>
            <a:endParaRPr lang="fr-F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1171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1148C-3CD3-4969-AD94-BD5F90C8E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143000"/>
          </a:xfrm>
        </p:spPr>
        <p:txBody>
          <a:bodyPr wrap="square" anchor="ctr">
            <a:normAutofit/>
          </a:bodyPr>
          <a:lstStyle/>
          <a:p>
            <a:r>
              <a:rPr lang="fr-FR" dirty="0"/>
              <a:t>CHALLENGES &amp; LIMITATIONS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93141136-D4E1-41A7-834F-F9ACD8EDA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2590802"/>
            <a:ext cx="7920880" cy="3552825"/>
          </a:xfrm>
        </p:spPr>
        <p:txBody>
          <a:bodyPr wrap="square" numCol="2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fr-FR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Hierarchical</a:t>
            </a:r>
            <a:r>
              <a:rPr lang="fr-FR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 </a:t>
            </a:r>
            <a:r>
              <a:rPr lang="fr-FR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Task</a:t>
            </a:r>
            <a:r>
              <a:rPr lang="fr-FR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 Network </a:t>
            </a:r>
            <a:r>
              <a:rPr lang="fr-FR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(CHIMP)</a:t>
            </a:r>
          </a:p>
          <a:p>
            <a:pPr marL="0" indent="0">
              <a:lnSpc>
                <a:spcPct val="90000"/>
              </a:lnSpc>
              <a:buNone/>
            </a:pPr>
            <a:endParaRPr lang="fr-FR" sz="1700" dirty="0">
              <a:latin typeface="Avenir Next LT Pro" panose="020B05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fr-FR" sz="1600" dirty="0">
                <a:latin typeface="Avenir Next LT Pro" panose="020B0504020202020204" pitchFamily="34" charset="0"/>
              </a:rPr>
              <a:t>States are not </a:t>
            </a:r>
            <a:r>
              <a:rPr lang="fr-FR" sz="1600" dirty="0" err="1">
                <a:latin typeface="Avenir Next LT Pro" panose="020B0504020202020204" pitchFamily="34" charset="0"/>
              </a:rPr>
              <a:t>enumerated</a:t>
            </a:r>
            <a:r>
              <a:rPr lang="fr-FR" sz="1600" dirty="0">
                <a:latin typeface="Avenir Next LT Pro" panose="020B0504020202020204" pitchFamily="34" charset="0"/>
              </a:rPr>
              <a:t> </a:t>
            </a:r>
            <a:r>
              <a:rPr lang="fr-FR" sz="1600" dirty="0" err="1">
                <a:latin typeface="Avenir Next LT Pro" panose="020B0504020202020204" pitchFamily="34" charset="0"/>
              </a:rPr>
              <a:t>exhaustively</a:t>
            </a:r>
            <a:endParaRPr lang="fr-FR" sz="1600" dirty="0">
              <a:latin typeface="Avenir Next LT Pro" panose="020B05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600" dirty="0">
                <a:latin typeface="Avenir Next LT Pro" panose="020B0504020202020204" pitchFamily="34" charset="0"/>
              </a:rPr>
              <a:t>State consists of properties of the environment</a:t>
            </a:r>
            <a:endParaRPr lang="fr-FR" sz="1600" dirty="0">
              <a:latin typeface="Avenir Next LT Pro" panose="020B05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600" dirty="0">
                <a:latin typeface="Avenir Next LT Pro" panose="020B0504020202020204" pitchFamily="34" charset="0"/>
              </a:rPr>
              <a:t>Each action modifies properties of the environment</a:t>
            </a:r>
            <a:endParaRPr lang="fr-FR" sz="1600" dirty="0">
              <a:latin typeface="Avenir Next LT Pro" panose="020B05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600" dirty="0">
                <a:latin typeface="Avenir Next LT Pro" panose="020B0504020202020204" pitchFamily="34" charset="0"/>
              </a:rPr>
              <a:t>Set of actions induces a smaller state space</a:t>
            </a:r>
            <a:endParaRPr lang="fr-FR" sz="1600" dirty="0">
              <a:latin typeface="Avenir Next LT Pro" panose="020B05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fr-FR" sz="1700" dirty="0">
              <a:latin typeface="Avenir Next LT Pro" panose="020B05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fr-FR" sz="1700" dirty="0">
              <a:latin typeface="Avenir Next LT Pro" panose="020B05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fr-FR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Markov </a:t>
            </a:r>
            <a:r>
              <a:rPr lang="fr-FR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Decision</a:t>
            </a:r>
            <a:r>
              <a:rPr lang="fr-FR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 Process</a:t>
            </a:r>
          </a:p>
          <a:p>
            <a:pPr marL="0" indent="0">
              <a:lnSpc>
                <a:spcPct val="90000"/>
              </a:lnSpc>
              <a:buNone/>
            </a:pPr>
            <a:endParaRPr lang="fr-FR" sz="1700" dirty="0">
              <a:latin typeface="Avenir Next LT Pro" panose="020B0504020202020204" pitchFamily="34" charset="0"/>
            </a:endParaRPr>
          </a:p>
          <a:p>
            <a:r>
              <a:rPr lang="en-US" sz="1700" dirty="0">
                <a:latin typeface="Avenir Next LT Pro" panose="020B0504020202020204" pitchFamily="34" charset="0"/>
              </a:rPr>
              <a:t>MDP domain explicitly enumerates all relevant states</a:t>
            </a:r>
            <a:endParaRPr lang="fr-FR" sz="1700" dirty="0">
              <a:latin typeface="Avenir Next LT Pro" panose="020B0504020202020204" pitchFamily="34" charset="0"/>
            </a:endParaRPr>
          </a:p>
          <a:p>
            <a:r>
              <a:rPr lang="en-US" sz="1700" dirty="0">
                <a:latin typeface="Avenir Next LT Pro" panose="020B0504020202020204" pitchFamily="34" charset="0"/>
              </a:rPr>
              <a:t>Implicitly represent the same properties expressed in HTN state</a:t>
            </a:r>
          </a:p>
          <a:p>
            <a:r>
              <a:rPr lang="en-US" sz="1700" dirty="0">
                <a:latin typeface="Avenir Next LT Pro" panose="020B0504020202020204" pitchFamily="34" charset="0"/>
              </a:rPr>
              <a:t>MDP solver must consult the entire state space</a:t>
            </a:r>
            <a:endParaRPr lang="fr-FR" sz="1700" dirty="0">
              <a:latin typeface="Avenir Next LT Pro" panose="020B0504020202020204" pitchFamily="34" charset="0"/>
            </a:endParaRPr>
          </a:p>
          <a:p>
            <a:r>
              <a:rPr lang="fr-FR" sz="1700" dirty="0" err="1">
                <a:latin typeface="Avenir Next LT Pro" panose="020B0504020202020204" pitchFamily="34" charset="0"/>
              </a:rPr>
              <a:t>Astronomically</a:t>
            </a:r>
            <a:r>
              <a:rPr lang="fr-FR" sz="1700" dirty="0">
                <a:latin typeface="Avenir Next LT Pro" panose="020B0504020202020204" pitchFamily="34" charset="0"/>
              </a:rPr>
              <a:t> large: </a:t>
            </a:r>
            <a:r>
              <a:rPr lang="en-US" sz="1700" dirty="0">
                <a:latin typeface="Avenir Next LT Pro" panose="020B0504020202020204" pitchFamily="34" charset="0"/>
              </a:rPr>
              <a:t>difficult to solve if the problem is very complex (hundreds of state variables)</a:t>
            </a:r>
            <a:endParaRPr lang="fr-FR" sz="17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87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2E2D0-385B-4FD6-852D-1E5553F2F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HTN to MDP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65E707E3-52A1-4B4B-92C1-BFF8B4B1EB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059854"/>
              </p:ext>
            </p:extLst>
          </p:nvPr>
        </p:nvGraphicFramePr>
        <p:xfrm>
          <a:off x="920824" y="2636912"/>
          <a:ext cx="7467600" cy="3552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3450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2E2D0-385B-4FD6-852D-1E5553F2F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143000"/>
          </a:xfrm>
        </p:spPr>
        <p:txBody>
          <a:bodyPr wrap="square" anchor="ctr">
            <a:normAutofit/>
          </a:bodyPr>
          <a:lstStyle/>
          <a:p>
            <a:r>
              <a:rPr lang="fr-FR" dirty="0" err="1"/>
              <a:t>From</a:t>
            </a:r>
            <a:r>
              <a:rPr lang="fr-FR" dirty="0"/>
              <a:t> HTN to MDP (Expansion)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D63D49-3459-484E-8DBE-0B39CB755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95550"/>
            <a:ext cx="4525888" cy="3748094"/>
          </a:xfrm>
        </p:spPr>
        <p:txBody>
          <a:bodyPr wrap="square" anchor="t">
            <a:normAutofit/>
          </a:bodyPr>
          <a:lstStyle/>
          <a:p>
            <a:r>
              <a:rPr lang="fr-FR" sz="1800" dirty="0">
                <a:latin typeface="Avenir Next LT Pro" panose="020B0504020202020204" pitchFamily="34" charset="0"/>
              </a:rPr>
              <a:t>The </a:t>
            </a:r>
            <a:r>
              <a:rPr lang="fr-FR" sz="1800" dirty="0" err="1">
                <a:latin typeface="Avenir Next LT Pro" panose="020B0504020202020204" pitchFamily="34" charset="0"/>
              </a:rPr>
              <a:t>idea</a:t>
            </a:r>
            <a:r>
              <a:rPr lang="fr-FR" sz="1800" dirty="0">
                <a:latin typeface="Avenir Next LT Pro" panose="020B0504020202020204" pitchFamily="34" charset="0"/>
              </a:rPr>
              <a:t> </a:t>
            </a:r>
            <a:r>
              <a:rPr lang="fr-FR" sz="1800" dirty="0" err="1">
                <a:latin typeface="Avenir Next LT Pro" panose="020B0504020202020204" pitchFamily="34" charset="0"/>
              </a:rPr>
              <a:t>here</a:t>
            </a:r>
            <a:r>
              <a:rPr lang="fr-FR" sz="1800" dirty="0">
                <a:latin typeface="Avenir Next LT Pro" panose="020B0504020202020204" pitchFamily="34" charset="0"/>
              </a:rPr>
              <a:t> </a:t>
            </a:r>
            <a:r>
              <a:rPr lang="fr-FR" sz="1800" dirty="0" err="1">
                <a:latin typeface="Avenir Next LT Pro" panose="020B0504020202020204" pitchFamily="34" charset="0"/>
              </a:rPr>
              <a:t>is</a:t>
            </a:r>
            <a:r>
              <a:rPr lang="fr-FR" sz="1800" dirty="0">
                <a:latin typeface="Avenir Next LT Pro" panose="020B0504020202020204" pitchFamily="34" charset="0"/>
              </a:rPr>
              <a:t> to </a:t>
            </a:r>
            <a:r>
              <a:rPr lang="fr-FR" sz="1800" dirty="0" err="1">
                <a:latin typeface="Avenir Next LT Pro" panose="020B0504020202020204" pitchFamily="34" charset="0"/>
              </a:rPr>
              <a:t>fully</a:t>
            </a:r>
            <a:r>
              <a:rPr lang="fr-FR" sz="1800" dirty="0">
                <a:latin typeface="Avenir Next LT Pro" panose="020B0504020202020204" pitchFamily="34" charset="0"/>
              </a:rPr>
              <a:t> expand the HTN </a:t>
            </a:r>
            <a:r>
              <a:rPr lang="fr-FR" sz="1800" dirty="0" err="1">
                <a:latin typeface="Avenir Next LT Pro" panose="020B0504020202020204" pitchFamily="34" charset="0"/>
              </a:rPr>
              <a:t>domain</a:t>
            </a:r>
            <a:r>
              <a:rPr lang="fr-FR" sz="1800" dirty="0">
                <a:latin typeface="Avenir Next LT Pro" panose="020B0504020202020204" pitchFamily="34" charset="0"/>
              </a:rPr>
              <a:t> into graph:</a:t>
            </a:r>
          </a:p>
          <a:p>
            <a:pPr lvl="1"/>
            <a:r>
              <a:rPr lang="fr-FR" sz="1700" dirty="0">
                <a:latin typeface="Avenir Next LT Pro" panose="020B0504020202020204" pitchFamily="34" charset="0"/>
              </a:rPr>
              <a:t>D</a:t>
            </a:r>
            <a:r>
              <a:rPr lang="en-US" sz="1700" dirty="0" err="1">
                <a:latin typeface="Avenir Next LT Pro" panose="020B0504020202020204" pitchFamily="34" charset="0"/>
              </a:rPr>
              <a:t>efined</a:t>
            </a:r>
            <a:r>
              <a:rPr lang="en-US" sz="1700" dirty="0">
                <a:latin typeface="Avenir Next LT Pro" panose="020B0504020202020204" pitchFamily="34" charset="0"/>
              </a:rPr>
              <a:t> by tasks (vertices) and ordering constraints (edges)</a:t>
            </a:r>
          </a:p>
          <a:p>
            <a:pPr lvl="1"/>
            <a:r>
              <a:rPr lang="fr-FR" sz="1700" dirty="0" err="1">
                <a:latin typeface="Avenir Next LT Pro" panose="020B0504020202020204" pitchFamily="34" charset="0"/>
              </a:rPr>
              <a:t>Each</a:t>
            </a:r>
            <a:r>
              <a:rPr lang="fr-FR" sz="1700" dirty="0">
                <a:latin typeface="Avenir Next LT Pro" panose="020B0504020202020204" pitchFamily="34" charset="0"/>
              </a:rPr>
              <a:t> primitive </a:t>
            </a:r>
            <a:r>
              <a:rPr lang="fr-FR" sz="1700" dirty="0" err="1">
                <a:latin typeface="Avenir Next LT Pro" panose="020B0504020202020204" pitchFamily="34" charset="0"/>
              </a:rPr>
              <a:t>task</a:t>
            </a:r>
            <a:r>
              <a:rPr lang="fr-FR" sz="1700" dirty="0">
                <a:latin typeface="Avenir Next LT Pro" panose="020B0504020202020204" pitchFamily="34" charset="0"/>
              </a:rPr>
              <a:t> </a:t>
            </a:r>
            <a:r>
              <a:rPr lang="fr-FR" sz="1700" dirty="0" err="1">
                <a:latin typeface="Avenir Next LT Pro" panose="020B0504020202020204" pitchFamily="34" charset="0"/>
              </a:rPr>
              <a:t>induces</a:t>
            </a:r>
            <a:r>
              <a:rPr lang="fr-FR" sz="1700" dirty="0">
                <a:latin typeface="Avenir Next LT Pro" panose="020B0504020202020204" pitchFamily="34" charset="0"/>
              </a:rPr>
              <a:t> a state</a:t>
            </a:r>
          </a:p>
          <a:p>
            <a:endParaRPr lang="fr-FR" sz="1900" dirty="0">
              <a:latin typeface="Avenir Next LT Pro" panose="020B0504020202020204" pitchFamily="34" charset="0"/>
            </a:endParaRPr>
          </a:p>
          <a:p>
            <a:r>
              <a:rPr lang="fr-FR" sz="1900">
                <a:latin typeface="Avenir Next LT Pro" panose="020B0504020202020204" pitchFamily="34" charset="0"/>
              </a:rPr>
              <a:t>ToADD</a:t>
            </a:r>
            <a:endParaRPr lang="fr-FR" sz="1900" dirty="0">
              <a:latin typeface="Avenir Next LT Pro" panose="020B0504020202020204" pitchFamily="34" charset="0"/>
            </a:endParaRPr>
          </a:p>
          <a:p>
            <a:endParaRPr lang="fr-FR" sz="1900" dirty="0">
              <a:latin typeface="Avenir Next LT Pro" panose="020B0504020202020204" pitchFamily="34" charset="0"/>
            </a:endParaRPr>
          </a:p>
          <a:p>
            <a:endParaRPr lang="en-US" sz="1900" dirty="0">
              <a:latin typeface="Avenir Next LT Pro" panose="020B0504020202020204" pitchFamily="34" charset="0"/>
            </a:endParaRPr>
          </a:p>
          <a:p>
            <a:endParaRPr lang="fr-FR" sz="1800" dirty="0">
              <a:latin typeface="Avenir Next LT Pro" panose="020B05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0E51A2-E2FE-471E-90AB-B266C4317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245660"/>
            <a:ext cx="3657600" cy="20573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79979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>
            <a:extLst>
              <a:ext uri="{FF2B5EF4-FFF2-40B4-BE49-F238E27FC236}">
                <a16:creationId xmlns:a16="http://schemas.microsoft.com/office/drawing/2014/main" id="{9DB189BD-6A72-459F-B1C7-6F09961E9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354770"/>
            <a:ext cx="5760640" cy="538161"/>
          </a:xfrm>
        </p:spPr>
        <p:txBody>
          <a:bodyPr/>
          <a:lstStyle/>
          <a:p>
            <a:r>
              <a:rPr lang="fr-FR" sz="2400" dirty="0"/>
              <a:t>Expansion </a:t>
            </a:r>
            <a:r>
              <a:rPr lang="fr-FR" sz="2400" dirty="0" err="1"/>
              <a:t>Examples</a:t>
            </a:r>
            <a:r>
              <a:rPr lang="fr-FR" sz="1800" dirty="0"/>
              <a:t>: </a:t>
            </a:r>
            <a:r>
              <a:rPr lang="fr-FR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drive_robot</a:t>
            </a:r>
            <a:r>
              <a:rPr lang="fr-FR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br>
              <a:rPr lang="fr-FR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1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fr-FR" sz="1600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fr-FR" sz="1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Counter)</a:t>
            </a:r>
            <a:endParaRPr lang="fr-FR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DFF44A99-6AA3-4AE3-83F4-517C108C9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5585" y="2191167"/>
            <a:ext cx="6904757" cy="805786"/>
          </a:xfrm>
        </p:spPr>
        <p:txBody>
          <a:bodyPr/>
          <a:lstStyle/>
          <a:p>
            <a:pPr algn="ctr"/>
            <a:r>
              <a:rPr lang="en-US" dirty="0"/>
              <a:t>Decompose task through methods in the domain until primitive tasks are reached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080D4B1-801A-4FEF-88E1-7E552F2B1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140968"/>
            <a:ext cx="5400600" cy="304091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3A05690-BFFC-4416-A5A0-0F44C38BA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8316416" cy="532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0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E5F2DDE9-75EF-46E2-8EF9-05F7A1ACE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96" y="1170991"/>
            <a:ext cx="8244408" cy="528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79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DFF44A99-6AA3-4AE3-83F4-517C108C9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5585" y="2191167"/>
            <a:ext cx="6904757" cy="805786"/>
          </a:xfrm>
        </p:spPr>
        <p:txBody>
          <a:bodyPr/>
          <a:lstStyle/>
          <a:p>
            <a:pPr algn="ctr"/>
            <a:r>
              <a:rPr lang="en-US" dirty="0"/>
              <a:t>The HTN decompositions depends also on the initial problem description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4365547-B0BA-461D-BAC3-D842707AF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996953"/>
            <a:ext cx="5400600" cy="3040910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43433F4A-2717-47A4-B998-6205BBA6B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162" y="2693708"/>
            <a:ext cx="8063675" cy="3597810"/>
          </a:xfrm>
          <a:prstGeom prst="rect">
            <a:avLst/>
          </a:prstGeom>
        </p:spPr>
      </p:pic>
      <p:sp>
        <p:nvSpPr>
          <p:cNvPr id="12" name="Titre 12">
            <a:extLst>
              <a:ext uri="{FF2B5EF4-FFF2-40B4-BE49-F238E27FC236}">
                <a16:creationId xmlns:a16="http://schemas.microsoft.com/office/drawing/2014/main" id="{067F6DF8-B43B-4B7F-886A-8B880E3858F5}"/>
              </a:ext>
            </a:extLst>
          </p:cNvPr>
          <p:cNvSpPr txBox="1">
            <a:spLocks/>
          </p:cNvSpPr>
          <p:nvPr/>
        </p:nvSpPr>
        <p:spPr bwMode="auto">
          <a:xfrm>
            <a:off x="467544" y="1354770"/>
            <a:ext cx="5760640" cy="538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407A"/>
                </a:solidFill>
                <a:latin typeface="Arial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9pPr>
          </a:lstStyle>
          <a:p>
            <a:r>
              <a:rPr lang="fr-FR" sz="2400" b="0" kern="0" dirty="0"/>
              <a:t>Expansion</a:t>
            </a:r>
            <a:r>
              <a:rPr lang="fr-FR" sz="2400" kern="0" dirty="0"/>
              <a:t> </a:t>
            </a:r>
            <a:r>
              <a:rPr lang="fr-FR" sz="2400" b="0" kern="0" dirty="0" err="1"/>
              <a:t>Examples</a:t>
            </a:r>
            <a:r>
              <a:rPr lang="fr-FR" sz="1800" kern="0" dirty="0"/>
              <a:t>: </a:t>
            </a:r>
            <a:r>
              <a:rPr lang="fr-FR" b="0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drive_robot</a:t>
            </a:r>
            <a:r>
              <a:rPr lang="fr-FR" b="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br>
              <a:rPr lang="fr-FR" b="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1600" b="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fr-FR" sz="1600" b="0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fr-FR" sz="1600" b="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600" b="0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northTable</a:t>
            </a:r>
            <a:r>
              <a:rPr lang="fr-FR" sz="1600" b="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fr-FR" b="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303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19B262-09A6-49BB-914F-737140FB0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143000"/>
          </a:xfrm>
        </p:spPr>
        <p:txBody>
          <a:bodyPr wrap="square" anchor="ctr">
            <a:normAutofit/>
          </a:bodyPr>
          <a:lstStyle/>
          <a:p>
            <a:r>
              <a:rPr lang="fr-FR" dirty="0"/>
              <a:t>States Génération</a:t>
            </a:r>
          </a:p>
        </p:txBody>
      </p: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47E598BF-C7DC-491B-B154-7A30A3638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0802"/>
            <a:ext cx="7467600" cy="3552825"/>
          </a:xfrm>
        </p:spPr>
        <p:txBody>
          <a:bodyPr wrap="square" anchor="t">
            <a:normAutofit/>
          </a:bodyPr>
          <a:lstStyle/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venir Next LT Pro" panose="020B0504020202020204" pitchFamily="34" charset="0"/>
              </a:rPr>
              <a:t>State-Spaces comes from the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reachable</a:t>
            </a:r>
            <a:r>
              <a:rPr lang="en-US" sz="1800" dirty="0">
                <a:latin typeface="Avenir Next LT Pro" panose="020B0504020202020204" pitchFamily="34" charset="0"/>
              </a:rPr>
              <a:t> primitive tasks in the fully expanded HTN</a:t>
            </a:r>
            <a:endParaRPr lang="fr-FR" sz="1800" dirty="0">
              <a:latin typeface="Avenir Next LT Pro" panose="020B05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Avenir Next LT Pro" panose="020B0504020202020204" pitchFamily="34" charset="0"/>
              </a:rPr>
              <a:t>All </a:t>
            </a:r>
            <a:r>
              <a:rPr lang="fr-FR" sz="1800" dirty="0" err="1">
                <a:latin typeface="Avenir Next LT Pro" panose="020B0504020202020204" pitchFamily="34" charset="0"/>
              </a:rPr>
              <a:t>expanded</a:t>
            </a:r>
            <a:r>
              <a:rPr lang="fr-FR" sz="1800" dirty="0">
                <a:latin typeface="Avenir Next LT Pro" panose="020B0504020202020204" pitchFamily="34" charset="0"/>
              </a:rPr>
              <a:t> HTN states </a:t>
            </a:r>
            <a:r>
              <a:rPr lang="fr-FR" sz="1800" dirty="0" err="1">
                <a:latin typeface="Avenir Next LT Pro" panose="020B0504020202020204" pitchFamily="34" charset="0"/>
              </a:rPr>
              <a:t>will</a:t>
            </a:r>
            <a:r>
              <a:rPr lang="fr-FR" sz="1800" dirty="0">
                <a:latin typeface="Avenir Next LT Pro" panose="020B0504020202020204" pitchFamily="34" charset="0"/>
              </a:rPr>
              <a:t> </a:t>
            </a:r>
            <a:r>
              <a:rPr lang="fr-FR" sz="1800" dirty="0" err="1">
                <a:latin typeface="Avenir Next LT Pro" panose="020B0504020202020204" pitchFamily="34" charset="0"/>
              </a:rPr>
              <a:t>be</a:t>
            </a:r>
            <a:r>
              <a:rPr lang="fr-FR" sz="1800" dirty="0">
                <a:latin typeface="Avenir Next LT Pro" panose="020B0504020202020204" pitchFamily="34" charset="0"/>
              </a:rPr>
              <a:t> </a:t>
            </a:r>
            <a:r>
              <a:rPr lang="fr-FR" sz="1800" dirty="0" err="1">
                <a:latin typeface="Avenir Next LT Pro" panose="020B0504020202020204" pitchFamily="34" charset="0"/>
              </a:rPr>
              <a:t>used</a:t>
            </a:r>
            <a:r>
              <a:rPr lang="fr-FR" sz="1800" dirty="0">
                <a:latin typeface="Avenir Next LT Pro" panose="020B0504020202020204" pitchFamily="34" charset="0"/>
              </a:rPr>
              <a:t> as input for MDP solver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venir Next LT Pro" panose="020B0504020202020204" pitchFamily="34" charset="0"/>
              </a:rPr>
              <a:t>Each primitive task in the fully decomposed HTN is considered to represent the state achieved immediately after executing the action associated with it</a:t>
            </a:r>
            <a:endParaRPr lang="fr-FR" sz="1800" dirty="0"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venir Next LT Pro" panose="020B0504020202020204" pitchFamily="34" charset="0"/>
              </a:rPr>
              <a:t>Algorithm must detect the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overlapping</a:t>
            </a:r>
            <a:r>
              <a:rPr lang="en-US" sz="1800" dirty="0">
                <a:latin typeface="Avenir Next LT Pro" panose="020B0504020202020204" pitchFamily="34" charset="0"/>
              </a:rPr>
              <a:t> states (for the transition functions) : </a:t>
            </a:r>
          </a:p>
          <a:p>
            <a:pPr marL="685800" lvl="1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venir Next LT Pro" panose="020B0504020202020204" pitchFamily="34" charset="0"/>
                <a:ea typeface="+mn-ea"/>
                <a:cs typeface="+mn-cs"/>
              </a:rPr>
              <a:t>Partition them so that there is no ambiguity over the current state for MDP</a:t>
            </a:r>
            <a:endParaRPr lang="fr-FR" sz="1600" dirty="0">
              <a:latin typeface="Avenir Next LT Pro" panose="020B0504020202020204" pitchFamily="34" charset="0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353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19B262-09A6-49BB-914F-737140FB0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143000"/>
          </a:xfrm>
        </p:spPr>
        <p:txBody>
          <a:bodyPr wrap="square" anchor="ctr">
            <a:normAutofit/>
          </a:bodyPr>
          <a:lstStyle/>
          <a:p>
            <a:r>
              <a:rPr lang="fr-FR" dirty="0"/>
              <a:t>Transition </a:t>
            </a:r>
            <a:r>
              <a:rPr lang="fr-FR" dirty="0" err="1"/>
              <a:t>Functions</a:t>
            </a:r>
            <a:r>
              <a:rPr lang="fr-FR" dirty="0"/>
              <a:t> / </a:t>
            </a:r>
            <a:r>
              <a:rPr lang="fr-FR" dirty="0" err="1"/>
              <a:t>Reward</a:t>
            </a:r>
            <a:r>
              <a:rPr lang="fr-FR" dirty="0"/>
              <a:t> Génération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Espace réservé du texte 3">
                <a:extLst>
                  <a:ext uri="{FF2B5EF4-FFF2-40B4-BE49-F238E27FC236}">
                    <a16:creationId xmlns:a16="http://schemas.microsoft.com/office/drawing/2014/main" id="{47E598BF-C7DC-491B-B154-7A30A36383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7584" y="2590802"/>
                <a:ext cx="8136904" cy="3552825"/>
              </a:xfrm>
            </p:spPr>
            <p:txBody>
              <a:bodyPr wrap="square" anchor="t">
                <a:normAutofit fontScale="92500" lnSpcReduction="20000"/>
              </a:bodyPr>
              <a:lstStyle/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fr-FR" sz="1800" dirty="0">
                    <a:latin typeface="Avenir Next LT Pro" panose="020B0504020202020204" pitchFamily="34" charset="0"/>
                  </a:rPr>
                  <a:t>The </a:t>
                </a:r>
                <a:r>
                  <a:rPr lang="fr-FR" sz="1800" dirty="0" err="1">
                    <a:latin typeface="Avenir Next LT Pro" panose="020B0504020202020204" pitchFamily="34" charset="0"/>
                  </a:rPr>
                  <a:t>edges</a:t>
                </a:r>
                <a:r>
                  <a:rPr lang="fr-FR" sz="1800" dirty="0">
                    <a:latin typeface="Avenir Next LT Pro" panose="020B0504020202020204" pitchFamily="34" charset="0"/>
                  </a:rPr>
                  <a:t> in the </a:t>
                </a:r>
                <a:r>
                  <a:rPr lang="fr-FR" sz="1800" dirty="0" err="1">
                    <a:latin typeface="Avenir Next LT Pro" panose="020B0504020202020204" pitchFamily="34" charset="0"/>
                  </a:rPr>
                  <a:t>fully</a:t>
                </a:r>
                <a:r>
                  <a:rPr lang="fr-FR" sz="1800" dirty="0">
                    <a:latin typeface="Avenir Next LT Pro" panose="020B0504020202020204" pitchFamily="34" charset="0"/>
                  </a:rPr>
                  <a:t> </a:t>
                </a:r>
                <a:r>
                  <a:rPr lang="fr-FR" sz="1800" dirty="0" err="1">
                    <a:latin typeface="Avenir Next LT Pro" panose="020B0504020202020204" pitchFamily="34" charset="0"/>
                  </a:rPr>
                  <a:t>expanded</a:t>
                </a:r>
                <a:r>
                  <a:rPr lang="fr-FR" sz="1800" dirty="0">
                    <a:latin typeface="Avenir Next LT Pro" panose="020B0504020202020204" pitchFamily="34" charset="0"/>
                  </a:rPr>
                  <a:t> HTN </a:t>
                </a:r>
                <a:r>
                  <a:rPr lang="fr-FR" sz="1800" dirty="0" err="1">
                    <a:latin typeface="Avenir Next LT Pro" panose="020B0504020202020204" pitchFamily="34" charset="0"/>
                  </a:rPr>
                  <a:t>represents</a:t>
                </a:r>
                <a:r>
                  <a:rPr lang="fr-FR" sz="1800" dirty="0">
                    <a:latin typeface="Avenir Next LT Pro" panose="020B0504020202020204" pitchFamily="34" charset="0"/>
                  </a:rPr>
                  <a:t> </a:t>
                </a:r>
                <a:r>
                  <a:rPr lang="fr-FR" sz="1800" dirty="0" err="1">
                    <a:latin typeface="Avenir Next LT Pro" panose="020B0504020202020204" pitchFamily="34" charset="0"/>
                  </a:rPr>
                  <a:t>that</a:t>
                </a:r>
                <a:r>
                  <a:rPr lang="fr-FR" sz="1800" dirty="0">
                    <a:latin typeface="Avenir Next LT Pro" panose="020B0504020202020204" pitchFamily="34" charset="0"/>
                  </a:rPr>
                  <a:t> the transitions </a:t>
                </a:r>
                <a:r>
                  <a:rPr lang="fr-FR" sz="1800" dirty="0" err="1">
                    <a:latin typeface="Avenir Next LT Pro" panose="020B0504020202020204" pitchFamily="34" charset="0"/>
                  </a:rPr>
                  <a:t>between</a:t>
                </a:r>
                <a:r>
                  <a:rPr lang="fr-FR" sz="1800" dirty="0">
                    <a:latin typeface="Avenir Next LT Pro" panose="020B0504020202020204" pitchFamily="34" charset="0"/>
                  </a:rPr>
                  <a:t> the states</a:t>
                </a: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fr-FR" sz="1800" dirty="0">
                    <a:latin typeface="Avenir Next LT Pro" panose="020B0504020202020204" pitchFamily="34" charset="0"/>
                  </a:rPr>
                  <a:t>The </a:t>
                </a:r>
                <a:r>
                  <a:rPr lang="fr-FR" sz="1800" dirty="0" err="1">
                    <a:latin typeface="Avenir Next LT Pro" panose="020B0504020202020204" pitchFamily="34" charset="0"/>
                  </a:rPr>
                  <a:t>edges</a:t>
                </a:r>
                <a:r>
                  <a:rPr lang="fr-FR" sz="1800" dirty="0">
                    <a:latin typeface="Avenir Next LT Pro" panose="020B0504020202020204" pitchFamily="34" charset="0"/>
                  </a:rPr>
                  <a:t> </a:t>
                </a:r>
                <a:r>
                  <a:rPr lang="fr-FR" sz="1800" dirty="0" err="1">
                    <a:latin typeface="Avenir Next LT Pro" panose="020B0504020202020204" pitchFamily="34" charset="0"/>
                  </a:rPr>
                  <a:t>also</a:t>
                </a:r>
                <a:r>
                  <a:rPr lang="fr-FR" sz="1800" dirty="0">
                    <a:latin typeface="Avenir Next LT Pro" panose="020B0504020202020204" pitchFamily="34" charset="0"/>
                  </a:rPr>
                  <a:t> expresses the </a:t>
                </a:r>
                <a:r>
                  <a:rPr lang="fr-FR" sz="1800" dirty="0" err="1">
                    <a:latin typeface="Avenir Next LT Pro" panose="020B0504020202020204" pitchFamily="34" charset="0"/>
                  </a:rPr>
                  <a:t>ordering</a:t>
                </a:r>
                <a:r>
                  <a:rPr lang="fr-FR" sz="1800" dirty="0">
                    <a:latin typeface="Avenir Next LT Pro" panose="020B0504020202020204" pitchFamily="34" charset="0"/>
                  </a:rPr>
                  <a:t> </a:t>
                </a:r>
                <a:r>
                  <a:rPr lang="fr-FR" sz="1800" dirty="0" err="1">
                    <a:latin typeface="Avenir Next LT Pro" panose="020B0504020202020204" pitchFamily="34" charset="0"/>
                  </a:rPr>
                  <a:t>constraints</a:t>
                </a:r>
                <a:endParaRPr lang="fr-FR" sz="1800" dirty="0">
                  <a:latin typeface="Avenir Next LT Pro" panose="020B050402020202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Avenir Next LT Pro" panose="020B0504020202020204" pitchFamily="34" charset="0"/>
                  </a:rPr>
                  <a:t>If the is a constraints between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18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latin typeface="Avenir Next LT Pro" panose="020B05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1800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>
                    <a:latin typeface="Avenir Next LT Pro" panose="020B0504020202020204" pitchFamily="34" charset="0"/>
                  </a:rPr>
                  <a:t> then there’s non-zero probability transition</a:t>
                </a: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fr-FR" sz="1800" dirty="0">
                  <a:latin typeface="Avenir Next LT Pro" panose="020B050402020202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fr-FR" sz="1800" dirty="0" err="1">
                    <a:latin typeface="Avenir Next LT Pro" panose="020B0504020202020204" pitchFamily="34" charset="0"/>
                  </a:rPr>
                  <a:t>Each</a:t>
                </a:r>
                <a:r>
                  <a:rPr lang="fr-FR" sz="1800" dirty="0">
                    <a:latin typeface="Avenir Next LT Pro" panose="020B0504020202020204" pitchFamily="34" charset="0"/>
                  </a:rPr>
                  <a:t> state </a:t>
                </a:r>
                <a:r>
                  <a:rPr lang="fr-FR" sz="1800" dirty="0" err="1">
                    <a:latin typeface="Avenir Next LT Pro" panose="020B0504020202020204" pitchFamily="34" charset="0"/>
                  </a:rPr>
                  <a:t>will</a:t>
                </a:r>
                <a:r>
                  <a:rPr lang="fr-FR" sz="1800" dirty="0">
                    <a:latin typeface="Avenir Next LT Pro" panose="020B0504020202020204" pitchFamily="34" charset="0"/>
                  </a:rPr>
                  <a:t> </a:t>
                </a:r>
                <a:r>
                  <a:rPr lang="fr-FR" sz="1800" dirty="0" err="1">
                    <a:latin typeface="Avenir Next LT Pro" panose="020B0504020202020204" pitchFamily="34" charset="0"/>
                  </a:rPr>
                  <a:t>be</a:t>
                </a:r>
                <a:r>
                  <a:rPr lang="fr-FR" sz="1800" dirty="0">
                    <a:latin typeface="Avenir Next LT Pro" panose="020B0504020202020204" pitchFamily="34" charset="0"/>
                  </a:rPr>
                  <a:t> </a:t>
                </a:r>
                <a:r>
                  <a:rPr lang="fr-FR" sz="1800" dirty="0" err="1">
                    <a:latin typeface="Avenir Next LT Pro" panose="020B0504020202020204" pitchFamily="34" charset="0"/>
                  </a:rPr>
                  <a:t>defined</a:t>
                </a:r>
                <a:r>
                  <a:rPr lang="fr-FR" sz="1800" dirty="0">
                    <a:latin typeface="Avenir Next LT Pro" panose="020B0504020202020204" pitchFamily="34" charset="0"/>
                  </a:rPr>
                  <a:t> </a:t>
                </a:r>
                <a:r>
                  <a:rPr lang="fr-FR" sz="1800" dirty="0" err="1">
                    <a:latin typeface="Avenir Next LT Pro" panose="020B0504020202020204" pitchFamily="34" charset="0"/>
                  </a:rPr>
                  <a:t>with</a:t>
                </a:r>
                <a:r>
                  <a:rPr lang="fr-FR" sz="1800" dirty="0">
                    <a:latin typeface="Avenir Next LT Pro" panose="020B0504020202020204" pitchFamily="34" charset="0"/>
                  </a:rPr>
                  <a:t> a </a:t>
                </a:r>
                <a:r>
                  <a:rPr lang="fr-FR" sz="1800" dirty="0" err="1">
                    <a:latin typeface="Avenir Next LT Pro" panose="020B0504020202020204" pitchFamily="34" charset="0"/>
                  </a:rPr>
                  <a:t>reward</a:t>
                </a:r>
                <a:r>
                  <a:rPr lang="fr-FR" sz="1800" dirty="0">
                    <a:latin typeface="Avenir Next LT Pro" panose="020B0504020202020204" pitchFamily="34" charset="0"/>
                  </a:rPr>
                  <a:t>/</a:t>
                </a:r>
                <a:r>
                  <a:rPr lang="fr-FR" sz="1800" dirty="0" err="1">
                    <a:latin typeface="Avenir Next LT Pro" panose="020B0504020202020204" pitchFamily="34" charset="0"/>
                  </a:rPr>
                  <a:t>cost</a:t>
                </a:r>
                <a:r>
                  <a:rPr lang="fr-FR" sz="1800" dirty="0">
                    <a:latin typeface="Avenir Next LT Pro" panose="020B0504020202020204" pitchFamily="34" charset="0"/>
                  </a:rPr>
                  <a:t> value</a:t>
                </a: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Avenir Next LT Pro" panose="020B0504020202020204" pitchFamily="34" charset="0"/>
                  </a:rPr>
                  <a:t>Reward used  to express </a:t>
                </a:r>
                <a:r>
                  <a:rPr lang="fr-FR" sz="1800" dirty="0" err="1">
                    <a:latin typeface="Avenir Next LT Pro" panose="020B0504020202020204" pitchFamily="34" charset="0"/>
                  </a:rPr>
                  <a:t>user’s</a:t>
                </a:r>
                <a:r>
                  <a:rPr lang="fr-FR" sz="1800" dirty="0">
                    <a:latin typeface="Avenir Next LT Pro" panose="020B0504020202020204" pitchFamily="34" charset="0"/>
                  </a:rPr>
                  <a:t> </a:t>
                </a:r>
                <a:r>
                  <a:rPr lang="fr-FR" sz="1800" dirty="0" err="1">
                    <a:latin typeface="Avenir Next LT Pro" panose="020B0504020202020204" pitchFamily="34" charset="0"/>
                  </a:rPr>
                  <a:t>desirability</a:t>
                </a:r>
                <a:endParaRPr lang="en-US" sz="1800" dirty="0">
                  <a:latin typeface="Avenir Next LT Pro" panose="020B050402020202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Avenir Next LT Pro" panose="020B0504020202020204" pitchFamily="34" charset="0"/>
                  </a:rPr>
                  <a:t>Reward function is used  to induce the solver to select actions that lead towards certain desirable states.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fr-FR" sz="1800" dirty="0">
                  <a:latin typeface="Avenir Next LT Pro" panose="020B05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fr-FR" sz="1800" dirty="0" err="1">
                    <a:latin typeface="Avenir Next LT Pro" panose="020B0504020202020204" pitchFamily="34" charset="0"/>
                  </a:rPr>
                  <a:t>Probabilities</a:t>
                </a:r>
                <a:r>
                  <a:rPr lang="fr-FR" sz="1800" dirty="0">
                    <a:latin typeface="Avenir Next LT Pro" panose="020B0504020202020204" pitchFamily="34" charset="0"/>
                  </a:rPr>
                  <a:t> and </a:t>
                </a:r>
                <a:r>
                  <a:rPr lang="fr-FR" sz="1800" dirty="0" err="1">
                    <a:latin typeface="Avenir Next LT Pro" panose="020B0504020202020204" pitchFamily="34" charset="0"/>
                  </a:rPr>
                  <a:t>reward</a:t>
                </a:r>
                <a:r>
                  <a:rPr lang="fr-FR" sz="1800" dirty="0">
                    <a:latin typeface="Avenir Next LT Pro" panose="020B0504020202020204" pitchFamily="34" charset="0"/>
                  </a:rPr>
                  <a:t> values are </a:t>
                </a:r>
                <a:r>
                  <a:rPr lang="fr-FR" sz="1800" dirty="0" err="1">
                    <a:latin typeface="Avenir Next LT Pro" panose="020B0504020202020204" pitchFamily="34" charset="0"/>
                  </a:rPr>
                  <a:t>defined</a:t>
                </a:r>
                <a:r>
                  <a:rPr lang="fr-FR" sz="1800" dirty="0">
                    <a:latin typeface="Avenir Next LT Pro" panose="020B0504020202020204" pitchFamily="34" charset="0"/>
                  </a:rPr>
                  <a:t> in the </a:t>
                </a:r>
                <a:r>
                  <a:rPr lang="fr-FR" sz="1800" dirty="0" err="1">
                    <a:latin typeface="Avenir Next LT Pro" panose="020B0504020202020204" pitchFamily="34" charset="0"/>
                  </a:rPr>
                  <a:t>domain</a:t>
                </a:r>
                <a:r>
                  <a:rPr lang="fr-FR" sz="1800" dirty="0">
                    <a:latin typeface="Avenir Next LT Pro" panose="020B0504020202020204" pitchFamily="34" charset="0"/>
                  </a:rPr>
                  <a:t> description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fr-FR" sz="1800" dirty="0">
                  <a:latin typeface="Avenir Next LT Pro" panose="020B0504020202020204" pitchFamily="34" charset="0"/>
                </a:endParaRPr>
              </a:p>
            </p:txBody>
          </p:sp>
        </mc:Choice>
        <mc:Fallback>
          <p:sp>
            <p:nvSpPr>
              <p:cNvPr id="12" name="Espace réservé du texte 3">
                <a:extLst>
                  <a:ext uri="{FF2B5EF4-FFF2-40B4-BE49-F238E27FC236}">
                    <a16:creationId xmlns:a16="http://schemas.microsoft.com/office/drawing/2014/main" id="{47E598BF-C7DC-491B-B154-7A30A36383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584" y="2590802"/>
                <a:ext cx="8136904" cy="3552825"/>
              </a:xfrm>
              <a:blipFill>
                <a:blip r:embed="rId3"/>
                <a:stretch>
                  <a:fillRect l="-375" t="-1201" b="-10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3796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93C2ADE-DDD2-416B-98AD-46E8D5685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143000"/>
          </a:xfrm>
        </p:spPr>
        <p:txBody>
          <a:bodyPr/>
          <a:lstStyle/>
          <a:p>
            <a:r>
              <a:rPr lang="en-US" dirty="0"/>
              <a:t>Operator (CHIMP)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90D08F4-9806-45B8-9A99-5C63486A3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3601" y="1909180"/>
            <a:ext cx="7467600" cy="468817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Avenir Next LT Pro" panose="020B0504020202020204" pitchFamily="34" charset="0"/>
              </a:rPr>
              <a:t>(:operator</a:t>
            </a:r>
          </a:p>
          <a:p>
            <a:pPr marL="0" indent="0">
              <a:buNone/>
            </a:pPr>
            <a:r>
              <a:rPr lang="en-US" sz="1800" dirty="0">
                <a:latin typeface="Avenir Next LT Pro" panose="020B0504020202020204" pitchFamily="34" charset="0"/>
              </a:rPr>
              <a:t>     (Head !</a:t>
            </a:r>
            <a:r>
              <a:rPr lang="en-US" sz="1800" dirty="0" err="1">
                <a:latin typeface="Avenir Next LT Pro" panose="020B0504020202020204" pitchFamily="34" charset="0"/>
              </a:rPr>
              <a:t>pick_up_object</a:t>
            </a:r>
            <a:r>
              <a:rPr lang="en-US" sz="1800" dirty="0">
                <a:latin typeface="Avenir Next LT Pro" panose="020B0504020202020204" pitchFamily="34" charset="0"/>
              </a:rPr>
              <a:t>(?obj ?arm))</a:t>
            </a:r>
          </a:p>
          <a:p>
            <a:pPr marL="0" indent="0">
              <a:buNone/>
            </a:pPr>
            <a:r>
              <a:rPr lang="en-US" sz="1800" dirty="0">
                <a:latin typeface="Avenir Next LT Pro" panose="020B0504020202020204" pitchFamily="34" charset="0"/>
              </a:rPr>
              <a:t>     (Pre p1 On(?obj ?</a:t>
            </a:r>
            <a:r>
              <a:rPr lang="en-US" sz="1800" dirty="0" err="1">
                <a:latin typeface="Avenir Next LT Pro" panose="020B0504020202020204" pitchFamily="34" charset="0"/>
              </a:rPr>
              <a:t>fromArea</a:t>
            </a:r>
            <a:r>
              <a:rPr lang="en-US" sz="1800" dirty="0">
                <a:latin typeface="Avenir Next LT Pro" panose="020B0504020202020204" pitchFamily="34" charset="0"/>
              </a:rPr>
              <a:t>))</a:t>
            </a:r>
          </a:p>
          <a:p>
            <a:pPr marL="0" indent="0">
              <a:buNone/>
            </a:pPr>
            <a:r>
              <a:rPr lang="en-US" sz="1800" dirty="0">
                <a:latin typeface="Avenir Next LT Pro" panose="020B0504020202020204" pitchFamily="34" charset="0"/>
              </a:rPr>
              <a:t>     (Pre p2 </a:t>
            </a:r>
            <a:r>
              <a:rPr lang="en-US" sz="1800" dirty="0" err="1">
                <a:latin typeface="Avenir Next LT Pro" panose="020B0504020202020204" pitchFamily="34" charset="0"/>
              </a:rPr>
              <a:t>RobotAt</a:t>
            </a:r>
            <a:r>
              <a:rPr lang="en-US" sz="1800" dirty="0">
                <a:latin typeface="Avenir Next LT Pro" panose="020B0504020202020204" pitchFamily="34" charset="0"/>
              </a:rPr>
              <a:t>(?</a:t>
            </a:r>
            <a:r>
              <a:rPr lang="en-US" sz="1800" dirty="0" err="1">
                <a:latin typeface="Avenir Next LT Pro" panose="020B0504020202020204" pitchFamily="34" charset="0"/>
              </a:rPr>
              <a:t>mArea</a:t>
            </a:r>
            <a:r>
              <a:rPr lang="en-US" sz="1800" dirty="0">
                <a:latin typeface="Avenir Next LT Pro" panose="020B0504020202020204" pitchFamily="34" charset="0"/>
              </a:rPr>
              <a:t>))</a:t>
            </a:r>
          </a:p>
          <a:p>
            <a:pPr marL="0" indent="0">
              <a:buNone/>
            </a:pPr>
            <a:r>
              <a:rPr lang="en-US" sz="1800" dirty="0">
                <a:latin typeface="Avenir Next LT Pro" panose="020B0504020202020204" pitchFamily="34" charset="0"/>
              </a:rPr>
              <a:t>     (Pre p3 Holding(?arm ?nothing))</a:t>
            </a:r>
          </a:p>
          <a:p>
            <a:pPr marL="0" indent="0">
              <a:buNone/>
            </a:pPr>
            <a:r>
              <a:rPr lang="en-US" sz="1800" dirty="0">
                <a:latin typeface="Avenir Next LT Pro" panose="020B0504020202020204" pitchFamily="34" charset="0"/>
              </a:rPr>
              <a:t>     (Del p1)</a:t>
            </a:r>
          </a:p>
          <a:p>
            <a:pPr marL="0" indent="0">
              <a:buNone/>
            </a:pPr>
            <a:r>
              <a:rPr lang="en-US" sz="1800" dirty="0">
                <a:latin typeface="Avenir Next LT Pro" panose="020B0504020202020204" pitchFamily="34" charset="0"/>
              </a:rPr>
              <a:t>     (Del p3)</a:t>
            </a:r>
          </a:p>
          <a:p>
            <a:pPr marL="0" indent="0">
              <a:buNone/>
            </a:pPr>
            <a:r>
              <a:rPr lang="en-US" sz="1800" dirty="0">
                <a:latin typeface="Avenir Next LT Pro" panose="020B0504020202020204" pitchFamily="34" charset="0"/>
              </a:rPr>
              <a:t>     (Add e1 Holding(?arm ?obj))</a:t>
            </a:r>
          </a:p>
          <a:p>
            <a:pPr marL="0" indent="0">
              <a:buNone/>
            </a:pPr>
            <a:r>
              <a:rPr lang="en-US" sz="1800" dirty="0">
                <a:latin typeface="Avenir Next LT Pro" panose="020B0504020202020204" pitchFamily="34" charset="0"/>
              </a:rPr>
              <a:t>     (Constraint During(task,p2))</a:t>
            </a:r>
          </a:p>
          <a:p>
            <a:pPr marL="0" indent="0">
              <a:buNone/>
            </a:pPr>
            <a:r>
              <a:rPr lang="en-US" sz="1800" dirty="0">
                <a:latin typeface="Avenir Next LT Pro" panose="020B0504020202020204" pitchFamily="34" charset="0"/>
              </a:rPr>
              <a:t>     (Constraint Meets(p4,e1))</a:t>
            </a:r>
          </a:p>
          <a:p>
            <a:pPr marL="0" indent="0">
              <a:buNone/>
            </a:pPr>
            <a:r>
              <a:rPr lang="en-US" sz="1800" dirty="0">
                <a:latin typeface="Avenir Next LT Pro" panose="020B0504020202020204" pitchFamily="34" charset="0"/>
              </a:rPr>
              <a:t>     (Constraint Duration[4000,INF](task))</a:t>
            </a:r>
          </a:p>
          <a:p>
            <a:pPr marL="0" indent="0">
              <a:buNone/>
            </a:pPr>
            <a:r>
              <a:rPr lang="en-US" sz="1800" dirty="0">
                <a:latin typeface="Avenir Next LT Pro" panose="020B0504020202020204" pitchFamily="34" charset="0"/>
              </a:rPr>
              <a:t>     (</a:t>
            </a:r>
            <a:r>
              <a:rPr lang="en-US" sz="1800" dirty="0" err="1">
                <a:latin typeface="Avenir Next LT Pro" panose="020B0504020202020204" pitchFamily="34" charset="0"/>
              </a:rPr>
              <a:t>ResourceUsage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Avenir Next LT Pro" panose="020B0504020202020204" pitchFamily="34" charset="0"/>
              </a:rPr>
              <a:t>       (Usage </a:t>
            </a:r>
            <a:r>
              <a:rPr lang="en-US" sz="1800" dirty="0" err="1">
                <a:latin typeface="Avenir Next LT Pro" panose="020B0504020202020204" pitchFamily="34" charset="0"/>
              </a:rPr>
              <a:t>armManCapacity</a:t>
            </a:r>
            <a:r>
              <a:rPr lang="en-US" sz="1800" dirty="0">
                <a:latin typeface="Avenir Next LT Pro" panose="020B0504020202020204" pitchFamily="34" charset="0"/>
              </a:rPr>
              <a:t> 1)))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8C25B4-904B-4949-851B-B026738DB591}"/>
              </a:ext>
            </a:extLst>
          </p:cNvPr>
          <p:cNvSpPr/>
          <p:nvPr/>
        </p:nvSpPr>
        <p:spPr>
          <a:xfrm>
            <a:off x="6753977" y="2090729"/>
            <a:ext cx="1656184" cy="432048"/>
          </a:xfrm>
          <a:prstGeom prst="rect">
            <a:avLst/>
          </a:prstGeom>
          <a:ln cap="rnd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/>
              <a:t>Primitive </a:t>
            </a:r>
            <a:r>
              <a:rPr lang="fr-FR" sz="1800" dirty="0" err="1"/>
              <a:t>task</a:t>
            </a:r>
            <a:endParaRPr lang="fr-FR" sz="1800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AF993832-7D3C-4E30-950E-74079CC07065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508105" y="2306753"/>
            <a:ext cx="1245872" cy="863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22563B1-958D-4717-9CA0-7917E9E56CBB}"/>
              </a:ext>
            </a:extLst>
          </p:cNvPr>
          <p:cNvSpPr/>
          <p:nvPr/>
        </p:nvSpPr>
        <p:spPr>
          <a:xfrm>
            <a:off x="6463841" y="5669643"/>
            <a:ext cx="2001485" cy="432048"/>
          </a:xfrm>
          <a:prstGeom prst="rect">
            <a:avLst/>
          </a:prstGeom>
          <a:ln cap="rnd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/>
              <a:t>Resource</a:t>
            </a:r>
            <a:r>
              <a:rPr lang="fr-FR" sz="1600" dirty="0"/>
              <a:t> </a:t>
            </a:r>
            <a:r>
              <a:rPr lang="fr-FR" sz="1800" dirty="0"/>
              <a:t>fluents</a:t>
            </a:r>
            <a:endParaRPr lang="fr-FR" sz="1600" dirty="0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5061A5C-139D-42BA-A8D1-2CD00E05A8AE}"/>
              </a:ext>
            </a:extLst>
          </p:cNvPr>
          <p:cNvCxnSpPr>
            <a:cxnSpLocks/>
          </p:cNvCxnSpPr>
          <p:nvPr/>
        </p:nvCxnSpPr>
        <p:spPr>
          <a:xfrm flipH="1">
            <a:off x="5122857" y="5885667"/>
            <a:ext cx="1254238" cy="118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4F3171C-38D3-4262-ABB4-F4FA00C01F3B}"/>
              </a:ext>
            </a:extLst>
          </p:cNvPr>
          <p:cNvSpPr/>
          <p:nvPr/>
        </p:nvSpPr>
        <p:spPr>
          <a:xfrm>
            <a:off x="6548933" y="4826210"/>
            <a:ext cx="2412268" cy="432048"/>
          </a:xfrm>
          <a:prstGeom prst="rect">
            <a:avLst/>
          </a:prstGeom>
          <a:ln cap="rnd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/>
              <a:t>Temporal </a:t>
            </a:r>
            <a:r>
              <a:rPr lang="fr-FR" sz="1800" dirty="0" err="1"/>
              <a:t>Constraints</a:t>
            </a:r>
            <a:endParaRPr lang="fr-FR" sz="1800" dirty="0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F0E66A80-90BE-404C-B960-B390A0579850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4820741" y="5042234"/>
            <a:ext cx="1728192" cy="77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3C24504-752B-4582-9ABC-D25B4D578EA7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5684837" y="5042234"/>
            <a:ext cx="864096" cy="334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8059536C-5EC7-4958-B3F0-CB9FACEF9FB1}"/>
              </a:ext>
            </a:extLst>
          </p:cNvPr>
          <p:cNvCxnSpPr>
            <a:cxnSpLocks/>
          </p:cNvCxnSpPr>
          <p:nvPr/>
        </p:nvCxnSpPr>
        <p:spPr>
          <a:xfrm flipH="1" flipV="1">
            <a:off x="5117534" y="4701553"/>
            <a:ext cx="1415463" cy="2949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Accolade ouvrante 33">
            <a:extLst>
              <a:ext uri="{FF2B5EF4-FFF2-40B4-BE49-F238E27FC236}">
                <a16:creationId xmlns:a16="http://schemas.microsoft.com/office/drawing/2014/main" id="{D1082929-BA43-4B76-8412-CF04845DD0DB}"/>
              </a:ext>
            </a:extLst>
          </p:cNvPr>
          <p:cNvSpPr/>
          <p:nvPr/>
        </p:nvSpPr>
        <p:spPr>
          <a:xfrm>
            <a:off x="1575487" y="2686231"/>
            <a:ext cx="72008" cy="731897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Accolade ouvrante 39">
            <a:extLst>
              <a:ext uri="{FF2B5EF4-FFF2-40B4-BE49-F238E27FC236}">
                <a16:creationId xmlns:a16="http://schemas.microsoft.com/office/drawing/2014/main" id="{89577249-9268-41C5-AEEA-6E68A8EC9C39}"/>
              </a:ext>
            </a:extLst>
          </p:cNvPr>
          <p:cNvSpPr/>
          <p:nvPr/>
        </p:nvSpPr>
        <p:spPr>
          <a:xfrm>
            <a:off x="1583668" y="3616173"/>
            <a:ext cx="72008" cy="959277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B4C706A4-A5C9-4584-A79E-3F07EAAD5837}"/>
              </a:ext>
            </a:extLst>
          </p:cNvPr>
          <p:cNvSpPr/>
          <p:nvPr/>
        </p:nvSpPr>
        <p:spPr>
          <a:xfrm>
            <a:off x="153937" y="2847159"/>
            <a:ext cx="1357723" cy="436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Precondition</a:t>
            </a:r>
            <a:endParaRPr lang="fr-FR" sz="1600" dirty="0"/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94A44DFC-DD70-4897-ACA1-F787A5F2B027}"/>
              </a:ext>
            </a:extLst>
          </p:cNvPr>
          <p:cNvSpPr/>
          <p:nvPr/>
        </p:nvSpPr>
        <p:spPr>
          <a:xfrm>
            <a:off x="144016" y="3877390"/>
            <a:ext cx="1367644" cy="436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/>
              <a:t>Effect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97420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2B06B76-91C5-4C18-B5D1-89100E9D05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8056278"/>
              </p:ext>
            </p:extLst>
          </p:nvPr>
        </p:nvGraphicFramePr>
        <p:xfrm>
          <a:off x="838200" y="2132856"/>
          <a:ext cx="7467600" cy="401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66267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93C2ADE-DDD2-416B-98AD-46E8D5685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143000"/>
          </a:xfrm>
        </p:spPr>
        <p:txBody>
          <a:bodyPr/>
          <a:lstStyle/>
          <a:p>
            <a:r>
              <a:rPr lang="en-US" dirty="0"/>
              <a:t>Operator (CHIMP)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90D08F4-9806-45B8-9A99-5C63486A3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3601" y="1909180"/>
            <a:ext cx="7467600" cy="468817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Avenir Next LT Pro" panose="020B0504020202020204" pitchFamily="34" charset="0"/>
              </a:rPr>
              <a:t>(:operator</a:t>
            </a:r>
          </a:p>
          <a:p>
            <a:pPr marL="0" indent="0">
              <a:buNone/>
            </a:pPr>
            <a:r>
              <a:rPr lang="en-US" sz="1800" dirty="0">
                <a:latin typeface="Avenir Next LT Pro" panose="020B0504020202020204" pitchFamily="34" charset="0"/>
              </a:rPr>
              <a:t>     (Head !</a:t>
            </a:r>
            <a:r>
              <a:rPr lang="en-US" sz="1800" dirty="0" err="1">
                <a:latin typeface="Avenir Next LT Pro" panose="020B0504020202020204" pitchFamily="34" charset="0"/>
              </a:rPr>
              <a:t>pick_up_object</a:t>
            </a:r>
            <a:r>
              <a:rPr lang="en-US" sz="1800" dirty="0">
                <a:latin typeface="Avenir Next LT Pro" panose="020B0504020202020204" pitchFamily="34" charset="0"/>
              </a:rPr>
              <a:t>(?obj ?arm))</a:t>
            </a:r>
          </a:p>
          <a:p>
            <a:pPr marL="0" indent="0">
              <a:buNone/>
            </a:pPr>
            <a:r>
              <a:rPr lang="en-US" sz="1800" dirty="0">
                <a:latin typeface="Avenir Next LT Pro" panose="020B0504020202020204" pitchFamily="34" charset="0"/>
              </a:rPr>
              <a:t>     (Pre p1 On(?obj ?</a:t>
            </a:r>
            <a:r>
              <a:rPr lang="en-US" sz="1800" dirty="0" err="1">
                <a:latin typeface="Avenir Next LT Pro" panose="020B0504020202020204" pitchFamily="34" charset="0"/>
              </a:rPr>
              <a:t>fromArea</a:t>
            </a:r>
            <a:r>
              <a:rPr lang="en-US" sz="1800" dirty="0">
                <a:latin typeface="Avenir Next LT Pro" panose="020B0504020202020204" pitchFamily="34" charset="0"/>
              </a:rPr>
              <a:t>))</a:t>
            </a:r>
          </a:p>
          <a:p>
            <a:pPr marL="0" indent="0">
              <a:buNone/>
            </a:pPr>
            <a:r>
              <a:rPr lang="en-US" sz="1800" dirty="0">
                <a:latin typeface="Avenir Next LT Pro" panose="020B0504020202020204" pitchFamily="34" charset="0"/>
              </a:rPr>
              <a:t>     (Pre p2 </a:t>
            </a:r>
            <a:r>
              <a:rPr lang="en-US" sz="1800" dirty="0" err="1">
                <a:latin typeface="Avenir Next LT Pro" panose="020B0504020202020204" pitchFamily="34" charset="0"/>
              </a:rPr>
              <a:t>RobotAt</a:t>
            </a:r>
            <a:r>
              <a:rPr lang="en-US" sz="1800" dirty="0">
                <a:latin typeface="Avenir Next LT Pro" panose="020B0504020202020204" pitchFamily="34" charset="0"/>
              </a:rPr>
              <a:t>(?</a:t>
            </a:r>
            <a:r>
              <a:rPr lang="en-US" sz="1800" dirty="0" err="1">
                <a:latin typeface="Avenir Next LT Pro" panose="020B0504020202020204" pitchFamily="34" charset="0"/>
              </a:rPr>
              <a:t>mArea</a:t>
            </a:r>
            <a:r>
              <a:rPr lang="en-US" sz="1800" dirty="0">
                <a:latin typeface="Avenir Next LT Pro" panose="020B0504020202020204" pitchFamily="34" charset="0"/>
              </a:rPr>
              <a:t>))</a:t>
            </a:r>
          </a:p>
          <a:p>
            <a:pPr marL="0" indent="0">
              <a:buNone/>
            </a:pPr>
            <a:r>
              <a:rPr lang="en-US" sz="1800" dirty="0">
                <a:latin typeface="Avenir Next LT Pro" panose="020B0504020202020204" pitchFamily="34" charset="0"/>
              </a:rPr>
              <a:t>     (Pre p3 Holding(?arm ?nothing))</a:t>
            </a:r>
          </a:p>
          <a:p>
            <a:pPr marL="0" indent="0">
              <a:buNone/>
            </a:pPr>
            <a:r>
              <a:rPr lang="en-US" sz="1800" dirty="0">
                <a:latin typeface="Avenir Next LT Pro" panose="020B0504020202020204" pitchFamily="34" charset="0"/>
              </a:rPr>
              <a:t>      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Avenir Next LT Pro" panose="020B0504020202020204" pitchFamily="34" charset="0"/>
              </a:rPr>
              <a:t>     (Reward -0,04)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Avenir Next LT Pro" panose="020B0504020202020204" pitchFamily="34" charset="0"/>
              </a:rPr>
              <a:t>     (</a:t>
            </a:r>
            <a:r>
              <a:rPr lang="fr-FR" sz="1800" dirty="0" err="1">
                <a:solidFill>
                  <a:srgbClr val="0000FF"/>
                </a:solidFill>
                <a:latin typeface="Avenir Next LT Pro" panose="020B0504020202020204" pitchFamily="34" charset="0"/>
              </a:rPr>
              <a:t>TransitionProb</a:t>
            </a:r>
            <a:r>
              <a:rPr lang="fr-FR" sz="1800" dirty="0">
                <a:solidFill>
                  <a:srgbClr val="0000FF"/>
                </a:solidFill>
                <a:latin typeface="Avenir Next LT Pro" panose="020B0504020202020204" pitchFamily="34" charset="0"/>
              </a:rPr>
              <a:t> 0,80)</a:t>
            </a:r>
          </a:p>
          <a:p>
            <a:pPr marL="0" indent="0">
              <a:buNone/>
            </a:pPr>
            <a:r>
              <a:rPr lang="en-US" sz="1800" dirty="0">
                <a:latin typeface="Avenir Next LT Pro" panose="020B0504020202020204" pitchFamily="34" charset="0"/>
              </a:rPr>
              <a:t>      …</a:t>
            </a:r>
          </a:p>
          <a:p>
            <a:pPr marL="0" indent="0">
              <a:buNone/>
            </a:pPr>
            <a:r>
              <a:rPr lang="en-US" sz="1800" dirty="0">
                <a:latin typeface="Avenir Next LT Pro" panose="020B0504020202020204" pitchFamily="34" charset="0"/>
              </a:rPr>
              <a:t>     (</a:t>
            </a:r>
            <a:r>
              <a:rPr lang="en-US" sz="1800" dirty="0" err="1">
                <a:latin typeface="Avenir Next LT Pro" panose="020B0504020202020204" pitchFamily="34" charset="0"/>
              </a:rPr>
              <a:t>ResourceUsage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Avenir Next LT Pro" panose="020B0504020202020204" pitchFamily="34" charset="0"/>
              </a:rPr>
              <a:t>       (Usage </a:t>
            </a:r>
            <a:r>
              <a:rPr lang="en-US" sz="1800" dirty="0" err="1">
                <a:latin typeface="Avenir Next LT Pro" panose="020B0504020202020204" pitchFamily="34" charset="0"/>
              </a:rPr>
              <a:t>armManCapacity</a:t>
            </a:r>
            <a:r>
              <a:rPr lang="en-US" sz="1800" dirty="0">
                <a:latin typeface="Avenir Next LT Pro" panose="020B0504020202020204" pitchFamily="34" charset="0"/>
              </a:rPr>
              <a:t> 1)))</a:t>
            </a:r>
          </a:p>
        </p:txBody>
      </p:sp>
      <p:sp>
        <p:nvSpPr>
          <p:cNvPr id="30" name="Accolade ouvrante 29">
            <a:extLst>
              <a:ext uri="{FF2B5EF4-FFF2-40B4-BE49-F238E27FC236}">
                <a16:creationId xmlns:a16="http://schemas.microsoft.com/office/drawing/2014/main" id="{17391165-1564-4EB3-B108-0EFE42A9572D}"/>
              </a:ext>
            </a:extLst>
          </p:cNvPr>
          <p:cNvSpPr/>
          <p:nvPr/>
        </p:nvSpPr>
        <p:spPr>
          <a:xfrm rot="10800000">
            <a:off x="4139952" y="3861048"/>
            <a:ext cx="72008" cy="959277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86CE3B72-930A-49CC-BE78-93A02BAAAAEA}"/>
              </a:ext>
            </a:extLst>
          </p:cNvPr>
          <p:cNvSpPr/>
          <p:nvPr/>
        </p:nvSpPr>
        <p:spPr>
          <a:xfrm>
            <a:off x="5900020" y="3913989"/>
            <a:ext cx="1728192" cy="57028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/>
              <a:t>Markovian</a:t>
            </a:r>
            <a:r>
              <a:rPr lang="fr-FR" sz="1800" dirty="0"/>
              <a:t> inputs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7AC13116-ED4A-4074-8213-FF904550C6C9}"/>
              </a:ext>
            </a:extLst>
          </p:cNvPr>
          <p:cNvCxnSpPr>
            <a:cxnSpLocks/>
          </p:cNvCxnSpPr>
          <p:nvPr/>
        </p:nvCxnSpPr>
        <p:spPr>
          <a:xfrm flipH="1">
            <a:off x="4549412" y="4110366"/>
            <a:ext cx="1350608" cy="186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050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1148C-3CD3-4969-AD94-BD5F90C8E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143000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de-DE" dirty="0"/>
              <a:t>The </a:t>
            </a:r>
            <a:r>
              <a:rPr lang="de-DE" dirty="0" err="1"/>
              <a:t>necessity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Conditional</a:t>
            </a:r>
            <a:r>
              <a:rPr lang="de-DE" dirty="0"/>
              <a:t> </a:t>
            </a:r>
            <a:r>
              <a:rPr lang="de-DE" dirty="0" err="1"/>
              <a:t>Probability</a:t>
            </a:r>
            <a:endParaRPr lang="de-DE" dirty="0">
              <a:latin typeface="Arial" charset="0"/>
              <a:ea typeface="+mj-ea"/>
              <a:cs typeface="+mj-cs"/>
            </a:endParaRPr>
          </a:p>
        </p:txBody>
      </p:sp>
      <p:sp>
        <p:nvSpPr>
          <p:cNvPr id="5" name="Espace réservé du contenu 5">
            <a:extLst>
              <a:ext uri="{FF2B5EF4-FFF2-40B4-BE49-F238E27FC236}">
                <a16:creationId xmlns:a16="http://schemas.microsoft.com/office/drawing/2014/main" id="{02548A0B-C31E-48FE-9724-08A68C0447D4}"/>
              </a:ext>
            </a:extLst>
          </p:cNvPr>
          <p:cNvSpPr txBox="1">
            <a:spLocks/>
          </p:cNvSpPr>
          <p:nvPr/>
        </p:nvSpPr>
        <p:spPr bwMode="auto">
          <a:xfrm>
            <a:off x="838200" y="2395550"/>
            <a:ext cx="6254080" cy="374809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+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latin typeface="Avenir Next LT Pro" panose="020B0504020202020204" pitchFamily="34" charset="0"/>
              </a:rPr>
              <a:t>Not all </a:t>
            </a:r>
            <a:r>
              <a:rPr lang="de-DE" sz="1700" dirty="0" err="1">
                <a:latin typeface="Avenir Next LT Pro" panose="020B0504020202020204" pitchFamily="34" charset="0"/>
              </a:rPr>
              <a:t>states</a:t>
            </a:r>
            <a:r>
              <a:rPr lang="de-DE" sz="1700" dirty="0">
                <a:latin typeface="Avenir Next LT Pro" panose="020B0504020202020204" pitchFamily="34" charset="0"/>
              </a:rPr>
              <a:t> </a:t>
            </a:r>
            <a:r>
              <a:rPr lang="de-DE" sz="1700" dirty="0" err="1">
                <a:latin typeface="Avenir Next LT Pro" panose="020B0504020202020204" pitchFamily="34" charset="0"/>
              </a:rPr>
              <a:t>has</a:t>
            </a:r>
            <a:r>
              <a:rPr lang="de-DE" sz="1700" dirty="0">
                <a:latin typeface="Avenir Next LT Pro" panose="020B0504020202020204" pitchFamily="34" charset="0"/>
              </a:rPr>
              <a:t> </a:t>
            </a:r>
            <a:r>
              <a:rPr lang="de-DE" sz="1700" dirty="0" err="1">
                <a:latin typeface="Avenir Next LT Pro" panose="020B0504020202020204" pitchFamily="34" charset="0"/>
              </a:rPr>
              <a:t>the</a:t>
            </a:r>
            <a:r>
              <a:rPr lang="de-DE" sz="1700" dirty="0">
                <a:latin typeface="Avenir Next LT Pro" panose="020B0504020202020204" pitchFamily="34" charset="0"/>
              </a:rPr>
              <a:t> same </a:t>
            </a:r>
            <a:r>
              <a:rPr lang="de-DE" sz="1700" dirty="0" err="1">
                <a:latin typeface="Avenir Next LT Pro" panose="020B0504020202020204" pitchFamily="34" charset="0"/>
              </a:rPr>
              <a:t>reward</a:t>
            </a:r>
            <a:r>
              <a:rPr lang="de-DE" sz="1700" dirty="0">
                <a:latin typeface="Avenir Next LT Pro" panose="020B0504020202020204" pitchFamily="34" charset="0"/>
              </a:rPr>
              <a:t> and </a:t>
            </a:r>
            <a:r>
              <a:rPr lang="de-DE" sz="1700" dirty="0" err="1">
                <a:latin typeface="Avenir Next LT Pro" panose="020B0504020202020204" pitchFamily="34" charset="0"/>
              </a:rPr>
              <a:t>transition</a:t>
            </a:r>
            <a:r>
              <a:rPr lang="de-DE" sz="1700" dirty="0">
                <a:latin typeface="Avenir Next LT Pro" panose="020B0504020202020204" pitchFamily="34" charset="0"/>
              </a:rPr>
              <a:t> </a:t>
            </a:r>
            <a:r>
              <a:rPr lang="de-DE" sz="1700" dirty="0" err="1">
                <a:latin typeface="Avenir Next LT Pro" panose="020B0504020202020204" pitchFamily="34" charset="0"/>
              </a:rPr>
              <a:t>probability</a:t>
            </a:r>
            <a:endParaRPr lang="de-DE" sz="1700" dirty="0"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err="1">
                <a:latin typeface="Avenir Next LT Pro" panose="020B0504020202020204" pitchFamily="34" charset="0"/>
              </a:rPr>
              <a:t>Flexibility</a:t>
            </a:r>
            <a:r>
              <a:rPr lang="de-DE" sz="1700" dirty="0">
                <a:latin typeface="Avenir Next LT Pro" panose="020B0504020202020204" pitchFamily="34" charset="0"/>
              </a:rPr>
              <a:t> in </a:t>
            </a:r>
            <a:r>
              <a:rPr lang="de-DE" sz="1700" dirty="0" err="1">
                <a:latin typeface="Avenir Next LT Pro" panose="020B0504020202020204" pitchFamily="34" charset="0"/>
              </a:rPr>
              <a:t>assignment</a:t>
            </a:r>
            <a:r>
              <a:rPr lang="de-DE" sz="1700" dirty="0">
                <a:latin typeface="Avenir Next LT Pro" panose="020B0504020202020204" pitchFamily="34" charset="0"/>
              </a:rPr>
              <a:t> </a:t>
            </a:r>
            <a:r>
              <a:rPr lang="de-DE" sz="1700" dirty="0" err="1">
                <a:latin typeface="Avenir Next LT Pro" panose="020B0504020202020204" pitchFamily="34" charset="0"/>
              </a:rPr>
              <a:t>markovian</a:t>
            </a:r>
            <a:r>
              <a:rPr lang="de-DE" sz="1700" dirty="0">
                <a:latin typeface="Avenir Next LT Pro" panose="020B0504020202020204" pitchFamily="34" charset="0"/>
              </a:rPr>
              <a:t> </a:t>
            </a:r>
            <a:r>
              <a:rPr lang="de-DE" sz="1700" dirty="0" err="1">
                <a:latin typeface="Avenir Next LT Pro" panose="020B0504020202020204" pitchFamily="34" charset="0"/>
              </a:rPr>
              <a:t>parametres</a:t>
            </a:r>
            <a:r>
              <a:rPr lang="de-DE" sz="1700" dirty="0">
                <a:latin typeface="Avenir Next LT Pro" panose="020B0504020202020204" pitchFamily="34" charset="0"/>
              </a:rPr>
              <a:t> </a:t>
            </a:r>
            <a:r>
              <a:rPr lang="de-DE" sz="1700" dirty="0" err="1">
                <a:latin typeface="Avenir Next LT Pro" panose="020B0504020202020204" pitchFamily="34" charset="0"/>
              </a:rPr>
              <a:t>for</a:t>
            </a:r>
            <a:r>
              <a:rPr lang="de-DE" sz="1700" dirty="0">
                <a:latin typeface="Avenir Next LT Pro" panose="020B0504020202020204" pitchFamily="34" charset="0"/>
              </a:rPr>
              <a:t> </a:t>
            </a:r>
            <a:r>
              <a:rPr lang="de-DE" sz="1700" dirty="0" err="1">
                <a:latin typeface="Avenir Next LT Pro" panose="020B0504020202020204" pitchFamily="34" charset="0"/>
              </a:rPr>
              <a:t>each</a:t>
            </a:r>
            <a:r>
              <a:rPr lang="de-DE" sz="1700" dirty="0">
                <a:latin typeface="Avenir Next LT Pro" panose="020B0504020202020204" pitchFamily="34" charset="0"/>
              </a:rPr>
              <a:t> </a:t>
            </a:r>
            <a:r>
              <a:rPr lang="de-DE" sz="1700" dirty="0" err="1">
                <a:latin typeface="Avenir Next LT Pro" panose="020B0504020202020204" pitchFamily="34" charset="0"/>
              </a:rPr>
              <a:t>specific</a:t>
            </a:r>
            <a:r>
              <a:rPr lang="de-DE" sz="1700" dirty="0">
                <a:latin typeface="Avenir Next LT Pro" panose="020B0504020202020204" pitchFamily="34" charset="0"/>
              </a:rPr>
              <a:t> </a:t>
            </a:r>
            <a:r>
              <a:rPr lang="de-DE" sz="1700" dirty="0" err="1">
                <a:latin typeface="Avenir Next LT Pro" panose="020B0504020202020204" pitchFamily="34" charset="0"/>
              </a:rPr>
              <a:t>state</a:t>
            </a:r>
            <a:r>
              <a:rPr lang="de-DE" sz="1700" dirty="0">
                <a:latin typeface="Avenir Next LT Pro" panose="020B0504020202020204" pitchFamily="34" charset="0"/>
              </a:rPr>
              <a:t> and </a:t>
            </a:r>
            <a:r>
              <a:rPr lang="de-DE" sz="1700" dirty="0" err="1">
                <a:latin typeface="Avenir Next LT Pro" panose="020B0504020202020204" pitchFamily="34" charset="0"/>
              </a:rPr>
              <a:t>task</a:t>
            </a:r>
            <a:endParaRPr lang="de-DE" sz="1700" dirty="0">
              <a:latin typeface="Avenir Next LT Pro" panose="020B0504020202020204" pitchFamily="34" charset="0"/>
            </a:endParaRPr>
          </a:p>
          <a:p>
            <a:endParaRPr lang="de-DE" kern="0" dirty="0"/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8F130F5D-4BB3-46B8-BD33-298990459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0574" y="3879132"/>
            <a:ext cx="5582852" cy="233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459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1148C-3CD3-4969-AD94-BD5F90C8E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143000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de-DE" dirty="0"/>
              <a:t>The </a:t>
            </a:r>
            <a:r>
              <a:rPr lang="de-DE" dirty="0" err="1"/>
              <a:t>necessity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Conditional</a:t>
            </a:r>
            <a:r>
              <a:rPr lang="de-DE" dirty="0"/>
              <a:t> </a:t>
            </a:r>
            <a:r>
              <a:rPr lang="de-DE" dirty="0" err="1"/>
              <a:t>Probability</a:t>
            </a:r>
            <a:endParaRPr lang="de-DE" dirty="0">
              <a:latin typeface="Arial" charset="0"/>
              <a:ea typeface="+mj-ea"/>
              <a:cs typeface="+mj-cs"/>
            </a:endParaRPr>
          </a:p>
        </p:txBody>
      </p:sp>
      <p:sp>
        <p:nvSpPr>
          <p:cNvPr id="5" name="Espace réservé du contenu 5">
            <a:extLst>
              <a:ext uri="{FF2B5EF4-FFF2-40B4-BE49-F238E27FC236}">
                <a16:creationId xmlns:a16="http://schemas.microsoft.com/office/drawing/2014/main" id="{02548A0B-C31E-48FE-9724-08A68C0447D4}"/>
              </a:ext>
            </a:extLst>
          </p:cNvPr>
          <p:cNvSpPr txBox="1">
            <a:spLocks/>
          </p:cNvSpPr>
          <p:nvPr/>
        </p:nvSpPr>
        <p:spPr bwMode="auto">
          <a:xfrm>
            <a:off x="838660" y="2060848"/>
            <a:ext cx="7693780" cy="438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+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</a:pPr>
            <a:r>
              <a:rPr lang="de-DE" sz="1700" dirty="0" err="1">
                <a:latin typeface="Avenir Next LT Pro" panose="020B0504020202020204" pitchFamily="34" charset="0"/>
              </a:rPr>
              <a:t>Each</a:t>
            </a:r>
            <a:r>
              <a:rPr lang="de-DE" sz="1700" dirty="0">
                <a:latin typeface="Avenir Next LT Pro" panose="020B0504020202020204" pitchFamily="34" charset="0"/>
              </a:rPr>
              <a:t> primitive </a:t>
            </a:r>
            <a:r>
              <a:rPr lang="de-DE" sz="1700" dirty="0" err="1">
                <a:latin typeface="Avenir Next LT Pro" panose="020B0504020202020204" pitchFamily="34" charset="0"/>
              </a:rPr>
              <a:t>task</a:t>
            </a:r>
            <a:r>
              <a:rPr lang="de-DE" sz="1700" dirty="0">
                <a:latin typeface="Avenir Next LT Pro" panose="020B0504020202020204" pitchFamily="34" charset="0"/>
              </a:rPr>
              <a:t> </a:t>
            </a:r>
            <a:r>
              <a:rPr lang="de-DE" sz="1700" dirty="0" err="1">
                <a:latin typeface="Avenir Next LT Pro" panose="020B0504020202020204" pitchFamily="34" charset="0"/>
              </a:rPr>
              <a:t>has</a:t>
            </a:r>
            <a:r>
              <a:rPr lang="de-DE" sz="1700" dirty="0">
                <a:latin typeface="Avenir Next LT Pro" panose="020B0504020202020204" pitchFamily="34" charset="0"/>
              </a:rPr>
              <a:t> ist own </a:t>
            </a:r>
            <a:r>
              <a:rPr lang="de-DE" sz="1700" dirty="0" err="1">
                <a:latin typeface="Avenir Next LT Pro" panose="020B0504020202020204" pitchFamily="34" charset="0"/>
              </a:rPr>
              <a:t>transition</a:t>
            </a:r>
            <a:r>
              <a:rPr lang="de-DE" sz="1700" dirty="0">
                <a:latin typeface="Avenir Next LT Pro" panose="020B0504020202020204" pitchFamily="34" charset="0"/>
              </a:rPr>
              <a:t> </a:t>
            </a:r>
            <a:r>
              <a:rPr lang="de-DE" sz="1700" dirty="0" err="1">
                <a:latin typeface="Avenir Next LT Pro" panose="020B0504020202020204" pitchFamily="34" charset="0"/>
              </a:rPr>
              <a:t>probability</a:t>
            </a:r>
            <a:r>
              <a:rPr lang="de-DE" sz="1700" dirty="0">
                <a:latin typeface="Avenir Next LT Pro" panose="020B0504020202020204" pitchFamily="34" charset="0"/>
              </a:rPr>
              <a:t>,</a:t>
            </a:r>
            <a:endParaRPr lang="fr-FR" sz="1700" dirty="0">
              <a:latin typeface="Avenir Next LT Pro" panose="020B05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fr-FR" sz="1700" dirty="0" err="1">
                <a:latin typeface="Avenir Next LT Pro" panose="020B0504020202020204" pitchFamily="34" charset="0"/>
              </a:rPr>
              <a:t>Distinguish</a:t>
            </a:r>
            <a:r>
              <a:rPr lang="fr-FR" sz="1700" dirty="0">
                <a:latin typeface="Avenir Next LT Pro" panose="020B0504020202020204" pitchFamily="34" charset="0"/>
              </a:rPr>
              <a:t> the possible </a:t>
            </a:r>
            <a:r>
              <a:rPr lang="fr-FR" sz="1700" dirty="0" err="1">
                <a:latin typeface="Avenir Next LT Pro" panose="020B0504020202020204" pitchFamily="34" charset="0"/>
              </a:rPr>
              <a:t>operators</a:t>
            </a:r>
            <a:r>
              <a:rPr lang="fr-FR" sz="1700" dirty="0">
                <a:latin typeface="Avenir Next LT Pro" panose="020B0504020202020204" pitchFamily="34" charset="0"/>
              </a:rPr>
              <a:t> </a:t>
            </a:r>
            <a:r>
              <a:rPr lang="fr-FR" sz="1700" dirty="0" err="1">
                <a:latin typeface="Avenir Next LT Pro" panose="020B0504020202020204" pitchFamily="34" charset="0"/>
              </a:rPr>
              <a:t>through</a:t>
            </a:r>
            <a:r>
              <a:rPr lang="fr-FR" sz="1700" dirty="0">
                <a:latin typeface="Avenir Next LT Pro" panose="020B0504020202020204" pitchFamily="34" charset="0"/>
              </a:rPr>
              <a:t> the if-</a:t>
            </a:r>
            <a:r>
              <a:rPr lang="fr-FR" sz="1700" dirty="0" err="1">
                <a:latin typeface="Avenir Next LT Pro" panose="020B0504020202020204" pitchFamily="34" charset="0"/>
              </a:rPr>
              <a:t>statement</a:t>
            </a:r>
            <a:r>
              <a:rPr lang="fr-FR" sz="1700" dirty="0">
                <a:latin typeface="Avenir Next LT Pro" panose="020B0504020202020204" pitchFamily="34" charset="0"/>
              </a:rPr>
              <a:t>.</a:t>
            </a:r>
          </a:p>
          <a:p>
            <a:pPr>
              <a:lnSpc>
                <a:spcPct val="120000"/>
              </a:lnSpc>
            </a:pPr>
            <a:endParaRPr lang="fr-FR" sz="1700" dirty="0">
              <a:latin typeface="Avenir Next LT Pro" panose="020B05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sz="1600" b="0" i="0" u="none" strike="noStrike" baseline="0" dirty="0">
                <a:solidFill>
                  <a:srgbClr val="808000"/>
                </a:solidFill>
                <a:latin typeface="Avenir Next LT Pro" panose="020B0504020202020204" pitchFamily="34" charset="0"/>
              </a:rPr>
              <a:t>// move from ?l1 to ?l2</a:t>
            </a:r>
          </a:p>
          <a:p>
            <a:pPr algn="l">
              <a:lnSpc>
                <a:spcPct val="120000"/>
              </a:lnSpc>
            </a:pPr>
            <a:r>
              <a:rPr lang="fr-FR" sz="16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 (:</a:t>
            </a:r>
            <a:r>
              <a:rPr lang="fr-FR" sz="1600" i="0" u="none" strike="noStrike" baseline="0" dirty="0" err="1">
                <a:solidFill>
                  <a:srgbClr val="0000FF"/>
                </a:solidFill>
                <a:latin typeface="Avenir Next LT Pro" panose="020B0504020202020204" pitchFamily="34" charset="0"/>
              </a:rPr>
              <a:t>operator</a:t>
            </a:r>
            <a:endParaRPr lang="fr-FR" sz="1600" i="0" u="none" strike="noStrike" baseline="0" dirty="0">
              <a:solidFill>
                <a:srgbClr val="0000FF"/>
              </a:solidFill>
              <a:latin typeface="Avenir Next LT Pro" panose="020B05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sz="16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 (</a:t>
            </a:r>
            <a:r>
              <a:rPr lang="en-US" sz="1600" i="0" u="none" strike="noStrike" baseline="0" dirty="0">
                <a:solidFill>
                  <a:srgbClr val="0000FF"/>
                </a:solidFill>
                <a:latin typeface="Avenir Next LT Pro" panose="020B0504020202020204" pitchFamily="34" charset="0"/>
              </a:rPr>
              <a:t>Head </a:t>
            </a:r>
            <a:r>
              <a:rPr lang="en-US" sz="16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!</a:t>
            </a:r>
            <a:r>
              <a:rPr lang="en-US" sz="160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moveTo</a:t>
            </a:r>
            <a:r>
              <a:rPr lang="en-US" sz="16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(?l</a:t>
            </a:r>
            <a:r>
              <a:rPr lang="en-US" sz="1600" i="0" u="none" strike="noStrike" baseline="0" dirty="0">
                <a:solidFill>
                  <a:srgbClr val="666666"/>
                </a:solidFill>
                <a:latin typeface="Avenir Next LT Pro" panose="020B0504020202020204" pitchFamily="34" charset="0"/>
              </a:rPr>
              <a:t>1 </a:t>
            </a:r>
            <a:r>
              <a:rPr lang="en-US" sz="16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?l</a:t>
            </a:r>
            <a:r>
              <a:rPr lang="en-US" sz="1600" i="0" u="none" strike="noStrike" baseline="0" dirty="0">
                <a:solidFill>
                  <a:srgbClr val="666666"/>
                </a:solidFill>
                <a:latin typeface="Avenir Next LT Pro" panose="020B0504020202020204" pitchFamily="34" charset="0"/>
              </a:rPr>
              <a:t>2</a:t>
            </a:r>
            <a:r>
              <a:rPr lang="en-US" sz="16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))</a:t>
            </a:r>
          </a:p>
          <a:p>
            <a:pPr algn="l">
              <a:lnSpc>
                <a:spcPct val="120000"/>
              </a:lnSpc>
            </a:pPr>
            <a:r>
              <a:rPr lang="fr-FR" sz="16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   ....</a:t>
            </a:r>
          </a:p>
          <a:p>
            <a:pPr algn="l">
              <a:lnSpc>
                <a:spcPct val="120000"/>
              </a:lnSpc>
            </a:pPr>
            <a:r>
              <a:rPr lang="en-US" sz="16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 (</a:t>
            </a:r>
            <a:r>
              <a:rPr lang="en-US" sz="1600" i="0" u="none" strike="noStrike" baseline="0" dirty="0">
                <a:solidFill>
                  <a:srgbClr val="0000FF"/>
                </a:solidFill>
                <a:latin typeface="Avenir Next LT Pro" panose="020B0504020202020204" pitchFamily="34" charset="0"/>
              </a:rPr>
              <a:t>if </a:t>
            </a:r>
            <a:r>
              <a:rPr lang="en-US" sz="16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(</a:t>
            </a:r>
            <a:r>
              <a:rPr lang="en-US" sz="1600" i="0" u="none" strike="noStrike" baseline="0" dirty="0">
                <a:solidFill>
                  <a:srgbClr val="0000FF"/>
                </a:solidFill>
                <a:latin typeface="Avenir Next LT Pro" panose="020B0504020202020204" pitchFamily="34" charset="0"/>
              </a:rPr>
              <a:t>Values </a:t>
            </a:r>
            <a:r>
              <a:rPr lang="en-US" sz="16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?l</a:t>
            </a:r>
            <a:r>
              <a:rPr lang="en-US" sz="1600" i="0" u="none" strike="noStrike" baseline="0" dirty="0">
                <a:solidFill>
                  <a:srgbClr val="666666"/>
                </a:solidFill>
                <a:latin typeface="Avenir Next LT Pro" panose="020B0504020202020204" pitchFamily="34" charset="0"/>
              </a:rPr>
              <a:t>2 </a:t>
            </a:r>
            <a:r>
              <a:rPr lang="en-US" sz="1600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london</a:t>
            </a:r>
            <a:r>
              <a:rPr lang="en-US" sz="16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) (</a:t>
            </a:r>
            <a:r>
              <a:rPr lang="en-US" sz="1600" i="0" u="none" strike="noStrike" baseline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Reward</a:t>
            </a:r>
            <a:r>
              <a:rPr lang="en-US" sz="1600" i="0" u="none" strike="noStrike" baseline="0" dirty="0">
                <a:solidFill>
                  <a:srgbClr val="0000FF"/>
                </a:solidFill>
                <a:latin typeface="Avenir Next LT Pro" panose="020B0504020202020204" pitchFamily="34" charset="0"/>
              </a:rPr>
              <a:t> </a:t>
            </a:r>
            <a:r>
              <a:rPr lang="en-US" sz="1600" i="0" u="none" strike="noStrike" baseline="0" dirty="0">
                <a:solidFill>
                  <a:srgbClr val="666666"/>
                </a:solidFill>
                <a:latin typeface="Avenir Next LT Pro" panose="020B0504020202020204" pitchFamily="34" charset="0"/>
              </a:rPr>
              <a:t>1</a:t>
            </a:r>
            <a:r>
              <a:rPr lang="en-US" sz="16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)) </a:t>
            </a:r>
            <a:r>
              <a:rPr lang="en-US" sz="1600" i="0" u="none" strike="noStrike" baseline="0" dirty="0">
                <a:solidFill>
                  <a:srgbClr val="808000"/>
                </a:solidFill>
                <a:latin typeface="Avenir Next LT Pro" panose="020B0504020202020204" pitchFamily="34" charset="0"/>
              </a:rPr>
              <a:t>// final state only reward</a:t>
            </a:r>
          </a:p>
          <a:p>
            <a:pPr algn="l">
              <a:lnSpc>
                <a:spcPct val="120000"/>
              </a:lnSpc>
            </a:pPr>
            <a:r>
              <a:rPr lang="en-US" sz="16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 (</a:t>
            </a:r>
            <a:r>
              <a:rPr lang="en-US" sz="1600" i="0" u="none" strike="noStrike" baseline="0" dirty="0">
                <a:solidFill>
                  <a:srgbClr val="0000FF"/>
                </a:solidFill>
                <a:latin typeface="Avenir Next LT Pro" panose="020B0504020202020204" pitchFamily="34" charset="0"/>
              </a:rPr>
              <a:t>if </a:t>
            </a:r>
            <a:r>
              <a:rPr lang="en-US" sz="16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(</a:t>
            </a:r>
            <a:r>
              <a:rPr lang="en-US" sz="1600" i="0" u="none" strike="noStrike" baseline="0" dirty="0">
                <a:solidFill>
                  <a:srgbClr val="0000FF"/>
                </a:solidFill>
                <a:latin typeface="Avenir Next LT Pro" panose="020B0504020202020204" pitchFamily="34" charset="0"/>
              </a:rPr>
              <a:t>Values </a:t>
            </a:r>
            <a:r>
              <a:rPr lang="en-US" sz="16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?l</a:t>
            </a:r>
            <a:r>
              <a:rPr lang="en-US" sz="1600" i="0" u="none" strike="noStrike" baseline="0" dirty="0">
                <a:solidFill>
                  <a:srgbClr val="666666"/>
                </a:solidFill>
                <a:latin typeface="Avenir Next LT Pro" panose="020B0504020202020204" pitchFamily="34" charset="0"/>
              </a:rPr>
              <a:t>2 </a:t>
            </a:r>
            <a:r>
              <a:rPr lang="en-US" sz="1600" dirty="0">
                <a:solidFill>
                  <a:srgbClr val="000000"/>
                </a:solidFill>
                <a:latin typeface="Avenir Next LT Pro" panose="020B0504020202020204" pitchFamily="34" charset="0"/>
              </a:rPr>
              <a:t>corner1</a:t>
            </a:r>
            <a:r>
              <a:rPr lang="en-US" sz="16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) (</a:t>
            </a:r>
            <a:r>
              <a:rPr lang="en-US" sz="1600" i="0" u="none" strike="noStrike" baseline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Reward</a:t>
            </a:r>
            <a:r>
              <a:rPr lang="en-US" sz="1600" i="0" u="none" strike="noStrike" baseline="0" dirty="0">
                <a:solidFill>
                  <a:srgbClr val="0000FF"/>
                </a:solidFill>
                <a:latin typeface="Avenir Next LT Pro" panose="020B0504020202020204" pitchFamily="34" charset="0"/>
              </a:rPr>
              <a:t> </a:t>
            </a:r>
            <a:r>
              <a:rPr lang="en-US" sz="16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-</a:t>
            </a:r>
            <a:r>
              <a:rPr lang="en-US" sz="1600" i="0" u="none" strike="noStrike" baseline="0" dirty="0">
                <a:solidFill>
                  <a:srgbClr val="666666"/>
                </a:solidFill>
                <a:latin typeface="Avenir Next LT Pro" panose="020B0504020202020204" pitchFamily="34" charset="0"/>
              </a:rPr>
              <a:t>0</a:t>
            </a:r>
            <a:r>
              <a:rPr lang="en-US" sz="16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.</a:t>
            </a:r>
            <a:r>
              <a:rPr lang="en-US" sz="1600" i="0" u="none" strike="noStrike" baseline="0" dirty="0">
                <a:solidFill>
                  <a:srgbClr val="666666"/>
                </a:solidFill>
                <a:latin typeface="Avenir Next LT Pro" panose="020B0504020202020204" pitchFamily="34" charset="0"/>
              </a:rPr>
              <a:t>06</a:t>
            </a:r>
            <a:r>
              <a:rPr lang="en-US" sz="16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) (</a:t>
            </a:r>
            <a:r>
              <a:rPr lang="en-US" sz="1600" i="0" u="none" strike="noStrike" baseline="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TransitionProb</a:t>
            </a:r>
            <a:r>
              <a:rPr lang="en-US" sz="1600" i="0" u="none" strike="noStrike" baseline="0" dirty="0">
                <a:solidFill>
                  <a:srgbClr val="0000FF"/>
                </a:solidFill>
                <a:latin typeface="Avenir Next LT Pro" panose="020B0504020202020204" pitchFamily="34" charset="0"/>
              </a:rPr>
              <a:t> </a:t>
            </a:r>
            <a:r>
              <a:rPr lang="en-US" sz="1600" i="0" u="none" strike="noStrike" baseline="0" dirty="0">
                <a:solidFill>
                  <a:srgbClr val="666666"/>
                </a:solidFill>
                <a:latin typeface="Avenir Next LT Pro" panose="020B0504020202020204" pitchFamily="34" charset="0"/>
              </a:rPr>
              <a:t>0</a:t>
            </a:r>
            <a:r>
              <a:rPr lang="en-US" sz="16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.</a:t>
            </a:r>
            <a:r>
              <a:rPr lang="en-US" sz="1600" dirty="0">
                <a:solidFill>
                  <a:srgbClr val="666666"/>
                </a:solidFill>
                <a:latin typeface="Avenir Next LT Pro" panose="020B0504020202020204" pitchFamily="34" charset="0"/>
              </a:rPr>
              <a:t>7</a:t>
            </a:r>
            <a:r>
              <a:rPr lang="en-US" sz="16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))</a:t>
            </a:r>
          </a:p>
          <a:p>
            <a:pPr algn="l">
              <a:lnSpc>
                <a:spcPct val="120000"/>
              </a:lnSpc>
            </a:pPr>
            <a:r>
              <a:rPr lang="en-US" sz="16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 (</a:t>
            </a:r>
            <a:r>
              <a:rPr lang="en-US" sz="1600" i="0" u="none" strike="noStrike" baseline="0" dirty="0">
                <a:solidFill>
                  <a:srgbClr val="0000FF"/>
                </a:solidFill>
                <a:latin typeface="Avenir Next LT Pro" panose="020B0504020202020204" pitchFamily="34" charset="0"/>
              </a:rPr>
              <a:t>else </a:t>
            </a:r>
            <a:r>
              <a:rPr lang="en-US" sz="16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(</a:t>
            </a:r>
            <a:r>
              <a:rPr lang="en-US" sz="1600" i="0" u="none" strike="noStrike" baseline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Reward</a:t>
            </a:r>
            <a:r>
              <a:rPr lang="en-US" sz="1600" i="0" u="none" strike="noStrike" baseline="0" dirty="0">
                <a:solidFill>
                  <a:srgbClr val="0000FF"/>
                </a:solidFill>
                <a:latin typeface="Avenir Next LT Pro" panose="020B0504020202020204" pitchFamily="34" charset="0"/>
              </a:rPr>
              <a:t> </a:t>
            </a:r>
            <a:r>
              <a:rPr lang="en-US" sz="16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-</a:t>
            </a:r>
            <a:r>
              <a:rPr lang="en-US" sz="1600" i="0" u="none" strike="noStrike" baseline="0" dirty="0">
                <a:solidFill>
                  <a:srgbClr val="666666"/>
                </a:solidFill>
                <a:latin typeface="Avenir Next LT Pro" panose="020B0504020202020204" pitchFamily="34" charset="0"/>
              </a:rPr>
              <a:t>0</a:t>
            </a:r>
            <a:r>
              <a:rPr lang="en-US" sz="16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.</a:t>
            </a:r>
            <a:r>
              <a:rPr lang="en-US" sz="1600" i="0" u="none" strike="noStrike" baseline="0" dirty="0">
                <a:solidFill>
                  <a:srgbClr val="666666"/>
                </a:solidFill>
                <a:latin typeface="Avenir Next LT Pro" panose="020B0504020202020204" pitchFamily="34" charset="0"/>
              </a:rPr>
              <a:t>04</a:t>
            </a:r>
            <a:r>
              <a:rPr lang="en-US" sz="16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) (</a:t>
            </a:r>
            <a:r>
              <a:rPr lang="en-US" sz="1600" i="0" u="none" strike="noStrike" baseline="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TransitionProb</a:t>
            </a:r>
            <a:r>
              <a:rPr lang="en-US" sz="1600" i="0" u="none" strike="noStrike" baseline="0" dirty="0">
                <a:solidFill>
                  <a:srgbClr val="0000FF"/>
                </a:solidFill>
                <a:latin typeface="Avenir Next LT Pro" panose="020B0504020202020204" pitchFamily="34" charset="0"/>
              </a:rPr>
              <a:t> </a:t>
            </a:r>
            <a:r>
              <a:rPr lang="en-US" sz="1600" i="0" u="none" strike="noStrike" baseline="0" dirty="0">
                <a:solidFill>
                  <a:srgbClr val="666666"/>
                </a:solidFill>
                <a:latin typeface="Avenir Next LT Pro" panose="020B0504020202020204" pitchFamily="34" charset="0"/>
              </a:rPr>
              <a:t>1</a:t>
            </a:r>
            <a:r>
              <a:rPr lang="en-US" sz="16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)) </a:t>
            </a:r>
            <a:r>
              <a:rPr lang="en-US" sz="1600" i="0" u="none" strike="noStrike" baseline="0" dirty="0">
                <a:solidFill>
                  <a:srgbClr val="808000"/>
                </a:solidFill>
                <a:latin typeface="Avenir Next LT Pro" panose="020B0504020202020204" pitchFamily="34" charset="0"/>
              </a:rPr>
              <a:t>// all the other states</a:t>
            </a:r>
          </a:p>
          <a:p>
            <a:pPr algn="l">
              <a:lnSpc>
                <a:spcPct val="120000"/>
              </a:lnSpc>
            </a:pPr>
            <a:r>
              <a:rPr lang="fr-FR" sz="16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 (</a:t>
            </a:r>
            <a:r>
              <a:rPr lang="fr-FR" sz="1600" i="0" u="none" strike="noStrike" baseline="0" dirty="0" err="1">
                <a:solidFill>
                  <a:srgbClr val="0000FF"/>
                </a:solidFill>
                <a:latin typeface="Avenir Next LT Pro" panose="020B0504020202020204" pitchFamily="34" charset="0"/>
              </a:rPr>
              <a:t>ResourceUsage</a:t>
            </a:r>
            <a:r>
              <a:rPr lang="fr-FR" sz="1600" i="0" u="none" strike="noStrike" baseline="0" dirty="0">
                <a:solidFill>
                  <a:srgbClr val="0000FF"/>
                </a:solidFill>
                <a:latin typeface="Avenir Next LT Pro" panose="020B0504020202020204" pitchFamily="34" charset="0"/>
              </a:rPr>
              <a:t> </a:t>
            </a:r>
            <a:r>
              <a:rPr lang="fr-FR" sz="16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(Usage Money </a:t>
            </a:r>
            <a:r>
              <a:rPr lang="fr-FR" sz="1600" dirty="0">
                <a:solidFill>
                  <a:srgbClr val="666666"/>
                </a:solidFill>
                <a:latin typeface="Avenir Next LT Pro" panose="020B0504020202020204" pitchFamily="34" charset="0"/>
              </a:rPr>
              <a:t>3</a:t>
            </a:r>
            <a:r>
              <a:rPr lang="fr-FR" sz="1600" i="0" u="none" strike="noStrike" baseline="0" dirty="0">
                <a:solidFill>
                  <a:srgbClr val="666666"/>
                </a:solidFill>
                <a:latin typeface="Avenir Next LT Pro" panose="020B0504020202020204" pitchFamily="34" charset="0"/>
              </a:rPr>
              <a:t>0</a:t>
            </a:r>
            <a:r>
              <a:rPr lang="fr-FR" sz="16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))</a:t>
            </a:r>
          </a:p>
          <a:p>
            <a:pPr algn="l">
              <a:lnSpc>
                <a:spcPct val="120000"/>
              </a:lnSpc>
            </a:pPr>
            <a:r>
              <a:rPr lang="fr-FR" sz="16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 )</a:t>
            </a:r>
          </a:p>
          <a:p>
            <a:pPr algn="l">
              <a:lnSpc>
                <a:spcPct val="120000"/>
              </a:lnSpc>
            </a:pPr>
            <a:endParaRPr lang="fr-FR" sz="1700" dirty="0">
              <a:latin typeface="Avenir Next LT Pro" panose="020B05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fr-FR" sz="1600" dirty="0">
                <a:latin typeface="Avenir Next LT Pro" panose="020B0504020202020204" pitchFamily="34" charset="0"/>
              </a:rPr>
              <a:t>Comparaison </a:t>
            </a:r>
            <a:r>
              <a:rPr lang="fr-FR" sz="1600" dirty="0" err="1">
                <a:latin typeface="Avenir Next LT Pro" panose="020B0504020202020204" pitchFamily="34" charset="0"/>
              </a:rPr>
              <a:t>between</a:t>
            </a:r>
            <a:r>
              <a:rPr lang="fr-FR" sz="1600" dirty="0">
                <a:latin typeface="Avenir Next LT Pro" panose="020B0504020202020204" pitchFamily="34" charset="0"/>
              </a:rPr>
              <a:t> </a:t>
            </a:r>
            <a:r>
              <a:rPr lang="fr-FR" sz="1600" dirty="0" err="1">
                <a:latin typeface="Avenir Next LT Pro" panose="020B0504020202020204" pitchFamily="34" charset="0"/>
              </a:rPr>
              <a:t>symbolic</a:t>
            </a:r>
            <a:r>
              <a:rPr lang="fr-FR" sz="1600" dirty="0">
                <a:latin typeface="Avenir Next LT Pro" panose="020B0504020202020204" pitchFamily="34" charset="0"/>
              </a:rPr>
              <a:t> arguments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Avenir Next LT Pro" panose="020B0504020202020204" pitchFamily="34" charset="0"/>
              </a:rPr>
              <a:t>If the </a:t>
            </a:r>
            <a:r>
              <a:rPr lang="en-US" sz="1600" dirty="0" err="1">
                <a:latin typeface="Avenir Next LT Pro" panose="020B0504020202020204" pitchFamily="34" charset="0"/>
              </a:rPr>
              <a:t>boolean</a:t>
            </a:r>
            <a:r>
              <a:rPr lang="en-US" sz="1600" dirty="0">
                <a:latin typeface="Avenir Next LT Pro" panose="020B0504020202020204" pitchFamily="34" charset="0"/>
              </a:rPr>
              <a:t> expression evaluates to true, a reward and transition probability </a:t>
            </a:r>
            <a:r>
              <a:rPr lang="fr-FR" sz="1600" dirty="0" err="1">
                <a:latin typeface="Avenir Next LT Pro" panose="020B0504020202020204" pitchFamily="34" charset="0"/>
              </a:rPr>
              <a:t>statements</a:t>
            </a:r>
            <a:r>
              <a:rPr lang="fr-FR" sz="1600" dirty="0">
                <a:latin typeface="Avenir Next LT Pro" panose="020B0504020202020204" pitchFamily="34" charset="0"/>
              </a:rPr>
              <a:t> are </a:t>
            </a:r>
            <a:r>
              <a:rPr lang="fr-FR" sz="1600" dirty="0" err="1">
                <a:latin typeface="Avenir Next LT Pro" panose="020B0504020202020204" pitchFamily="34" charset="0"/>
              </a:rPr>
              <a:t>then</a:t>
            </a:r>
            <a:r>
              <a:rPr lang="fr-FR" sz="1600" dirty="0">
                <a:latin typeface="Avenir Next LT Pro" panose="020B0504020202020204" pitchFamily="34" charset="0"/>
              </a:rPr>
              <a:t> </a:t>
            </a:r>
            <a:r>
              <a:rPr lang="fr-FR" sz="1600" dirty="0" err="1">
                <a:latin typeface="Avenir Next LT Pro" panose="020B0504020202020204" pitchFamily="34" charset="0"/>
              </a:rPr>
              <a:t>executed</a:t>
            </a:r>
            <a:r>
              <a:rPr lang="fr-FR" sz="1600" dirty="0">
                <a:latin typeface="Avenir Next LT Pro" panose="020B0504020202020204" pitchFamily="34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fr-FR" sz="1600" dirty="0">
                <a:latin typeface="Avenir Next LT Pro" panose="020B0504020202020204" pitchFamily="34" charset="0"/>
              </a:rPr>
              <a:t>One </a:t>
            </a:r>
            <a:r>
              <a:rPr lang="fr-FR" sz="1600" dirty="0" err="1">
                <a:latin typeface="Avenir Next LT Pro" panose="020B0504020202020204" pitchFamily="34" charset="0"/>
              </a:rPr>
              <a:t>summarized</a:t>
            </a:r>
            <a:r>
              <a:rPr lang="fr-FR" sz="1600" dirty="0">
                <a:latin typeface="Avenir Next LT Pro" panose="020B0504020202020204" pitchFamily="34" charset="0"/>
              </a:rPr>
              <a:t> </a:t>
            </a:r>
            <a:r>
              <a:rPr lang="fr-FR" sz="1600" dirty="0" err="1">
                <a:latin typeface="Avenir Next LT Pro" panose="020B0504020202020204" pitchFamily="34" charset="0"/>
              </a:rPr>
              <a:t>operator</a:t>
            </a:r>
            <a:r>
              <a:rPr lang="fr-FR" sz="1600" dirty="0">
                <a:latin typeface="Avenir Next LT Pro" panose="020B0504020202020204" pitchFamily="34" charset="0"/>
              </a:rPr>
              <a:t> </a:t>
            </a:r>
            <a:r>
              <a:rPr lang="fr-FR" sz="1600" dirty="0" err="1">
                <a:latin typeface="Avenir Next LT Pro" panose="020B0504020202020204" pitchFamily="34" charset="0"/>
              </a:rPr>
              <a:t>instead</a:t>
            </a:r>
            <a:r>
              <a:rPr lang="fr-FR" sz="1600" dirty="0">
                <a:latin typeface="Avenir Next LT Pro" panose="020B0504020202020204" pitchFamily="34" charset="0"/>
              </a:rPr>
              <a:t> of </a:t>
            </a:r>
            <a:r>
              <a:rPr lang="fr-FR" sz="1600" dirty="0" err="1">
                <a:latin typeface="Avenir Next LT Pro" panose="020B0504020202020204" pitchFamily="34" charset="0"/>
              </a:rPr>
              <a:t>operator</a:t>
            </a:r>
            <a:r>
              <a:rPr lang="fr-FR" sz="1600" dirty="0">
                <a:latin typeface="Avenir Next LT Pro" panose="020B0504020202020204" pitchFamily="34" charset="0"/>
              </a:rPr>
              <a:t> for </a:t>
            </a:r>
            <a:r>
              <a:rPr lang="fr-FR" sz="1600" dirty="0" err="1">
                <a:latin typeface="Avenir Next LT Pro" panose="020B0504020202020204" pitchFamily="34" charset="0"/>
              </a:rPr>
              <a:t>each</a:t>
            </a:r>
            <a:r>
              <a:rPr lang="fr-FR" sz="1600" dirty="0">
                <a:latin typeface="Avenir Next LT Pro" panose="020B0504020202020204" pitchFamily="34" charset="0"/>
              </a:rPr>
              <a:t> </a:t>
            </a:r>
            <a:r>
              <a:rPr lang="fr-FR" sz="1700" dirty="0" err="1">
                <a:latin typeface="Avenir Next LT Pro" panose="020B0504020202020204" pitchFamily="34" charset="0"/>
              </a:rPr>
              <a:t>path</a:t>
            </a:r>
            <a:endParaRPr lang="de-DE" sz="17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571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1148C-3CD3-4969-AD94-BD5F90C8E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061864"/>
          </a:xfrm>
        </p:spPr>
        <p:txBody>
          <a:bodyPr wrap="square" anchor="ctr">
            <a:normAutofit/>
          </a:bodyPr>
          <a:lstStyle/>
          <a:p>
            <a:r>
              <a:rPr lang="fr-FR" dirty="0"/>
              <a:t>Deal </a:t>
            </a:r>
            <a:r>
              <a:rPr lang="fr-FR" dirty="0" err="1"/>
              <a:t>with</a:t>
            </a:r>
            <a:r>
              <a:rPr lang="fr-FR" dirty="0"/>
              <a:t> Diverse </a:t>
            </a:r>
            <a:r>
              <a:rPr lang="fr-FR" dirty="0" err="1"/>
              <a:t>Knowledge</a:t>
            </a:r>
            <a:r>
              <a:rPr lang="fr-FR" dirty="0"/>
              <a:t> </a:t>
            </a:r>
            <a:r>
              <a:rPr lang="fr-F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fr-FR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Hybrid</a:t>
            </a:r>
            <a:r>
              <a:rPr lang="fr-F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Planning)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141136-D4E1-41A7-834F-F9ACD8EDA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7584" y="2204864"/>
            <a:ext cx="7704856" cy="4248472"/>
          </a:xfrm>
        </p:spPr>
        <p:txBody>
          <a:bodyPr wrap="square" anchor="t">
            <a:normAutofit/>
          </a:bodyPr>
          <a:lstStyle/>
          <a:p>
            <a:r>
              <a:rPr lang="en-US" sz="1600" dirty="0">
                <a:latin typeface="Avenir Next LT Pro" panose="020B0504020202020204" pitchFamily="34" charset="0"/>
              </a:rPr>
              <a:t>How to express hybrid knowledge in MDP solver?</a:t>
            </a:r>
          </a:p>
          <a:p>
            <a:endParaRPr lang="en-US" sz="1600" dirty="0">
              <a:latin typeface="Avenir Next LT Pro" panose="020B0504020202020204" pitchFamily="34" charset="0"/>
            </a:endParaRPr>
          </a:p>
          <a:p>
            <a:r>
              <a:rPr lang="en-US" sz="1600" dirty="0">
                <a:latin typeface="Avenir Next LT Pro" panose="020B0504020202020204" pitchFamily="34" charset="0"/>
              </a:rPr>
              <a:t>The </a:t>
            </a:r>
            <a:r>
              <a:rPr lang="en-US" sz="1600" dirty="0" err="1">
                <a:latin typeface="Avenir Next LT Pro" panose="020B0504020202020204" pitchFamily="34" charset="0"/>
              </a:rPr>
              <a:t>markovian</a:t>
            </a:r>
            <a:r>
              <a:rPr lang="en-US" sz="1600" dirty="0">
                <a:latin typeface="Avenir Next LT Pro" panose="020B0504020202020204" pitchFamily="34" charset="0"/>
              </a:rPr>
              <a:t> parameters will be updated during the parameters generation </a:t>
            </a:r>
            <a:r>
              <a:rPr lang="en-US" sz="1600" b="0" i="0" u="none" strike="noStrike" baseline="0" dirty="0">
                <a:latin typeface="Avenir Next LT Pro" panose="020B0504020202020204" pitchFamily="34" charset="0"/>
              </a:rPr>
              <a:t>based on the hybrid </a:t>
            </a:r>
            <a:r>
              <a:rPr lang="fr-FR" sz="1600" b="0" i="0" u="none" strike="noStrike" baseline="0" dirty="0" err="1">
                <a:latin typeface="Avenir Next LT Pro" panose="020B0504020202020204" pitchFamily="34" charset="0"/>
              </a:rPr>
              <a:t>knowledge</a:t>
            </a:r>
            <a:r>
              <a:rPr lang="fr-FR" sz="1600" b="0" i="0" u="none" strike="noStrike" baseline="0" dirty="0">
                <a:latin typeface="Avenir Next LT Pro" panose="020B0504020202020204" pitchFamily="34" charset="0"/>
              </a:rPr>
              <a:t> </a:t>
            </a:r>
          </a:p>
          <a:p>
            <a:pPr lvl="1"/>
            <a:r>
              <a:rPr lang="fr-FR" sz="1600" dirty="0" err="1">
                <a:latin typeface="Avenir Next LT Pro" panose="020B0504020202020204" pitchFamily="34" charset="0"/>
              </a:rPr>
              <a:t>Only</a:t>
            </a:r>
            <a:r>
              <a:rPr lang="fr-FR" sz="1600" dirty="0">
                <a:latin typeface="Avenir Next LT Pro" panose="020B0504020202020204" pitchFamily="34" charset="0"/>
              </a:rPr>
              <a:t> </a:t>
            </a:r>
            <a:r>
              <a:rPr lang="en-US" sz="1600" dirty="0">
                <a:latin typeface="Avenir Next LT Pro" panose="020B0504020202020204" pitchFamily="34" charset="0"/>
              </a:rPr>
              <a:t>if inconsistency is found</a:t>
            </a:r>
          </a:p>
          <a:p>
            <a:r>
              <a:rPr lang="en-US" sz="1600" dirty="0">
                <a:latin typeface="Avenir Next LT Pro" panose="020B0504020202020204" pitchFamily="34" charset="0"/>
              </a:rPr>
              <a:t>Use the conditional clauses to affect the reward in each state</a:t>
            </a:r>
          </a:p>
          <a:p>
            <a:endParaRPr lang="en-US" sz="1600" dirty="0">
              <a:latin typeface="Avenir Next LT Pro" panose="020B0504020202020204" pitchFamily="34" charset="0"/>
            </a:endParaRPr>
          </a:p>
          <a:p>
            <a:r>
              <a:rPr lang="en-US" sz="1600" dirty="0">
                <a:latin typeface="Avenir Next LT Pro" panose="020B0504020202020204" pitchFamily="34" charset="0"/>
              </a:rPr>
              <a:t>Check resource availability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err="1">
                <a:latin typeface="Avenir Next LT Pro" panose="020B0504020202020204" pitchFamily="34" charset="0"/>
              </a:rPr>
              <a:t>Apriori</a:t>
            </a:r>
            <a:r>
              <a:rPr lang="en-US" sz="1400" dirty="0">
                <a:latin typeface="Avenir Next LT Pro" panose="020B0504020202020204" pitchFamily="34" charset="0"/>
              </a:rPr>
              <a:t> defined: </a:t>
            </a:r>
          </a:p>
          <a:p>
            <a:pPr marL="2228850" lvl="5" indent="0">
              <a:buNone/>
            </a:pPr>
            <a:r>
              <a:rPr lang="fr-FR" sz="11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(</a:t>
            </a:r>
            <a:r>
              <a:rPr lang="fr-FR" sz="1100" i="0" u="none" strike="noStrike" baseline="0" dirty="0" err="1">
                <a:solidFill>
                  <a:srgbClr val="0000FF"/>
                </a:solidFill>
                <a:latin typeface="Avenir Next LT Pro" panose="020B0504020202020204" pitchFamily="34" charset="0"/>
              </a:rPr>
              <a:t>ResourceUsage</a:t>
            </a:r>
            <a:r>
              <a:rPr lang="fr-FR" sz="1100" i="0" u="none" strike="noStrike" baseline="0" dirty="0">
                <a:solidFill>
                  <a:srgbClr val="0000FF"/>
                </a:solidFill>
                <a:latin typeface="Avenir Next LT Pro" panose="020B0504020202020204" pitchFamily="34" charset="0"/>
              </a:rPr>
              <a:t> </a:t>
            </a:r>
            <a:r>
              <a:rPr lang="fr-FR" sz="11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(Usage Money </a:t>
            </a:r>
            <a:r>
              <a:rPr lang="fr-FR" sz="1100" i="0" u="none" strike="noStrike" baseline="0" dirty="0">
                <a:solidFill>
                  <a:srgbClr val="666666"/>
                </a:solidFill>
                <a:latin typeface="Avenir Next LT Pro" panose="020B0504020202020204" pitchFamily="34" charset="0"/>
              </a:rPr>
              <a:t>40</a:t>
            </a:r>
            <a:r>
              <a:rPr lang="fr-FR" sz="11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))</a:t>
            </a:r>
            <a:endParaRPr lang="en-US" sz="1100" dirty="0">
              <a:latin typeface="Avenir Next LT Pro" panose="020B05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Avenir Next LT Pro" panose="020B0504020202020204" pitchFamily="34" charset="0"/>
              </a:rPr>
              <a:t>Calculated based on spatial knowledge: </a:t>
            </a:r>
          </a:p>
          <a:p>
            <a:pPr marL="2171700" lvl="5" indent="0">
              <a:buNone/>
            </a:pPr>
            <a:r>
              <a:rPr lang="pt-BR" sz="1100" dirty="0">
                <a:latin typeface="Avenir Next LT Pro" panose="020B0504020202020204" pitchFamily="34" charset="0"/>
              </a:rPr>
              <a:t> ( UnarySpatialFluent sp1 Size ( counter [4,4] [18,18] ))</a:t>
            </a:r>
          </a:p>
          <a:p>
            <a:pPr marL="2171700" lvl="5" indent="0">
              <a:buNone/>
            </a:pPr>
            <a:r>
              <a:rPr lang="pt-BR" sz="1100" dirty="0">
                <a:latin typeface="Avenir Next LT Pro" panose="020B0504020202020204" pitchFamily="34" charset="0"/>
              </a:rPr>
              <a:t> ( UnarySpatialFluent sp2 Size ( table2 [4,4] [18 ,18] ))</a:t>
            </a:r>
          </a:p>
          <a:p>
            <a:pPr marL="2171700" lvl="5" indent="0">
              <a:buNone/>
            </a:pPr>
            <a:r>
              <a:rPr lang="pt-BR" sz="1100" dirty="0">
                <a:latin typeface="Avenir Next LT Pro" panose="020B0504020202020204" pitchFamily="34" charset="0"/>
              </a:rPr>
              <a:t> ( UnarySpatialFluent sp3 At ( Counter [50,50] [54,54] [50,50] [68,68] ))</a:t>
            </a:r>
          </a:p>
          <a:p>
            <a:pPr marL="2171700" lvl="5" indent="0">
              <a:buNone/>
            </a:pPr>
            <a:r>
              <a:rPr lang="pt-BR" sz="1100" dirty="0">
                <a:latin typeface="Avenir Next LT Pro" panose="020B0504020202020204" pitchFamily="34" charset="0"/>
              </a:rPr>
              <a:t> ( UnarySpatialFluent sp4 At ( table1 [72,72] [76,76] [50,50] [68,68] ))</a:t>
            </a:r>
            <a:endParaRPr lang="en-US" sz="1100" dirty="0">
              <a:latin typeface="Avenir Next LT Pro" panose="020B0504020202020204" pitchFamily="34" charset="0"/>
            </a:endParaRPr>
          </a:p>
          <a:p>
            <a:pPr marL="1200150" lvl="2" indent="-342900">
              <a:buFont typeface="+mj-lt"/>
              <a:buAutoNum type="arabicPeriod"/>
            </a:pPr>
            <a:endParaRPr lang="en-US" sz="1000" dirty="0">
              <a:latin typeface="Avenir Next LT Pro" panose="020B0504020202020204" pitchFamily="34" charset="0"/>
            </a:endParaRPr>
          </a:p>
          <a:p>
            <a:endParaRPr 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017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1148C-3CD3-4969-AD94-BD5F90C8E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061864"/>
          </a:xfrm>
        </p:spPr>
        <p:txBody>
          <a:bodyPr wrap="square" anchor="ctr">
            <a:normAutofit/>
          </a:bodyPr>
          <a:lstStyle/>
          <a:p>
            <a:r>
              <a:rPr lang="fr-FR" dirty="0"/>
              <a:t>Deal </a:t>
            </a:r>
            <a:r>
              <a:rPr lang="fr-FR" dirty="0" err="1"/>
              <a:t>with</a:t>
            </a:r>
            <a:r>
              <a:rPr lang="fr-FR" dirty="0"/>
              <a:t> Diverse </a:t>
            </a:r>
            <a:r>
              <a:rPr lang="fr-FR" dirty="0" err="1"/>
              <a:t>Knowledge</a:t>
            </a:r>
            <a:r>
              <a:rPr lang="fr-FR" dirty="0"/>
              <a:t> </a:t>
            </a:r>
            <a:r>
              <a:rPr lang="fr-F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(Resource Reasoning)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141136-D4E1-41A7-834F-F9ACD8EDA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7584" y="2395550"/>
            <a:ext cx="8496944" cy="3319450"/>
          </a:xfrm>
        </p:spPr>
        <p:txBody>
          <a:bodyPr wrap="square" anchor="t">
            <a:normAutofit/>
          </a:bodyPr>
          <a:lstStyle/>
          <a:p>
            <a:r>
              <a:rPr lang="fr-FR" sz="1800" dirty="0">
                <a:latin typeface="Avenir Next LT Pro" panose="020B0504020202020204" pitchFamily="34" charset="0"/>
              </a:rPr>
              <a:t>R</a:t>
            </a:r>
            <a:r>
              <a:rPr lang="fr-FR" sz="1800" i="0" u="none" strike="noStrike" baseline="0" dirty="0">
                <a:latin typeface="Avenir Next LT Pro" panose="020B0504020202020204" pitchFamily="34" charset="0"/>
              </a:rPr>
              <a:t>esource </a:t>
            </a:r>
            <a:r>
              <a:rPr lang="fr-FR" sz="1800" i="0" u="none" strike="noStrike" baseline="0" dirty="0" err="1">
                <a:latin typeface="Avenir Next LT Pro" panose="020B0504020202020204" pitchFamily="34" charset="0"/>
              </a:rPr>
              <a:t>consistency</a:t>
            </a:r>
            <a:r>
              <a:rPr lang="fr-FR" sz="1800" i="0" u="none" strike="noStrike" baseline="0" dirty="0">
                <a:latin typeface="Avenir Next LT Pro" panose="020B0504020202020204" pitchFamily="34" charset="0"/>
              </a:rPr>
              <a:t> </a:t>
            </a:r>
            <a:r>
              <a:rPr lang="fr-FR" sz="1800" i="0" u="none" strike="noStrike" baseline="0" dirty="0" err="1">
                <a:latin typeface="Avenir Next LT Pro" panose="020B0504020202020204" pitchFamily="34" charset="0"/>
              </a:rPr>
              <a:t>is</a:t>
            </a:r>
            <a:r>
              <a:rPr lang="fr-FR" sz="1800" i="0" u="none" strike="noStrike" baseline="0" dirty="0">
                <a:latin typeface="Avenir Next LT Pro" panose="020B0504020202020204" pitchFamily="34" charset="0"/>
              </a:rPr>
              <a:t> </a:t>
            </a:r>
            <a:r>
              <a:rPr lang="fr-FR" sz="1800" i="0" u="none" strike="noStrike" baseline="0" dirty="0" err="1">
                <a:latin typeface="Avenir Next LT Pro" panose="020B0504020202020204" pitchFamily="34" charset="0"/>
              </a:rPr>
              <a:t>checked</a:t>
            </a:r>
            <a:r>
              <a:rPr lang="fr-FR" sz="1800" i="0" u="none" strike="noStrike" baseline="0" dirty="0">
                <a:latin typeface="Avenir Next LT Pro" panose="020B0504020202020204" pitchFamily="34" charset="0"/>
              </a:rPr>
              <a:t> </a:t>
            </a:r>
            <a:r>
              <a:rPr lang="fr-FR" sz="1800" i="0" u="none" strike="noStrike" baseline="0" dirty="0" err="1">
                <a:latin typeface="Avenir Next LT Pro" panose="020B0504020202020204" pitchFamily="34" charset="0"/>
              </a:rPr>
              <a:t>using</a:t>
            </a:r>
            <a:r>
              <a:rPr lang="fr-FR" sz="1800" i="0" u="none" strike="noStrike" baseline="0" dirty="0">
                <a:latin typeface="Avenir Next LT Pro" panose="020B0504020202020204" pitchFamily="34" charset="0"/>
              </a:rPr>
              <a:t> TCSP solver</a:t>
            </a:r>
          </a:p>
          <a:p>
            <a:pPr algn="l"/>
            <a:r>
              <a:rPr lang="en-US" sz="1800" dirty="0">
                <a:latin typeface="Avenir Next LT Pro" panose="020B0504020202020204" pitchFamily="34" charset="0"/>
              </a:rPr>
              <a:t>M</a:t>
            </a:r>
            <a:r>
              <a:rPr lang="en-US" sz="1800" i="0" u="none" strike="noStrike" baseline="0" dirty="0">
                <a:latin typeface="Avenir Next LT Pro" panose="020B0504020202020204" pitchFamily="34" charset="0"/>
              </a:rPr>
              <a:t>anage numeric constraints and to detect inconsistencies </a:t>
            </a:r>
            <a:r>
              <a:rPr lang="en-US" sz="1800" i="0" u="none" strike="noStrike" baseline="0" dirty="0" err="1">
                <a:latin typeface="Avenir Next LT Pro" panose="020B0504020202020204" pitchFamily="34" charset="0"/>
              </a:rPr>
              <a:t>effectivel</a:t>
            </a:r>
            <a:endParaRPr lang="en-US" sz="1800" i="0" u="none" strike="noStrike" baseline="0" dirty="0">
              <a:latin typeface="Avenir Next LT Pro" panose="020B0504020202020204" pitchFamily="34" charset="0"/>
            </a:endParaRPr>
          </a:p>
          <a:p>
            <a:pPr algn="l"/>
            <a:r>
              <a:rPr lang="en-US" sz="1800" dirty="0">
                <a:latin typeface="Avenir Next LT Pro" panose="020B0504020202020204" pitchFamily="34" charset="0"/>
              </a:rPr>
              <a:t>The constraint propagation will be done simultaneous during transition </a:t>
            </a:r>
          </a:p>
          <a:p>
            <a:pPr marL="0" indent="0" algn="l">
              <a:buNone/>
            </a:pPr>
            <a:r>
              <a:rPr lang="en-US" sz="1800" dirty="0">
                <a:latin typeface="Avenir Next LT Pro" panose="020B0504020202020204" pitchFamily="34" charset="0"/>
              </a:rPr>
              <a:t>       probability generation</a:t>
            </a:r>
          </a:p>
          <a:p>
            <a:pPr algn="l"/>
            <a:endParaRPr lang="en-US" sz="1800" i="0" u="none" strike="noStrike" baseline="0" dirty="0">
              <a:latin typeface="Avenir Next LT Pro" panose="020B0504020202020204" pitchFamily="34" charset="0"/>
            </a:endParaRPr>
          </a:p>
          <a:p>
            <a:pPr algn="l"/>
            <a:r>
              <a:rPr lang="en-US" sz="18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(</a:t>
            </a:r>
            <a:r>
              <a:rPr lang="en-US" sz="1800" i="0" u="none" strike="noStrike" baseline="0" dirty="0">
                <a:solidFill>
                  <a:srgbClr val="0000FF"/>
                </a:solidFill>
                <a:latin typeface="Avenir Next LT Pro" panose="020B0504020202020204" pitchFamily="34" charset="0"/>
              </a:rPr>
              <a:t>if 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(</a:t>
            </a:r>
            <a:r>
              <a:rPr lang="en-US" sz="1800" i="0" u="none" strike="noStrike" baseline="0" dirty="0">
                <a:solidFill>
                  <a:srgbClr val="0000FF"/>
                </a:solidFill>
                <a:latin typeface="Avenir Next LT Pro" panose="020B0504020202020204" pitchFamily="34" charset="0"/>
              </a:rPr>
              <a:t>IC 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?Money &gt; </a:t>
            </a:r>
            <a:r>
              <a:rPr lang="en-US" sz="1800" i="0" u="none" strike="noStrike" baseline="0" dirty="0">
                <a:solidFill>
                  <a:srgbClr val="666666"/>
                </a:solidFill>
                <a:latin typeface="Avenir Next LT Pro" panose="020B0504020202020204" pitchFamily="34" charset="0"/>
              </a:rPr>
              <a:t>50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) (</a:t>
            </a:r>
            <a:r>
              <a:rPr lang="en-US" sz="1800" i="0" u="none" strike="noStrike" baseline="0" dirty="0">
                <a:solidFill>
                  <a:srgbClr val="0000FF"/>
                </a:solidFill>
                <a:latin typeface="Avenir Next LT Pro" panose="020B0504020202020204" pitchFamily="34" charset="0"/>
              </a:rPr>
              <a:t>decrease Reward </a:t>
            </a:r>
            <a:r>
              <a:rPr lang="en-US" sz="1800" i="0" u="none" strike="noStrike" baseline="0" dirty="0">
                <a:solidFill>
                  <a:srgbClr val="666666"/>
                </a:solidFill>
                <a:latin typeface="Avenir Next LT Pro" panose="020B0504020202020204" pitchFamily="34" charset="0"/>
              </a:rPr>
              <a:t>0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.</a:t>
            </a:r>
            <a:r>
              <a:rPr lang="en-US" sz="1800" i="0" u="none" strike="noStrike" baseline="0" dirty="0">
                <a:solidFill>
                  <a:srgbClr val="666666"/>
                </a:solidFill>
                <a:latin typeface="Avenir Next LT Pro" panose="020B0504020202020204" pitchFamily="34" charset="0"/>
              </a:rPr>
              <a:t>02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Avenir Next LT Pro" panose="020B0504020202020204" pitchFamily="34" charset="0"/>
              </a:rPr>
              <a:t>Picture of the north table and the two paths to do</a:t>
            </a:r>
          </a:p>
          <a:p>
            <a:endParaRPr lang="en-US" sz="15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696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1148C-3CD3-4969-AD94-BD5F90C8E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061864"/>
          </a:xfrm>
        </p:spPr>
        <p:txBody>
          <a:bodyPr wrap="square" anchor="ctr">
            <a:normAutofit/>
          </a:bodyPr>
          <a:lstStyle/>
          <a:p>
            <a:r>
              <a:rPr lang="fr-FR" dirty="0"/>
              <a:t>Deal </a:t>
            </a:r>
            <a:r>
              <a:rPr lang="fr-FR" dirty="0" err="1"/>
              <a:t>with</a:t>
            </a:r>
            <a:r>
              <a:rPr lang="fr-FR" dirty="0"/>
              <a:t> Diverse </a:t>
            </a:r>
            <a:r>
              <a:rPr lang="fr-FR" dirty="0" err="1"/>
              <a:t>Knowledge</a:t>
            </a:r>
            <a:r>
              <a:rPr lang="fr-FR" dirty="0"/>
              <a:t> </a:t>
            </a:r>
            <a:r>
              <a:rPr lang="fr-F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(Resource Reasoning)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141136-D4E1-41A7-834F-F9ACD8EDA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04864"/>
            <a:ext cx="8496944" cy="3319450"/>
          </a:xfrm>
        </p:spPr>
        <p:txBody>
          <a:bodyPr wrap="square" anchor="t">
            <a:noAutofit/>
          </a:bodyPr>
          <a:lstStyle/>
          <a:p>
            <a:pPr marL="0" indent="0">
              <a:buNone/>
            </a:pPr>
            <a:r>
              <a:rPr lang="fr-FR" sz="1500" dirty="0">
                <a:effectLst/>
                <a:latin typeface="Avenir Next LT Pro" panose="020B0504020202020204" pitchFamily="34" charset="0"/>
              </a:rPr>
              <a:t>(:</a:t>
            </a:r>
            <a:r>
              <a:rPr lang="fr-FR" sz="1500" dirty="0" err="1">
                <a:effectLst/>
                <a:latin typeface="Avenir Next LT Pro" panose="020B0504020202020204" pitchFamily="34" charset="0"/>
              </a:rPr>
              <a:t>operator</a:t>
            </a:r>
            <a:r>
              <a:rPr lang="fr-FR" sz="1500" dirty="0">
                <a:effectLst/>
                <a:latin typeface="Avenir Next LT Pro" panose="020B05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fr-FR" sz="1500" dirty="0">
                <a:effectLst/>
                <a:latin typeface="Avenir Next LT Pro" panose="020B0504020202020204" pitchFamily="34" charset="0"/>
              </a:rPr>
              <a:t>  (Head !</a:t>
            </a:r>
            <a:r>
              <a:rPr lang="fr-FR" sz="1500" dirty="0" err="1">
                <a:effectLst/>
                <a:latin typeface="Avenir Next LT Pro" panose="020B0504020202020204" pitchFamily="34" charset="0"/>
              </a:rPr>
              <a:t>moveTo</a:t>
            </a:r>
            <a:r>
              <a:rPr lang="fr-FR" sz="1500" dirty="0">
                <a:effectLst/>
                <a:latin typeface="Avenir Next LT Pro" panose="020B0504020202020204" pitchFamily="34" charset="0"/>
              </a:rPr>
              <a:t>(?l1 ?l2))</a:t>
            </a:r>
          </a:p>
          <a:p>
            <a:pPr marL="0" indent="0">
              <a:buNone/>
            </a:pPr>
            <a:r>
              <a:rPr lang="fr-FR" sz="1500" dirty="0">
                <a:effectLst/>
                <a:latin typeface="Avenir Next LT Pro" panose="020B0504020202020204" pitchFamily="34" charset="0"/>
              </a:rPr>
              <a:t>  (Pre p1 </a:t>
            </a:r>
            <a:r>
              <a:rPr lang="fr-FR" sz="1500" dirty="0" err="1">
                <a:effectLst/>
                <a:latin typeface="Avenir Next LT Pro" panose="020B0504020202020204" pitchFamily="34" charset="0"/>
              </a:rPr>
              <a:t>robotAt</a:t>
            </a:r>
            <a:r>
              <a:rPr lang="fr-FR" sz="1500" dirty="0">
                <a:effectLst/>
                <a:latin typeface="Avenir Next LT Pro" panose="020B0504020202020204" pitchFamily="34" charset="0"/>
              </a:rPr>
              <a:t>(?l1))</a:t>
            </a:r>
          </a:p>
          <a:p>
            <a:pPr marL="0" indent="0">
              <a:buNone/>
            </a:pPr>
            <a:r>
              <a:rPr lang="fr-FR" sz="1500" dirty="0">
                <a:effectLst/>
                <a:latin typeface="Avenir Next LT Pro" panose="020B0504020202020204" pitchFamily="34" charset="0"/>
              </a:rPr>
              <a:t>  (Del p1)</a:t>
            </a:r>
          </a:p>
          <a:p>
            <a:pPr marL="0" indent="0">
              <a:buNone/>
            </a:pPr>
            <a:r>
              <a:rPr lang="fr-FR" sz="1500" dirty="0">
                <a:effectLst/>
                <a:latin typeface="Avenir Next LT Pro" panose="020B0504020202020204" pitchFamily="34" charset="0"/>
              </a:rPr>
              <a:t>  (</a:t>
            </a:r>
            <a:r>
              <a:rPr lang="fr-FR" sz="1500" dirty="0" err="1">
                <a:effectLst/>
                <a:latin typeface="Avenir Next LT Pro" panose="020B0504020202020204" pitchFamily="34" charset="0"/>
              </a:rPr>
              <a:t>Add</a:t>
            </a:r>
            <a:r>
              <a:rPr lang="fr-FR" sz="1500" dirty="0">
                <a:effectLst/>
                <a:latin typeface="Avenir Next LT Pro" panose="020B0504020202020204" pitchFamily="34" charset="0"/>
              </a:rPr>
              <a:t> e1 </a:t>
            </a:r>
            <a:r>
              <a:rPr lang="fr-FR" sz="1500" dirty="0" err="1">
                <a:effectLst/>
                <a:latin typeface="Avenir Next LT Pro" panose="020B0504020202020204" pitchFamily="34" charset="0"/>
              </a:rPr>
              <a:t>robotAt</a:t>
            </a:r>
            <a:r>
              <a:rPr lang="fr-FR" sz="1500" dirty="0">
                <a:effectLst/>
                <a:latin typeface="Avenir Next LT Pro" panose="020B0504020202020204" pitchFamily="34" charset="0"/>
              </a:rPr>
              <a:t>(?l2))</a:t>
            </a:r>
          </a:p>
          <a:p>
            <a:pPr marL="0" indent="0">
              <a:buNone/>
            </a:pPr>
            <a:r>
              <a:rPr lang="fr-FR" sz="1500" dirty="0">
                <a:effectLst/>
                <a:latin typeface="Avenir Next LT Pro" panose="020B0504020202020204" pitchFamily="34" charset="0"/>
              </a:rPr>
              <a:t>  </a:t>
            </a:r>
          </a:p>
          <a:p>
            <a:pPr marL="0" indent="0">
              <a:buNone/>
            </a:pPr>
            <a:r>
              <a:rPr lang="fr-FR" sz="1500" dirty="0">
                <a:effectLst/>
                <a:latin typeface="Avenir Next LT Pro" panose="020B0504020202020204" pitchFamily="34" charset="0"/>
              </a:rPr>
              <a:t>  (if (Values ?l2 table2) (</a:t>
            </a:r>
            <a:r>
              <a:rPr lang="fr-FR" sz="1500" dirty="0" err="1">
                <a:effectLst/>
                <a:latin typeface="Avenir Next LT Pro" panose="020B0504020202020204" pitchFamily="34" charset="0"/>
              </a:rPr>
              <a:t>Reward</a:t>
            </a:r>
            <a:r>
              <a:rPr lang="fr-FR" sz="1500" dirty="0">
                <a:effectLst/>
                <a:latin typeface="Avenir Next LT Pro" panose="020B0504020202020204" pitchFamily="34" charset="0"/>
              </a:rPr>
              <a:t> 1)) #table2 </a:t>
            </a:r>
            <a:r>
              <a:rPr lang="fr-FR" sz="1500" dirty="0" err="1">
                <a:effectLst/>
                <a:latin typeface="Avenir Next LT Pro" panose="020B0504020202020204" pitchFamily="34" charset="0"/>
              </a:rPr>
              <a:t>always</a:t>
            </a:r>
            <a:r>
              <a:rPr lang="fr-FR" sz="1500" dirty="0">
                <a:effectLst/>
                <a:latin typeface="Avenir Next LT Pro" panose="020B0504020202020204" pitchFamily="34" charset="0"/>
              </a:rPr>
              <a:t> </a:t>
            </a:r>
            <a:r>
              <a:rPr lang="fr-FR" sz="1500" dirty="0" err="1">
                <a:effectLst/>
                <a:latin typeface="Avenir Next LT Pro" panose="020B0504020202020204" pitchFamily="34" charset="0"/>
              </a:rPr>
              <a:t>is</a:t>
            </a:r>
            <a:r>
              <a:rPr lang="fr-FR" sz="1500" dirty="0">
                <a:effectLst/>
                <a:latin typeface="Avenir Next LT Pro" panose="020B0504020202020204" pitchFamily="34" charset="0"/>
              </a:rPr>
              <a:t> the final state</a:t>
            </a:r>
          </a:p>
          <a:p>
            <a:pPr marL="0" indent="0">
              <a:buNone/>
            </a:pPr>
            <a:r>
              <a:rPr lang="fr-FR" sz="1500" dirty="0">
                <a:effectLst/>
                <a:latin typeface="Avenir Next LT Pro" panose="020B0504020202020204" pitchFamily="34" charset="0"/>
              </a:rPr>
              <a:t>  (if (Values ?l1 corner1) (</a:t>
            </a:r>
            <a:r>
              <a:rPr lang="fr-FR" sz="1500" dirty="0" err="1">
                <a:effectLst/>
                <a:latin typeface="Avenir Next LT Pro" panose="020B0504020202020204" pitchFamily="34" charset="0"/>
              </a:rPr>
              <a:t>Reward</a:t>
            </a:r>
            <a:r>
              <a:rPr lang="fr-FR" sz="1500" dirty="0">
                <a:effectLst/>
                <a:latin typeface="Avenir Next LT Pro" panose="020B0504020202020204" pitchFamily="34" charset="0"/>
              </a:rPr>
              <a:t> 1.2) (</a:t>
            </a:r>
            <a:r>
              <a:rPr lang="fr-FR" sz="1500" dirty="0" err="1">
                <a:effectLst/>
                <a:latin typeface="Avenir Next LT Pro" panose="020B0504020202020204" pitchFamily="34" charset="0"/>
              </a:rPr>
              <a:t>TransitionProb</a:t>
            </a:r>
            <a:r>
              <a:rPr lang="fr-FR" sz="1500" dirty="0">
                <a:effectLst/>
                <a:latin typeface="Avenir Next LT Pro" panose="020B0504020202020204" pitchFamily="34" charset="0"/>
              </a:rPr>
              <a:t> 0.9)) #</a:t>
            </a:r>
          </a:p>
          <a:p>
            <a:pPr marL="0" indent="0">
              <a:buNone/>
            </a:pPr>
            <a:r>
              <a:rPr lang="fr-FR" sz="1500" dirty="0">
                <a:effectLst/>
                <a:latin typeface="Avenir Next LT Pro" panose="020B0504020202020204" pitchFamily="34" charset="0"/>
              </a:rPr>
              <a:t>  (if (Values ?l2 corner2) (</a:t>
            </a:r>
            <a:r>
              <a:rPr lang="fr-FR" sz="1500" dirty="0" err="1">
                <a:effectLst/>
                <a:latin typeface="Avenir Next LT Pro" panose="020B0504020202020204" pitchFamily="34" charset="0"/>
              </a:rPr>
              <a:t>Reward</a:t>
            </a:r>
            <a:r>
              <a:rPr lang="fr-FR" sz="1500" dirty="0">
                <a:effectLst/>
                <a:latin typeface="Avenir Next LT Pro" panose="020B0504020202020204" pitchFamily="34" charset="0"/>
              </a:rPr>
              <a:t> -0.04) (</a:t>
            </a:r>
            <a:r>
              <a:rPr lang="fr-FR" sz="1500" dirty="0" err="1">
                <a:effectLst/>
                <a:latin typeface="Avenir Next LT Pro" panose="020B0504020202020204" pitchFamily="34" charset="0"/>
              </a:rPr>
              <a:t>TransitionProb</a:t>
            </a:r>
            <a:r>
              <a:rPr lang="fr-FR" sz="1500" dirty="0">
                <a:effectLst/>
                <a:latin typeface="Avenir Next LT Pro" panose="020B0504020202020204" pitchFamily="34" charset="0"/>
              </a:rPr>
              <a:t> 0.9)) #</a:t>
            </a:r>
          </a:p>
          <a:p>
            <a:pPr marL="0" indent="0">
              <a:buNone/>
            </a:pPr>
            <a:r>
              <a:rPr lang="fr-FR" sz="1500" dirty="0">
                <a:effectLst/>
                <a:latin typeface="Avenir Next LT Pro" panose="020B0504020202020204" pitchFamily="34" charset="0"/>
              </a:rPr>
              <a:t>  (</a:t>
            </a:r>
            <a:r>
              <a:rPr lang="fr-FR" sz="1500" dirty="0" err="1">
                <a:effectLst/>
                <a:latin typeface="Avenir Next LT Pro" panose="020B0504020202020204" pitchFamily="34" charset="0"/>
              </a:rPr>
              <a:t>else</a:t>
            </a:r>
            <a:r>
              <a:rPr lang="fr-FR" sz="1500" dirty="0">
                <a:effectLst/>
                <a:latin typeface="Avenir Next LT Pro" panose="020B0504020202020204" pitchFamily="34" charset="0"/>
              </a:rPr>
              <a:t> (</a:t>
            </a:r>
            <a:r>
              <a:rPr lang="fr-FR" sz="1500" dirty="0" err="1">
                <a:effectLst/>
                <a:latin typeface="Avenir Next LT Pro" panose="020B0504020202020204" pitchFamily="34" charset="0"/>
              </a:rPr>
              <a:t>Reward</a:t>
            </a:r>
            <a:r>
              <a:rPr lang="fr-FR" sz="1500" dirty="0">
                <a:effectLst/>
                <a:latin typeface="Avenir Next LT Pro" panose="020B0504020202020204" pitchFamily="34" charset="0"/>
              </a:rPr>
              <a:t> -0.04) (</a:t>
            </a:r>
            <a:r>
              <a:rPr lang="fr-FR" sz="1500" dirty="0" err="1">
                <a:effectLst/>
                <a:latin typeface="Avenir Next LT Pro" panose="020B0504020202020204" pitchFamily="34" charset="0"/>
              </a:rPr>
              <a:t>TransitionProb</a:t>
            </a:r>
            <a:r>
              <a:rPr lang="fr-FR" sz="1500" dirty="0">
                <a:effectLst/>
                <a:latin typeface="Avenir Next LT Pro" panose="020B0504020202020204" pitchFamily="34" charset="0"/>
              </a:rPr>
              <a:t> 0.7)) #</a:t>
            </a:r>
          </a:p>
          <a:p>
            <a:pPr marL="0" indent="0">
              <a:buNone/>
            </a:pPr>
            <a:r>
              <a:rPr lang="en-US" sz="15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   (</a:t>
            </a:r>
            <a:r>
              <a:rPr lang="en-US" sz="1500" i="0" u="none" strike="noStrike" baseline="0" dirty="0">
                <a:solidFill>
                  <a:srgbClr val="0000FF"/>
                </a:solidFill>
                <a:latin typeface="Avenir Next LT Pro" panose="020B0504020202020204" pitchFamily="34" charset="0"/>
              </a:rPr>
              <a:t>if </a:t>
            </a:r>
            <a:r>
              <a:rPr lang="en-US" sz="15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(</a:t>
            </a:r>
            <a:r>
              <a:rPr lang="en-US" sz="1500" i="0" u="none" strike="noStrike" baseline="0" dirty="0">
                <a:solidFill>
                  <a:srgbClr val="0000FF"/>
                </a:solidFill>
                <a:latin typeface="Avenir Next LT Pro" panose="020B0504020202020204" pitchFamily="34" charset="0"/>
              </a:rPr>
              <a:t>IC </a:t>
            </a:r>
            <a:r>
              <a:rPr lang="en-US" sz="15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?Money &gt; </a:t>
            </a:r>
            <a:r>
              <a:rPr lang="en-US" sz="1500" dirty="0">
                <a:solidFill>
                  <a:srgbClr val="666666"/>
                </a:solidFill>
                <a:latin typeface="Avenir Next LT Pro" panose="020B0504020202020204" pitchFamily="34" charset="0"/>
              </a:rPr>
              <a:t>10</a:t>
            </a:r>
            <a:r>
              <a:rPr lang="en-US" sz="15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) (</a:t>
            </a:r>
            <a:r>
              <a:rPr lang="en-US" sz="1500" i="0" u="none" strike="noStrike" baseline="0" dirty="0">
                <a:solidFill>
                  <a:srgbClr val="0000FF"/>
                </a:solidFill>
                <a:latin typeface="Avenir Next LT Pro" panose="020B0504020202020204" pitchFamily="34" charset="0"/>
              </a:rPr>
              <a:t>decrease  </a:t>
            </a:r>
            <a:r>
              <a:rPr lang="en-US" sz="1500" i="0" u="none" strike="noStrike" baseline="0" dirty="0">
                <a:latin typeface="Avenir Next LT Pro" panose="020B0504020202020204" pitchFamily="34" charset="0"/>
              </a:rPr>
              <a:t>(</a:t>
            </a:r>
            <a:r>
              <a:rPr lang="en-US" sz="1500" i="0" u="none" strike="noStrike" baseline="0" dirty="0">
                <a:solidFill>
                  <a:srgbClr val="0000FF"/>
                </a:solidFill>
                <a:latin typeface="Avenir Next LT Pro" panose="020B0504020202020204" pitchFamily="34" charset="0"/>
              </a:rPr>
              <a:t>Reward </a:t>
            </a:r>
            <a:r>
              <a:rPr lang="en-US" sz="1500" i="0" u="none" strike="noStrike" baseline="0" dirty="0">
                <a:solidFill>
                  <a:srgbClr val="666666"/>
                </a:solidFill>
                <a:latin typeface="Avenir Next LT Pro" panose="020B0504020202020204" pitchFamily="34" charset="0"/>
              </a:rPr>
              <a:t>0</a:t>
            </a:r>
            <a:r>
              <a:rPr lang="en-US" sz="15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.</a:t>
            </a:r>
            <a:r>
              <a:rPr lang="en-US" sz="1500" i="0" u="none" strike="noStrike" baseline="0" dirty="0">
                <a:solidFill>
                  <a:srgbClr val="666666"/>
                </a:solidFill>
                <a:latin typeface="Avenir Next LT Pro" panose="020B0504020202020204" pitchFamily="34" charset="0"/>
              </a:rPr>
              <a:t>22</a:t>
            </a:r>
            <a:r>
              <a:rPr lang="en-US" sz="15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))</a:t>
            </a:r>
          </a:p>
          <a:p>
            <a:pPr marL="0" indent="0">
              <a:buNone/>
            </a:pPr>
            <a:br>
              <a:rPr lang="fr-FR" sz="1500" dirty="0">
                <a:effectLst/>
                <a:latin typeface="Avenir Next LT Pro" panose="020B0504020202020204" pitchFamily="34" charset="0"/>
              </a:rPr>
            </a:br>
            <a:r>
              <a:rPr lang="fr-FR" sz="1500" dirty="0">
                <a:effectLst/>
                <a:latin typeface="Avenir Next LT Pro" panose="020B0504020202020204" pitchFamily="34" charset="0"/>
              </a:rPr>
              <a:t>  (</a:t>
            </a:r>
            <a:r>
              <a:rPr lang="fr-FR" sz="1500" dirty="0" err="1">
                <a:effectLst/>
                <a:latin typeface="Avenir Next LT Pro" panose="020B0504020202020204" pitchFamily="34" charset="0"/>
              </a:rPr>
              <a:t>ResourceUsage</a:t>
            </a:r>
            <a:r>
              <a:rPr lang="fr-FR" sz="1500" dirty="0">
                <a:effectLst/>
                <a:latin typeface="Avenir Next LT Pro" panose="020B05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fr-FR" sz="1500" dirty="0">
                <a:effectLst/>
                <a:latin typeface="Avenir Next LT Pro" panose="020B0504020202020204" pitchFamily="34" charset="0"/>
              </a:rPr>
              <a:t>    (Usage </a:t>
            </a:r>
            <a:r>
              <a:rPr lang="fr-FR" sz="1500" dirty="0" err="1">
                <a:effectLst/>
                <a:latin typeface="Avenir Next LT Pro" panose="020B0504020202020204" pitchFamily="34" charset="0"/>
              </a:rPr>
              <a:t>BatteryStorageCapacity</a:t>
            </a:r>
            <a:r>
              <a:rPr lang="fr-FR" sz="1500" dirty="0">
                <a:effectLst/>
                <a:latin typeface="Avenir Next LT Pro" panose="020B0504020202020204" pitchFamily="34" charset="0"/>
              </a:rPr>
              <a:t> 30))</a:t>
            </a:r>
          </a:p>
          <a:p>
            <a:pPr marL="0" indent="0">
              <a:buNone/>
            </a:pPr>
            <a:r>
              <a:rPr lang="fr-FR" sz="1500" dirty="0">
                <a:effectLst/>
                <a:latin typeface="Avenir Next LT Pro" panose="020B05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6374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1148C-3CD3-4969-AD94-BD5F90C8E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143000"/>
          </a:xfrm>
        </p:spPr>
        <p:txBody>
          <a:bodyPr wrap="square" anchor="ctr">
            <a:normAutofit/>
          </a:bodyPr>
          <a:lstStyle/>
          <a:p>
            <a:r>
              <a:rPr lang="fr-FR" dirty="0"/>
              <a:t>Deal </a:t>
            </a:r>
            <a:r>
              <a:rPr lang="fr-FR" dirty="0" err="1"/>
              <a:t>with</a:t>
            </a:r>
            <a:r>
              <a:rPr lang="fr-FR" dirty="0"/>
              <a:t> Diverse </a:t>
            </a:r>
            <a:r>
              <a:rPr lang="fr-FR" dirty="0" err="1"/>
              <a:t>Knowledge</a:t>
            </a:r>
            <a:r>
              <a:rPr lang="fr-FR" dirty="0"/>
              <a:t>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(Resource Reasoning)</a:t>
            </a:r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A62BD3CE-1F0D-4681-AB6E-0D9705E35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0553" y="3301033"/>
            <a:ext cx="8611927" cy="2288207"/>
          </a:xfrm>
          <a:prstGeom prst="rect">
            <a:avLst/>
          </a:prstGeom>
        </p:spPr>
      </p:pic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DB5E7A44-05B9-4B4D-93FD-A0D89A11C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7584" y="2395550"/>
            <a:ext cx="8496944" cy="60140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fr-FR" sz="1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(Resource </a:t>
            </a:r>
            <a:r>
              <a:rPr lang="fr-FR" sz="1800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BatteryStorageCapacity</a:t>
            </a:r>
            <a:r>
              <a:rPr lang="fr-FR" sz="1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 100)</a:t>
            </a:r>
          </a:p>
          <a:p>
            <a:pPr marL="0" indent="0">
              <a:buNone/>
            </a:pPr>
            <a:endParaRPr lang="fr-F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fr-FR" sz="16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Next LT Pro" panose="020B0504020202020204" pitchFamily="34" charset="0"/>
            </a:endParaRP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2EB94D12-540C-480E-94C1-F55E687D4225}"/>
              </a:ext>
            </a:extLst>
          </p:cNvPr>
          <p:cNvSpPr txBox="1">
            <a:spLocks/>
          </p:cNvSpPr>
          <p:nvPr/>
        </p:nvSpPr>
        <p:spPr bwMode="auto">
          <a:xfrm>
            <a:off x="395536" y="5976083"/>
            <a:ext cx="8496944" cy="601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+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fr-FR" sz="1400" kern="0" dirty="0">
                <a:latin typeface="Avenir Next LT Pro" panose="020B0504020202020204" pitchFamily="34" charset="0"/>
              </a:rPr>
              <a:t>*Favorise </a:t>
            </a:r>
            <a:r>
              <a:rPr lang="fr-FR" sz="1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S3</a:t>
            </a:r>
            <a:endParaRPr lang="fr-FR" sz="12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74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1148C-3CD3-4969-AD94-BD5F90C8E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143000"/>
          </a:xfrm>
        </p:spPr>
        <p:txBody>
          <a:bodyPr wrap="square" anchor="ctr">
            <a:normAutofit/>
          </a:bodyPr>
          <a:lstStyle/>
          <a:p>
            <a:r>
              <a:rPr lang="fr-FR" dirty="0"/>
              <a:t>Deal </a:t>
            </a:r>
            <a:r>
              <a:rPr lang="fr-FR" dirty="0" err="1"/>
              <a:t>with</a:t>
            </a:r>
            <a:r>
              <a:rPr lang="fr-FR" dirty="0"/>
              <a:t> Diverse </a:t>
            </a:r>
            <a:r>
              <a:rPr lang="fr-FR" dirty="0" err="1"/>
              <a:t>Knowledge</a:t>
            </a:r>
            <a:r>
              <a:rPr lang="fr-FR" dirty="0"/>
              <a:t>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(Resource Reasoning)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DB5E7A44-05B9-4B4D-93FD-A0D89A11C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7584" y="2395550"/>
            <a:ext cx="8496944" cy="60140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fr-FR" sz="1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(Resource </a:t>
            </a:r>
            <a:r>
              <a:rPr lang="fr-FR" sz="1800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BatteryStorageCapacity</a:t>
            </a:r>
            <a:r>
              <a:rPr lang="fr-FR" sz="1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 50)</a:t>
            </a:r>
          </a:p>
          <a:p>
            <a:pPr marL="0" indent="0">
              <a:buNone/>
            </a:pPr>
            <a:endParaRPr lang="fr-F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fr-FR" sz="16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Next LT Pro" panose="020B0504020202020204" pitchFamily="34" charset="0"/>
            </a:endParaRP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2EB94D12-540C-480E-94C1-F55E687D4225}"/>
              </a:ext>
            </a:extLst>
          </p:cNvPr>
          <p:cNvSpPr txBox="1">
            <a:spLocks/>
          </p:cNvSpPr>
          <p:nvPr/>
        </p:nvSpPr>
        <p:spPr bwMode="auto">
          <a:xfrm>
            <a:off x="395536" y="5976083"/>
            <a:ext cx="8496944" cy="601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+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fr-FR" sz="1400" kern="0" dirty="0">
                <a:latin typeface="Avenir Next LT Pro" panose="020B0504020202020204" pitchFamily="34" charset="0"/>
              </a:rPr>
              <a:t>*Red </a:t>
            </a:r>
            <a:r>
              <a:rPr lang="fr-FR" sz="1400" kern="0" dirty="0" err="1">
                <a:latin typeface="Avenir Next LT Pro" panose="020B0504020202020204" pitchFamily="34" charset="0"/>
              </a:rPr>
              <a:t>octagon</a:t>
            </a:r>
            <a:r>
              <a:rPr lang="fr-FR" sz="1400" kern="0" dirty="0">
                <a:latin typeface="Avenir Next LT Pro" panose="020B0504020202020204" pitchFamily="34" charset="0"/>
              </a:rPr>
              <a:t> </a:t>
            </a:r>
            <a:r>
              <a:rPr lang="fr-FR" sz="1400" kern="0" dirty="0" err="1">
                <a:latin typeface="Avenir Next LT Pro" panose="020B0504020202020204" pitchFamily="34" charset="0"/>
              </a:rPr>
              <a:t>indicates</a:t>
            </a:r>
            <a:r>
              <a:rPr lang="fr-FR" sz="1400" kern="0" dirty="0">
                <a:latin typeface="Avenir Next LT Pro" panose="020B0504020202020204" pitchFamily="34" charset="0"/>
              </a:rPr>
              <a:t> </a:t>
            </a:r>
            <a:r>
              <a:rPr lang="fr-FR" sz="1400" kern="0" dirty="0" err="1">
                <a:latin typeface="Avenir Next LT Pro" panose="020B0504020202020204" pitchFamily="34" charset="0"/>
              </a:rPr>
              <a:t>inconsistent</a:t>
            </a:r>
            <a:r>
              <a:rPr lang="fr-FR" sz="1400" kern="0" dirty="0">
                <a:latin typeface="Avenir Next LT Pro" panose="020B0504020202020204" pitchFamily="34" charset="0"/>
              </a:rPr>
              <a:t> state</a:t>
            </a:r>
            <a:endParaRPr lang="fr-FR" sz="12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Next LT Pro" panose="020B0504020202020204" pitchFamily="34" charset="0"/>
            </a:endParaRP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776ADA46-C654-4792-9B07-FCA8C2BB5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3261" y="3284984"/>
            <a:ext cx="8640000" cy="228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35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1148C-3CD3-4969-AD94-BD5F90C8E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143000"/>
          </a:xfrm>
        </p:spPr>
        <p:txBody>
          <a:bodyPr wrap="square" anchor="ctr">
            <a:normAutofit/>
          </a:bodyPr>
          <a:lstStyle/>
          <a:p>
            <a:r>
              <a:rPr lang="fr-FR" dirty="0"/>
              <a:t>Deal </a:t>
            </a:r>
            <a:r>
              <a:rPr lang="fr-FR" dirty="0" err="1"/>
              <a:t>with</a:t>
            </a:r>
            <a:r>
              <a:rPr lang="fr-FR" dirty="0"/>
              <a:t> Diverse </a:t>
            </a:r>
            <a:r>
              <a:rPr lang="fr-FR" dirty="0" err="1"/>
              <a:t>Knowledge</a:t>
            </a:r>
            <a:r>
              <a:rPr lang="fr-FR" dirty="0"/>
              <a:t>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(Resource Reasoning)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DB5E7A44-05B9-4B4D-93FD-A0D89A11C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7584" y="2395550"/>
            <a:ext cx="8496944" cy="60140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fr-FR" sz="1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(Resource </a:t>
            </a:r>
            <a:r>
              <a:rPr lang="fr-FR" sz="1800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BatteryStorageCapacity</a:t>
            </a:r>
            <a:r>
              <a:rPr lang="fr-FR" sz="1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 20)</a:t>
            </a:r>
          </a:p>
          <a:p>
            <a:pPr marL="0" indent="0">
              <a:buNone/>
            </a:pPr>
            <a:endParaRPr lang="fr-F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fr-FR" sz="16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Next LT Pro" panose="020B0504020202020204" pitchFamily="34" charset="0"/>
            </a:endParaRP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2EB94D12-540C-480E-94C1-F55E687D4225}"/>
              </a:ext>
            </a:extLst>
          </p:cNvPr>
          <p:cNvSpPr txBox="1">
            <a:spLocks/>
          </p:cNvSpPr>
          <p:nvPr/>
        </p:nvSpPr>
        <p:spPr bwMode="auto">
          <a:xfrm>
            <a:off x="395536" y="5976083"/>
            <a:ext cx="8496944" cy="601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+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fr-FR" sz="1400" kern="0" dirty="0">
                <a:latin typeface="Avenir Next LT Pro" panose="020B0504020202020204" pitchFamily="34" charset="0"/>
              </a:rPr>
              <a:t>*No Solution</a:t>
            </a:r>
            <a:endParaRPr lang="fr-FR" sz="12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Next LT Pro" panose="020B0504020202020204" pitchFamily="34" charset="0"/>
            </a:endParaRP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1FBA1EA2-F5FF-49A3-AD3C-E7FCBE9824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2000" y="3324990"/>
            <a:ext cx="864048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37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1148C-3CD3-4969-AD94-BD5F90C8E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143000"/>
          </a:xfrm>
        </p:spPr>
        <p:txBody>
          <a:bodyPr wrap="square" anchor="ctr">
            <a:normAutofit/>
          </a:bodyPr>
          <a:lstStyle/>
          <a:p>
            <a:r>
              <a:rPr lang="fr-FR" dirty="0"/>
              <a:t>Deal </a:t>
            </a:r>
            <a:r>
              <a:rPr lang="fr-FR" dirty="0" err="1"/>
              <a:t>with</a:t>
            </a:r>
            <a:r>
              <a:rPr lang="fr-FR" dirty="0"/>
              <a:t> Diverse </a:t>
            </a:r>
            <a:r>
              <a:rPr lang="fr-FR" err="1"/>
              <a:t>Knowledge</a:t>
            </a:r>
            <a:r>
              <a:rPr lang="fr-FR"/>
              <a:t> </a:t>
            </a:r>
            <a:r>
              <a: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(Spatial Reasoning)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141136-D4E1-41A7-834F-F9ACD8EDA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95550"/>
            <a:ext cx="4597896" cy="2977666"/>
          </a:xfrm>
        </p:spPr>
        <p:txBody>
          <a:bodyPr wrap="square" anchor="t">
            <a:normAutofit/>
          </a:bodyPr>
          <a:lstStyle/>
          <a:p>
            <a:r>
              <a:rPr lang="en-US" sz="1600" dirty="0">
                <a:latin typeface="Avenir Next LT Pro" panose="020B0504020202020204" pitchFamily="34" charset="0"/>
              </a:rPr>
              <a:t>Unary Constraints: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sz="1400" i="1" dirty="0">
                <a:latin typeface="Avenir Next LT Pro" panose="020B0504020202020204" pitchFamily="34" charset="0"/>
              </a:rPr>
              <a:t>Size [Lx, </a:t>
            </a:r>
            <a:r>
              <a:rPr lang="en-US" sz="1400" i="1" dirty="0" err="1">
                <a:latin typeface="Avenir Next LT Pro" panose="020B0504020202020204" pitchFamily="34" charset="0"/>
              </a:rPr>
              <a:t>Ux</a:t>
            </a:r>
            <a:r>
              <a:rPr lang="en-US" sz="1400" i="1" dirty="0">
                <a:latin typeface="Avenir Next LT Pro" panose="020B0504020202020204" pitchFamily="34" charset="0"/>
              </a:rPr>
              <a:t>], [Ly, </a:t>
            </a:r>
            <a:r>
              <a:rPr lang="en-US" sz="1400" i="1" dirty="0" err="1">
                <a:latin typeface="Avenir Next LT Pro" panose="020B0504020202020204" pitchFamily="34" charset="0"/>
              </a:rPr>
              <a:t>Uy</a:t>
            </a:r>
            <a:r>
              <a:rPr lang="en-US" sz="1400" i="1" dirty="0">
                <a:latin typeface="Avenir Next LT Pro" panose="020B0504020202020204" pitchFamily="34" charset="0"/>
              </a:rPr>
              <a:t>]</a:t>
            </a:r>
            <a:endParaRPr lang="fr-FR" sz="1400" dirty="0">
              <a:latin typeface="Avenir Next LT Pro" panose="020B0504020202020204" pitchFamily="34" charset="0"/>
            </a:endParaRPr>
          </a:p>
          <a:p>
            <a:pPr lvl="1">
              <a:buFont typeface="Wingdings" panose="05000000000000000000" pitchFamily="2" charset="2"/>
              <a:buChar char="è"/>
            </a:pPr>
            <a:r>
              <a:rPr lang="fr-FR" sz="1400" i="1" dirty="0">
                <a:latin typeface="Avenir Next LT Pro" panose="020B0504020202020204" pitchFamily="34" charset="0"/>
              </a:rPr>
              <a:t>At [Lx1, Ux1], [Lx2, Ux2], [Ly1, Uy1], [Ly2, Uy2]</a:t>
            </a:r>
          </a:p>
          <a:p>
            <a:r>
              <a:rPr lang="en-US" sz="1600" dirty="0">
                <a:latin typeface="Avenir Next LT Pro" panose="020B0504020202020204" pitchFamily="34" charset="0"/>
              </a:rPr>
              <a:t>R</a:t>
            </a:r>
            <a:r>
              <a:rPr lang="en-US" sz="1600" b="0" i="0" u="none" strike="noStrike" baseline="0" dirty="0">
                <a:latin typeface="Avenir Next LT Pro" panose="020B0504020202020204" pitchFamily="34" charset="0"/>
              </a:rPr>
              <a:t>esource usage will be defined by spatial knowledge,</a:t>
            </a:r>
          </a:p>
          <a:p>
            <a:r>
              <a:rPr lang="en-US" sz="1600" dirty="0">
                <a:latin typeface="Avenir Next LT Pro" panose="020B0504020202020204" pitchFamily="34" charset="0"/>
              </a:rPr>
              <a:t>T</a:t>
            </a:r>
            <a:r>
              <a:rPr lang="en-US" sz="1600" b="0" i="0" u="none" strike="noStrike" baseline="0" dirty="0">
                <a:latin typeface="Avenir Next LT Pro" panose="020B0504020202020204" pitchFamily="34" charset="0"/>
              </a:rPr>
              <a:t>he distance between two places, will determine the resource usage,</a:t>
            </a:r>
            <a:endParaRPr lang="en-US" sz="1600" dirty="0">
              <a:latin typeface="Avenir Next LT Pro" panose="020B05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5C31514-E932-4F1A-B55D-62D905827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671" y="2395550"/>
            <a:ext cx="3495809" cy="3111740"/>
          </a:xfrm>
          <a:prstGeom prst="rect">
            <a:avLst/>
          </a:prstGeom>
          <a:noFill/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6CB37E7-068E-4E3A-9D3C-797A0FC3CA13}"/>
              </a:ext>
            </a:extLst>
          </p:cNvPr>
          <p:cNvSpPr txBox="1">
            <a:spLocks/>
          </p:cNvSpPr>
          <p:nvPr/>
        </p:nvSpPr>
        <p:spPr bwMode="auto">
          <a:xfrm>
            <a:off x="395536" y="5976083"/>
            <a:ext cx="8496944" cy="601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+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fr-FR" sz="1100" kern="0" dirty="0">
                <a:latin typeface="Avenir Next LT Pro" panose="020B0504020202020204" pitchFamily="34" charset="0"/>
              </a:rPr>
              <a:t>*</a:t>
            </a:r>
            <a:r>
              <a:rPr lang="fr-FR" sz="1100" kern="0" dirty="0" err="1">
                <a:latin typeface="Avenir Next LT Pro" panose="020B0504020202020204" pitchFamily="34" charset="0"/>
              </a:rPr>
              <a:t>Implemented</a:t>
            </a:r>
            <a:r>
              <a:rPr lang="fr-FR" sz="1100" kern="0" dirty="0">
                <a:latin typeface="Avenir Next LT Pro" panose="020B0504020202020204" pitchFamily="34" charset="0"/>
              </a:rPr>
              <a:t> during the 15 ECTS </a:t>
            </a:r>
            <a:r>
              <a:rPr lang="fr-FR" sz="1100" kern="0" dirty="0" err="1">
                <a:latin typeface="Avenir Next LT Pro" panose="020B0504020202020204" pitchFamily="34" charset="0"/>
              </a:rPr>
              <a:t>research</a:t>
            </a:r>
            <a:r>
              <a:rPr lang="fr-FR" sz="1100" kern="0" dirty="0">
                <a:latin typeface="Avenir Next LT Pro" panose="020B0504020202020204" pitchFamily="34" charset="0"/>
              </a:rPr>
              <a:t> </a:t>
            </a:r>
            <a:r>
              <a:rPr lang="fr-FR" sz="1100" kern="0" dirty="0" err="1">
                <a:latin typeface="Avenir Next LT Pro" panose="020B0504020202020204" pitchFamily="34" charset="0"/>
              </a:rPr>
              <a:t>project</a:t>
            </a:r>
            <a:endParaRPr lang="fr-FR" sz="105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896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19B262-09A6-49BB-914F-737140FB0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143000"/>
          </a:xfrm>
        </p:spPr>
        <p:txBody>
          <a:bodyPr wrap="square" anchor="ctr">
            <a:normAutofit/>
          </a:bodyPr>
          <a:lstStyle/>
          <a:p>
            <a:r>
              <a:rPr lang="fr-FR" dirty="0" err="1"/>
              <a:t>Hierarchical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 network (HTN)</a:t>
            </a:r>
          </a:p>
        </p:txBody>
      </p: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47E598BF-C7DC-491B-B154-7A30A3638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0802"/>
            <a:ext cx="7467600" cy="3552825"/>
          </a:xfrm>
        </p:spPr>
        <p:txBody>
          <a:bodyPr wrap="square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venir Next LT Pro" panose="020B0504020202020204" pitchFamily="34" charset="0"/>
              </a:rPr>
              <a:t>Hierarchical decomposition of plans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venir Next LT Pro" panose="020B0504020202020204" pitchFamily="34" charset="0"/>
              </a:rPr>
              <a:t>Initial plan describes high-level actions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venir Next LT Pro" panose="020B0504020202020204" pitchFamily="34" charset="0"/>
              </a:rPr>
              <a:t>Refine plans using action decompositions </a:t>
            </a:r>
            <a:endParaRPr lang="fr-FR" sz="1600" dirty="0"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>
                <a:latin typeface="Avenir Next LT Pro" panose="020B0504020202020204" pitchFamily="34" charset="0"/>
              </a:rPr>
              <a:t>Instead</a:t>
            </a:r>
            <a:r>
              <a:rPr lang="fr-FR" sz="1600" dirty="0">
                <a:latin typeface="Avenir Next LT Pro" panose="020B0504020202020204" pitchFamily="34" charset="0"/>
              </a:rPr>
              <a:t> of </a:t>
            </a:r>
            <a:r>
              <a:rPr lang="fr-FR" sz="1600" dirty="0" err="1">
                <a:latin typeface="Avenir Next LT Pro" panose="020B0504020202020204" pitchFamily="34" charset="0"/>
              </a:rPr>
              <a:t>detecting</a:t>
            </a:r>
            <a:r>
              <a:rPr lang="fr-FR" sz="1600" dirty="0">
                <a:latin typeface="Avenir Next LT Pro" panose="020B0504020202020204" pitchFamily="34" charset="0"/>
              </a:rPr>
              <a:t> and </a:t>
            </a:r>
            <a:r>
              <a:rPr lang="fr-FR" sz="1600" dirty="0" err="1">
                <a:latin typeface="Avenir Next LT Pro" panose="020B0504020202020204" pitchFamily="34" charset="0"/>
              </a:rPr>
              <a:t>cutting</a:t>
            </a:r>
            <a:r>
              <a:rPr lang="fr-FR" sz="1600" dirty="0">
                <a:latin typeface="Avenir Next LT Pro" panose="020B0504020202020204" pitchFamily="34" charset="0"/>
              </a:rPr>
              <a:t> </a:t>
            </a:r>
            <a:r>
              <a:rPr lang="fr-FR" sz="1600" dirty="0" err="1">
                <a:latin typeface="Avenir Next LT Pro" panose="020B0504020202020204" pitchFamily="34" charset="0"/>
              </a:rPr>
              <a:t>unpromising</a:t>
            </a:r>
            <a:r>
              <a:rPr lang="fr-FR" sz="1600" dirty="0">
                <a:latin typeface="Avenir Next LT Pro" panose="020B0504020202020204" pitchFamily="34" charset="0"/>
              </a:rPr>
              <a:t> </a:t>
            </a:r>
            <a:r>
              <a:rPr lang="fr-FR" sz="1600" dirty="0" err="1">
                <a:latin typeface="Avenir Next LT Pro" panose="020B0504020202020204" pitchFamily="34" charset="0"/>
              </a:rPr>
              <a:t>nodes</a:t>
            </a:r>
            <a:endParaRPr lang="fr-FR" sz="1600" dirty="0"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venir Next LT Pro" panose="020B0504020202020204" pitchFamily="34" charset="0"/>
              </a:rPr>
              <a:t>Process continues until the agent reaches primitive actions</a:t>
            </a:r>
            <a:endParaRPr lang="fr-FR" sz="1600" dirty="0"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Avenir Next LT Pro" panose="020B0504020202020204" pitchFamily="34" charset="0"/>
              </a:rPr>
              <a:t>HTN </a:t>
            </a:r>
            <a:r>
              <a:rPr lang="fr-FR" sz="1600" dirty="0" err="1">
                <a:latin typeface="Avenir Next LT Pro" panose="020B0504020202020204" pitchFamily="34" charset="0"/>
              </a:rPr>
              <a:t>decompose</a:t>
            </a:r>
            <a:r>
              <a:rPr lang="fr-FR" sz="1600" dirty="0">
                <a:latin typeface="Avenir Next LT Pro" panose="020B0504020202020204" pitchFamily="34" charset="0"/>
              </a:rPr>
              <a:t> into:</a:t>
            </a:r>
          </a:p>
          <a:p>
            <a:pPr lvl="1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Compound tasks </a:t>
            </a:r>
            <a:r>
              <a:rPr lang="en-US" sz="1600" b="0" i="0" u="none" strike="noStrike" dirty="0">
                <a:effectLst/>
                <a:latin typeface="Avenir Next LT Pro" panose="020B0504020202020204" pitchFamily="34" charset="0"/>
              </a:rPr>
              <a:t>are tasks that can be decomposed into simpler tasks, implemented using methods</a:t>
            </a:r>
            <a:endParaRPr lang="en-US" sz="1600" b="1" i="0" u="none" strike="noStrike" dirty="0">
              <a:effectLst/>
              <a:latin typeface="Avenir Next LT Pro" panose="020B0504020202020204" pitchFamily="34" charset="0"/>
            </a:endParaRPr>
          </a:p>
          <a:p>
            <a:pPr lvl="1"/>
            <a:r>
              <a:rPr lang="en-US" sz="1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Primitive tasks </a:t>
            </a:r>
            <a:r>
              <a:rPr lang="en-US" sz="1600" b="0" i="0" u="none" strike="noStrike" dirty="0">
                <a:effectLst/>
                <a:latin typeface="Avenir Next LT Pro" panose="020B0504020202020204" pitchFamily="34" charset="0"/>
              </a:rPr>
              <a:t>are achieved by actions</a:t>
            </a:r>
            <a:endParaRPr lang="fr-FR" sz="1600" dirty="0">
              <a:latin typeface="Avenir Next LT Pro" panose="020B0504020202020204" pitchFamily="34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fr-FR" sz="2000" dirty="0">
              <a:latin typeface="Avenir Next LT Pro" panose="020B0504020202020204" pitchFamily="34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fr-FR" sz="20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402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52E658-AD10-44B7-AC45-81FAD813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Evaluation(TODO)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FCC6F4A-050E-439C-9FCA-83396231B1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44355" y="2260172"/>
            <a:ext cx="3869366" cy="2996999"/>
          </a:xfr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60598A-4C74-4C59-928F-52706C335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2395550"/>
            <a:ext cx="3869366" cy="3748094"/>
          </a:xfrm>
        </p:spPr>
        <p:txBody>
          <a:bodyPr/>
          <a:lstStyle/>
          <a:p>
            <a:r>
              <a:rPr lang="fr-FR" sz="1600" dirty="0" err="1"/>
              <a:t>Task</a:t>
            </a:r>
            <a:r>
              <a:rPr lang="fr-FR" sz="1600" dirty="0"/>
              <a:t>:</a:t>
            </a:r>
          </a:p>
          <a:p>
            <a:pPr lvl="1"/>
            <a:r>
              <a:rPr lang="en-US" sz="1600" dirty="0"/>
              <a:t>serve an empty dish from counter1 to table1 </a:t>
            </a:r>
            <a:endParaRPr lang="fr-FR" sz="1600" dirty="0"/>
          </a:p>
          <a:p>
            <a:r>
              <a:rPr lang="fr-FR" sz="1600" dirty="0" err="1"/>
              <a:t>Resources</a:t>
            </a:r>
            <a:r>
              <a:rPr lang="fr-FR" sz="1600" dirty="0"/>
              <a:t>:</a:t>
            </a:r>
          </a:p>
          <a:p>
            <a:pPr lvl="1"/>
            <a:r>
              <a:rPr lang="en-US" sz="1600" dirty="0"/>
              <a:t>Cap(</a:t>
            </a:r>
            <a:r>
              <a:rPr lang="en-US" sz="1600" dirty="0" err="1"/>
              <a:t>LeftArm</a:t>
            </a:r>
            <a:r>
              <a:rPr lang="en-US" sz="1600" dirty="0"/>
              <a:t>)=1, Cap(</a:t>
            </a:r>
            <a:r>
              <a:rPr lang="en-US" sz="1600" dirty="0" err="1"/>
              <a:t>RightArm</a:t>
            </a:r>
            <a:r>
              <a:rPr lang="en-US" sz="1600" dirty="0"/>
              <a:t>)=1</a:t>
            </a:r>
            <a:endParaRPr lang="fr-FR" sz="1600" dirty="0"/>
          </a:p>
          <a:p>
            <a:r>
              <a:rPr lang="fr-FR" sz="1600" dirty="0"/>
              <a:t>4 possible scenarios:</a:t>
            </a:r>
          </a:p>
          <a:p>
            <a:pPr lvl="1"/>
            <a:r>
              <a:rPr lang="fr-FR" sz="1600" dirty="0"/>
              <a:t>Collision(Mug </a:t>
            </a:r>
            <a:r>
              <a:rPr lang="fr-FR" sz="1600" dirty="0" err="1"/>
              <a:t>Dish</a:t>
            </a:r>
            <a:r>
              <a:rPr lang="fr-FR" sz="1600" dirty="0"/>
              <a:t>) : Boolean</a:t>
            </a:r>
          </a:p>
          <a:p>
            <a:pPr lvl="1"/>
            <a:r>
              <a:rPr lang="fr-FR" sz="1600" dirty="0" err="1"/>
              <a:t>Enoughdistance</a:t>
            </a:r>
            <a:r>
              <a:rPr lang="fr-FR" sz="1600" dirty="0"/>
              <a:t>(..) : Boolean</a:t>
            </a:r>
          </a:p>
        </p:txBody>
      </p:sp>
      <p:sp>
        <p:nvSpPr>
          <p:cNvPr id="5" name="Espace réservé du contenu 5">
            <a:extLst>
              <a:ext uri="{FF2B5EF4-FFF2-40B4-BE49-F238E27FC236}">
                <a16:creationId xmlns:a16="http://schemas.microsoft.com/office/drawing/2014/main" id="{6C42DE36-60FA-412C-9704-6925B76CAC31}"/>
              </a:ext>
            </a:extLst>
          </p:cNvPr>
          <p:cNvSpPr txBox="1">
            <a:spLocks/>
          </p:cNvSpPr>
          <p:nvPr/>
        </p:nvSpPr>
        <p:spPr>
          <a:xfrm>
            <a:off x="613249" y="5408553"/>
            <a:ext cx="4770530" cy="612893"/>
          </a:xfrm>
          <a:prstGeom prst="rect">
            <a:avLst/>
          </a:prstGeom>
        </p:spPr>
        <p:txBody>
          <a:bodyPr wrap="square" anchor="t"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+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fr-FR" sz="1050" kern="0" dirty="0">
                <a:latin typeface="+mj-lt"/>
              </a:rPr>
              <a:t>Image 4: </a:t>
            </a:r>
            <a:r>
              <a:rPr lang="fr-FR" sz="1050" kern="0" dirty="0" err="1">
                <a:latin typeface="+mj-lt"/>
              </a:rPr>
              <a:t>Layout</a:t>
            </a:r>
            <a:r>
              <a:rPr lang="fr-FR" sz="1050" kern="0" dirty="0">
                <a:latin typeface="+mj-lt"/>
              </a:rPr>
              <a:t> of the scenario </a:t>
            </a:r>
            <a:endParaRPr lang="fr-FR" sz="900" i="1" kern="0" dirty="0">
              <a:latin typeface="+mj-lt"/>
            </a:endParaRPr>
          </a:p>
          <a:p>
            <a:endParaRPr lang="fr-FR" sz="105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2646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F53AC03-68F8-447B-B878-E29A7A54C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1430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Evaluation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A200548-3DE5-4DFB-BB2D-7497EA95C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827030"/>
            <a:ext cx="7467600" cy="3080384"/>
          </a:xfrm>
          <a:noFill/>
        </p:spPr>
      </p:pic>
      <p:sp>
        <p:nvSpPr>
          <p:cNvPr id="4" name="Espace réservé du contenu 5">
            <a:extLst>
              <a:ext uri="{FF2B5EF4-FFF2-40B4-BE49-F238E27FC236}">
                <a16:creationId xmlns:a16="http://schemas.microsoft.com/office/drawing/2014/main" id="{CF3C2D11-5602-4D6E-9752-A325BFD73CA5}"/>
              </a:ext>
            </a:extLst>
          </p:cNvPr>
          <p:cNvSpPr txBox="1">
            <a:spLocks/>
          </p:cNvSpPr>
          <p:nvPr/>
        </p:nvSpPr>
        <p:spPr>
          <a:xfrm>
            <a:off x="3779912" y="6141997"/>
            <a:ext cx="4770530" cy="612893"/>
          </a:xfrm>
          <a:prstGeom prst="rect">
            <a:avLst/>
          </a:prstGeom>
        </p:spPr>
        <p:txBody>
          <a:bodyPr wrap="square" anchor="t"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+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fr-FR" sz="1050" kern="0" dirty="0">
                <a:latin typeface="+mj-lt"/>
              </a:rPr>
              <a:t>Image 5: Performance </a:t>
            </a:r>
            <a:r>
              <a:rPr lang="fr-FR" sz="1050" kern="0" dirty="0" err="1">
                <a:latin typeface="+mj-lt"/>
              </a:rPr>
              <a:t>results</a:t>
            </a:r>
            <a:endParaRPr lang="fr-FR" sz="900" i="1" kern="0" dirty="0">
              <a:latin typeface="+mj-lt"/>
            </a:endParaRPr>
          </a:p>
          <a:p>
            <a:endParaRPr lang="fr-FR" sz="105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08514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5D437E-1B57-40E0-B36F-0120D828C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EE7AC5-4B5D-4289-9482-2DEAB7004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6427" y="1950273"/>
            <a:ext cx="8920070" cy="374809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Required plan's operators to execute task C</a:t>
            </a:r>
          </a:p>
          <a:p>
            <a:pPr lvl="1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</a:rPr>
              <a:t>!</a:t>
            </a:r>
            <a:r>
              <a:rPr lang="en-US" sz="1400" dirty="0" err="1">
                <a:latin typeface="Consolas" panose="020B0609020204030204" pitchFamily="49" charset="0"/>
              </a:rPr>
              <a:t>pick_up_object</a:t>
            </a:r>
            <a:r>
              <a:rPr lang="en-US" sz="1400" dirty="0">
                <a:latin typeface="Consolas" panose="020B0609020204030204" pitchFamily="49" charset="0"/>
              </a:rPr>
              <a:t>(dish1 rightArm1)([...], [...]) [[1, 1], [4001, 471988]]</a:t>
            </a:r>
          </a:p>
          <a:p>
            <a:pPr lvl="1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</a:rPr>
              <a:t>!</a:t>
            </a:r>
            <a:r>
              <a:rPr lang="en-US" sz="1400" dirty="0" err="1">
                <a:latin typeface="Consolas" panose="020B0609020204030204" pitchFamily="49" charset="0"/>
              </a:rPr>
              <a:t>move_base_blind</a:t>
            </a:r>
            <a:r>
              <a:rPr lang="en-US" sz="1400" dirty="0">
                <a:latin typeface="Consolas" panose="020B0609020204030204" pitchFamily="49" charset="0"/>
              </a:rPr>
              <a:t>(preManipulationAreaEastCounter1)([...], [...])[[4002, 471989], [8002, 475989]]</a:t>
            </a:r>
          </a:p>
          <a:p>
            <a:pPr lvl="1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</a:rPr>
              <a:t>!</a:t>
            </a:r>
            <a:r>
              <a:rPr lang="en-US" sz="1400" dirty="0" err="1">
                <a:latin typeface="Consolas" panose="020B0609020204030204" pitchFamily="49" charset="0"/>
              </a:rPr>
              <a:t>move_torso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TorsoMiddlePosture</a:t>
            </a:r>
            <a:r>
              <a:rPr lang="en-US" sz="1400" dirty="0">
                <a:latin typeface="Consolas" panose="020B0609020204030204" pitchFamily="49" charset="0"/>
              </a:rPr>
              <a:t>)([...], [...]) [[8003, 475990], [12003, 479992]]</a:t>
            </a:r>
          </a:p>
          <a:p>
            <a:pPr lvl="1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</a:rPr>
              <a:t>!</a:t>
            </a:r>
            <a:r>
              <a:rPr lang="en-US" sz="1400" dirty="0" err="1">
                <a:latin typeface="Consolas" panose="020B0609020204030204" pitchFamily="49" charset="0"/>
              </a:rPr>
              <a:t>move_arms_to_carryposture</a:t>
            </a:r>
            <a:r>
              <a:rPr lang="en-US" sz="1400" dirty="0">
                <a:latin typeface="Consolas" panose="020B0609020204030204" pitchFamily="49" charset="0"/>
              </a:rPr>
              <a:t>(n)([...], [...]) [[8005, 475992], [12005, 479992]]</a:t>
            </a:r>
          </a:p>
          <a:p>
            <a:pPr lvl="1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</a:rPr>
              <a:t>!</a:t>
            </a:r>
            <a:r>
              <a:rPr lang="en-US" sz="1400" dirty="0" err="1">
                <a:latin typeface="Consolas" panose="020B0609020204030204" pitchFamily="49" charset="0"/>
              </a:rPr>
              <a:t>move_base</a:t>
            </a:r>
            <a:r>
              <a:rPr lang="en-US" sz="1400" dirty="0">
                <a:latin typeface="Consolas" panose="020B0609020204030204" pitchFamily="49" charset="0"/>
              </a:rPr>
              <a:t>(preManipulationAreaSouthTable1)([...], [...])[[12006, 479993], [15006, 482993]]</a:t>
            </a:r>
          </a:p>
          <a:p>
            <a:pPr lvl="1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</a:rPr>
              <a:t>!</a:t>
            </a:r>
            <a:r>
              <a:rPr lang="en-US" sz="1400" dirty="0" err="1">
                <a:latin typeface="Consolas" panose="020B0609020204030204" pitchFamily="49" charset="0"/>
              </a:rPr>
              <a:t>move_torso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TorsoUpPosture</a:t>
            </a:r>
            <a:r>
              <a:rPr lang="en-US" sz="1400" dirty="0">
                <a:latin typeface="Consolas" panose="020B0609020204030204" pitchFamily="49" charset="0"/>
              </a:rPr>
              <a:t>)([...], [...]) [[15007, 482994], [19007, 490995]]</a:t>
            </a:r>
          </a:p>
          <a:p>
            <a:pPr lvl="1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</a:rPr>
              <a:t>!</a:t>
            </a:r>
            <a:r>
              <a:rPr lang="en-US" sz="1400" dirty="0" err="1">
                <a:latin typeface="Consolas" panose="020B0609020204030204" pitchFamily="49" charset="0"/>
              </a:rPr>
              <a:t>move_arm_to_side</a:t>
            </a:r>
            <a:r>
              <a:rPr lang="en-US" sz="1400" dirty="0">
                <a:latin typeface="Consolas" panose="020B0609020204030204" pitchFamily="49" charset="0"/>
              </a:rPr>
              <a:t>(leftArm1)([...], [...]) [[15007, 482994], [19007, 486994]]</a:t>
            </a:r>
          </a:p>
          <a:p>
            <a:pPr lvl="1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</a:rPr>
              <a:t>!</a:t>
            </a:r>
            <a:r>
              <a:rPr lang="en-US" sz="1400" dirty="0" err="1">
                <a:latin typeface="Consolas" panose="020B0609020204030204" pitchFamily="49" charset="0"/>
              </a:rPr>
              <a:t>move_arm_to_side</a:t>
            </a:r>
            <a:r>
              <a:rPr lang="en-US" sz="1400" dirty="0">
                <a:latin typeface="Consolas" panose="020B0609020204030204" pitchFamily="49" charset="0"/>
              </a:rPr>
              <a:t>(rightArm1)([...], [...]) [[19008, 486995], [23008, 490995]]</a:t>
            </a:r>
          </a:p>
          <a:p>
            <a:pPr lvl="1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</a:rPr>
              <a:t>!</a:t>
            </a:r>
            <a:r>
              <a:rPr lang="en-US" sz="1400" dirty="0" err="1">
                <a:latin typeface="Consolas" panose="020B0609020204030204" pitchFamily="49" charset="0"/>
              </a:rPr>
              <a:t>move_base_blind</a:t>
            </a:r>
            <a:r>
              <a:rPr lang="en-US" sz="1400" dirty="0">
                <a:latin typeface="Consolas" panose="020B0609020204030204" pitchFamily="49" charset="0"/>
              </a:rPr>
              <a:t>(manipulationAreaTable1)([...], [...]) [[23009, 490996], [27009, 494996]]</a:t>
            </a:r>
          </a:p>
          <a:p>
            <a:pPr lvl="1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</a:rPr>
              <a:t>!</a:t>
            </a:r>
            <a:r>
              <a:rPr lang="en-US" sz="1400" dirty="0" err="1">
                <a:latin typeface="Consolas" panose="020B0609020204030204" pitchFamily="49" charset="0"/>
              </a:rPr>
              <a:t>shift_object</a:t>
            </a:r>
            <a:r>
              <a:rPr lang="en-US" sz="1400" dirty="0">
                <a:latin typeface="Consolas" panose="020B0609020204030204" pitchFamily="49" charset="0"/>
              </a:rPr>
              <a:t>(fork1 dish1 rightArm1)(0, 0) [[27010, 494999], [32012, 499999]].</a:t>
            </a:r>
          </a:p>
          <a:p>
            <a:pPr lvl="1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</a:rPr>
              <a:t>!</a:t>
            </a:r>
            <a:r>
              <a:rPr lang="en-US" sz="1400" dirty="0" err="1">
                <a:latin typeface="Consolas" panose="020B0609020204030204" pitchFamily="49" charset="0"/>
              </a:rPr>
              <a:t>place_object</a:t>
            </a:r>
            <a:r>
              <a:rPr lang="en-US" sz="1400" dirty="0">
                <a:latin typeface="Consolas" panose="020B0609020204030204" pitchFamily="49" charset="0"/>
              </a:rPr>
              <a:t>(dish1 rightArm1 placingAreaTable1)([...], [...]) [[32013, 494997], [32020, 499999]]</a:t>
            </a:r>
          </a:p>
          <a:p>
            <a:pPr marL="0" indent="0" algn="l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38413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643E92-3F5A-4E27-86F0-14E7E4C8E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143000"/>
          </a:xfrm>
        </p:spPr>
        <p:txBody>
          <a:bodyPr wrap="square" anchor="ctr">
            <a:normAutofit/>
          </a:bodyPr>
          <a:lstStyle/>
          <a:p>
            <a:r>
              <a:rPr lang="fr-FR" b="0" i="0" u="none" strike="noStrike" baseline="0" dirty="0"/>
              <a:t>Perspectives</a:t>
            </a:r>
            <a:endParaRPr lang="fr-FR" dirty="0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E3EDC9C7-052E-4CED-970C-565AEF0D9C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283617"/>
              </p:ext>
            </p:extLst>
          </p:nvPr>
        </p:nvGraphicFramePr>
        <p:xfrm>
          <a:off x="838200" y="2590800"/>
          <a:ext cx="7467600" cy="3552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105442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643E92-3F5A-4E27-86F0-14E7E4C8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fr-FR" dirty="0"/>
              <a:t>Conclusion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E3EDC9C7-052E-4CED-970C-565AEF0D9C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0933730"/>
              </p:ext>
            </p:extLst>
          </p:nvPr>
        </p:nvGraphicFramePr>
        <p:xfrm>
          <a:off x="838200" y="2590800"/>
          <a:ext cx="7467600" cy="3552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973782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0680B757-1B35-4EC6-9339-53C58CD923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088035"/>
              </p:ext>
            </p:extLst>
          </p:nvPr>
        </p:nvGraphicFramePr>
        <p:xfrm>
          <a:off x="685800" y="2693987"/>
          <a:ext cx="7702624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que 9" descr="Contour de visage souriant">
            <a:extLst>
              <a:ext uri="{FF2B5EF4-FFF2-40B4-BE49-F238E27FC236}">
                <a16:creationId xmlns:a16="http://schemas.microsoft.com/office/drawing/2014/main" id="{109A82C9-F5D1-4675-931A-814AE2499E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43908" y="4365104"/>
            <a:ext cx="1656184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714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281E5F-3A57-48C5-8926-52FB30C0B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Literature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D06791-C110-492C-B2EC-F1F1C5425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7467600" cy="4082796"/>
          </a:xfrm>
        </p:spPr>
        <p:txBody>
          <a:bodyPr/>
          <a:lstStyle/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Meneguzzi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F. e. (2011). An approach to generate MDPs using HTN representations."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Decision Making in Partially Observable, Uncertain Worlds: Exploring Insights from Multiple Communities,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Barcelona, Spain. </a:t>
            </a:r>
          </a:p>
          <a:p>
            <a:r>
              <a:rPr lang="de-DE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Stock, S. (2017). Hierarchische hybride Planung für mobile Roboter. </a:t>
            </a:r>
            <a:endParaRPr lang="fr-FR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32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E78735-2021-4F22-B8C6-822051B9C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1162647"/>
            <a:ext cx="6275040" cy="682177"/>
          </a:xfrm>
        </p:spPr>
        <p:txBody>
          <a:bodyPr wrap="square" anchor="b">
            <a:normAutofit/>
          </a:bodyPr>
          <a:lstStyle/>
          <a:p>
            <a:r>
              <a:rPr lang="fr-FR" sz="2800" b="0" dirty="0" err="1"/>
              <a:t>Decomposition</a:t>
            </a:r>
            <a:endParaRPr lang="fr-FR" sz="2800" b="0" dirty="0"/>
          </a:p>
        </p:txBody>
      </p:sp>
      <p:graphicFrame>
        <p:nvGraphicFramePr>
          <p:cNvPr id="11" name="Diagramme 10">
            <a:extLst>
              <a:ext uri="{FF2B5EF4-FFF2-40B4-BE49-F238E27FC236}">
                <a16:creationId xmlns:a16="http://schemas.microsoft.com/office/drawing/2014/main" id="{485F9131-C0A4-4415-BBAD-DD5380BC2C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9729633"/>
              </p:ext>
            </p:extLst>
          </p:nvPr>
        </p:nvGraphicFramePr>
        <p:xfrm>
          <a:off x="1259632" y="1844824"/>
          <a:ext cx="5946756" cy="86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B1ED47-5984-45C9-A726-9D319879C579}"/>
              </a:ext>
            </a:extLst>
          </p:cNvPr>
          <p:cNvSpPr txBox="1">
            <a:spLocks/>
          </p:cNvSpPr>
          <p:nvPr/>
        </p:nvSpPr>
        <p:spPr>
          <a:xfrm>
            <a:off x="3105075" y="6105594"/>
            <a:ext cx="4770530" cy="612893"/>
          </a:xfrm>
          <a:prstGeom prst="rect">
            <a:avLst/>
          </a:prstGeom>
        </p:spPr>
        <p:txBody>
          <a:bodyPr wrap="square" anchor="t"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+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fr-FR" sz="1050" kern="0" dirty="0">
                <a:latin typeface="+mj-lt"/>
              </a:rPr>
              <a:t>Image 1: HTN </a:t>
            </a:r>
            <a:r>
              <a:rPr lang="fr-FR" sz="1050" kern="0" dirty="0" err="1">
                <a:latin typeface="+mj-lt"/>
              </a:rPr>
              <a:t>decomposition</a:t>
            </a:r>
            <a:endParaRPr lang="fr-FR" sz="1050" kern="0" dirty="0">
              <a:latin typeface="+mj-lt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C86C7CF-C442-4275-AA7B-BAC65B2594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8395" y="2852936"/>
            <a:ext cx="5937993" cy="325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1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AE2925-6373-4B0B-882F-A332487A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143000"/>
          </a:xfrm>
        </p:spPr>
        <p:txBody>
          <a:bodyPr wrap="square" anchor="ctr">
            <a:normAutofit/>
          </a:bodyPr>
          <a:lstStyle/>
          <a:p>
            <a:r>
              <a:rPr lang="fr-FR" dirty="0"/>
              <a:t>Markov </a:t>
            </a:r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Processes</a:t>
            </a:r>
            <a:r>
              <a:rPr lang="fr-FR" dirty="0"/>
              <a:t> (</a:t>
            </a:r>
            <a:r>
              <a:rPr lang="fr-FR" dirty="0" err="1"/>
              <a:t>MDPs</a:t>
            </a:r>
            <a:r>
              <a:rPr lang="fr-FR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A043CBF-11FB-40D8-A7BF-BE65A012EA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20888"/>
                <a:ext cx="7467600" cy="3722756"/>
              </a:xfrm>
            </p:spPr>
            <p:txBody>
              <a:bodyPr wrap="square" anchor="t">
                <a:normAutofit fontScale="92500" lnSpcReduction="20000"/>
              </a:bodyPr>
              <a:lstStyle/>
              <a:p>
                <a:r>
                  <a:rPr lang="en-US" sz="1600" dirty="0">
                    <a:latin typeface="Avenir Next LT Pro" panose="020B0504020202020204" pitchFamily="34" charset="0"/>
                  </a:rPr>
                  <a:t>MDPs are </a:t>
                </a:r>
                <a:r>
                  <a:rPr lang="en-US" sz="1600" b="1" dirty="0">
                    <a:latin typeface="Avenir Next LT Pro" panose="020B0504020202020204" pitchFamily="34" charset="0"/>
                  </a:rPr>
                  <a:t>fully observable</a:t>
                </a:r>
                <a:r>
                  <a:rPr lang="en-US" sz="1600" dirty="0">
                    <a:latin typeface="Avenir Next LT Pro" panose="020B0504020202020204" pitchFamily="34" charset="0"/>
                  </a:rPr>
                  <a:t>, </a:t>
                </a:r>
                <a:r>
                  <a:rPr lang="en-US" sz="1600" b="1" dirty="0">
                    <a:latin typeface="Avenir Next LT Pro" panose="020B0504020202020204" pitchFamily="34" charset="0"/>
                  </a:rPr>
                  <a:t>probabilistic</a:t>
                </a:r>
                <a:r>
                  <a:rPr lang="en-US" sz="1600" dirty="0">
                    <a:latin typeface="Avenir Next LT Pro" panose="020B0504020202020204" pitchFamily="34" charset="0"/>
                  </a:rPr>
                  <a:t> state models:</a:t>
                </a:r>
              </a:p>
              <a:p>
                <a:r>
                  <a:rPr lang="fr-FR" sz="1600" dirty="0">
                    <a:latin typeface="Avenir Next LT Pro" panose="020B0504020202020204" pitchFamily="34" charset="0"/>
                  </a:rPr>
                  <a:t>Domain </a:t>
                </a:r>
                <a:r>
                  <a:rPr lang="fr-FR" sz="1600" dirty="0" err="1">
                    <a:latin typeface="Avenir Next LT Pro" panose="020B0504020202020204" pitchFamily="34" charset="0"/>
                  </a:rPr>
                  <a:t>is</a:t>
                </a:r>
                <a:r>
                  <a:rPr lang="fr-FR" sz="1600" dirty="0">
                    <a:latin typeface="Avenir Next LT Pro" panose="020B0504020202020204" pitchFamily="34" charset="0"/>
                  </a:rPr>
                  <a:t> </a:t>
                </a:r>
                <a:r>
                  <a:rPr lang="fr-FR" sz="1600" dirty="0" err="1">
                    <a:latin typeface="Avenir Next LT Pro" panose="020B0504020202020204" pitchFamily="34" charset="0"/>
                  </a:rPr>
                  <a:t>represented</a:t>
                </a:r>
                <a:r>
                  <a:rPr lang="fr-FR" sz="1600" dirty="0">
                    <a:latin typeface="Avenir Next LT Pro" panose="020B0504020202020204" pitchFamily="34" charset="0"/>
                  </a:rPr>
                  <a:t> as a tuple: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800" i="1" smtClean="0">
                          <a:latin typeface="Cambria Math" panose="02040503050406030204" pitchFamily="18" charset="0"/>
                        </a:rPr>
                        <m:t>𝛴</m:t>
                      </m:r>
                      <m:r>
                        <a:rPr lang="fr-FR" sz="1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d>
                    </m:oMath>
                  </m:oMathPara>
                </a14:m>
                <a:endParaRPr lang="fr-FR" sz="1600" dirty="0">
                  <a:latin typeface="Avenir Next LT Pro" panose="020B05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fr-FR" sz="160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fr-FR" sz="1600" dirty="0">
                    <a:latin typeface="Avenir Next LT Pro" panose="020B0504020202020204" pitchFamily="34" charset="0"/>
                  </a:rPr>
                  <a:t>: set of states,</a:t>
                </a:r>
              </a:p>
              <a:p>
                <a14:m>
                  <m:oMath xmlns:m="http://schemas.openxmlformats.org/officeDocument/2006/math">
                    <m:r>
                      <a:rPr lang="fr-FR" sz="160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Avenir Next LT Pro" panose="020B0504020202020204" pitchFamily="34" charset="0"/>
                  </a:rPr>
                  <a:t>: set of actions. </a:t>
                </a:r>
              </a:p>
              <a:p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600" dirty="0">
                    <a:latin typeface="Avenir Next LT Pro" panose="020B0504020202020204" pitchFamily="34" charset="0"/>
                  </a:rPr>
                  <a:t>: reward function     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60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sz="160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sz="160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1600" dirty="0">
                  <a:latin typeface="Avenir Next LT Pro" panose="020B05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sz="1600" dirty="0">
                    <a:latin typeface="Avenir Next LT Pro" panose="020B0504020202020204" pitchFamily="34" charset="0"/>
                  </a:rPr>
                  <a:t>: transition function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fr-FR" sz="16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fr-FR" sz="16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FR" sz="160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6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600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1600">
                        <a:latin typeface="Cambria Math" panose="02040503050406030204" pitchFamily="18" charset="0"/>
                      </a:rPr>
                      <m:t>[0, 1]</m:t>
                    </m:r>
                  </m:oMath>
                </a14:m>
                <a:r>
                  <a:rPr lang="en-US" sz="1600" dirty="0">
                    <a:latin typeface="Avenir Next LT Pro" panose="020B0504020202020204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>
                        <a:latin typeface="Cambria Math" panose="02040503050406030204" pitchFamily="18" charset="0"/>
                      </a:rPr>
                      <m:t>γ</m:t>
                    </m:r>
                    <m:r>
                      <a:rPr lang="fr-FR" sz="16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600" dirty="0">
                    <a:latin typeface="Avenir Next LT Pro" panose="020B0504020202020204" pitchFamily="34" charset="0"/>
                  </a:rPr>
                  <a:t>discount factor  </a:t>
                </a:r>
                <a14:m>
                  <m:oMath xmlns:m="http://schemas.openxmlformats.org/officeDocument/2006/math">
                    <m:r>
                      <a:rPr lang="fr-FR" sz="1600">
                        <a:latin typeface="Cambria Math" panose="02040503050406030204" pitchFamily="18" charset="0"/>
                      </a:rPr>
                      <m:t>        </m:t>
                    </m:r>
                    <m:r>
                      <m:rPr>
                        <m:sty m:val="p"/>
                      </m:rPr>
                      <a:rPr lang="el-GR" sz="160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fr-FR" sz="1600" dirty="0">
                  <a:latin typeface="Avenir Next LT Pro" panose="020B0504020202020204" pitchFamily="34" charset="0"/>
                </a:endParaRPr>
              </a:p>
              <a:p>
                <a:endParaRPr lang="fr-FR" sz="1600" dirty="0">
                  <a:latin typeface="Avenir Next LT Pro" panose="020B0504020202020204" pitchFamily="34" charset="0"/>
                </a:endParaRPr>
              </a:p>
              <a:p>
                <a:endParaRPr lang="fr-FR" sz="1600" dirty="0">
                  <a:latin typeface="Avenir Next LT Pro" panose="020B05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Avenir Next LT Pro" panose="020B0504020202020204" pitchFamily="34" charset="0"/>
                    <a:sym typeface="Wingdings" panose="05000000000000000000" pitchFamily="2" charset="2"/>
                  </a:rPr>
                  <a:t>         </a:t>
                </a:r>
                <a:r>
                  <a:rPr lang="en-US" sz="1600" dirty="0">
                    <a:latin typeface="Avenir Next LT Pro" panose="020B0504020202020204" pitchFamily="34" charset="0"/>
                  </a:rPr>
                  <a:t>Instead of computing a plan, we need a </a:t>
                </a:r>
                <a:r>
                  <a:rPr 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venir Next LT Pro" panose="020B0504020202020204" pitchFamily="34" charset="0"/>
                  </a:rPr>
                  <a:t>policy</a:t>
                </a:r>
                <a:r>
                  <a:rPr lang="en-US" sz="1600" dirty="0">
                    <a:latin typeface="Avenir Next LT Pro" panose="020B050402020202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fr-FR" sz="1600" dirty="0">
                  <a:latin typeface="Avenir Next LT Pro" panose="020B0504020202020204" pitchFamily="34" charset="0"/>
                </a:endParaRPr>
              </a:p>
              <a:p>
                <a:pPr marL="0" indent="0">
                  <a:buNone/>
                </a:pPr>
                <a:endParaRPr lang="fr-FR" sz="1600" dirty="0"/>
              </a:p>
              <a:p>
                <a:pPr marL="0" indent="0">
                  <a:buNone/>
                </a:pPr>
                <a:r>
                  <a:rPr lang="fr-FR" sz="2000" dirty="0"/>
                  <a:t>	</a:t>
                </a:r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A043CBF-11FB-40D8-A7BF-BE65A012EA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20888"/>
                <a:ext cx="7467600" cy="3722756"/>
              </a:xfrm>
              <a:blipFill>
                <a:blip r:embed="rId3"/>
                <a:stretch>
                  <a:fillRect l="-408" t="-14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509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FC65F1-6B63-4694-9363-FFBABE5AB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143000"/>
          </a:xfrm>
        </p:spPr>
        <p:txBody>
          <a:bodyPr wrap="square" anchor="ctr">
            <a:normAutofit/>
          </a:bodyPr>
          <a:lstStyle/>
          <a:p>
            <a:r>
              <a:rPr lang="fr-FR" dirty="0"/>
              <a:t>Example</a:t>
            </a:r>
          </a:p>
        </p:txBody>
      </p:sp>
      <p:pic>
        <p:nvPicPr>
          <p:cNvPr id="5" name="Espace réservé du contenu 4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B21F85EC-3AC5-43F7-A032-89162E7C4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712" y="2590802"/>
            <a:ext cx="5426575" cy="3552825"/>
          </a:xfrm>
          <a:noFill/>
        </p:spPr>
      </p:pic>
    </p:spTree>
    <p:extLst>
      <p:ext uri="{BB962C8B-B14F-4D97-AF65-F5344CB8AC3E}">
        <p14:creationId xmlns:p14="http://schemas.microsoft.com/office/powerpoint/2010/main" val="2508011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FC65F1-6B63-4694-9363-FFBABE5AB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143000"/>
          </a:xfrm>
        </p:spPr>
        <p:txBody>
          <a:bodyPr wrap="square" anchor="ctr">
            <a:normAutofit/>
          </a:bodyPr>
          <a:lstStyle/>
          <a:p>
            <a:r>
              <a:rPr lang="fr-FR" dirty="0"/>
              <a:t>Example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338B2DC-428B-4625-9A48-37A0F3FDC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94" y="2590802"/>
            <a:ext cx="7325412" cy="3552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6388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AE2925-6373-4B0B-882F-A332487A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143000"/>
          </a:xfrm>
        </p:spPr>
        <p:txBody>
          <a:bodyPr wrap="square" anchor="ctr">
            <a:normAutofit/>
          </a:bodyPr>
          <a:lstStyle/>
          <a:p>
            <a:r>
              <a:rPr lang="fr-FR" dirty="0" err="1"/>
              <a:t>MDPs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A043CBF-11FB-40D8-A7BF-BE65A012EA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90802"/>
                <a:ext cx="7467600" cy="3552825"/>
              </a:xfrm>
            </p:spPr>
            <p:txBody>
              <a:bodyPr wrap="square" anchor="t">
                <a:normAutofit/>
              </a:bodyPr>
              <a:lstStyle/>
              <a:p>
                <a:r>
                  <a:rPr lang="en-US" sz="1600" dirty="0">
                    <a:latin typeface="Avenir Next LT Pro" panose="020B0504020202020204" pitchFamily="34" charset="0"/>
                  </a:rPr>
                  <a:t>Our goal is to find a policy:</a:t>
                </a:r>
                <a:endParaRPr lang="fr-FR" sz="1600" i="1" dirty="0">
                  <a:latin typeface="Avenir Next LT Pro" panose="020B05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fr-FR" sz="240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fr-FR" sz="240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sz="24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FR" sz="240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2400" dirty="0">
                  <a:latin typeface="Avenir Next LT Pro" panose="020B0504020202020204" pitchFamily="34" charset="0"/>
                </a:endParaRPr>
              </a:p>
              <a:p>
                <a:r>
                  <a:rPr lang="en-US" sz="1600" dirty="0">
                    <a:latin typeface="Avenir Next LT Pro" panose="020B0504020202020204" pitchFamily="34" charset="0"/>
                  </a:rPr>
                  <a:t>Policy is a sequence of applicable actions that maps from initial state s0 into a goal state</a:t>
                </a:r>
              </a:p>
              <a:p>
                <a:r>
                  <a:rPr lang="en-US" sz="1600" dirty="0">
                    <a:latin typeface="Avenir Next LT Pro" panose="020B0504020202020204" pitchFamily="34" charset="0"/>
                  </a:rPr>
                  <a:t>Each state will be associated with utility value</a:t>
                </a:r>
              </a:p>
              <a:p>
                <a:r>
                  <a:rPr lang="en-US" sz="1600" dirty="0">
                    <a:latin typeface="Avenir Next LT Pro" panose="020B0504020202020204" pitchFamily="34" charset="0"/>
                  </a:rPr>
                  <a:t>An </a:t>
                </a:r>
                <a:r>
                  <a:rPr 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venir Next LT Pro" panose="020B0504020202020204" pitchFamily="34" charset="0"/>
                  </a:rPr>
                  <a:t>Optimal policy </a:t>
                </a:r>
                <a:r>
                  <a:rPr lang="en-US" sz="1600" dirty="0">
                    <a:latin typeface="Avenir Next LT Pro" panose="020B0504020202020204" pitchFamily="34" charset="0"/>
                  </a:rPr>
                  <a:t>maximizes </a:t>
                </a:r>
                <a:r>
                  <a:rPr lang="fr-FR" sz="1600" dirty="0">
                    <a:latin typeface="Avenir Next LT Pro" panose="020B0504020202020204" pitchFamily="34" charset="0"/>
                  </a:rPr>
                  <a:t>the </a:t>
                </a:r>
                <a:r>
                  <a:rPr lang="fr-FR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venir Next LT Pro" panose="020B0504020202020204" pitchFamily="34" charset="0"/>
                  </a:rPr>
                  <a:t>long-</a:t>
                </a:r>
                <a:r>
                  <a:rPr lang="fr-FR" sz="1600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venir Next LT Pro" panose="020B0504020202020204" pitchFamily="34" charset="0"/>
                  </a:rPr>
                  <a:t>term</a:t>
                </a:r>
                <a:r>
                  <a:rPr lang="fr-FR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venir Next LT Pro" panose="020B0504020202020204" pitchFamily="34" charset="0"/>
                  </a:rPr>
                  <a:t> </a:t>
                </a:r>
                <a:r>
                  <a:rPr lang="fr-FR" sz="1600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venir Next LT Pro" panose="020B0504020202020204" pitchFamily="34" charset="0"/>
                  </a:rPr>
                  <a:t>reward</a:t>
                </a:r>
                <a:r>
                  <a:rPr 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venir Next LT Pro" panose="020B0504020202020204" pitchFamily="34" charset="0"/>
                  </a:rPr>
                  <a:t>: ex</a:t>
                </a:r>
                <a:r>
                  <a:rPr lang="en-US" sz="1600" dirty="0">
                    <a:latin typeface="Avenir Next LT Pro" panose="020B0504020202020204" pitchFamily="34" charset="0"/>
                  </a:rPr>
                  <a:t>pected sum of rewards. (</a:t>
                </a:r>
                <a:r>
                  <a:rPr lang="en-US" sz="1600" dirty="0" err="1">
                    <a:latin typeface="Avenir Next LT Pro" panose="020B0504020202020204" pitchFamily="34" charset="0"/>
                  </a:rPr>
                  <a:t>equiv</a:t>
                </a:r>
                <a:r>
                  <a:rPr lang="en-US" sz="1600" dirty="0">
                    <a:latin typeface="Avenir Next LT Pro" panose="020B0504020202020204" pitchFamily="34" charset="0"/>
                  </a:rPr>
                  <a:t>: min sum of costs)</a:t>
                </a:r>
                <a:r>
                  <a:rPr lang="fr-FR" dirty="0">
                    <a:latin typeface="Avenir Next LT Pro" panose="020B0504020202020204" pitchFamily="34" charset="0"/>
                  </a:rPr>
                  <a:t>	</a:t>
                </a:r>
              </a:p>
              <a:p>
                <a:r>
                  <a:rPr lang="en-US" sz="1600" dirty="0">
                    <a:latin typeface="Avenir Next LT Pro" panose="020B0504020202020204" pitchFamily="34" charset="0"/>
                  </a:rPr>
                  <a:t>This selection is done by calculating the value/</a:t>
                </a:r>
                <a:r>
                  <a:rPr 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venir Next LT Pro" panose="020B0504020202020204" pitchFamily="34" charset="0"/>
                  </a:rPr>
                  <a:t>utility</a:t>
                </a:r>
                <a:r>
                  <a:rPr lang="en-US" sz="1600" dirty="0">
                    <a:latin typeface="Avenir Next LT Pro" panose="020B0504020202020204" pitchFamily="34" charset="0"/>
                  </a:rPr>
                  <a:t> of a state</a:t>
                </a:r>
                <a:endParaRPr lang="fr-FR" sz="1600" dirty="0">
                  <a:latin typeface="Avenir Next LT Pro" panose="020B05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d>
                        <m:dPr>
                          <m:begChr m:val="["/>
                          <m:endChr m:val="]"/>
                          <m:ctrlPr>
                            <a:rPr lang="fr-FR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fr-FR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dirty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fr-FR" b="0" i="0" dirty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lim>
                          </m:limLow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/>
                                  <m:aln/>
                                </m:rP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e>
                                  <m: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A043CBF-11FB-40D8-A7BF-BE65A012EA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90802"/>
                <a:ext cx="7467600" cy="3552825"/>
              </a:xfrm>
              <a:blipFill>
                <a:blip r:embed="rId3"/>
                <a:stretch>
                  <a:fillRect l="-490" t="-5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730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3526D8-63F9-4BAC-8FAC-43F0E00EE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143000"/>
          </a:xfrm>
        </p:spPr>
        <p:txBody>
          <a:bodyPr wrap="square" anchor="ctr">
            <a:normAutofit/>
          </a:bodyPr>
          <a:lstStyle/>
          <a:p>
            <a:r>
              <a:rPr lang="fr-FR"/>
              <a:t>Back to CHIMP </a:t>
            </a:r>
            <a:br>
              <a:rPr lang="fr-FR"/>
            </a:br>
            <a:r>
              <a:rPr lang="fr-FR" sz="2400" b="0" i="0" u="none" strike="noStrike" baseline="0"/>
              <a:t>(Conflict-driven Hierarchical Meta-CSP Planner)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110E1B-8D15-45CE-ABB1-D9040A520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0802"/>
            <a:ext cx="7467600" cy="3552825"/>
          </a:xfrm>
        </p:spPr>
        <p:txBody>
          <a:bodyPr wrap="square"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1600" b="0" i="0" u="none" strike="noStrike" baseline="0" dirty="0">
                <a:latin typeface="Avenir Next LT Pro" panose="020B0504020202020204" pitchFamily="34" charset="0"/>
              </a:rPr>
              <a:t>HTN </a:t>
            </a:r>
            <a:r>
              <a:rPr lang="en-US" sz="1600" u="none" strike="noStrike" baseline="0" dirty="0">
                <a:latin typeface="Avenir Next LT Pro" panose="020B0504020202020204" pitchFamily="34" charset="0"/>
              </a:rPr>
              <a:t>planner with hybrid reasoning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venir Next LT Pro" panose="020B0504020202020204" pitchFamily="34" charset="0"/>
              </a:rPr>
              <a:t>O</a:t>
            </a:r>
            <a:r>
              <a:rPr lang="en-US" sz="1600" u="none" strike="noStrike" baseline="0" dirty="0">
                <a:latin typeface="Avenir Next LT Pro" panose="020B0504020202020204" pitchFamily="34" charset="0"/>
              </a:rPr>
              <a:t>vercome the large hybrid </a:t>
            </a:r>
            <a:r>
              <a:rPr lang="en-US" sz="1600" b="0" i="0" u="none" strike="noStrike" baseline="0" dirty="0">
                <a:latin typeface="Avenir Next LT Pro" panose="020B0504020202020204" pitchFamily="34" charset="0"/>
              </a:rPr>
              <a:t>search by extending it with hierarchical </a:t>
            </a:r>
            <a:r>
              <a:rPr lang="fr-FR" sz="1600" b="0" i="0" u="none" strike="noStrike" baseline="0" dirty="0" err="1">
                <a:latin typeface="Avenir Next LT Pro" panose="020B0504020202020204" pitchFamily="34" charset="0"/>
              </a:rPr>
              <a:t>task</a:t>
            </a:r>
            <a:r>
              <a:rPr lang="fr-FR" sz="1600" b="0" i="0" u="none" strike="noStrike" baseline="0" dirty="0">
                <a:latin typeface="Avenir Next LT Pro" panose="020B0504020202020204" pitchFamily="34" charset="0"/>
              </a:rPr>
              <a:t> </a:t>
            </a:r>
            <a:r>
              <a:rPr lang="fr-FR" sz="1600" b="0" i="0" u="none" strike="noStrike" baseline="0" dirty="0" err="1">
                <a:latin typeface="Avenir Next LT Pro" panose="020B0504020202020204" pitchFamily="34" charset="0"/>
              </a:rPr>
              <a:t>decomposition</a:t>
            </a:r>
            <a:r>
              <a:rPr lang="fr-FR" sz="1600" b="0" i="0" u="none" strike="noStrike" baseline="0" dirty="0">
                <a:latin typeface="Avenir Next LT Pro" panose="020B0504020202020204" pitchFamily="34" charset="0"/>
              </a:rPr>
              <a:t> </a:t>
            </a:r>
            <a:r>
              <a:rPr lang="fr-FR" sz="1600" b="0" i="0" u="none" strike="noStrike" baseline="0" dirty="0" err="1">
                <a:latin typeface="Avenir Next LT Pro" panose="020B0504020202020204" pitchFamily="34" charset="0"/>
              </a:rPr>
              <a:t>strategy</a:t>
            </a:r>
            <a:endParaRPr lang="fr-FR" sz="1600" b="0" i="0" u="none" strike="noStrike" baseline="0" dirty="0">
              <a:latin typeface="Avenir Next LT Pro" panose="020B05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0" i="0" u="none" strike="noStrike" baseline="0" dirty="0">
                <a:latin typeface="Avenir Next LT Pro" panose="020B0504020202020204" pitchFamily="34" charset="0"/>
              </a:rPr>
              <a:t>Combine causal knowledge, temporal knowledge and resource</a:t>
            </a:r>
          </a:p>
          <a:p>
            <a:pPr>
              <a:lnSpc>
                <a:spcPct val="150000"/>
              </a:lnSpc>
            </a:pPr>
            <a:r>
              <a:rPr lang="en-US" sz="1600" b="0" i="0" u="none" strike="noStrike" baseline="0" dirty="0">
                <a:latin typeface="Avenir Next LT Pro" panose="020B0504020202020204" pitchFamily="34" charset="0"/>
              </a:rPr>
              <a:t>A CSP-style backtracking search is used to find a </a:t>
            </a:r>
            <a:r>
              <a:rPr lang="fr-FR" sz="1600" b="0" i="0" u="none" strike="noStrike" baseline="0" dirty="0" err="1">
                <a:latin typeface="Avenir Next LT Pro" panose="020B0504020202020204" pitchFamily="34" charset="0"/>
              </a:rPr>
              <a:t>temporally</a:t>
            </a:r>
            <a:r>
              <a:rPr lang="fr-FR" sz="1600" b="0" i="0" u="none" strike="noStrike" baseline="0" dirty="0">
                <a:latin typeface="Avenir Next LT Pro" panose="020B0504020202020204" pitchFamily="34" charset="0"/>
              </a:rPr>
              <a:t> and </a:t>
            </a:r>
            <a:r>
              <a:rPr lang="fr-FR" sz="1600" b="0" i="0" u="none" strike="noStrike" baseline="0" dirty="0" err="1">
                <a:latin typeface="Avenir Next LT Pro" panose="020B0504020202020204" pitchFamily="34" charset="0"/>
              </a:rPr>
              <a:t>symbolically</a:t>
            </a:r>
            <a:r>
              <a:rPr lang="fr-FR" sz="1600" b="0" i="0" u="none" strike="noStrike" baseline="0" dirty="0">
                <a:latin typeface="Avenir Next LT Pro" panose="020B0504020202020204" pitchFamily="34" charset="0"/>
              </a:rPr>
              <a:t> consistent</a:t>
            </a:r>
            <a:r>
              <a:rPr lang="en-US" sz="1600" b="0" i="0" u="none" strike="noStrike" baseline="0" dirty="0">
                <a:latin typeface="Avenir Next LT Pro" panose="020B0504020202020204" pitchFamily="34" charset="0"/>
              </a:rPr>
              <a:t> plan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b="0" i="0" u="none" strike="noStrike" baseline="0" dirty="0">
              <a:latin typeface="Avenir Next LT Pro" panose="020B05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  <a:sym typeface="Wingdings" panose="05000000000000000000" pitchFamily="2" charset="2"/>
              </a:rPr>
              <a:t> 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Note that CHIMP description does not contain the structure of MDP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  <a:sym typeface="Wingdings" panose="05000000000000000000" pitchFamily="2" charset="2"/>
              </a:rPr>
              <a:t>  </a:t>
            </a:r>
            <a:r>
              <a:rPr lang="fr-F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  <a:sym typeface="Wingdings" panose="05000000000000000000" pitchFamily="2" charset="2"/>
              </a:rPr>
              <a:t>A</a:t>
            </a:r>
            <a:r>
              <a:rPr lang="fr-F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ssumed</a:t>
            </a: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 </a:t>
            </a:r>
            <a:r>
              <a:rPr lang="fr-F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closed</a:t>
            </a: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 world </a:t>
            </a:r>
            <a:r>
              <a:rPr lang="fr-F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environment</a:t>
            </a: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 (</a:t>
            </a:r>
            <a:r>
              <a:rPr lang="fr-F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Predictable</a:t>
            </a: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 world)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Next LT Pro" panose="020B05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7913779"/>
      </p:ext>
    </p:extLst>
  </p:cSld>
  <p:clrMapOvr>
    <a:masterClrMapping/>
  </p:clrMapOvr>
</p:sld>
</file>

<file path=ppt/theme/theme1.xml><?xml version="1.0" encoding="utf-8"?>
<a:theme xmlns:a="http://schemas.openxmlformats.org/drawingml/2006/main" name="Vorlage_ohne_Titelbild_englisch">
  <a:themeElements>
    <a:clrScheme name="ub-cd-neu-v2-4 1">
      <a:dk1>
        <a:srgbClr val="000000"/>
      </a:dk1>
      <a:lt1>
        <a:srgbClr val="C8D0E2"/>
      </a:lt1>
      <a:dk2>
        <a:srgbClr val="00457D"/>
      </a:dk2>
      <a:lt2>
        <a:srgbClr val="808080"/>
      </a:lt2>
      <a:accent1>
        <a:srgbClr val="5D7FAA"/>
      </a:accent1>
      <a:accent2>
        <a:srgbClr val="97BF0D"/>
      </a:accent2>
      <a:accent3>
        <a:srgbClr val="E0E4EE"/>
      </a:accent3>
      <a:accent4>
        <a:srgbClr val="000000"/>
      </a:accent4>
      <a:accent5>
        <a:srgbClr val="B6C0D2"/>
      </a:accent5>
      <a:accent6>
        <a:srgbClr val="88AD0B"/>
      </a:accent6>
      <a:hlink>
        <a:srgbClr val="92A5C5"/>
      </a:hlink>
      <a:folHlink>
        <a:srgbClr val="C6D982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b-cd-neu-v2-4 1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97BF0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88AD0B"/>
        </a:accent6>
        <a:hlink>
          <a:srgbClr val="92A5C5"/>
        </a:hlink>
        <a:folHlink>
          <a:srgbClr val="C6D9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2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FFD300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E7BF00"/>
        </a:accent6>
        <a:hlink>
          <a:srgbClr val="92A5C5"/>
        </a:hlink>
        <a:folHlink>
          <a:srgbClr val="FFE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3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E6444F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D03D47"/>
        </a:accent6>
        <a:hlink>
          <a:srgbClr val="92A5C5"/>
        </a:hlink>
        <a:folHlink>
          <a:srgbClr val="F199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4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878783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7A7A76"/>
        </a:accent6>
        <a:hlink>
          <a:srgbClr val="92A5C5"/>
        </a:hlink>
        <a:folHlink>
          <a:srgbClr val="B9BA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5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00457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003E71"/>
        </a:accent6>
        <a:hlink>
          <a:srgbClr val="92A5C5"/>
        </a:hlink>
        <a:folHlink>
          <a:srgbClr val="C8D0E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5981</TotalTime>
  <Words>2600</Words>
  <Application>Microsoft Office PowerPoint</Application>
  <PresentationFormat>Affichage à l'écran (4:3)</PresentationFormat>
  <Paragraphs>327</Paragraphs>
  <Slides>36</Slides>
  <Notes>30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50" baseType="lpstr">
      <vt:lpstr>Arial</vt:lpstr>
      <vt:lpstr>Avenir Next LT Pro</vt:lpstr>
      <vt:lpstr>Calibri</vt:lpstr>
      <vt:lpstr>Cambria Math</vt:lpstr>
      <vt:lpstr>CMR10</vt:lpstr>
      <vt:lpstr>Cochineal-Roman</vt:lpstr>
      <vt:lpstr>Consolas</vt:lpstr>
      <vt:lpstr>Helvetica Neue</vt:lpstr>
      <vt:lpstr>HL</vt:lpstr>
      <vt:lpstr>Open Sans</vt:lpstr>
      <vt:lpstr>Times New Roman</vt:lpstr>
      <vt:lpstr>UB Scala</vt:lpstr>
      <vt:lpstr>Wingdings</vt:lpstr>
      <vt:lpstr>Vorlage_ohne_Titelbild_englisch</vt:lpstr>
      <vt:lpstr>Markov Decision Processes for Hybrid Probabilistic Hierarchical Planning</vt:lpstr>
      <vt:lpstr>Outline</vt:lpstr>
      <vt:lpstr>Hierarchical task network (HTN)</vt:lpstr>
      <vt:lpstr>Decomposition</vt:lpstr>
      <vt:lpstr>Markov Decision Processes (MDPs)</vt:lpstr>
      <vt:lpstr>Example</vt:lpstr>
      <vt:lpstr>Example</vt:lpstr>
      <vt:lpstr>MDPs</vt:lpstr>
      <vt:lpstr>Back to CHIMP  (Conflict-driven Hierarchical Meta-CSP Planner)</vt:lpstr>
      <vt:lpstr>CHALLENGES &amp; LIMITATIONS</vt:lpstr>
      <vt:lpstr>CHALLENGES &amp; LIMITATIONS</vt:lpstr>
      <vt:lpstr>From HTN to MDP</vt:lpstr>
      <vt:lpstr>From HTN to MDP (Expansion)</vt:lpstr>
      <vt:lpstr>Expansion Examples: drive_robot()  (from Counter)</vt:lpstr>
      <vt:lpstr>Présentation PowerPoint</vt:lpstr>
      <vt:lpstr>Présentation PowerPoint</vt:lpstr>
      <vt:lpstr>States Génération</vt:lpstr>
      <vt:lpstr>Transition Functions / Reward Génération</vt:lpstr>
      <vt:lpstr>Operator (CHIMP)</vt:lpstr>
      <vt:lpstr>Operator (CHIMP)</vt:lpstr>
      <vt:lpstr>The necessity of Conditional Probability</vt:lpstr>
      <vt:lpstr>The necessity of Conditional Probability</vt:lpstr>
      <vt:lpstr>Deal with Diverse Knowledge (Hybrid Planning)</vt:lpstr>
      <vt:lpstr>Deal with Diverse Knowledge (Resource Reasoning)</vt:lpstr>
      <vt:lpstr>Deal with Diverse Knowledge (Resource Reasoning)</vt:lpstr>
      <vt:lpstr>Deal with Diverse Knowledge (Resource Reasoning)</vt:lpstr>
      <vt:lpstr>Deal with Diverse Knowledge (Resource Reasoning)</vt:lpstr>
      <vt:lpstr>Deal with Diverse Knowledge (Resource Reasoning)</vt:lpstr>
      <vt:lpstr>Deal with Diverse Knowledge (Spatial Reasoning)</vt:lpstr>
      <vt:lpstr>Evaluation(TODO)</vt:lpstr>
      <vt:lpstr>Evaluation</vt:lpstr>
      <vt:lpstr>Results</vt:lpstr>
      <vt:lpstr>Perspectives</vt:lpstr>
      <vt:lpstr>Conclusion</vt:lpstr>
      <vt:lpstr>Présentation PowerPoint</vt:lpstr>
      <vt:lpstr>Literature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Peeking Inside the Black-Box: A Survey on Explainable Artificial Intelligence (XAI)</dc:title>
  <dc:creator>Hatem Htira</dc:creator>
  <cp:lastModifiedBy>Hatem Htira</cp:lastModifiedBy>
  <cp:revision>483</cp:revision>
  <dcterms:created xsi:type="dcterms:W3CDTF">2020-07-13T12:53:29Z</dcterms:created>
  <dcterms:modified xsi:type="dcterms:W3CDTF">2021-12-05T19:27:50Z</dcterms:modified>
</cp:coreProperties>
</file>