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9B"/>
    <a:srgbClr val="F6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p Kumar Ghosh" userId="8386a511-f9fc-4fef-9304-c7addaf91bd3" providerId="ADAL" clId="{58E1AC3C-7591-42A2-9326-887E248848F3}"/>
    <pc:docChg chg="undo redo custSel modSld">
      <pc:chgData name="Arup Kumar Ghosh" userId="8386a511-f9fc-4fef-9304-c7addaf91bd3" providerId="ADAL" clId="{58E1AC3C-7591-42A2-9326-887E248848F3}" dt="2023-04-02T15:29:15.188" v="123" actId="255"/>
      <pc:docMkLst>
        <pc:docMk/>
      </pc:docMkLst>
      <pc:sldChg chg="modSp mod">
        <pc:chgData name="Arup Kumar Ghosh" userId="8386a511-f9fc-4fef-9304-c7addaf91bd3" providerId="ADAL" clId="{58E1AC3C-7591-42A2-9326-887E248848F3}" dt="2023-04-02T15:12:39.540" v="2" actId="20577"/>
        <pc:sldMkLst>
          <pc:docMk/>
          <pc:sldMk cId="3966200545" sldId="256"/>
        </pc:sldMkLst>
        <pc:spChg chg="mod">
          <ac:chgData name="Arup Kumar Ghosh" userId="8386a511-f9fc-4fef-9304-c7addaf91bd3" providerId="ADAL" clId="{58E1AC3C-7591-42A2-9326-887E248848F3}" dt="2023-04-02T15:12:39.540" v="2" actId="20577"/>
          <ac:spMkLst>
            <pc:docMk/>
            <pc:sldMk cId="3966200545" sldId="256"/>
            <ac:spMk id="3" creationId="{7B63B25D-815B-B61F-3AD6-AC5530FFBECA}"/>
          </ac:spMkLst>
        </pc:spChg>
      </pc:sldChg>
      <pc:sldChg chg="modSp mod">
        <pc:chgData name="Arup Kumar Ghosh" userId="8386a511-f9fc-4fef-9304-c7addaf91bd3" providerId="ADAL" clId="{58E1AC3C-7591-42A2-9326-887E248848F3}" dt="2023-04-02T15:21:46.968" v="27" actId="20577"/>
        <pc:sldMkLst>
          <pc:docMk/>
          <pc:sldMk cId="1863855199" sldId="263"/>
        </pc:sldMkLst>
        <pc:spChg chg="mod">
          <ac:chgData name="Arup Kumar Ghosh" userId="8386a511-f9fc-4fef-9304-c7addaf91bd3" providerId="ADAL" clId="{58E1AC3C-7591-42A2-9326-887E248848F3}" dt="2023-04-02T15:21:45.328" v="25" actId="27636"/>
          <ac:spMkLst>
            <pc:docMk/>
            <pc:sldMk cId="1863855199" sldId="263"/>
            <ac:spMk id="4" creationId="{B3A13DCA-5AC7-71A3-1153-407EA000A668}"/>
          </ac:spMkLst>
        </pc:spChg>
        <pc:spChg chg="mod">
          <ac:chgData name="Arup Kumar Ghosh" userId="8386a511-f9fc-4fef-9304-c7addaf91bd3" providerId="ADAL" clId="{58E1AC3C-7591-42A2-9326-887E248848F3}" dt="2023-04-02T15:21:46.968" v="27" actId="20577"/>
          <ac:spMkLst>
            <pc:docMk/>
            <pc:sldMk cId="1863855199" sldId="263"/>
            <ac:spMk id="6" creationId="{DA453C5E-1097-23B6-FE2C-CE53F4C770C7}"/>
          </ac:spMkLst>
        </pc:spChg>
      </pc:sldChg>
      <pc:sldChg chg="modSp mod">
        <pc:chgData name="Arup Kumar Ghosh" userId="8386a511-f9fc-4fef-9304-c7addaf91bd3" providerId="ADAL" clId="{58E1AC3C-7591-42A2-9326-887E248848F3}" dt="2023-04-02T15:29:15.188" v="123" actId="255"/>
        <pc:sldMkLst>
          <pc:docMk/>
          <pc:sldMk cId="3195685661" sldId="264"/>
        </pc:sldMkLst>
        <pc:spChg chg="mod">
          <ac:chgData name="Arup Kumar Ghosh" userId="8386a511-f9fc-4fef-9304-c7addaf91bd3" providerId="ADAL" clId="{58E1AC3C-7591-42A2-9326-887E248848F3}" dt="2023-04-02T15:29:15.188" v="123" actId="255"/>
          <ac:spMkLst>
            <pc:docMk/>
            <pc:sldMk cId="3195685661" sldId="264"/>
            <ac:spMk id="5" creationId="{D5E92511-4A2F-F879-7471-F6033D3ADC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75556-C536-4B27-B812-A02EA16935C3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11C49-634C-40A4-B611-39B3208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41677C-C55E-98BF-7AC5-D314111A91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r="12824" b="12638"/>
          <a:stretch/>
        </p:blipFill>
        <p:spPr>
          <a:xfrm>
            <a:off x="0" y="2"/>
            <a:ext cx="12192000" cy="599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B2746-9516-4131-A66B-13D41FE5D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2867A-808D-4B4C-8147-E20DE8F56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3B5D-7A28-4567-9D95-6D56D75E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5B65-B687-4DD7-B7F3-FD64FB8D278C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833A-68CD-471C-8A62-4A93E2B3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SoutheastCon 2023</a:t>
            </a:r>
            <a:br>
              <a:rPr lang="en-US" dirty="0"/>
            </a:br>
            <a:r>
              <a:rPr lang="en-US" dirty="0"/>
              <a:t>Orlando, Florida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18A2-42DA-4AF3-B769-DFD69460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7ADA8-FF1F-405B-A46B-17F73F8F23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17" y="6338190"/>
            <a:ext cx="1371600" cy="401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839EC1-936A-0EC7-FA8A-D0EB0A2D44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19986"/>
          <a:stretch/>
        </p:blipFill>
        <p:spPr>
          <a:xfrm>
            <a:off x="4494623" y="6310312"/>
            <a:ext cx="4572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7DAA8D-E239-6E20-35D8-C15457805C5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183" y="6209090"/>
            <a:ext cx="776794" cy="6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8AA4-672F-4E6B-A8DF-43E43537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9B63-9B50-4AE3-8E69-59AF4CE8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8"/>
            <a:ext cx="10515600" cy="493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8519-F605-4D38-930D-A846AECB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7445-4D3A-4FC0-9333-A63DF6B9E6A7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6BDF-389A-4CDD-A5E1-6CBF6183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SoutheastCon 2023</a:t>
            </a:r>
          </a:p>
          <a:p>
            <a:r>
              <a:rPr lang="en-US" dirty="0"/>
              <a:t>Orlando, Florida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46CA-3223-49D8-8A04-78A4B0BA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B85A0-3517-4A1B-8387-785ADFA1CE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19986"/>
          <a:stretch/>
        </p:blipFill>
        <p:spPr>
          <a:xfrm>
            <a:off x="10439399" y="365125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B48D5-747D-4432-BC9A-3C77664234B5}"/>
              </a:ext>
            </a:extLst>
          </p:cNvPr>
          <p:cNvCxnSpPr/>
          <p:nvPr userDrawn="1"/>
        </p:nvCxnSpPr>
        <p:spPr>
          <a:xfrm>
            <a:off x="838200" y="1330716"/>
            <a:ext cx="10515599" cy="0"/>
          </a:xfrm>
          <a:prstGeom prst="line">
            <a:avLst/>
          </a:prstGeom>
          <a:ln>
            <a:solidFill>
              <a:srgbClr val="F6BE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B409275-9FC9-0680-A9A6-54F3C5857A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17" y="6338190"/>
            <a:ext cx="1371600" cy="401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11974D-F531-900E-DE0F-55D34B230F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183" y="6209090"/>
            <a:ext cx="776794" cy="6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FFBDEF-4AEA-550F-7E5A-86652D976A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r="12824" b="12638"/>
          <a:stretch/>
        </p:blipFill>
        <p:spPr>
          <a:xfrm>
            <a:off x="0" y="2"/>
            <a:ext cx="12192000" cy="599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F5EA7-C868-490E-B23A-318ECA48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C6D4-09FA-4CB4-BBE1-0C9A335D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6"/>
            <a:ext cx="10515600" cy="142874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D455-26D7-488B-82F6-553A3A7A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6135-FE17-42A5-993B-E9BF0DA40F7B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4C5B-4F3D-4B06-9227-804F5D46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SoutheastCon 2023</a:t>
            </a:r>
            <a:br>
              <a:rPr lang="en-US" dirty="0"/>
            </a:br>
            <a:r>
              <a:rPr lang="en-US" dirty="0"/>
              <a:t>Orlando, Florida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5C34-085F-499C-8F57-D2607BD4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8EF64-1842-303E-99C0-004AF659E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19986"/>
          <a:stretch/>
        </p:blipFill>
        <p:spPr>
          <a:xfrm>
            <a:off x="4494623" y="6310312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E5F45-1930-6C48-657E-23B236100F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17" y="6338190"/>
            <a:ext cx="1371600" cy="401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DC332-CD65-FCB0-C414-0BFCF2C26F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183" y="6209090"/>
            <a:ext cx="776794" cy="6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3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E7D5-A79C-4556-83E8-6B58CFF1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1758-89B2-45B0-8905-D8E64D78A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1"/>
            <a:ext cx="5181600" cy="43390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545AE-17DA-4C71-83F1-F155B735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1"/>
            <a:ext cx="5181600" cy="43390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DFCAE-B36C-4702-A2EF-1529D21F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9-7DF3-4A8F-9234-BF26AFAB71C7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92A4D-0FB4-4E02-BBDE-B4479DCA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SoutheastCon 2023</a:t>
            </a:r>
          </a:p>
          <a:p>
            <a:r>
              <a:rPr lang="en-US" dirty="0"/>
              <a:t>Orlando, Florida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323D-EC91-44B4-8D19-93D7E79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205882-9AA1-459F-A8A3-DD0894333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19986"/>
          <a:stretch/>
        </p:blipFill>
        <p:spPr>
          <a:xfrm>
            <a:off x="10439399" y="365125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099521-FBD7-45D2-92CB-9A69E9D0E48F}"/>
              </a:ext>
            </a:extLst>
          </p:cNvPr>
          <p:cNvCxnSpPr/>
          <p:nvPr userDrawn="1"/>
        </p:nvCxnSpPr>
        <p:spPr>
          <a:xfrm>
            <a:off x="838200" y="1330716"/>
            <a:ext cx="10515599" cy="0"/>
          </a:xfrm>
          <a:prstGeom prst="line">
            <a:avLst/>
          </a:prstGeom>
          <a:ln>
            <a:solidFill>
              <a:srgbClr val="F6BE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AA65349-774E-443B-D123-D1E1396067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17" y="6338190"/>
            <a:ext cx="1371600" cy="401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140569-427C-A298-1C9F-9E1B820A9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183" y="6209090"/>
            <a:ext cx="776794" cy="6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9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8815-F4F7-410A-B2E9-DC60AECE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7886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8B4D-A7F8-4D7E-8944-717B7F94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F3D9-108D-4DEB-AF00-C0FD453C3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57400"/>
            <a:ext cx="5157787" cy="38909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6C876-8A3A-4A74-92FE-1D89B100A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81145-5C02-4A69-A774-4E2700B06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57401"/>
            <a:ext cx="5183188" cy="3890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4ACE-E1D0-4EEA-AF0A-122B4714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BCE7-8238-47BB-BABE-E7C8C22CB2C8}" type="datetime1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C9234-82FB-4DE8-B31B-760D6F86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SoutheastCon 2023</a:t>
            </a:r>
          </a:p>
          <a:p>
            <a:r>
              <a:rPr lang="en-US" dirty="0"/>
              <a:t>Orlando, Florida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189F4-B00A-47ED-B6B7-2B915226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0558AA-FF3D-489D-A589-B2240DAC4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19986"/>
          <a:stretch/>
        </p:blipFill>
        <p:spPr>
          <a:xfrm>
            <a:off x="10439399" y="365125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D2F6C1-58C9-4282-9125-E7D07A790849}"/>
              </a:ext>
            </a:extLst>
          </p:cNvPr>
          <p:cNvCxnSpPr/>
          <p:nvPr userDrawn="1"/>
        </p:nvCxnSpPr>
        <p:spPr>
          <a:xfrm>
            <a:off x="838200" y="1330716"/>
            <a:ext cx="10515599" cy="0"/>
          </a:xfrm>
          <a:prstGeom prst="line">
            <a:avLst/>
          </a:prstGeom>
          <a:ln>
            <a:solidFill>
              <a:srgbClr val="F6BE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A53CEA-2B0D-93DE-16E8-BF7CF5D5F2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17" y="6338190"/>
            <a:ext cx="1371600" cy="4014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3AA737-1ADB-EF2F-8D78-8CFA83C7A6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183" y="6209090"/>
            <a:ext cx="776794" cy="6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2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5E2-5FDD-49C2-817D-1582EE83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27A49-99F5-42F1-8613-6F7A554A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C11-B317-442F-81EA-8B6BC3A2EB9F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BBB1-42FB-4FE7-8A21-E58D662F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SoutheastCon 2023</a:t>
            </a:r>
          </a:p>
          <a:p>
            <a:r>
              <a:rPr lang="en-US" dirty="0"/>
              <a:t>Orlando, Florida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F6ADD-9DB3-4E49-AC87-A9AA8F0A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B3B36-FB62-465A-A301-04B430B2D5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19986"/>
          <a:stretch/>
        </p:blipFill>
        <p:spPr>
          <a:xfrm>
            <a:off x="10439399" y="365125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0EE1F-EA91-4806-AA4C-FE3A89BBD870}"/>
              </a:ext>
            </a:extLst>
          </p:cNvPr>
          <p:cNvCxnSpPr/>
          <p:nvPr userDrawn="1"/>
        </p:nvCxnSpPr>
        <p:spPr>
          <a:xfrm>
            <a:off x="838200" y="1330716"/>
            <a:ext cx="10515599" cy="0"/>
          </a:xfrm>
          <a:prstGeom prst="line">
            <a:avLst/>
          </a:prstGeom>
          <a:ln>
            <a:solidFill>
              <a:srgbClr val="F6BE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AF6CC65-4409-EB11-3F66-48D6A8A08C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17" y="6338190"/>
            <a:ext cx="1371600" cy="401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CB028-8F85-31A4-C5F6-99777BA029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183" y="6209090"/>
            <a:ext cx="776794" cy="6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8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ttom Logo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DC535-01AF-40DF-BCF9-1333BDA5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7AA6-58C9-44B0-8AC3-522DCD2A6C4E}" type="datetime1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06EF2-04A8-48F7-9495-526C3B2D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SoutheastCon 2023</a:t>
            </a:r>
          </a:p>
          <a:p>
            <a:r>
              <a:rPr lang="en-US" dirty="0"/>
              <a:t>Orlando, Florida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9725-E942-4015-9756-AB4AEA7B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B3DCE-ABE7-2FF2-E261-2947534A16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19986"/>
          <a:stretch/>
        </p:blipFill>
        <p:spPr>
          <a:xfrm>
            <a:off x="4494623" y="6310312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13CCF-9151-2E84-5A36-7E8431A34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17" y="6338190"/>
            <a:ext cx="1371600" cy="40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D4814-8F06-AA88-65FD-9DE32D6C01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183" y="6209090"/>
            <a:ext cx="776794" cy="6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66D23-FCC2-4FC3-9AE9-8E3E1A47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045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CED0-24BC-47BC-A404-5DD31B44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1762-9D66-4C7A-9CA8-2639E87AE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A70DC2-9CAC-472A-8CCC-7EB7DD006627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3AB5-6EC2-44C0-B871-EBF648BAE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IEEE SoutheastCon 2023</a:t>
            </a:r>
            <a:br>
              <a:rPr lang="en-US" dirty="0"/>
            </a:br>
            <a:r>
              <a:rPr lang="en-US" dirty="0"/>
              <a:t>Orlando, Florida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F490-C0E0-4090-A63F-CC14194A3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0483" y="6356350"/>
            <a:ext cx="1973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E9165D2-D3B6-435C-A2E0-8337FBEE83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427D2-090E-2F53-D5E4-F4377DED1E5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17" y="6338190"/>
            <a:ext cx="1371600" cy="40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C17D7-3675-06E3-C74F-753F7EB866D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183" y="6209090"/>
            <a:ext cx="776794" cy="6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062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net.com/tech/tech-industry/two-children-sue-google-for-allegedly-collecting-students-biometric-data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F541-27F2-121A-DEDA-179263AF6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Threats vs. Mitigation Efforts: Keeping Children Safe in the Era of Online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B25D-815B-B61F-3AD6-AC5530FF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70" y="3602038"/>
            <a:ext cx="11360926" cy="1655762"/>
          </a:xfrm>
        </p:spPr>
        <p:txBody>
          <a:bodyPr>
            <a:normAutofit/>
          </a:bodyPr>
          <a:lstStyle/>
          <a:p>
            <a:r>
              <a:rPr lang="en-US" dirty="0"/>
              <a:t>T. O’Dell, A. K. Ghosh</a:t>
            </a:r>
          </a:p>
          <a:p>
            <a:r>
              <a:rPr lang="en-US" dirty="0"/>
              <a:t>Jacksonville State University, Jacksonville, Alabama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C7978-8179-3E46-31C1-85E3B2A1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SoutheastCon</a:t>
            </a:r>
            <a:r>
              <a:rPr lang="en-US" dirty="0"/>
              <a:t> 2023</a:t>
            </a:r>
            <a:br>
              <a:rPr lang="en-US" dirty="0"/>
            </a:br>
            <a:r>
              <a:rPr lang="en-US" dirty="0"/>
              <a:t>Orlando, Florida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484E7-EB5E-747A-935F-9C759F76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7CCF-6C08-439C-92C1-15954394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DE61-EC5B-A8A6-DC0E-85DC985C7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11E37-B5C2-23BE-3435-95BFA3513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K-12 children spent more time online during COVID-19 school closures</a:t>
            </a:r>
          </a:p>
          <a:p>
            <a:pPr lvl="1"/>
            <a:r>
              <a:rPr lang="en-US" dirty="0">
                <a:sym typeface="Wingdings" pitchFamily="2" charset="2"/>
              </a:rPr>
              <a:t>more exposure to cyberthreats</a:t>
            </a:r>
          </a:p>
          <a:p>
            <a:r>
              <a:rPr lang="en-US" dirty="0"/>
              <a:t>RQs: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are the online threats as children learn online?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aware are children of online safety and cybersecurity?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are the government policies and recommendations to protect children online?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efforts are being made to teach children cybersecurity principles?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B3596-330F-FCF5-D385-221DCE3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147D5-170F-8A12-0F2B-89F4482774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provide the cybersecurity community, policymakers, K-12 administrators, and educators with an overview of the latest research, policies, practices, and open issues, including both existing and proposed efforts to keep K-12 kids safe while learning online.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7C84C4-C4B4-DFA0-B3A8-4BE11EEA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SoutheastCon</a:t>
            </a:r>
            <a:r>
              <a:rPr lang="en-US" dirty="0"/>
              <a:t> 2023</a:t>
            </a:r>
          </a:p>
          <a:p>
            <a:r>
              <a:rPr lang="en-US" dirty="0"/>
              <a:t>Orlando, Florida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21DDB7-83D5-7C9E-1B24-20BCFD7F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D078-73C7-CAD0-34E6-2C276E9C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DB38-A2C0-180E-0FC9-EEAA683298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COVID-19 lockdowns affected 50.8M US public school students and 1.5 billion children worldwide</a:t>
            </a:r>
          </a:p>
          <a:p>
            <a:r>
              <a:rPr lang="en-US" dirty="0"/>
              <a:t>FBI in 2020 reported 69% increase in complaints to ICCC (3,202 crimes against children)</a:t>
            </a:r>
          </a:p>
          <a:p>
            <a:r>
              <a:rPr lang="en-US" dirty="0"/>
              <a:t>FBI and CISA warned the public of cyberattacks on virtual environments</a:t>
            </a:r>
          </a:p>
          <a:p>
            <a:pPr lvl="1"/>
            <a:r>
              <a:rPr lang="en-US" dirty="0"/>
              <a:t>Ransomware, videoconferencing invasions and espionage, data leaks,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A56D6-445A-CC6F-A343-DF9EE0A299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HRW Study (May 2022)</a:t>
            </a:r>
          </a:p>
          <a:p>
            <a:pPr lvl="1"/>
            <a:r>
              <a:rPr lang="en-US" dirty="0"/>
              <a:t>145/163 (89%) EdTech platforms collected and shared student data with 196 third party companies (mostly AdTech)</a:t>
            </a:r>
          </a:p>
          <a:p>
            <a:r>
              <a:rPr lang="en-US" dirty="0"/>
              <a:t>US FTC issued a policy statement asserting that EdTech</a:t>
            </a:r>
          </a:p>
          <a:p>
            <a:pPr lvl="1"/>
            <a:r>
              <a:rPr lang="en-US" dirty="0"/>
              <a:t>cannot require students to surrender privacy to learn online</a:t>
            </a:r>
          </a:p>
          <a:p>
            <a:pPr lvl="1"/>
            <a:r>
              <a:rPr lang="en-US" dirty="0"/>
              <a:t>must comply with COPPA rules</a:t>
            </a:r>
          </a:p>
          <a:p>
            <a:r>
              <a:rPr lang="en-US" dirty="0"/>
              <a:t>Definition of “child”</a:t>
            </a:r>
          </a:p>
          <a:p>
            <a:pPr lvl="1"/>
            <a:r>
              <a:rPr lang="en-US" dirty="0"/>
              <a:t>Person below 18 years (</a:t>
            </a:r>
            <a:r>
              <a:rPr lang="en-US" i="1" dirty="0">
                <a:solidFill>
                  <a:srgbClr val="262626"/>
                </a:solidFill>
              </a:rPr>
              <a:t>Article I, UN CRC)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3FB5-1FEB-540C-58A3-77E4D59E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SoutheastCon</a:t>
            </a:r>
            <a:r>
              <a:rPr lang="en-US" dirty="0"/>
              <a:t> 2023</a:t>
            </a:r>
          </a:p>
          <a:p>
            <a:r>
              <a:rPr lang="en-US" dirty="0"/>
              <a:t>Orlando, Florida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1A1-02E9-D5B6-534B-1C6AF1A7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6DA8-89AC-3CF0-5431-F56F9EE8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5A1D-3FD7-65D2-D6B4-4EAB131442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Academic literature review, web search, policy review</a:t>
            </a:r>
          </a:p>
          <a:p>
            <a:r>
              <a:rPr lang="en-US" dirty="0"/>
              <a:t>Google Scholar, Google Search</a:t>
            </a:r>
          </a:p>
          <a:p>
            <a:r>
              <a:rPr lang="en-US" dirty="0"/>
              <a:t>Most sources from year 2020 or later</a:t>
            </a:r>
          </a:p>
          <a:p>
            <a:r>
              <a:rPr lang="en-US" dirty="0"/>
              <a:t>Research based on answering the four RQs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94AD-823E-7AA1-B931-CDE9DF261F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search terms: </a:t>
            </a:r>
          </a:p>
          <a:p>
            <a:pPr lvl="1"/>
            <a:r>
              <a:rPr lang="en-US" sz="2000" dirty="0">
                <a:solidFill>
                  <a:srgbClr val="262626"/>
                </a:solidFill>
                <a:effectLst/>
                <a:latin typeface="NimbusRomNo9L"/>
              </a:rPr>
              <a:t>distributed systems, children, teenager, online safety, online safety threats, cyber- security, e-learning, online learning, remote learning, distance learning, cyberattacks on children, cybersecurity awareness, cybersecurity education, cybersecurity knowledge, cybersecurity awareness, gamification, and game-based-learning, and cybersecurity policies 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0EB6-5E5F-094A-390A-289C96F4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SoutheastCon 2023</a:t>
            </a:r>
          </a:p>
          <a:p>
            <a:r>
              <a:rPr lang="en-US"/>
              <a:t>Orlando, Florida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71D3-F4B7-22DE-F077-785BB613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061B-4D65-2B7A-C58D-9F90A238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78D3-C20D-0E0F-13AC-C91B1A929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1"/>
            <a:ext cx="5257800" cy="36124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RQ1: Online Privacy &amp; Security Risks to K-12 Children</a:t>
            </a:r>
          </a:p>
          <a:p>
            <a:pPr lvl="1"/>
            <a:r>
              <a:rPr lang="en-US" dirty="0"/>
              <a:t>Schools have larger attack surface</a:t>
            </a:r>
          </a:p>
          <a:p>
            <a:pPr lvl="1"/>
            <a:r>
              <a:rPr lang="en-US" dirty="0"/>
              <a:t>Methods of attack include ransomware, DoS, Doxing, etc.</a:t>
            </a:r>
          </a:p>
          <a:p>
            <a:pPr lvl="1"/>
            <a:r>
              <a:rPr lang="en-US" dirty="0"/>
              <a:t>Data breaches include academic records, PII, login credentials, etc.</a:t>
            </a:r>
          </a:p>
          <a:p>
            <a:pPr lvl="1"/>
            <a:r>
              <a:rPr lang="en-US" dirty="0"/>
              <a:t>Online classroom invasions (“digital hijacking”) in which students are harassed and harmful content is broadcast in videoconferencing classrooms</a:t>
            </a:r>
          </a:p>
          <a:p>
            <a:pPr lvl="1"/>
            <a:r>
              <a:rPr lang="en-US" dirty="0"/>
              <a:t>Data surveillance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0871-A795-17D7-0D51-AA7B83FC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SoutheastCon 2023</a:t>
            </a:r>
          </a:p>
          <a:p>
            <a:r>
              <a:rPr lang="en-US"/>
              <a:t>Orlando, Florida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CBF4-258B-AB0B-CFEE-5372D85B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C99C2-A767-A632-1EB8-EC2E0F306044}"/>
              </a:ext>
            </a:extLst>
          </p:cNvPr>
          <p:cNvSpPr txBox="1"/>
          <p:nvPr/>
        </p:nvSpPr>
        <p:spPr>
          <a:xfrm>
            <a:off x="9632928" y="4296704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2"/>
              </a:rPr>
              <a:t>CNET</a:t>
            </a:r>
            <a:endParaRPr lang="en-US" sz="11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B8E8C4-A8E2-EC00-1F9C-81E2E9582E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RQ2: Awareness of Online Safety &amp; Cybersecurity</a:t>
            </a:r>
          </a:p>
          <a:p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541EBDC-7FF6-1469-8F76-252CBDE0B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529973"/>
              </p:ext>
            </p:extLst>
          </p:nvPr>
        </p:nvGraphicFramePr>
        <p:xfrm>
          <a:off x="6420292" y="2144526"/>
          <a:ext cx="5247452" cy="34934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7107">
                  <a:extLst>
                    <a:ext uri="{9D8B030D-6E8A-4147-A177-3AD203B41FA5}">
                      <a16:colId xmlns:a16="http://schemas.microsoft.com/office/drawing/2014/main" val="3591445730"/>
                    </a:ext>
                  </a:extLst>
                </a:gridCol>
                <a:gridCol w="3890345">
                  <a:extLst>
                    <a:ext uri="{9D8B030D-6E8A-4147-A177-3AD203B41FA5}">
                      <a16:colId xmlns:a16="http://schemas.microsoft.com/office/drawing/2014/main" val="2977320292"/>
                    </a:ext>
                  </a:extLst>
                </a:gridCol>
              </a:tblGrid>
              <a:tr h="293069">
                <a:tc>
                  <a:txBody>
                    <a:bodyPr/>
                    <a:lstStyle/>
                    <a:p>
                      <a:r>
                        <a:rPr lang="en-US" sz="1200" dirty="0"/>
                        <a:t>Survey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 Finding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34598"/>
                  </a:ext>
                </a:extLst>
              </a:tr>
              <a:tr h="50584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EdWeek</a:t>
                      </a:r>
                      <a:r>
                        <a:rPr lang="en-US" sz="1200" b="1" dirty="0"/>
                        <a:t> Research Center (U.S.)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Most U.S. educators reported that they and their students know little or nothing about cybersecurity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08518"/>
                  </a:ext>
                </a:extLst>
              </a:tr>
              <a:tr h="722637">
                <a:tc>
                  <a:txBody>
                    <a:bodyPr/>
                    <a:lstStyle/>
                    <a:p>
                      <a:r>
                        <a:rPr lang="en-US" sz="1200" b="1" dirty="0"/>
                        <a:t>New Zealand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19% ages 8-12 and 32% ages 13-17 had cybersecurity awareness based on questions about cybersecurity terms, software, data protection, and  sources of breaches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90967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r>
                        <a:rPr lang="en-US" sz="1200" b="1" dirty="0"/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Students showed both cybersecure and reckless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74601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r>
                        <a:rPr lang="en-US" sz="1200" b="1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13% of 189 children in grades 3-8 created “very strong” passwords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91795"/>
                  </a:ext>
                </a:extLst>
              </a:tr>
              <a:tr h="722637">
                <a:tc>
                  <a:txBody>
                    <a:bodyPr/>
                    <a:lstStyle/>
                    <a:p>
                      <a:r>
                        <a:rPr lang="en-US" sz="1200" b="1" dirty="0"/>
                        <a:t>Scotland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child’s cybersecurity knowledge and skills may be influenced by socio-economic status (financially deprived students performed worse in password knowledge and recall)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5022"/>
                  </a:ext>
                </a:extLst>
              </a:tr>
            </a:tbl>
          </a:graphicData>
        </a:graphic>
      </p:graphicFrame>
      <p:pic>
        <p:nvPicPr>
          <p:cNvPr id="10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D69B91-0EF3-9B95-B0C5-B191B3E15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807300"/>
            <a:ext cx="2438400" cy="1358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845B3-5590-E69C-C432-05DEFDBEC170}"/>
              </a:ext>
            </a:extLst>
          </p:cNvPr>
          <p:cNvSpPr txBox="1"/>
          <p:nvPr/>
        </p:nvSpPr>
        <p:spPr>
          <a:xfrm>
            <a:off x="2819400" y="576249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2"/>
              </a:rPr>
              <a:t>CNET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54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061B-4D65-2B7A-C58D-9F90A238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78D3-C20D-0E0F-13AC-C91B1A929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RQ3: Policies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9E179E-8FDD-EDE8-9117-F4834E1B4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RQ3: Recommendations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0871-A795-17D7-0D51-AA7B83FC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SoutheastCon 2023</a:t>
            </a:r>
          </a:p>
          <a:p>
            <a:r>
              <a:rPr lang="en-US"/>
              <a:t>Orlando, Florida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CBF4-258B-AB0B-CFEE-5372D85B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1CF42B1-C2E0-78E8-5EEE-A6966EEC6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890148"/>
              </p:ext>
            </p:extLst>
          </p:nvPr>
        </p:nvGraphicFramePr>
        <p:xfrm>
          <a:off x="982180" y="1747411"/>
          <a:ext cx="5113820" cy="4404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6176">
                  <a:extLst>
                    <a:ext uri="{9D8B030D-6E8A-4147-A177-3AD203B41FA5}">
                      <a16:colId xmlns:a16="http://schemas.microsoft.com/office/drawing/2014/main" val="2337478196"/>
                    </a:ext>
                  </a:extLst>
                </a:gridCol>
                <a:gridCol w="1996933">
                  <a:extLst>
                    <a:ext uri="{9D8B030D-6E8A-4147-A177-3AD203B41FA5}">
                      <a16:colId xmlns:a16="http://schemas.microsoft.com/office/drawing/2014/main" val="2175741223"/>
                    </a:ext>
                  </a:extLst>
                </a:gridCol>
                <a:gridCol w="2070711">
                  <a:extLst>
                    <a:ext uri="{9D8B030D-6E8A-4147-A177-3AD203B41FA5}">
                      <a16:colId xmlns:a16="http://schemas.microsoft.com/office/drawing/2014/main" val="587037026"/>
                    </a:ext>
                  </a:extLst>
                </a:gridCol>
              </a:tblGrid>
              <a:tr h="251672"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64679"/>
                  </a:ext>
                </a:extLst>
              </a:tr>
              <a:tr h="577365">
                <a:tc>
                  <a:txBody>
                    <a:bodyPr/>
                    <a:lstStyle/>
                    <a:p>
                      <a:r>
                        <a:rPr lang="en-US" sz="1100" b="1" dirty="0"/>
                        <a:t>FERPA (U.S.)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Federally funded schools protect PII in student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Does not directly address use of EdTech or third-party technologies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55760"/>
                  </a:ext>
                </a:extLst>
              </a:tr>
              <a:tr h="903057">
                <a:tc>
                  <a:txBody>
                    <a:bodyPr/>
                    <a:lstStyle/>
                    <a:p>
                      <a:r>
                        <a:rPr lang="en-US" sz="1100" b="1" dirty="0"/>
                        <a:t>COPPA (U.S.)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Protects data privacy and security of children </a:t>
                      </a:r>
                      <a:r>
                        <a:rPr lang="en-US" sz="1100" b="1" u="sng" dirty="0"/>
                        <a:t>&lt;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Fails to cover nonprofits, government, data brokers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”teacher approved” Google app store apps violated COPPA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86985"/>
                  </a:ext>
                </a:extLst>
              </a:tr>
              <a:tr h="1065904">
                <a:tc>
                  <a:txBody>
                    <a:bodyPr/>
                    <a:lstStyle/>
                    <a:p>
                      <a:r>
                        <a:rPr lang="en-US" sz="1100" b="1" dirty="0"/>
                        <a:t>California’s SOPIPA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Prohibits online vendors from using or selling student data for targeted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EdTech companies (e.g., Google) signed a </a:t>
                      </a:r>
                      <a:r>
                        <a:rPr lang="en-US" sz="1100" b="1" dirty="0"/>
                        <a:t>Student Privacy Pledge </a:t>
                      </a:r>
                      <a:r>
                        <a:rPr lang="en-US" sz="1100" dirty="0"/>
                        <a:t>to uphold the principles of </a:t>
                      </a:r>
                      <a:r>
                        <a:rPr lang="en-US" sz="1100" b="1" dirty="0"/>
                        <a:t>SOPIPA</a:t>
                      </a:r>
                      <a:r>
                        <a:rPr lang="en-US" sz="1100" dirty="0"/>
                        <a:t> in other states; lack of federal oversight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88305"/>
                  </a:ext>
                </a:extLst>
              </a:tr>
              <a:tr h="903057">
                <a:tc>
                  <a:txBody>
                    <a:bodyPr/>
                    <a:lstStyle/>
                    <a:p>
                      <a:r>
                        <a:rPr lang="en-US" sz="1100" b="1" dirty="0"/>
                        <a:t>U.S. K-12 Cybersecurity Act of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Requires </a:t>
                      </a:r>
                      <a:r>
                        <a:rPr lang="en-US" sz="1100" b="1" dirty="0"/>
                        <a:t>CISA</a:t>
                      </a:r>
                      <a:r>
                        <a:rPr lang="en-US" sz="1100" dirty="0"/>
                        <a:t> to study K-12 cybersecurity issues and provide a set of guidelines and online training for school leaders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Recommendations, not legal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22297"/>
                  </a:ext>
                </a:extLst>
              </a:tr>
              <a:tr h="577365">
                <a:tc>
                  <a:txBody>
                    <a:bodyPr/>
                    <a:lstStyle/>
                    <a:p>
                      <a:r>
                        <a:rPr lang="en-US" sz="1100" b="1" dirty="0"/>
                        <a:t>GDPR (E.U.)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Children </a:t>
                      </a:r>
                      <a:r>
                        <a:rPr lang="en-US" sz="1100" b="1" u="sng" dirty="0"/>
                        <a:t>&lt; 13 </a:t>
                      </a:r>
                      <a:r>
                        <a:rPr lang="en-US" sz="1100" dirty="0"/>
                        <a:t>must have permission from parents to consent to 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Children are not required to give joint consent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2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2E5FC3F-B302-33F1-CDAB-B5036B388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535834"/>
              </p:ext>
            </p:extLst>
          </p:nvPr>
        </p:nvGraphicFramePr>
        <p:xfrm>
          <a:off x="6316180" y="1747412"/>
          <a:ext cx="5037619" cy="39776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49127">
                  <a:extLst>
                    <a:ext uri="{9D8B030D-6E8A-4147-A177-3AD203B41FA5}">
                      <a16:colId xmlns:a16="http://schemas.microsoft.com/office/drawing/2014/main" val="2337478196"/>
                    </a:ext>
                  </a:extLst>
                </a:gridCol>
                <a:gridCol w="2888492">
                  <a:extLst>
                    <a:ext uri="{9D8B030D-6E8A-4147-A177-3AD203B41FA5}">
                      <a16:colId xmlns:a16="http://schemas.microsoft.com/office/drawing/2014/main" val="2175741223"/>
                    </a:ext>
                  </a:extLst>
                </a:gridCol>
              </a:tblGrid>
              <a:tr h="248243">
                <a:tc>
                  <a:txBody>
                    <a:bodyPr/>
                    <a:lstStyle/>
                    <a:p>
                      <a:r>
                        <a:rPr lang="en-US" sz="1100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64679"/>
                  </a:ext>
                </a:extLst>
              </a:tr>
              <a:tr h="693748">
                <a:tc>
                  <a:txBody>
                    <a:bodyPr/>
                    <a:lstStyle/>
                    <a:p>
                      <a:r>
                        <a:rPr lang="en-US" sz="1100" b="1" dirty="0"/>
                        <a:t>U.S. GAO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Set up a coordination plan between agencies (Department of Education, Department of Homeland Security, and CISA) and school districts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55760"/>
                  </a:ext>
                </a:extLst>
              </a:tr>
              <a:tr h="846373">
                <a:tc>
                  <a:txBody>
                    <a:bodyPr/>
                    <a:lstStyle/>
                    <a:p>
                      <a:r>
                        <a:rPr lang="en-US" sz="1100" b="1" dirty="0"/>
                        <a:t>U.S. CISA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Reduce the school’s attack surface by minimizing the number of collaboration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Extend the school’s security policies to distance learning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86985"/>
                  </a:ext>
                </a:extLst>
              </a:tr>
              <a:tr h="998997">
                <a:tc>
                  <a:txBody>
                    <a:bodyPr/>
                    <a:lstStyle/>
                    <a:p>
                      <a:r>
                        <a:rPr lang="en-US" sz="1100" b="1" dirty="0"/>
                        <a:t>K12 Security Information Exchange (U.S.)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Schools should offer greater transparency by disclosing cyber incidents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EdTech software vendors should  improve security practices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School districts should collaborate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88305"/>
                  </a:ext>
                </a:extLst>
              </a:tr>
              <a:tr h="846373">
                <a:tc>
                  <a:txBody>
                    <a:bodyPr/>
                    <a:lstStyle/>
                    <a:p>
                      <a:r>
                        <a:rPr lang="en-US" sz="1100" b="1" dirty="0"/>
                        <a:t>5Rights Foundation (U.K.)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Government should require EdTech’s data collection practices and privacy policies be open and transparent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Government should facilitate standardize contracts between EdTech and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4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STOP. THINK. CONNECT. - Home | Facebook">
            <a:extLst>
              <a:ext uri="{FF2B5EF4-FFF2-40B4-BE49-F238E27FC236}">
                <a16:creationId xmlns:a16="http://schemas.microsoft.com/office/drawing/2014/main" id="{8E024463-DD07-BD5C-AA84-4D8427CD6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9" b="20231"/>
          <a:stretch/>
        </p:blipFill>
        <p:spPr bwMode="auto">
          <a:xfrm>
            <a:off x="9238832" y="3142503"/>
            <a:ext cx="2254829" cy="133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cratch Team - YouTube">
            <a:extLst>
              <a:ext uri="{FF2B5EF4-FFF2-40B4-BE49-F238E27FC236}">
                <a16:creationId xmlns:a16="http://schemas.microsoft.com/office/drawing/2014/main" id="{0CC75330-3487-8E01-6D0D-36FB993A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2288" y="2776549"/>
            <a:ext cx="2066544" cy="2066544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E8461-6A2D-4593-E664-0DDEA9C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DFCA-568C-DA9A-BF18-6A0DF947F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RQ4: Efforts to teach children online safety and cybersecurity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err="1"/>
              <a:t>GenCyber</a:t>
            </a:r>
            <a:r>
              <a:rPr lang="en-US" sz="1400" dirty="0"/>
              <a:t> summer camp (NSA, NSF)</a:t>
            </a:r>
          </a:p>
          <a:p>
            <a:pPr lvl="2"/>
            <a:r>
              <a:rPr lang="en-US" sz="1200" dirty="0"/>
              <a:t>Get middle and high school students interested cybersecurity careers through lessons and activities</a:t>
            </a:r>
          </a:p>
          <a:p>
            <a:pPr lvl="1"/>
            <a:r>
              <a:rPr lang="en-US" sz="1400" dirty="0"/>
              <a:t>Google’s Be Internet Awesome campaign</a:t>
            </a:r>
          </a:p>
          <a:p>
            <a:pPr lvl="2"/>
            <a:r>
              <a:rPr lang="en-US" sz="1200" dirty="0"/>
              <a:t>Provides lesson plans, slides, games, certificates, etc.</a:t>
            </a:r>
          </a:p>
          <a:p>
            <a:pPr lvl="1"/>
            <a:r>
              <a:rPr lang="en-US" sz="1400" dirty="0" err="1"/>
              <a:t>Stop.Think.Connect</a:t>
            </a:r>
            <a:r>
              <a:rPr lang="en-US" sz="1400" dirty="0"/>
              <a:t>.</a:t>
            </a:r>
          </a:p>
          <a:p>
            <a:pPr lvl="2"/>
            <a:r>
              <a:rPr lang="en-US" sz="1200" dirty="0"/>
              <a:t>Online safety information for the general public</a:t>
            </a:r>
          </a:p>
          <a:p>
            <a:pPr lvl="2"/>
            <a:r>
              <a:rPr lang="en-US" sz="1200" dirty="0"/>
              <a:t>Tip sheets, videos, posters, etc.</a:t>
            </a:r>
          </a:p>
          <a:p>
            <a:pPr lvl="1"/>
            <a:r>
              <a:rPr lang="en-US" sz="1400" dirty="0"/>
              <a:t>U.K. Safer Internet Centre </a:t>
            </a:r>
          </a:p>
          <a:p>
            <a:pPr lvl="2"/>
            <a:r>
              <a:rPr lang="en-US" sz="1200" dirty="0"/>
              <a:t>Provide awareness and support to children, parents, schools</a:t>
            </a:r>
            <a:endParaRPr lang="en-US" sz="1200" dirty="0">
              <a:solidFill>
                <a:srgbClr val="00629B"/>
              </a:solidFill>
            </a:endParaRPr>
          </a:p>
          <a:p>
            <a:pPr lvl="1"/>
            <a:r>
              <a:rPr lang="en-US" sz="1400" dirty="0" err="1"/>
              <a:t>CryptoScratch</a:t>
            </a:r>
            <a:r>
              <a:rPr lang="en-US" sz="1400" dirty="0"/>
              <a:t> block-based programming tool</a:t>
            </a:r>
          </a:p>
          <a:p>
            <a:pPr lvl="2"/>
            <a:r>
              <a:rPr lang="en-US" sz="1200" dirty="0"/>
              <a:t>Teaches cryptographic algorithms and schemes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78F9-63FE-0D7E-F1DD-B86B4A21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SoutheastCon 2023</a:t>
            </a:r>
          </a:p>
          <a:p>
            <a:r>
              <a:rPr lang="en-US"/>
              <a:t>Orlando, Florida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3173-1BCD-9A7F-77B5-FE0E1B3B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5ECF99A-C2D1-1B37-7467-2F671C0F0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" b="14444"/>
          <a:stretch/>
        </p:blipFill>
        <p:spPr>
          <a:xfrm>
            <a:off x="6172200" y="4386928"/>
            <a:ext cx="5181599" cy="1442151"/>
          </a:xfrm>
          <a:prstGeom prst="rect">
            <a:avLst/>
          </a:prstGeom>
        </p:spPr>
      </p:pic>
      <p:pic>
        <p:nvPicPr>
          <p:cNvPr id="10" name="Picture 2" descr="Logo&#10;&#10;Description automatically generated">
            <a:extLst>
              <a:ext uri="{FF2B5EF4-FFF2-40B4-BE49-F238E27FC236}">
                <a16:creationId xmlns:a16="http://schemas.microsoft.com/office/drawing/2014/main" id="{CBD17D2F-AD4D-2DE3-3883-E54AD11EE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7393" b="1"/>
          <a:stretch/>
        </p:blipFill>
        <p:spPr bwMode="auto">
          <a:xfrm>
            <a:off x="6293636" y="1466700"/>
            <a:ext cx="2434129" cy="17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e Internet Awesome - A Program to Teach Kids Online Safety">
            <a:extLst>
              <a:ext uri="{FF2B5EF4-FFF2-40B4-BE49-F238E27FC236}">
                <a16:creationId xmlns:a16="http://schemas.microsoft.com/office/drawing/2014/main" id="{52947E66-5AC7-C243-A2E3-452BE7DE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3232" y="1371601"/>
            <a:ext cx="1128088" cy="18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CABF-B0BD-B4E4-C235-E51683EF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4588-0754-4B41-3CC4-36DBBDB30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Contributions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13DCA-5AC7-71A3-1153-407EA000A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Increased reliance on EdTech/videoconferencing tools leads to greater vulnerability of cyberattacks and data breaches</a:t>
            </a:r>
          </a:p>
          <a:p>
            <a:r>
              <a:rPr lang="en-US" dirty="0"/>
              <a:t>Many children lack the knowledge of cybersecurity principles</a:t>
            </a:r>
          </a:p>
          <a:p>
            <a:r>
              <a:rPr lang="en-US" dirty="0"/>
              <a:t>Government policies are put in place to help protect children, although there are still open issues</a:t>
            </a:r>
          </a:p>
          <a:p>
            <a:r>
              <a:rPr lang="en-US" dirty="0"/>
              <a:t>Following recommendations from government and organizations can help protect children and schools from data breaches </a:t>
            </a:r>
          </a:p>
          <a:p>
            <a:r>
              <a:rPr lang="en-US" dirty="0"/>
              <a:t>There are many initiatives and areas of research aiming to teach children cybersecurity principles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63D90-3EB2-90FE-AC82-41C57FF72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53C5E-1097-23B6-FE2C-CE53F4C770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Children are more vulnerable as they spend time online for schoolwork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Protect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Educate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Promote behavioral change</a:t>
            </a:r>
          </a:p>
          <a:p>
            <a:r>
              <a:rPr lang="en-US"/>
              <a:t>Recommended </a:t>
            </a:r>
            <a:r>
              <a:rPr lang="en-US" dirty="0"/>
              <a:t>f</a:t>
            </a:r>
            <a:r>
              <a:rPr lang="en-US"/>
              <a:t>uture </a:t>
            </a:r>
            <a:r>
              <a:rPr lang="en-US" dirty="0"/>
              <a:t>studies: </a:t>
            </a:r>
          </a:p>
          <a:p>
            <a:pPr lvl="1"/>
            <a:r>
              <a:rPr lang="en-US" dirty="0"/>
              <a:t>Assess EdTech privacy policy compliance with state and federal laws</a:t>
            </a:r>
          </a:p>
          <a:p>
            <a:pPr lvl="1"/>
            <a:r>
              <a:rPr lang="en-US" dirty="0"/>
              <a:t>Assess K-12 cybersecurity policies</a:t>
            </a:r>
          </a:p>
          <a:p>
            <a:pPr lvl="1"/>
            <a:r>
              <a:rPr lang="en-US" dirty="0"/>
              <a:t>Evaluate the cybersecurity tools employed by K-12 school systems to safeguard student privacy and security </a:t>
            </a:r>
          </a:p>
          <a:p>
            <a:pPr lvl="1"/>
            <a:r>
              <a:rPr lang="en-US" dirty="0"/>
              <a:t>Quantify the number of K-12 school districts that teach cybersecurity and their effectiveness</a:t>
            </a:r>
          </a:p>
          <a:p>
            <a:pPr lvl="1"/>
            <a:r>
              <a:rPr lang="en-US" dirty="0"/>
              <a:t>Survey U.S. children’s cybersecurity knowledge on national scale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21EE35-4150-FE61-34C5-4A503708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SoutheastCon</a:t>
            </a:r>
            <a:r>
              <a:rPr lang="en-US" dirty="0"/>
              <a:t> 2023</a:t>
            </a:r>
          </a:p>
          <a:p>
            <a:r>
              <a:rPr lang="en-US" dirty="0"/>
              <a:t>Orlando, Florida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20E6D-C805-7D5A-E734-77FBE69A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857F-DE62-42DB-EA28-D864B726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E92511-4A2F-F879-7471-F6033D3A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Dr. Arup Kumar Ghosh, Advisor</a:t>
            </a:r>
          </a:p>
          <a:p>
            <a:pPr algn="l" fontAlgn="base"/>
            <a:r>
              <a:rPr lang="en-US" sz="2800" dirty="0"/>
              <a:t>Department of Mathematical, Computing, &amp; Information Sciences, JSU</a:t>
            </a:r>
          </a:p>
          <a:p>
            <a:pPr algn="l" fontAlgn="base"/>
            <a:r>
              <a:rPr lang="en-US" sz="2800" dirty="0"/>
              <a:t>College of Science and Mathematics, JSU</a:t>
            </a:r>
            <a:br>
              <a:rPr lang="en-US" sz="2800" b="0" i="0" dirty="0">
                <a:solidFill>
                  <a:srgbClr val="363636"/>
                </a:solidFill>
                <a:effectLst/>
                <a:latin typeface="Open Sans" panose="020B0606030504020204" pitchFamily="34" charset="0"/>
              </a:rPr>
            </a:b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398DE-3728-CA7A-4643-2354FEFE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SoutheastCon 2023</a:t>
            </a:r>
          </a:p>
          <a:p>
            <a:r>
              <a:rPr lang="en-US"/>
              <a:t>Orlando, Florida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14ED2-1896-CA7E-3117-12E18BAF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65D2-D3B6-435C-A2E0-8337FBEE83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EEE Brigh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0C2F"/>
      </a:accent1>
      <a:accent2>
        <a:srgbClr val="FFA300"/>
      </a:accent2>
      <a:accent3>
        <a:srgbClr val="00843D"/>
      </a:accent3>
      <a:accent4>
        <a:srgbClr val="981D97"/>
      </a:accent4>
      <a:accent5>
        <a:srgbClr val="009CA6"/>
      </a:accent5>
      <a:accent6>
        <a:srgbClr val="00629B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C067EA-02DD-45F8-8886-1ED73024CA62}" vid="{96ACB7A8-2E1D-490B-8661-304D1883FF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1153</Words>
  <Application>Microsoft Macintosh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NimbusRomNo9L</vt:lpstr>
      <vt:lpstr>Open Sans</vt:lpstr>
      <vt:lpstr>Wingdings</vt:lpstr>
      <vt:lpstr>Office Theme</vt:lpstr>
      <vt:lpstr>Online Threats vs. Mitigation Efforts: Keeping Children Safe in the Era of Online Learning</vt:lpstr>
      <vt:lpstr>Introduction</vt:lpstr>
      <vt:lpstr>Background</vt:lpstr>
      <vt:lpstr>Methods</vt:lpstr>
      <vt:lpstr>Results</vt:lpstr>
      <vt:lpstr>Results</vt:lpstr>
      <vt:lpstr>Results</vt:lpstr>
      <vt:lpstr>Conclusions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Tiffany Odell</dc:creator>
  <cp:lastModifiedBy>Tiffany Odell</cp:lastModifiedBy>
  <cp:revision>226</cp:revision>
  <dcterms:created xsi:type="dcterms:W3CDTF">2023-03-23T22:34:33Z</dcterms:created>
  <dcterms:modified xsi:type="dcterms:W3CDTF">2023-04-02T16:59:25Z</dcterms:modified>
</cp:coreProperties>
</file>