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5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treetmap.org/#map=12/51.2403/6.8184" TargetMode="External"/><Relationship Id="rId2" Type="http://schemas.openxmlformats.org/officeDocument/2006/relationships/hyperlink" Target="https://www.duesseldorf.de/fileadmin/Amt12/statistik/stadtforschung/download/statistisches_jahrbuch_2015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E4282-8544-D945-896E-E6A9E37A0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192" y="1788454"/>
            <a:ext cx="9520516" cy="2098226"/>
          </a:xfrm>
        </p:spPr>
        <p:txBody>
          <a:bodyPr/>
          <a:lstStyle/>
          <a:p>
            <a:r>
              <a:rPr lang="de-DE" sz="2800" b="1" dirty="0" err="1"/>
              <a:t>Capstone</a:t>
            </a:r>
            <a:r>
              <a:rPr lang="de-DE" sz="2800" b="1" dirty="0"/>
              <a:t> Project - The Battle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</a:t>
            </a:r>
            <a:r>
              <a:rPr lang="de-DE" sz="2800" b="1" dirty="0" err="1"/>
              <a:t>Neighborhoods</a:t>
            </a:r>
            <a:br>
              <a:rPr lang="de-DE" sz="2800" b="1" dirty="0"/>
            </a:br>
            <a:br>
              <a:rPr lang="de-DE" sz="2800" b="1" dirty="0"/>
            </a:br>
            <a:r>
              <a:rPr lang="de-DE" sz="2800" b="1" dirty="0" err="1"/>
              <a:t>Japanese</a:t>
            </a:r>
            <a:r>
              <a:rPr lang="de-DE" sz="2800" b="1" dirty="0"/>
              <a:t> </a:t>
            </a:r>
            <a:r>
              <a:rPr lang="de-DE" sz="2800" b="1" dirty="0" err="1"/>
              <a:t>restaurant</a:t>
            </a:r>
            <a:r>
              <a:rPr lang="de-DE" sz="2800" b="1" dirty="0"/>
              <a:t> in Düsseldorf, Germany</a:t>
            </a:r>
            <a:br>
              <a:rPr lang="de-DE" sz="2800" b="1" dirty="0"/>
            </a:br>
            <a:endParaRPr lang="de-DE" sz="2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85CF50-C390-EC4E-9424-09D3E1687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err="1"/>
              <a:t>by</a:t>
            </a:r>
            <a:r>
              <a:rPr lang="de-DE" b="1" dirty="0"/>
              <a:t> Heinrich Tissen, 21.03.2020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46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F7DD8-313D-7440-8E85-10531758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Table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contents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8B835C-3E1E-DF40-8D50-EB58538E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  <a:p>
            <a:r>
              <a:rPr lang="de-DE" dirty="0"/>
              <a:t>Data</a:t>
            </a:r>
          </a:p>
          <a:p>
            <a:r>
              <a:rPr lang="de-DE" dirty="0" err="1"/>
              <a:t>Methodology</a:t>
            </a:r>
            <a:endParaRPr lang="de-DE" dirty="0"/>
          </a:p>
          <a:p>
            <a:r>
              <a:rPr lang="de-DE" dirty="0"/>
              <a:t>Analysis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Discussion</a:t>
            </a:r>
            <a:endParaRPr lang="de-DE" dirty="0"/>
          </a:p>
          <a:p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78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C7496-2471-934A-B13F-41603488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1. </a:t>
            </a:r>
            <a:r>
              <a:rPr lang="de-DE" sz="3600" b="1" dirty="0" err="1"/>
              <a:t>Introduction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AE7DE-B7CA-2B4B-8DE5-BEE1EEB6E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1981"/>
            <a:ext cx="9601200" cy="4135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100" dirty="0"/>
              <a:t>Düsseldorf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seventh</a:t>
            </a:r>
            <a:r>
              <a:rPr lang="de-DE" sz="1100" dirty="0"/>
              <a:t> </a:t>
            </a:r>
            <a:r>
              <a:rPr lang="de-DE" sz="1100" dirty="0" err="1"/>
              <a:t>largest</a:t>
            </a:r>
            <a:r>
              <a:rPr lang="de-DE" sz="1100" dirty="0"/>
              <a:t> </a:t>
            </a:r>
            <a:r>
              <a:rPr lang="de-DE" sz="1100" dirty="0" err="1"/>
              <a:t>city</a:t>
            </a:r>
            <a:r>
              <a:rPr lang="de-DE" sz="1100" dirty="0"/>
              <a:t> in Germany </a:t>
            </a:r>
            <a:r>
              <a:rPr lang="de-DE" sz="1100" dirty="0" err="1"/>
              <a:t>with</a:t>
            </a:r>
            <a:r>
              <a:rPr lang="de-DE" sz="1100" dirty="0"/>
              <a:t> a </a:t>
            </a:r>
            <a:r>
              <a:rPr lang="de-DE" sz="1100" dirty="0" err="1"/>
              <a:t>growing</a:t>
            </a:r>
            <a:r>
              <a:rPr lang="de-DE" sz="1100" dirty="0"/>
              <a:t> </a:t>
            </a:r>
            <a:r>
              <a:rPr lang="de-DE" sz="1100" dirty="0" err="1"/>
              <a:t>population</a:t>
            </a:r>
            <a:r>
              <a:rPr lang="de-DE" sz="1100" dirty="0"/>
              <a:t>. </a:t>
            </a:r>
            <a:r>
              <a:rPr lang="de-DE" sz="1100" dirty="0" err="1"/>
              <a:t>It</a:t>
            </a:r>
            <a:r>
              <a:rPr lang="de-DE" sz="1100" dirty="0"/>
              <a:t> </a:t>
            </a:r>
            <a:r>
              <a:rPr lang="de-DE" sz="1100" dirty="0" err="1"/>
              <a:t>has</a:t>
            </a:r>
            <a:r>
              <a:rPr lang="de-DE" sz="1100" dirty="0"/>
              <a:t> a </a:t>
            </a:r>
            <a:r>
              <a:rPr lang="de-DE" sz="1100" dirty="0" err="1"/>
              <a:t>huge</a:t>
            </a:r>
            <a:r>
              <a:rPr lang="de-DE" sz="1100" dirty="0"/>
              <a:t> </a:t>
            </a:r>
            <a:r>
              <a:rPr lang="de-DE" sz="1100" dirty="0" err="1"/>
              <a:t>variety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restaurants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every</a:t>
            </a:r>
            <a:r>
              <a:rPr lang="de-DE" sz="1100" dirty="0"/>
              <a:t> taste </a:t>
            </a:r>
            <a:r>
              <a:rPr lang="de-DE" sz="1100" dirty="0" err="1"/>
              <a:t>and</a:t>
            </a:r>
            <a:r>
              <a:rPr lang="de-DE" sz="1100" dirty="0"/>
              <a:t>, </a:t>
            </a:r>
            <a:r>
              <a:rPr lang="de-DE" sz="1100" dirty="0" err="1"/>
              <a:t>thus</a:t>
            </a:r>
            <a:r>
              <a:rPr lang="de-DE" sz="1100" dirty="0"/>
              <a:t>,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start</a:t>
            </a:r>
            <a:r>
              <a:rPr lang="de-DE" sz="1100" dirty="0"/>
              <a:t> a </a:t>
            </a:r>
            <a:r>
              <a:rPr lang="de-DE" sz="1100" dirty="0" err="1"/>
              <a:t>restaurant</a:t>
            </a:r>
            <a:r>
              <a:rPr lang="de-DE" sz="1100" dirty="0"/>
              <a:t> </a:t>
            </a:r>
            <a:r>
              <a:rPr lang="de-DE" sz="1100" dirty="0" err="1"/>
              <a:t>business</a:t>
            </a:r>
            <a:r>
              <a:rPr lang="de-DE" sz="1100" dirty="0"/>
              <a:t> in </a:t>
            </a:r>
            <a:r>
              <a:rPr lang="de-DE" sz="1100" dirty="0" err="1"/>
              <a:t>this</a:t>
            </a:r>
            <a:r>
              <a:rPr lang="de-DE" sz="1100" dirty="0"/>
              <a:t> </a:t>
            </a:r>
            <a:r>
              <a:rPr lang="de-DE" sz="1100" dirty="0" err="1"/>
              <a:t>area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not an easy </a:t>
            </a:r>
            <a:r>
              <a:rPr lang="de-DE" sz="1100" dirty="0" err="1"/>
              <a:t>task</a:t>
            </a:r>
            <a:r>
              <a:rPr lang="de-DE" sz="1100" dirty="0"/>
              <a:t>.</a:t>
            </a:r>
          </a:p>
          <a:p>
            <a:pPr marL="0" indent="0">
              <a:buNone/>
            </a:pPr>
            <a:r>
              <a:rPr lang="de-DE" sz="1100" dirty="0" err="1"/>
              <a:t>Our</a:t>
            </a:r>
            <a:r>
              <a:rPr lang="de-DE" sz="1100" dirty="0"/>
              <a:t> </a:t>
            </a:r>
            <a:r>
              <a:rPr lang="de-DE" sz="1100" dirty="0" err="1"/>
              <a:t>stakeholder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willing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open a </a:t>
            </a:r>
            <a:r>
              <a:rPr lang="de-DE" sz="1100" dirty="0" err="1"/>
              <a:t>japanese</a:t>
            </a:r>
            <a:r>
              <a:rPr lang="de-DE" sz="1100" dirty="0"/>
              <a:t> </a:t>
            </a:r>
            <a:r>
              <a:rPr lang="de-DE" sz="1100" dirty="0" err="1"/>
              <a:t>restaurant</a:t>
            </a:r>
            <a:r>
              <a:rPr lang="de-DE" sz="1100" dirty="0"/>
              <a:t> in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city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Düsseldorf. </a:t>
            </a:r>
            <a:r>
              <a:rPr lang="de-DE" sz="1100" dirty="0" err="1"/>
              <a:t>Since</a:t>
            </a:r>
            <a:r>
              <a:rPr lang="de-DE" sz="1100" dirty="0"/>
              <a:t> in Düsseldorf </a:t>
            </a:r>
            <a:r>
              <a:rPr lang="de-DE" sz="1100" dirty="0" err="1"/>
              <a:t>lives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largest</a:t>
            </a:r>
            <a:r>
              <a:rPr lang="de-DE" sz="1100" dirty="0"/>
              <a:t> </a:t>
            </a:r>
            <a:r>
              <a:rPr lang="de-DE" sz="1100" dirty="0" err="1"/>
              <a:t>japanese</a:t>
            </a:r>
            <a:r>
              <a:rPr lang="de-DE" sz="1100" dirty="0"/>
              <a:t> </a:t>
            </a:r>
            <a:r>
              <a:rPr lang="de-DE" sz="1100" dirty="0" err="1"/>
              <a:t>community</a:t>
            </a:r>
            <a:r>
              <a:rPr lang="de-DE" sz="1100" dirty="0"/>
              <a:t> in Continental-Europe a </a:t>
            </a:r>
            <a:r>
              <a:rPr lang="de-DE" sz="1100" dirty="0" err="1"/>
              <a:t>flourish</a:t>
            </a:r>
            <a:r>
              <a:rPr lang="de-DE" sz="1100" dirty="0"/>
              <a:t> </a:t>
            </a:r>
            <a:r>
              <a:rPr lang="de-DE" sz="1100" dirty="0" err="1"/>
              <a:t>japanese</a:t>
            </a:r>
            <a:r>
              <a:rPr lang="de-DE" sz="1100" dirty="0"/>
              <a:t> </a:t>
            </a:r>
            <a:r>
              <a:rPr lang="de-DE" sz="1100" dirty="0" err="1"/>
              <a:t>culture</a:t>
            </a:r>
            <a:r>
              <a:rPr lang="de-DE" sz="1100" dirty="0"/>
              <a:t> </a:t>
            </a:r>
            <a:r>
              <a:rPr lang="de-DE" sz="1100" dirty="0" err="1"/>
              <a:t>has</a:t>
            </a:r>
            <a:r>
              <a:rPr lang="de-DE" sz="1100" dirty="0"/>
              <a:t> </a:t>
            </a:r>
            <a:r>
              <a:rPr lang="de-DE" sz="1100" dirty="0" err="1"/>
              <a:t>been</a:t>
            </a:r>
            <a:r>
              <a:rPr lang="de-DE" sz="1100" dirty="0"/>
              <a:t> </a:t>
            </a:r>
            <a:r>
              <a:rPr lang="de-DE" sz="1100" dirty="0" err="1"/>
              <a:t>established</a:t>
            </a:r>
            <a:r>
              <a:rPr lang="de-DE" sz="1100" dirty="0"/>
              <a:t>. The </a:t>
            </a:r>
            <a:r>
              <a:rPr lang="de-DE" sz="1100" dirty="0" err="1"/>
              <a:t>idea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jump on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bandwagon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open </a:t>
            </a:r>
            <a:r>
              <a:rPr lang="de-DE" sz="1100" dirty="0" err="1"/>
              <a:t>another</a:t>
            </a:r>
            <a:r>
              <a:rPr lang="de-DE" sz="1100" dirty="0"/>
              <a:t> </a:t>
            </a:r>
            <a:r>
              <a:rPr lang="de-DE" sz="1100" dirty="0" err="1"/>
              <a:t>restaurant</a:t>
            </a:r>
            <a:r>
              <a:rPr lang="de-DE" sz="1100" dirty="0"/>
              <a:t> </a:t>
            </a:r>
            <a:r>
              <a:rPr lang="de-DE" sz="1100" dirty="0" err="1"/>
              <a:t>offering</a:t>
            </a:r>
            <a:r>
              <a:rPr lang="de-DE" sz="1100" dirty="0"/>
              <a:t> </a:t>
            </a:r>
            <a:r>
              <a:rPr lang="de-DE" sz="1100" dirty="0" err="1"/>
              <a:t>excellent</a:t>
            </a:r>
            <a:r>
              <a:rPr lang="de-DE" sz="1100" dirty="0"/>
              <a:t> </a:t>
            </a:r>
            <a:r>
              <a:rPr lang="de-DE" sz="1100" dirty="0" err="1"/>
              <a:t>japanese</a:t>
            </a:r>
            <a:r>
              <a:rPr lang="de-DE" sz="1100" dirty="0"/>
              <a:t> </a:t>
            </a:r>
            <a:r>
              <a:rPr lang="de-DE" sz="1100" dirty="0" err="1"/>
              <a:t>cuisine</a:t>
            </a:r>
            <a:r>
              <a:rPr lang="de-DE" sz="1100" dirty="0"/>
              <a:t>.</a:t>
            </a:r>
          </a:p>
          <a:p>
            <a:pPr marL="0" indent="0">
              <a:buNone/>
            </a:pPr>
            <a:r>
              <a:rPr lang="de-DE" sz="1100" dirty="0" err="1"/>
              <a:t>Choosing</a:t>
            </a:r>
            <a:r>
              <a:rPr lang="de-DE" sz="1100" dirty="0"/>
              <a:t> a </a:t>
            </a:r>
            <a:r>
              <a:rPr lang="de-DE" sz="1100" dirty="0" err="1"/>
              <a:t>location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business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a </a:t>
            </a:r>
            <a:r>
              <a:rPr lang="de-DE" sz="1100" dirty="0" err="1"/>
              <a:t>stressful</a:t>
            </a:r>
            <a:r>
              <a:rPr lang="de-DE" sz="1100" dirty="0"/>
              <a:t> </a:t>
            </a:r>
            <a:r>
              <a:rPr lang="de-DE" sz="1100" dirty="0" err="1"/>
              <a:t>task</a:t>
            </a:r>
            <a:r>
              <a:rPr lang="de-DE" sz="1100" dirty="0"/>
              <a:t>, </a:t>
            </a:r>
            <a:r>
              <a:rPr lang="de-DE" sz="1100" dirty="0" err="1"/>
              <a:t>since</a:t>
            </a:r>
            <a:r>
              <a:rPr lang="de-DE" sz="1100" dirty="0"/>
              <a:t> </a:t>
            </a:r>
            <a:r>
              <a:rPr lang="de-DE" sz="1100" dirty="0" err="1"/>
              <a:t>there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a </a:t>
            </a:r>
            <a:r>
              <a:rPr lang="de-DE" sz="1100" dirty="0" err="1"/>
              <a:t>lot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criteria</a:t>
            </a:r>
            <a:r>
              <a:rPr lang="de-DE" sz="1100" dirty="0"/>
              <a:t> </a:t>
            </a:r>
            <a:r>
              <a:rPr lang="de-DE" sz="1100" dirty="0" err="1"/>
              <a:t>that</a:t>
            </a:r>
            <a:r>
              <a:rPr lang="de-DE" sz="1100" dirty="0"/>
              <a:t> </a:t>
            </a:r>
            <a:r>
              <a:rPr lang="de-DE" sz="1100" dirty="0" err="1"/>
              <a:t>have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satisfied</a:t>
            </a:r>
            <a:r>
              <a:rPr lang="de-DE" sz="1100" dirty="0"/>
              <a:t> in </a:t>
            </a:r>
            <a:r>
              <a:rPr lang="de-DE" sz="1100" dirty="0" err="1"/>
              <a:t>order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achieve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highest</a:t>
            </a:r>
            <a:r>
              <a:rPr lang="de-DE" sz="1100" dirty="0"/>
              <a:t> </a:t>
            </a:r>
            <a:r>
              <a:rPr lang="de-DE" sz="1100" dirty="0" err="1"/>
              <a:t>revenue</a:t>
            </a:r>
            <a:r>
              <a:rPr lang="de-DE" sz="1100" dirty="0"/>
              <a:t>. </a:t>
            </a:r>
            <a:r>
              <a:rPr lang="de-DE" sz="1100" dirty="0" err="1"/>
              <a:t>Here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some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them</a:t>
            </a:r>
            <a:r>
              <a:rPr lang="de-DE" sz="1100" dirty="0"/>
              <a:t>:</a:t>
            </a:r>
          </a:p>
          <a:p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density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other</a:t>
            </a:r>
            <a:r>
              <a:rPr lang="de-DE" sz="1100" dirty="0"/>
              <a:t> </a:t>
            </a:r>
            <a:r>
              <a:rPr lang="de-DE" sz="1100" dirty="0" err="1"/>
              <a:t>restaurants</a:t>
            </a:r>
            <a:endParaRPr lang="de-DE" sz="1100" dirty="0"/>
          </a:p>
          <a:p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density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specifically</a:t>
            </a:r>
            <a:r>
              <a:rPr lang="de-DE" sz="1100" dirty="0"/>
              <a:t> </a:t>
            </a:r>
            <a:r>
              <a:rPr lang="de-DE" sz="1100" dirty="0" err="1"/>
              <a:t>japanese</a:t>
            </a:r>
            <a:r>
              <a:rPr lang="de-DE" sz="1100" dirty="0"/>
              <a:t> </a:t>
            </a:r>
            <a:r>
              <a:rPr lang="de-DE" sz="1100" dirty="0" err="1"/>
              <a:t>restaurants</a:t>
            </a:r>
            <a:endParaRPr lang="de-DE" sz="1100" dirty="0"/>
          </a:p>
          <a:p>
            <a:r>
              <a:rPr lang="de-DE" sz="1100" dirty="0" err="1"/>
              <a:t>population</a:t>
            </a:r>
            <a:r>
              <a:rPr lang="de-DE" sz="1100" dirty="0"/>
              <a:t> </a:t>
            </a:r>
            <a:r>
              <a:rPr lang="de-DE" sz="1100" dirty="0" err="1"/>
              <a:t>density</a:t>
            </a:r>
            <a:r>
              <a:rPr lang="de-DE" sz="1100" dirty="0"/>
              <a:t> </a:t>
            </a:r>
            <a:r>
              <a:rPr lang="de-DE" sz="1100" dirty="0" err="1"/>
              <a:t>around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location</a:t>
            </a:r>
            <a:endParaRPr lang="de-DE" sz="1100" dirty="0"/>
          </a:p>
          <a:p>
            <a:r>
              <a:rPr lang="de-DE" sz="1100" dirty="0" err="1"/>
              <a:t>solvency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population</a:t>
            </a:r>
            <a:r>
              <a:rPr lang="de-DE" sz="1100" dirty="0"/>
              <a:t> </a:t>
            </a:r>
            <a:r>
              <a:rPr lang="de-DE" sz="1100" dirty="0" err="1"/>
              <a:t>around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location</a:t>
            </a:r>
            <a:endParaRPr lang="de-DE" sz="1100" dirty="0"/>
          </a:p>
          <a:p>
            <a:pPr marL="0" indent="0">
              <a:buNone/>
            </a:pPr>
            <a:r>
              <a:rPr lang="de-DE" sz="1100" dirty="0"/>
              <a:t>etc.</a:t>
            </a:r>
          </a:p>
          <a:p>
            <a:pPr marL="0" indent="0">
              <a:buNone/>
            </a:pPr>
            <a:r>
              <a:rPr lang="de-DE" sz="1100" dirty="0"/>
              <a:t>The </a:t>
            </a:r>
            <a:r>
              <a:rPr lang="de-DE" sz="1100" dirty="0" err="1"/>
              <a:t>target</a:t>
            </a:r>
            <a:r>
              <a:rPr lang="de-DE" sz="1100" dirty="0"/>
              <a:t> </a:t>
            </a:r>
            <a:r>
              <a:rPr lang="de-DE" sz="1100" dirty="0" err="1"/>
              <a:t>audience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this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analysis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all </a:t>
            </a:r>
            <a:r>
              <a:rPr lang="de-DE" sz="1100" dirty="0" err="1"/>
              <a:t>entrepreneurs</a:t>
            </a:r>
            <a:r>
              <a:rPr lang="de-DE" sz="1100" dirty="0"/>
              <a:t> </a:t>
            </a:r>
            <a:r>
              <a:rPr lang="de-DE" sz="1100" dirty="0" err="1"/>
              <a:t>who</a:t>
            </a:r>
            <a:r>
              <a:rPr lang="de-DE" sz="1100" dirty="0"/>
              <a:t> </a:t>
            </a:r>
            <a:r>
              <a:rPr lang="de-DE" sz="1100" dirty="0" err="1"/>
              <a:t>want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open a </a:t>
            </a:r>
            <a:r>
              <a:rPr lang="de-DE" sz="1100" dirty="0" err="1"/>
              <a:t>new</a:t>
            </a:r>
            <a:r>
              <a:rPr lang="de-DE" sz="1100" dirty="0"/>
              <a:t> </a:t>
            </a:r>
            <a:r>
              <a:rPr lang="de-DE" sz="1100" dirty="0" err="1"/>
              <a:t>Japanese</a:t>
            </a:r>
            <a:r>
              <a:rPr lang="de-DE" sz="1100" dirty="0"/>
              <a:t> </a:t>
            </a:r>
            <a:r>
              <a:rPr lang="de-DE" sz="1100" dirty="0" err="1"/>
              <a:t>restaurants</a:t>
            </a:r>
            <a:r>
              <a:rPr lang="de-DE" sz="1100" dirty="0"/>
              <a:t> </a:t>
            </a:r>
            <a:r>
              <a:rPr lang="de-DE" sz="1100" dirty="0" err="1"/>
              <a:t>or</a:t>
            </a:r>
            <a:r>
              <a:rPr lang="de-DE" sz="1100" dirty="0"/>
              <a:t> </a:t>
            </a:r>
            <a:r>
              <a:rPr lang="de-DE" sz="1100" dirty="0" err="1"/>
              <a:t>new</a:t>
            </a:r>
            <a:r>
              <a:rPr lang="de-DE" sz="1100" dirty="0"/>
              <a:t> </a:t>
            </a:r>
            <a:r>
              <a:rPr lang="de-DE" sz="1100" dirty="0" err="1"/>
              <a:t>restaurants</a:t>
            </a:r>
            <a:r>
              <a:rPr lang="de-DE" sz="1100" dirty="0"/>
              <a:t> in </a:t>
            </a:r>
            <a:r>
              <a:rPr lang="de-DE" sz="1100" dirty="0" err="1"/>
              <a:t>general</a:t>
            </a:r>
            <a:r>
              <a:rPr lang="de-DE" sz="1100" dirty="0"/>
              <a:t>. But </a:t>
            </a:r>
            <a:r>
              <a:rPr lang="de-DE" sz="1100" dirty="0" err="1"/>
              <a:t>this</a:t>
            </a:r>
            <a:r>
              <a:rPr lang="de-DE" sz="1100" dirty="0"/>
              <a:t> </a:t>
            </a:r>
            <a:r>
              <a:rPr lang="de-DE" sz="1100" dirty="0" err="1"/>
              <a:t>analysis</a:t>
            </a:r>
            <a:r>
              <a:rPr lang="de-DE" sz="1100" dirty="0"/>
              <a:t> </a:t>
            </a:r>
            <a:r>
              <a:rPr lang="de-DE" sz="1100" dirty="0" err="1"/>
              <a:t>can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interesting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different </a:t>
            </a:r>
            <a:r>
              <a:rPr lang="de-DE" sz="1100" dirty="0" err="1"/>
              <a:t>other</a:t>
            </a:r>
            <a:r>
              <a:rPr lang="de-DE" sz="1100" dirty="0"/>
              <a:t> </a:t>
            </a:r>
            <a:r>
              <a:rPr lang="de-DE" sz="1100" dirty="0" err="1"/>
              <a:t>investors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</a:t>
            </a:r>
            <a:r>
              <a:rPr lang="de-DE" sz="1100" dirty="0" err="1"/>
              <a:t>market</a:t>
            </a:r>
            <a:r>
              <a:rPr lang="de-DE" sz="1100" dirty="0"/>
              <a:t> </a:t>
            </a:r>
            <a:r>
              <a:rPr lang="de-DE" sz="1100" dirty="0" err="1"/>
              <a:t>analysts</a:t>
            </a:r>
            <a:r>
              <a:rPr lang="de-DE" sz="1100" dirty="0"/>
              <a:t>.</a:t>
            </a:r>
          </a:p>
          <a:p>
            <a:pPr marL="0" indent="0">
              <a:buNone/>
            </a:pPr>
            <a:r>
              <a:rPr lang="de-DE" sz="1100" dirty="0"/>
              <a:t>In </a:t>
            </a:r>
            <a:r>
              <a:rPr lang="de-DE" sz="1100" dirty="0" err="1"/>
              <a:t>this</a:t>
            </a:r>
            <a:r>
              <a:rPr lang="de-DE" sz="1100" dirty="0"/>
              <a:t> </a:t>
            </a:r>
            <a:r>
              <a:rPr lang="de-DE" sz="1100" dirty="0" err="1"/>
              <a:t>project</a:t>
            </a:r>
            <a:r>
              <a:rPr lang="de-DE" sz="1100" dirty="0"/>
              <a:t>, </a:t>
            </a:r>
            <a:r>
              <a:rPr lang="de-DE" sz="1100" dirty="0" err="1"/>
              <a:t>we</a:t>
            </a:r>
            <a:r>
              <a:rPr lang="de-DE" sz="1100" dirty="0"/>
              <a:t> will </a:t>
            </a:r>
            <a:r>
              <a:rPr lang="de-DE" sz="1100" dirty="0" err="1"/>
              <a:t>implement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basic</a:t>
            </a:r>
            <a:r>
              <a:rPr lang="de-DE" sz="1100" dirty="0"/>
              <a:t> </a:t>
            </a:r>
            <a:r>
              <a:rPr lang="de-DE" sz="1100" dirty="0" err="1"/>
              <a:t>analysis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</a:t>
            </a:r>
            <a:r>
              <a:rPr lang="de-DE" sz="1100" dirty="0" err="1"/>
              <a:t>try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find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most</a:t>
            </a:r>
            <a:r>
              <a:rPr lang="de-DE" sz="1100" dirty="0"/>
              <a:t> optimal </a:t>
            </a:r>
            <a:r>
              <a:rPr lang="de-DE" sz="1100" dirty="0" err="1"/>
              <a:t>borough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open a </a:t>
            </a:r>
            <a:r>
              <a:rPr lang="de-DE" sz="1100" dirty="0" err="1"/>
              <a:t>japanese</a:t>
            </a:r>
            <a:r>
              <a:rPr lang="de-DE" sz="1100" dirty="0"/>
              <a:t> </a:t>
            </a:r>
            <a:r>
              <a:rPr lang="de-DE" sz="1100" dirty="0" err="1"/>
              <a:t>restaurant</a:t>
            </a:r>
            <a:r>
              <a:rPr lang="de-DE" sz="1100" dirty="0"/>
              <a:t> </a:t>
            </a:r>
            <a:r>
              <a:rPr lang="de-DE" sz="1100" dirty="0" err="1"/>
              <a:t>according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those</a:t>
            </a:r>
            <a:r>
              <a:rPr lang="de-DE" sz="1100" dirty="0"/>
              <a:t> </a:t>
            </a:r>
            <a:r>
              <a:rPr lang="de-DE" sz="1100" dirty="0" err="1"/>
              <a:t>criteria</a:t>
            </a:r>
            <a:r>
              <a:rPr lang="de-DE" sz="1100" dirty="0"/>
              <a:t>. </a:t>
            </a:r>
            <a:r>
              <a:rPr lang="de-DE" sz="1100" dirty="0" err="1"/>
              <a:t>It's</a:t>
            </a:r>
            <a:r>
              <a:rPr lang="de-DE" sz="1100" dirty="0"/>
              <a:t> </a:t>
            </a:r>
            <a:r>
              <a:rPr lang="de-DE" sz="1100" dirty="0" err="1"/>
              <a:t>obvious</a:t>
            </a:r>
            <a:r>
              <a:rPr lang="de-DE" sz="1100" dirty="0"/>
              <a:t>, </a:t>
            </a:r>
            <a:r>
              <a:rPr lang="de-DE" sz="1100" dirty="0" err="1"/>
              <a:t>that</a:t>
            </a:r>
            <a:r>
              <a:rPr lang="de-DE" sz="1100" dirty="0"/>
              <a:t> </a:t>
            </a:r>
            <a:r>
              <a:rPr lang="de-DE" sz="1100" dirty="0" err="1"/>
              <a:t>there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many</a:t>
            </a:r>
            <a:r>
              <a:rPr lang="de-DE" sz="1100" dirty="0"/>
              <a:t> additional </a:t>
            </a:r>
            <a:r>
              <a:rPr lang="de-DE" sz="1100" dirty="0" err="1"/>
              <a:t>factors</a:t>
            </a:r>
            <a:r>
              <a:rPr lang="de-DE" sz="1100" dirty="0"/>
              <a:t>, such </a:t>
            </a:r>
            <a:r>
              <a:rPr lang="de-DE" sz="1100" dirty="0" err="1"/>
              <a:t>as</a:t>
            </a:r>
            <a:r>
              <a:rPr lang="de-DE" sz="1100" dirty="0"/>
              <a:t> </a:t>
            </a:r>
            <a:r>
              <a:rPr lang="de-DE" sz="1100" dirty="0" err="1"/>
              <a:t>distance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parking</a:t>
            </a:r>
            <a:r>
              <a:rPr lang="de-DE" sz="1100" dirty="0"/>
              <a:t> </a:t>
            </a:r>
            <a:r>
              <a:rPr lang="de-DE" sz="1100" dirty="0" err="1"/>
              <a:t>places</a:t>
            </a:r>
            <a:r>
              <a:rPr lang="de-DE" sz="1100" dirty="0"/>
              <a:t> </a:t>
            </a:r>
            <a:r>
              <a:rPr lang="de-DE" sz="1100" dirty="0" err="1"/>
              <a:t>or</a:t>
            </a:r>
            <a:r>
              <a:rPr lang="de-DE" sz="1100" dirty="0"/>
              <a:t> </a:t>
            </a:r>
            <a:r>
              <a:rPr lang="de-DE" sz="1100" dirty="0" err="1"/>
              <a:t>distance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main</a:t>
            </a:r>
            <a:r>
              <a:rPr lang="de-DE" sz="1100" dirty="0"/>
              <a:t> </a:t>
            </a:r>
            <a:r>
              <a:rPr lang="de-DE" sz="1100" dirty="0" err="1"/>
              <a:t>streets</a:t>
            </a:r>
            <a:r>
              <a:rPr lang="de-DE" sz="1100" dirty="0"/>
              <a:t>, but </a:t>
            </a:r>
            <a:r>
              <a:rPr lang="de-DE" sz="1100" dirty="0" err="1"/>
              <a:t>this</a:t>
            </a:r>
            <a:r>
              <a:rPr lang="de-DE" sz="1100" dirty="0"/>
              <a:t> </a:t>
            </a:r>
            <a:r>
              <a:rPr lang="de-DE" sz="1100" dirty="0" err="1"/>
              <a:t>analysis</a:t>
            </a:r>
            <a:r>
              <a:rPr lang="de-DE" sz="1100" dirty="0"/>
              <a:t> </a:t>
            </a:r>
            <a:r>
              <a:rPr lang="de-DE" sz="1100" dirty="0" err="1"/>
              <a:t>can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done</a:t>
            </a:r>
            <a:r>
              <a:rPr lang="de-DE" sz="1100" dirty="0"/>
              <a:t> after </a:t>
            </a:r>
            <a:r>
              <a:rPr lang="de-DE" sz="1100" dirty="0" err="1"/>
              <a:t>choosing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borough</a:t>
            </a:r>
            <a:r>
              <a:rPr lang="de-DE" sz="1100" dirty="0"/>
              <a:t>, </a:t>
            </a:r>
            <a:r>
              <a:rPr lang="de-DE" sz="1100" dirty="0" err="1"/>
              <a:t>and</a:t>
            </a:r>
            <a:r>
              <a:rPr lang="de-DE" sz="1100" dirty="0"/>
              <a:t> </a:t>
            </a:r>
            <a:r>
              <a:rPr lang="de-DE" sz="1100" dirty="0" err="1"/>
              <a:t>thus</a:t>
            </a:r>
            <a:r>
              <a:rPr lang="de-DE" sz="1100" dirty="0"/>
              <a:t> will not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done</a:t>
            </a:r>
            <a:r>
              <a:rPr lang="de-DE" sz="1100" dirty="0"/>
              <a:t> </a:t>
            </a:r>
            <a:r>
              <a:rPr lang="de-DE" sz="1100" dirty="0" err="1"/>
              <a:t>within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scope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this</a:t>
            </a:r>
            <a:r>
              <a:rPr lang="de-DE" sz="1100" dirty="0"/>
              <a:t> </a:t>
            </a:r>
            <a:r>
              <a:rPr lang="de-DE" sz="1100" dirty="0" err="1"/>
              <a:t>project</a:t>
            </a:r>
            <a:r>
              <a:rPr lang="de-DE" sz="1100" dirty="0"/>
              <a:t>.</a:t>
            </a:r>
          </a:p>
          <a:p>
            <a:pPr marL="0" indent="0">
              <a:buNone/>
            </a:pP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93493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C7496-2471-934A-B13F-41603488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2. Data</a:t>
            </a:r>
            <a:br>
              <a:rPr lang="de-DE" sz="3600" b="1" dirty="0"/>
            </a:br>
            <a:r>
              <a:rPr lang="de-DE" sz="1600" b="1" dirty="0"/>
              <a:t>2.1 Data </a:t>
            </a:r>
            <a:r>
              <a:rPr lang="de-DE" sz="1600" b="1" dirty="0" err="1"/>
              <a:t>description</a:t>
            </a:r>
            <a:endParaRPr lang="de-DE" sz="36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AE7DE-B7CA-2B4B-8DE5-BEE1EEB6E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1982"/>
            <a:ext cx="9601200" cy="19578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100" dirty="0" err="1"/>
              <a:t>Based</a:t>
            </a:r>
            <a:r>
              <a:rPr lang="de-DE" sz="1100" dirty="0"/>
              <a:t> on </a:t>
            </a:r>
            <a:r>
              <a:rPr lang="de-DE" sz="1100" dirty="0" err="1"/>
              <a:t>criteria</a:t>
            </a:r>
            <a:r>
              <a:rPr lang="de-DE" sz="1100" dirty="0"/>
              <a:t> </a:t>
            </a:r>
            <a:r>
              <a:rPr lang="de-DE" sz="1100" dirty="0" err="1"/>
              <a:t>listed</a:t>
            </a:r>
            <a:r>
              <a:rPr lang="de-DE" sz="1100" dirty="0"/>
              <a:t> </a:t>
            </a:r>
            <a:r>
              <a:rPr lang="de-DE" sz="1100" dirty="0" err="1"/>
              <a:t>above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following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will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utilized</a:t>
            </a:r>
            <a:r>
              <a:rPr lang="de-DE" sz="1100" dirty="0"/>
              <a:t> in </a:t>
            </a:r>
            <a:r>
              <a:rPr lang="de-DE" sz="1100" dirty="0" err="1"/>
              <a:t>our</a:t>
            </a:r>
            <a:r>
              <a:rPr lang="de-DE" sz="1100" dirty="0"/>
              <a:t> </a:t>
            </a:r>
            <a:r>
              <a:rPr lang="de-DE" sz="1100" dirty="0" err="1"/>
              <a:t>analysis</a:t>
            </a:r>
            <a:r>
              <a:rPr lang="de-DE" sz="1100" dirty="0"/>
              <a:t>:</a:t>
            </a:r>
          </a:p>
          <a:p>
            <a:pPr marL="0" indent="0">
              <a:buNone/>
            </a:pP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number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restaurants</a:t>
            </a:r>
            <a:r>
              <a:rPr lang="de-DE" sz="1100" dirty="0"/>
              <a:t> </a:t>
            </a:r>
            <a:r>
              <a:rPr lang="de-DE" sz="1100" dirty="0" err="1"/>
              <a:t>within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certain</a:t>
            </a:r>
            <a:r>
              <a:rPr lang="de-DE" sz="1100" dirty="0"/>
              <a:t> </a:t>
            </a:r>
            <a:r>
              <a:rPr lang="de-DE" sz="1100" dirty="0" err="1"/>
              <a:t>radius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each</a:t>
            </a:r>
            <a:r>
              <a:rPr lang="de-DE" sz="1100" dirty="0"/>
              <a:t> </a:t>
            </a:r>
            <a:r>
              <a:rPr lang="de-DE" sz="1100" dirty="0" err="1"/>
              <a:t>borough</a:t>
            </a:r>
            <a:r>
              <a:rPr lang="de-DE" sz="1100" dirty="0"/>
              <a:t> (</a:t>
            </a:r>
            <a:r>
              <a:rPr lang="de-DE" sz="1100" dirty="0" err="1"/>
              <a:t>Foresquare</a:t>
            </a:r>
            <a:r>
              <a:rPr lang="de-DE" sz="1100" dirty="0"/>
              <a:t> API)</a:t>
            </a:r>
          </a:p>
          <a:p>
            <a:pPr marL="0" indent="0">
              <a:buNone/>
            </a:pP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net</a:t>
            </a:r>
            <a:r>
              <a:rPr lang="de-DE" sz="1100" dirty="0"/>
              <a:t> </a:t>
            </a:r>
            <a:r>
              <a:rPr lang="de-DE" sz="1100" dirty="0" err="1"/>
              <a:t>income</a:t>
            </a:r>
            <a:r>
              <a:rPr lang="de-DE" sz="1100" dirty="0"/>
              <a:t> per </a:t>
            </a:r>
            <a:r>
              <a:rPr lang="de-DE" sz="1100" dirty="0" err="1"/>
              <a:t>person</a:t>
            </a:r>
            <a:r>
              <a:rPr lang="de-DE" sz="1100" dirty="0"/>
              <a:t> in </a:t>
            </a:r>
            <a:r>
              <a:rPr lang="de-DE" sz="1100" dirty="0" err="1"/>
              <a:t>each</a:t>
            </a:r>
            <a:r>
              <a:rPr lang="de-DE" sz="1100" dirty="0"/>
              <a:t> </a:t>
            </a:r>
            <a:r>
              <a:rPr lang="de-DE" sz="1100" dirty="0" err="1"/>
              <a:t>borough</a:t>
            </a:r>
            <a:r>
              <a:rPr lang="de-DE" sz="1100" dirty="0"/>
              <a:t>. </a:t>
            </a:r>
            <a:r>
              <a:rPr lang="de-DE" sz="1100" dirty="0" err="1"/>
              <a:t>It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important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consider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solvency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population</a:t>
            </a:r>
            <a:r>
              <a:rPr lang="de-DE" sz="1100" dirty="0"/>
              <a:t>. Source: Statistical </a:t>
            </a:r>
            <a:r>
              <a:rPr lang="de-DE" sz="1100" dirty="0" err="1"/>
              <a:t>report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Düsseldorf </a:t>
            </a:r>
            <a:r>
              <a:rPr lang="de-DE" sz="1100" dirty="0" err="1"/>
              <a:t>from</a:t>
            </a:r>
            <a:r>
              <a:rPr lang="de-DE" sz="1100" dirty="0"/>
              <a:t> 2015 (</a:t>
            </a:r>
            <a:r>
              <a:rPr lang="de-DE" sz="1100" u="sng" dirty="0">
                <a:hlinkClick r:id="rId2"/>
              </a:rPr>
              <a:t>https://www.duesseldorf.de/fileadmin/Amt12/statistik/stadtforschung/download/statistisches_jahrbuch_2015.pdf</a:t>
            </a:r>
            <a:r>
              <a:rPr lang="de-DE" sz="1100" dirty="0"/>
              <a:t>)</a:t>
            </a:r>
          </a:p>
          <a:p>
            <a:pPr marL="0" indent="0">
              <a:buNone/>
            </a:pP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population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population</a:t>
            </a:r>
            <a:r>
              <a:rPr lang="de-DE" sz="1100" dirty="0"/>
              <a:t> </a:t>
            </a:r>
            <a:r>
              <a:rPr lang="de-DE" sz="1100" dirty="0" err="1"/>
              <a:t>density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borough</a:t>
            </a:r>
            <a:r>
              <a:rPr lang="de-DE" sz="1100" dirty="0"/>
              <a:t>. Source: Statistical </a:t>
            </a:r>
            <a:r>
              <a:rPr lang="de-DE" sz="1100" dirty="0" err="1"/>
              <a:t>report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Düsseldorf </a:t>
            </a:r>
            <a:r>
              <a:rPr lang="de-DE" sz="1100" dirty="0" err="1"/>
              <a:t>from</a:t>
            </a:r>
            <a:r>
              <a:rPr lang="de-DE" sz="1100" dirty="0"/>
              <a:t> 2015 (</a:t>
            </a:r>
            <a:r>
              <a:rPr lang="de-DE" sz="1100" u="sng" dirty="0">
                <a:hlinkClick r:id="rId2"/>
              </a:rPr>
              <a:t>https://www.duesseldorf.de/fileadmin/Amt12/statistik/stadtforschung/download/statistisches_jahrbuch_2015.pdf</a:t>
            </a:r>
            <a:r>
              <a:rPr lang="de-DE" sz="1100" dirty="0"/>
              <a:t>)</a:t>
            </a:r>
          </a:p>
          <a:p>
            <a:pPr marL="0" indent="0">
              <a:buNone/>
            </a:pP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coordinates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borough</a:t>
            </a:r>
            <a:r>
              <a:rPr lang="de-DE" sz="1100" dirty="0"/>
              <a:t>. Source: Open </a:t>
            </a:r>
            <a:r>
              <a:rPr lang="de-DE" sz="1100" dirty="0" err="1"/>
              <a:t>street</a:t>
            </a:r>
            <a:r>
              <a:rPr lang="de-DE" sz="1100" dirty="0"/>
              <a:t> </a:t>
            </a:r>
            <a:r>
              <a:rPr lang="de-DE" sz="1100" dirty="0" err="1"/>
              <a:t>map</a:t>
            </a:r>
            <a:r>
              <a:rPr lang="de-DE" sz="1100" dirty="0"/>
              <a:t> (</a:t>
            </a:r>
            <a:r>
              <a:rPr lang="de-DE" sz="1100" u="sng" dirty="0">
                <a:hlinkClick r:id="rId3"/>
              </a:rPr>
              <a:t>https://www.openstreetmap.org/#map=12/51.2403/6.8184</a:t>
            </a:r>
            <a:r>
              <a:rPr lang="de-DE" sz="1100" dirty="0"/>
              <a:t>)</a:t>
            </a:r>
          </a:p>
          <a:p>
            <a:pPr marL="0" indent="0">
              <a:buNone/>
            </a:pPr>
            <a:endParaRPr lang="de-DE" sz="700" dirty="0"/>
          </a:p>
        </p:txBody>
      </p:sp>
    </p:spTree>
    <p:extLst>
      <p:ext uri="{BB962C8B-B14F-4D97-AF65-F5344CB8AC3E}">
        <p14:creationId xmlns:p14="http://schemas.microsoft.com/office/powerpoint/2010/main" val="293395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C7496-2471-934A-B13F-41603488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2. Data</a:t>
            </a:r>
            <a:br>
              <a:rPr lang="de-DE" sz="3600" b="1" dirty="0"/>
            </a:br>
            <a:r>
              <a:rPr lang="de-DE" sz="1600" b="1" dirty="0"/>
              <a:t>2.2 Data </a:t>
            </a:r>
            <a:r>
              <a:rPr lang="de-DE" sz="1600" b="1" dirty="0" err="1"/>
              <a:t>preparation</a:t>
            </a:r>
            <a:endParaRPr lang="de-DE" sz="36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7D79262-12D6-6747-B2D0-8040E9D2D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12" y="2342599"/>
            <a:ext cx="4714389" cy="4135147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91C36D-79ED-B84B-9566-8733CB2D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808" y="1729416"/>
            <a:ext cx="4254649" cy="710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100" dirty="0" err="1"/>
              <a:t>Map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Düsseldorf</a:t>
            </a:r>
          </a:p>
          <a:p>
            <a:pPr marL="0" indent="0">
              <a:buNone/>
            </a:pPr>
            <a:r>
              <a:rPr lang="de-DE" sz="1100" dirty="0"/>
              <a:t>Blue </a:t>
            </a:r>
            <a:r>
              <a:rPr lang="de-DE" sz="1100" dirty="0" err="1"/>
              <a:t>bullets</a:t>
            </a:r>
            <a:r>
              <a:rPr lang="de-DE" sz="1100" dirty="0"/>
              <a:t> </a:t>
            </a:r>
            <a:r>
              <a:rPr lang="de-DE" sz="1100" dirty="0" err="1"/>
              <a:t>show</a:t>
            </a:r>
            <a:r>
              <a:rPr lang="de-DE" sz="1100" dirty="0"/>
              <a:t> a </a:t>
            </a:r>
            <a:r>
              <a:rPr lang="de-DE" sz="1100" dirty="0" err="1"/>
              <a:t>neighborhood</a:t>
            </a:r>
            <a:r>
              <a:rPr lang="de-DE" sz="1100" dirty="0"/>
              <a:t> in </a:t>
            </a:r>
            <a:r>
              <a:rPr lang="de-DE" sz="1100" dirty="0" err="1"/>
              <a:t>each</a:t>
            </a:r>
            <a:r>
              <a:rPr lang="de-DE" sz="1100" dirty="0"/>
              <a:t> </a:t>
            </a:r>
            <a:r>
              <a:rPr lang="de-DE" sz="1100" dirty="0" err="1"/>
              <a:t>borough</a:t>
            </a:r>
            <a:r>
              <a:rPr lang="de-DE" sz="1100" dirty="0"/>
              <a:t> (</a:t>
            </a:r>
            <a:r>
              <a:rPr lang="de-DE" sz="1100" dirty="0" err="1"/>
              <a:t>district</a:t>
            </a:r>
            <a:r>
              <a:rPr lang="de-DE" sz="1100" dirty="0"/>
              <a:t> 1-10)</a:t>
            </a:r>
          </a:p>
          <a:p>
            <a:pPr marL="0" indent="0">
              <a:buNone/>
            </a:pPr>
            <a:endParaRPr lang="de-DE" sz="11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6EF3F4C-39F9-304A-A940-A10085EDA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485" y="2018651"/>
            <a:ext cx="5439128" cy="1485900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09C8DA6-BFB0-A743-BDB5-28C126222FCC}"/>
              </a:ext>
            </a:extLst>
          </p:cNvPr>
          <p:cNvSpPr txBox="1">
            <a:spLocks/>
          </p:cNvSpPr>
          <p:nvPr/>
        </p:nvSpPr>
        <p:spPr>
          <a:xfrm>
            <a:off x="1378680" y="1729415"/>
            <a:ext cx="4254649" cy="710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de-DE" sz="1100" dirty="0"/>
              <a:t>This </a:t>
            </a:r>
            <a:r>
              <a:rPr lang="de-DE" sz="1100" dirty="0" err="1"/>
              <a:t>is</a:t>
            </a:r>
            <a:r>
              <a:rPr lang="de-DE" sz="1100" dirty="0"/>
              <a:t> an </a:t>
            </a:r>
            <a:r>
              <a:rPr lang="de-DE" sz="1100" dirty="0" err="1"/>
              <a:t>extract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table</a:t>
            </a:r>
            <a:r>
              <a:rPr lang="de-DE" sz="1100" dirty="0"/>
              <a:t>. Düsseldorf </a:t>
            </a:r>
            <a:r>
              <a:rPr lang="de-DE" sz="1100" dirty="0" err="1"/>
              <a:t>consists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10 </a:t>
            </a:r>
            <a:r>
              <a:rPr lang="de-DE" sz="1100" dirty="0" err="1"/>
              <a:t>districts</a:t>
            </a:r>
            <a:r>
              <a:rPr lang="de-DE" sz="1100" dirty="0"/>
              <a:t>.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de-DE" sz="11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FC1A994-00DC-8F41-9015-5E9F4CC0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485" y="3800511"/>
            <a:ext cx="4869047" cy="2858602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B076D35-D11B-F74A-9501-187AB18DA592}"/>
              </a:ext>
            </a:extLst>
          </p:cNvPr>
          <p:cNvSpPr txBox="1">
            <a:spLocks/>
          </p:cNvSpPr>
          <p:nvPr/>
        </p:nvSpPr>
        <p:spPr>
          <a:xfrm>
            <a:off x="1378680" y="3579729"/>
            <a:ext cx="4254649" cy="710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de-DE" sz="1100" dirty="0"/>
              <a:t>Population </a:t>
            </a:r>
            <a:r>
              <a:rPr lang="de-DE" sz="1100" dirty="0" err="1"/>
              <a:t>density</a:t>
            </a:r>
            <a:r>
              <a:rPr lang="de-DE" sz="1100" dirty="0"/>
              <a:t> per </a:t>
            </a:r>
            <a:r>
              <a:rPr lang="de-DE" sz="1100" dirty="0" err="1"/>
              <a:t>district</a:t>
            </a:r>
            <a:r>
              <a:rPr lang="de-DE" sz="1100" dirty="0"/>
              <a:t> (</a:t>
            </a:r>
            <a:r>
              <a:rPr lang="de-DE" sz="1100" dirty="0" err="1"/>
              <a:t>inhabitants</a:t>
            </a:r>
            <a:r>
              <a:rPr lang="de-DE" sz="1100" dirty="0"/>
              <a:t>/qkm)</a:t>
            </a:r>
          </a:p>
        </p:txBody>
      </p:sp>
    </p:spTree>
    <p:extLst>
      <p:ext uri="{BB962C8B-B14F-4D97-AF65-F5344CB8AC3E}">
        <p14:creationId xmlns:p14="http://schemas.microsoft.com/office/powerpoint/2010/main" val="216758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C7496-2471-934A-B13F-41603488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2. Data</a:t>
            </a:r>
            <a:br>
              <a:rPr lang="de-DE" sz="3600" b="1" dirty="0"/>
            </a:br>
            <a:r>
              <a:rPr lang="de-DE" sz="1600" b="1" dirty="0"/>
              <a:t>2.2 Data </a:t>
            </a:r>
            <a:r>
              <a:rPr lang="de-DE" sz="1600" b="1" dirty="0" err="1"/>
              <a:t>preparation</a:t>
            </a:r>
            <a:endParaRPr lang="de-DE" sz="3600" b="1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09C8DA6-BFB0-A743-BDB5-28C126222FCC}"/>
              </a:ext>
            </a:extLst>
          </p:cNvPr>
          <p:cNvSpPr txBox="1">
            <a:spLocks/>
          </p:cNvSpPr>
          <p:nvPr/>
        </p:nvSpPr>
        <p:spPr>
          <a:xfrm>
            <a:off x="1378680" y="1729415"/>
            <a:ext cx="6097885" cy="264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de-DE" sz="1100" dirty="0"/>
              <a:t>Via </a:t>
            </a:r>
            <a:r>
              <a:rPr lang="de-DE" sz="1100" dirty="0" err="1"/>
              <a:t>Foursquare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venues</a:t>
            </a:r>
            <a:r>
              <a:rPr lang="de-DE" sz="1100" dirty="0"/>
              <a:t> in Düsseldorf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imported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</a:t>
            </a:r>
            <a:r>
              <a:rPr lang="de-DE" sz="1100" dirty="0" err="1"/>
              <a:t>put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pandas</a:t>
            </a:r>
            <a:r>
              <a:rPr lang="de-DE" sz="1100" dirty="0"/>
              <a:t> </a:t>
            </a:r>
            <a:r>
              <a:rPr lang="de-DE" sz="1100" dirty="0" err="1"/>
              <a:t>dataframe</a:t>
            </a:r>
            <a:r>
              <a:rPr lang="de-DE" sz="1100" dirty="0"/>
              <a:t>. 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de-DE" sz="11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CF14D9-9412-4343-A2CE-3061064F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993452"/>
            <a:ext cx="6047815" cy="12953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586BC7B-86DB-4F40-9A23-15E09DA88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237" y="3288834"/>
            <a:ext cx="6047815" cy="3413570"/>
          </a:xfrm>
          <a:prstGeom prst="rect">
            <a:avLst/>
          </a:prstGeom>
        </p:spPr>
      </p:pic>
      <p:sp>
        <p:nvSpPr>
          <p:cNvPr id="13" name="Nach oben gebogener Pfeil 12">
            <a:extLst>
              <a:ext uri="{FF2B5EF4-FFF2-40B4-BE49-F238E27FC236}">
                <a16:creationId xmlns:a16="http://schemas.microsoft.com/office/drawing/2014/main" id="{3F719722-DC63-204E-8A5E-6592A0A52B3B}"/>
              </a:ext>
            </a:extLst>
          </p:cNvPr>
          <p:cNvSpPr/>
          <p:nvPr/>
        </p:nvSpPr>
        <p:spPr>
          <a:xfrm rot="5400000">
            <a:off x="4658061" y="3486929"/>
            <a:ext cx="1075765" cy="8658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BC14C3D-971C-354B-87D1-716D944B3C35}"/>
              </a:ext>
            </a:extLst>
          </p:cNvPr>
          <p:cNvSpPr txBox="1">
            <a:spLocks/>
          </p:cNvSpPr>
          <p:nvPr/>
        </p:nvSpPr>
        <p:spPr>
          <a:xfrm>
            <a:off x="1827882" y="3919854"/>
            <a:ext cx="2935136" cy="264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de-DE" sz="1100" dirty="0" err="1"/>
              <a:t>Number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restaurants</a:t>
            </a:r>
            <a:r>
              <a:rPr lang="de-DE" sz="1100" dirty="0"/>
              <a:t> in total </a:t>
            </a:r>
            <a:r>
              <a:rPr lang="de-DE" sz="1100" dirty="0" err="1"/>
              <a:t>and</a:t>
            </a:r>
            <a:r>
              <a:rPr lang="de-DE" sz="1100" dirty="0"/>
              <a:t> </a:t>
            </a:r>
            <a:r>
              <a:rPr lang="de-DE" sz="1100" dirty="0" err="1"/>
              <a:t>particular</a:t>
            </a:r>
            <a:r>
              <a:rPr lang="de-DE" sz="1100" dirty="0"/>
              <a:t> </a:t>
            </a:r>
            <a:r>
              <a:rPr lang="de-DE" sz="1100" dirty="0" err="1"/>
              <a:t>Japanese</a:t>
            </a:r>
            <a:r>
              <a:rPr lang="de-DE" sz="1100" dirty="0"/>
              <a:t> </a:t>
            </a:r>
            <a:r>
              <a:rPr lang="de-DE" sz="1100" dirty="0" err="1"/>
              <a:t>restaurants</a:t>
            </a:r>
            <a:r>
              <a:rPr lang="de-DE" sz="1100" dirty="0"/>
              <a:t> per </a:t>
            </a:r>
            <a:r>
              <a:rPr lang="de-DE" sz="1100" dirty="0" err="1"/>
              <a:t>district</a:t>
            </a:r>
            <a:endParaRPr lang="de-DE" sz="1100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03448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C7496-2471-934A-B13F-41603488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4. </a:t>
            </a:r>
            <a:r>
              <a:rPr lang="de-DE" sz="3600" b="1" dirty="0" err="1"/>
              <a:t>Results</a:t>
            </a:r>
            <a:r>
              <a:rPr lang="de-DE" sz="3600" b="1" dirty="0"/>
              <a:t> </a:t>
            </a:r>
            <a:r>
              <a:rPr lang="de-DE" sz="3600" b="1" dirty="0" err="1"/>
              <a:t>and</a:t>
            </a:r>
            <a:r>
              <a:rPr lang="de-DE" sz="3600" b="1" dirty="0"/>
              <a:t> </a:t>
            </a:r>
            <a:r>
              <a:rPr lang="de-DE" sz="3600" b="1" dirty="0" err="1"/>
              <a:t>discussion</a:t>
            </a:r>
            <a:endParaRPr lang="de-DE" sz="36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AE7DE-B7CA-2B4B-8DE5-BEE1EEB6E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1290"/>
            <a:ext cx="9601200" cy="4135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100" dirty="0" err="1"/>
              <a:t>During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analysis</a:t>
            </a:r>
            <a:r>
              <a:rPr lang="de-DE" sz="1100" dirty="0"/>
              <a:t>, </a:t>
            </a:r>
            <a:r>
              <a:rPr lang="de-DE" sz="1100" dirty="0" err="1"/>
              <a:t>three</a:t>
            </a:r>
            <a:r>
              <a:rPr lang="de-DE" sz="1100" dirty="0"/>
              <a:t> bar </a:t>
            </a:r>
            <a:r>
              <a:rPr lang="de-DE" sz="1100" dirty="0" err="1"/>
              <a:t>charts</a:t>
            </a:r>
            <a:r>
              <a:rPr lang="de-DE" sz="1100" dirty="0"/>
              <a:t> </a:t>
            </a:r>
            <a:r>
              <a:rPr lang="de-DE" sz="1100" dirty="0" err="1"/>
              <a:t>were</a:t>
            </a:r>
            <a:r>
              <a:rPr lang="de-DE" sz="1100" dirty="0"/>
              <a:t> </a:t>
            </a:r>
            <a:r>
              <a:rPr lang="de-DE" sz="1100" dirty="0" err="1"/>
              <a:t>created</a:t>
            </a:r>
            <a:r>
              <a:rPr lang="de-DE" sz="1100" dirty="0"/>
              <a:t> </a:t>
            </a:r>
            <a:r>
              <a:rPr lang="de-DE" sz="1100" dirty="0" err="1"/>
              <a:t>that</a:t>
            </a:r>
            <a:r>
              <a:rPr lang="de-DE" sz="1100" dirty="0"/>
              <a:t> </a:t>
            </a:r>
            <a:r>
              <a:rPr lang="de-DE" sz="1100" dirty="0" err="1"/>
              <a:t>show</a:t>
            </a:r>
            <a:r>
              <a:rPr lang="de-DE" sz="1100" dirty="0"/>
              <a:t> a </a:t>
            </a:r>
            <a:r>
              <a:rPr lang="de-DE" sz="1100" dirty="0" err="1"/>
              <a:t>comparison</a:t>
            </a:r>
            <a:r>
              <a:rPr lang="de-DE" sz="1100" dirty="0"/>
              <a:t> </a:t>
            </a:r>
            <a:r>
              <a:rPr lang="de-DE" sz="1100" dirty="0" err="1"/>
              <a:t>between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number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restaurants</a:t>
            </a:r>
            <a:r>
              <a:rPr lang="de-DE" sz="1100" dirty="0"/>
              <a:t> (</a:t>
            </a:r>
            <a:r>
              <a:rPr lang="de-DE" sz="1100" dirty="0" err="1"/>
              <a:t>including</a:t>
            </a:r>
            <a:r>
              <a:rPr lang="de-DE" sz="1100" dirty="0"/>
              <a:t> </a:t>
            </a:r>
            <a:r>
              <a:rPr lang="de-DE" sz="1100" dirty="0" err="1"/>
              <a:t>Japanese</a:t>
            </a:r>
            <a:r>
              <a:rPr lang="de-DE" sz="1100" dirty="0"/>
              <a:t> </a:t>
            </a:r>
            <a:r>
              <a:rPr lang="de-DE" sz="1100" dirty="0" err="1"/>
              <a:t>restaurants</a:t>
            </a:r>
            <a:r>
              <a:rPr lang="de-DE" sz="1100" dirty="0"/>
              <a:t>) </a:t>
            </a:r>
            <a:r>
              <a:rPr lang="de-DE" sz="1100" dirty="0" err="1"/>
              <a:t>and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population</a:t>
            </a:r>
            <a:r>
              <a:rPr lang="de-DE" sz="1100" dirty="0"/>
              <a:t> </a:t>
            </a:r>
            <a:r>
              <a:rPr lang="de-DE" sz="1100" dirty="0" err="1"/>
              <a:t>density</a:t>
            </a:r>
            <a:r>
              <a:rPr lang="de-DE" sz="1100" dirty="0"/>
              <a:t> in </a:t>
            </a:r>
            <a:r>
              <a:rPr lang="de-DE" sz="1100" dirty="0" err="1"/>
              <a:t>each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10 </a:t>
            </a:r>
            <a:r>
              <a:rPr lang="de-DE" sz="1100" dirty="0" err="1"/>
              <a:t>districts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Düsseldorf. </a:t>
            </a:r>
          </a:p>
          <a:p>
            <a:pPr marL="0" indent="0">
              <a:buNone/>
            </a:pPr>
            <a:r>
              <a:rPr lang="de-DE" sz="1100" dirty="0" err="1"/>
              <a:t>Let´s</a:t>
            </a:r>
            <a:r>
              <a:rPr lang="de-DE" sz="1100" dirty="0"/>
              <a:t> </a:t>
            </a:r>
            <a:r>
              <a:rPr lang="de-DE" sz="1100" dirty="0" err="1"/>
              <a:t>take</a:t>
            </a:r>
            <a:r>
              <a:rPr lang="de-DE" sz="1100" dirty="0"/>
              <a:t> a </a:t>
            </a:r>
            <a:r>
              <a:rPr lang="de-DE" sz="1100" dirty="0" err="1"/>
              <a:t>deeper</a:t>
            </a:r>
            <a:r>
              <a:rPr lang="de-DE" sz="1100" dirty="0"/>
              <a:t> </a:t>
            </a:r>
            <a:r>
              <a:rPr lang="de-DE" sz="1100" dirty="0" err="1"/>
              <a:t>look</a:t>
            </a:r>
            <a:r>
              <a:rPr lang="de-DE" sz="1100" dirty="0"/>
              <a:t> at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number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restaurants</a:t>
            </a:r>
            <a:r>
              <a:rPr lang="de-DE" sz="1100" dirty="0"/>
              <a:t> </a:t>
            </a:r>
            <a:r>
              <a:rPr lang="de-DE" sz="1100" dirty="0" err="1"/>
              <a:t>first</a:t>
            </a:r>
            <a:r>
              <a:rPr lang="de-DE" sz="1100" dirty="0"/>
              <a:t>. </a:t>
            </a:r>
            <a:r>
              <a:rPr lang="de-DE" sz="1100" dirty="0" err="1"/>
              <a:t>According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barchart</a:t>
            </a:r>
            <a:r>
              <a:rPr lang="de-DE" sz="1100" dirty="0"/>
              <a:t> </a:t>
            </a:r>
            <a:r>
              <a:rPr lang="de-DE" sz="1100" dirty="0" err="1"/>
              <a:t>most</a:t>
            </a:r>
            <a:r>
              <a:rPr lang="de-DE" sz="1100" dirty="0"/>
              <a:t> </a:t>
            </a:r>
            <a:r>
              <a:rPr lang="de-DE" sz="1100" dirty="0" err="1"/>
              <a:t>restaurants</a:t>
            </a:r>
            <a:r>
              <a:rPr lang="de-DE" sz="1100" dirty="0"/>
              <a:t> (31) </a:t>
            </a:r>
            <a:r>
              <a:rPr lang="de-DE" sz="1100" dirty="0" err="1"/>
              <a:t>are</a:t>
            </a:r>
            <a:r>
              <a:rPr lang="de-DE" sz="1100" dirty="0"/>
              <a:t> in </a:t>
            </a:r>
            <a:r>
              <a:rPr lang="de-DE" sz="1100" dirty="0" err="1"/>
              <a:t>district</a:t>
            </a:r>
            <a:r>
              <a:rPr lang="de-DE" sz="1100" dirty="0"/>
              <a:t> 3 </a:t>
            </a:r>
            <a:r>
              <a:rPr lang="de-DE" sz="1100" dirty="0" err="1"/>
              <a:t>followed</a:t>
            </a:r>
            <a:r>
              <a:rPr lang="de-DE" sz="1100" dirty="0"/>
              <a:t> </a:t>
            </a:r>
            <a:r>
              <a:rPr lang="de-DE" sz="1100" dirty="0" err="1"/>
              <a:t>by</a:t>
            </a:r>
            <a:r>
              <a:rPr lang="de-DE" sz="1100" dirty="0"/>
              <a:t> </a:t>
            </a:r>
            <a:r>
              <a:rPr lang="de-DE" sz="1100" dirty="0" err="1"/>
              <a:t>district</a:t>
            </a:r>
            <a:r>
              <a:rPr lang="de-DE" sz="1100" dirty="0"/>
              <a:t> 2 (27). The </a:t>
            </a:r>
            <a:r>
              <a:rPr lang="de-DE" sz="1100" dirty="0" err="1"/>
              <a:t>following</a:t>
            </a:r>
            <a:r>
              <a:rPr lang="de-DE" sz="1100" dirty="0"/>
              <a:t> </a:t>
            </a:r>
            <a:r>
              <a:rPr lang="de-DE" sz="1100" dirty="0" err="1"/>
              <a:t>three</a:t>
            </a:r>
            <a:r>
              <a:rPr lang="de-DE" sz="1100" dirty="0"/>
              <a:t> </a:t>
            </a:r>
            <a:r>
              <a:rPr lang="de-DE" sz="1100" dirty="0" err="1"/>
              <a:t>districts</a:t>
            </a:r>
            <a:r>
              <a:rPr lang="de-DE" sz="1100" dirty="0"/>
              <a:t> 8, 1 </a:t>
            </a:r>
            <a:r>
              <a:rPr lang="de-DE" sz="1100" dirty="0" err="1"/>
              <a:t>and</a:t>
            </a:r>
            <a:r>
              <a:rPr lang="de-DE" sz="1100" dirty="0"/>
              <a:t> 4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very</a:t>
            </a:r>
            <a:r>
              <a:rPr lang="de-DE" sz="1100" dirty="0"/>
              <a:t> </a:t>
            </a:r>
            <a:r>
              <a:rPr lang="de-DE" sz="1100" dirty="0" err="1"/>
              <a:t>close</a:t>
            </a:r>
            <a:r>
              <a:rPr lang="de-DE" sz="1100" dirty="0"/>
              <a:t> </a:t>
            </a:r>
            <a:r>
              <a:rPr lang="de-DE" sz="1100" dirty="0" err="1"/>
              <a:t>together</a:t>
            </a:r>
            <a:r>
              <a:rPr lang="de-DE" sz="1100" dirty="0"/>
              <a:t>. The </a:t>
            </a:r>
            <a:r>
              <a:rPr lang="de-DE" sz="1100" dirty="0" err="1"/>
              <a:t>remaining</a:t>
            </a:r>
            <a:r>
              <a:rPr lang="de-DE" sz="1100" dirty="0"/>
              <a:t> </a:t>
            </a:r>
            <a:r>
              <a:rPr lang="de-DE" sz="1100" dirty="0" err="1"/>
              <a:t>districts</a:t>
            </a:r>
            <a:r>
              <a:rPr lang="de-DE" sz="1100" dirty="0"/>
              <a:t> </a:t>
            </a:r>
            <a:r>
              <a:rPr lang="de-DE" sz="1100" dirty="0" err="1"/>
              <a:t>show</a:t>
            </a:r>
            <a:r>
              <a:rPr lang="de-DE" sz="1100" dirty="0"/>
              <a:t> </a:t>
            </a:r>
            <a:r>
              <a:rPr lang="de-DE" sz="1100" dirty="0" err="1"/>
              <a:t>very</a:t>
            </a:r>
            <a:r>
              <a:rPr lang="de-DE" sz="1100" dirty="0"/>
              <a:t> </a:t>
            </a:r>
            <a:r>
              <a:rPr lang="de-DE" sz="1100" dirty="0" err="1"/>
              <a:t>low</a:t>
            </a:r>
            <a:r>
              <a:rPr lang="de-DE" sz="1100" dirty="0"/>
              <a:t> </a:t>
            </a:r>
            <a:r>
              <a:rPr lang="de-DE" sz="1100" dirty="0" err="1"/>
              <a:t>numbers</a:t>
            </a:r>
            <a:r>
              <a:rPr lang="de-DE" sz="1100" dirty="0"/>
              <a:t> in </a:t>
            </a:r>
            <a:r>
              <a:rPr lang="de-DE" sz="1100" dirty="0" err="1"/>
              <a:t>restaurants</a:t>
            </a:r>
            <a:r>
              <a:rPr lang="de-DE" sz="1100" dirty="0"/>
              <a:t>. </a:t>
            </a:r>
            <a:r>
              <a:rPr lang="de-DE" sz="1100" dirty="0" err="1"/>
              <a:t>There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no</a:t>
            </a:r>
            <a:r>
              <a:rPr lang="de-DE" sz="1100" dirty="0"/>
              <a:t> </a:t>
            </a:r>
            <a:r>
              <a:rPr lang="de-DE" sz="1100" dirty="0" err="1"/>
              <a:t>restaurants</a:t>
            </a:r>
            <a:r>
              <a:rPr lang="de-DE" sz="1100" dirty="0"/>
              <a:t> in </a:t>
            </a:r>
            <a:r>
              <a:rPr lang="de-DE" sz="1100" dirty="0" err="1"/>
              <a:t>district</a:t>
            </a:r>
            <a:r>
              <a:rPr lang="de-DE" sz="1100" dirty="0"/>
              <a:t> 10. </a:t>
            </a:r>
            <a:r>
              <a:rPr lang="de-DE" sz="1100" dirty="0" err="1"/>
              <a:t>Interesting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, </a:t>
            </a:r>
            <a:r>
              <a:rPr lang="de-DE" sz="1100" dirty="0" err="1"/>
              <a:t>that</a:t>
            </a:r>
            <a:r>
              <a:rPr lang="de-DE" sz="1100" dirty="0"/>
              <a:t> </a:t>
            </a:r>
            <a:r>
              <a:rPr lang="de-DE" sz="1100" dirty="0" err="1"/>
              <a:t>there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only</a:t>
            </a:r>
            <a:r>
              <a:rPr lang="de-DE" sz="1100" dirty="0"/>
              <a:t> 2 </a:t>
            </a:r>
            <a:r>
              <a:rPr lang="de-DE" sz="1100" dirty="0" err="1"/>
              <a:t>Japanese</a:t>
            </a:r>
            <a:r>
              <a:rPr lang="de-DE" sz="1100" dirty="0"/>
              <a:t> </a:t>
            </a:r>
            <a:r>
              <a:rPr lang="de-DE" sz="1100" dirty="0" err="1"/>
              <a:t>restaurants</a:t>
            </a:r>
            <a:r>
              <a:rPr lang="de-DE" sz="1100" dirty="0"/>
              <a:t> in total </a:t>
            </a:r>
            <a:r>
              <a:rPr lang="de-DE" sz="1100" dirty="0" err="1"/>
              <a:t>which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in </a:t>
            </a:r>
            <a:r>
              <a:rPr lang="de-DE" sz="1100" dirty="0" err="1"/>
              <a:t>district</a:t>
            </a:r>
            <a:r>
              <a:rPr lang="de-DE" sz="1100" dirty="0"/>
              <a:t> 1 </a:t>
            </a:r>
            <a:r>
              <a:rPr lang="de-DE" sz="1100" dirty="0" err="1"/>
              <a:t>and</a:t>
            </a:r>
            <a:r>
              <a:rPr lang="de-DE" sz="1100" dirty="0"/>
              <a:t> 3.</a:t>
            </a:r>
          </a:p>
          <a:p>
            <a:pPr marL="0" indent="0">
              <a:buNone/>
            </a:pPr>
            <a:r>
              <a:rPr lang="de-DE" sz="1100" dirty="0"/>
              <a:t>The </a:t>
            </a:r>
            <a:r>
              <a:rPr lang="de-DE" sz="1100" dirty="0" err="1"/>
              <a:t>population</a:t>
            </a:r>
            <a:r>
              <a:rPr lang="de-DE" sz="1100" dirty="0"/>
              <a:t> </a:t>
            </a:r>
            <a:r>
              <a:rPr lang="de-DE" sz="1100" dirty="0" err="1"/>
              <a:t>density</a:t>
            </a:r>
            <a:r>
              <a:rPr lang="de-DE" sz="1100" dirty="0"/>
              <a:t> </a:t>
            </a:r>
            <a:r>
              <a:rPr lang="de-DE" sz="1100" dirty="0" err="1"/>
              <a:t>shows</a:t>
            </a:r>
            <a:r>
              <a:rPr lang="de-DE" sz="1100" dirty="0"/>
              <a:t> </a:t>
            </a:r>
            <a:r>
              <a:rPr lang="de-DE" sz="1100" dirty="0" err="1"/>
              <a:t>how</a:t>
            </a:r>
            <a:r>
              <a:rPr lang="de-DE" sz="1100" dirty="0"/>
              <a:t> </a:t>
            </a:r>
            <a:r>
              <a:rPr lang="de-DE" sz="1100" dirty="0" err="1"/>
              <a:t>many</a:t>
            </a:r>
            <a:r>
              <a:rPr lang="de-DE" sz="1100" dirty="0"/>
              <a:t> </a:t>
            </a:r>
            <a:r>
              <a:rPr lang="de-DE" sz="1100" dirty="0" err="1"/>
              <a:t>inhabitants</a:t>
            </a:r>
            <a:r>
              <a:rPr lang="de-DE" sz="1100" dirty="0"/>
              <a:t> per </a:t>
            </a:r>
            <a:r>
              <a:rPr lang="de-DE" sz="1100" dirty="0" err="1"/>
              <a:t>square</a:t>
            </a:r>
            <a:r>
              <a:rPr lang="de-DE" sz="1100" dirty="0"/>
              <a:t>-kilometer in </a:t>
            </a:r>
            <a:r>
              <a:rPr lang="de-DE" sz="1100" dirty="0" err="1"/>
              <a:t>each</a:t>
            </a:r>
            <a:r>
              <a:rPr lang="de-DE" sz="1100" dirty="0"/>
              <a:t> </a:t>
            </a:r>
            <a:r>
              <a:rPr lang="de-DE" sz="1100" dirty="0" err="1"/>
              <a:t>district</a:t>
            </a:r>
            <a:r>
              <a:rPr lang="de-DE" sz="1100" dirty="0"/>
              <a:t> live. </a:t>
            </a:r>
            <a:r>
              <a:rPr lang="de-DE" sz="1100" dirty="0" err="1"/>
              <a:t>It</a:t>
            </a:r>
            <a:r>
              <a:rPr lang="de-DE" sz="1100" dirty="0"/>
              <a:t> </a:t>
            </a:r>
            <a:r>
              <a:rPr lang="de-DE" sz="1100" dirty="0" err="1"/>
              <a:t>shows</a:t>
            </a:r>
            <a:r>
              <a:rPr lang="de-DE" sz="1100" dirty="0"/>
              <a:t> </a:t>
            </a:r>
            <a:r>
              <a:rPr lang="de-DE" sz="1100" dirty="0" err="1"/>
              <a:t>peaks</a:t>
            </a:r>
            <a:r>
              <a:rPr lang="de-DE" sz="1100" dirty="0"/>
              <a:t> in </a:t>
            </a:r>
            <a:r>
              <a:rPr lang="de-DE" sz="1100" dirty="0" err="1"/>
              <a:t>district</a:t>
            </a:r>
            <a:r>
              <a:rPr lang="de-DE" sz="1100" dirty="0"/>
              <a:t> 2 </a:t>
            </a:r>
            <a:r>
              <a:rPr lang="de-DE" sz="1100" dirty="0" err="1"/>
              <a:t>and</a:t>
            </a:r>
            <a:r>
              <a:rPr lang="de-DE" sz="1100" dirty="0"/>
              <a:t> 1 </a:t>
            </a:r>
            <a:r>
              <a:rPr lang="de-DE" sz="1100" dirty="0" err="1"/>
              <a:t>with</a:t>
            </a:r>
            <a:r>
              <a:rPr lang="de-DE" sz="1100" dirty="0"/>
              <a:t> circa 8000 </a:t>
            </a:r>
            <a:r>
              <a:rPr lang="de-DE" sz="1100" dirty="0" err="1"/>
              <a:t>and</a:t>
            </a:r>
            <a:r>
              <a:rPr lang="de-DE" sz="1100" dirty="0"/>
              <a:t> 7000 </a:t>
            </a:r>
            <a:r>
              <a:rPr lang="de-DE" sz="1100" dirty="0" err="1"/>
              <a:t>people</a:t>
            </a:r>
            <a:r>
              <a:rPr lang="de-DE" sz="1100" dirty="0"/>
              <a:t> per qkm. Most </a:t>
            </a:r>
            <a:r>
              <a:rPr lang="de-DE" sz="1100" dirty="0" err="1"/>
              <a:t>other</a:t>
            </a:r>
            <a:r>
              <a:rPr lang="de-DE" sz="1100" dirty="0"/>
              <a:t> </a:t>
            </a:r>
            <a:r>
              <a:rPr lang="de-DE" sz="1100" dirty="0" err="1"/>
              <a:t>districts</a:t>
            </a:r>
            <a:r>
              <a:rPr lang="de-DE" sz="1100" dirty="0"/>
              <a:t> </a:t>
            </a:r>
            <a:r>
              <a:rPr lang="de-DE" sz="1100" dirty="0" err="1"/>
              <a:t>show</a:t>
            </a:r>
            <a:r>
              <a:rPr lang="de-DE" sz="1100" dirty="0"/>
              <a:t> </a:t>
            </a:r>
            <a:r>
              <a:rPr lang="de-DE" sz="1100" dirty="0" err="1"/>
              <a:t>figures</a:t>
            </a:r>
            <a:r>
              <a:rPr lang="de-DE" sz="1100" dirty="0"/>
              <a:t> </a:t>
            </a:r>
            <a:r>
              <a:rPr lang="de-DE" sz="1100" dirty="0" err="1"/>
              <a:t>between</a:t>
            </a:r>
            <a:r>
              <a:rPr lang="de-DE" sz="1100" dirty="0"/>
              <a:t> 2800 </a:t>
            </a:r>
            <a:r>
              <a:rPr lang="de-DE" sz="1100" dirty="0" err="1"/>
              <a:t>and</a:t>
            </a:r>
            <a:r>
              <a:rPr lang="de-DE" sz="1100" dirty="0"/>
              <a:t> 4500. </a:t>
            </a:r>
            <a:r>
              <a:rPr lang="de-DE" sz="1100" dirty="0" err="1"/>
              <a:t>Only</a:t>
            </a:r>
            <a:r>
              <a:rPr lang="de-DE" sz="1100" dirty="0"/>
              <a:t> </a:t>
            </a:r>
            <a:r>
              <a:rPr lang="de-DE" sz="1100" dirty="0" err="1"/>
              <a:t>district</a:t>
            </a:r>
            <a:r>
              <a:rPr lang="de-DE" sz="1100" dirty="0"/>
              <a:t> 7 </a:t>
            </a:r>
            <a:r>
              <a:rPr lang="de-DE" sz="1100" dirty="0" err="1"/>
              <a:t>and</a:t>
            </a:r>
            <a:r>
              <a:rPr lang="de-DE" sz="1100" dirty="0"/>
              <a:t> 5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below</a:t>
            </a:r>
            <a:r>
              <a:rPr lang="de-DE" sz="1100" dirty="0"/>
              <a:t> 2000 </a:t>
            </a:r>
            <a:r>
              <a:rPr lang="de-DE" sz="1100" dirty="0" err="1"/>
              <a:t>and</a:t>
            </a:r>
            <a:r>
              <a:rPr lang="de-DE" sz="1100" dirty="0"/>
              <a:t> 1000.</a:t>
            </a:r>
          </a:p>
          <a:p>
            <a:pPr marL="0" indent="0">
              <a:buNone/>
            </a:pPr>
            <a:r>
              <a:rPr lang="de-DE" sz="1100" dirty="0"/>
              <a:t>Key in </a:t>
            </a:r>
            <a:r>
              <a:rPr lang="de-DE" sz="1100" dirty="0" err="1"/>
              <a:t>this</a:t>
            </a:r>
            <a:r>
              <a:rPr lang="de-DE" sz="1100" dirty="0"/>
              <a:t> </a:t>
            </a:r>
            <a:r>
              <a:rPr lang="de-DE" sz="1100" dirty="0" err="1"/>
              <a:t>analysis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relation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population</a:t>
            </a:r>
            <a:r>
              <a:rPr lang="de-DE" sz="1100" dirty="0"/>
              <a:t> </a:t>
            </a:r>
            <a:r>
              <a:rPr lang="de-DE" sz="1100" dirty="0" err="1"/>
              <a:t>density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</a:t>
            </a:r>
            <a:r>
              <a:rPr lang="de-DE" sz="1100" dirty="0" err="1"/>
              <a:t>number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restaurants</a:t>
            </a:r>
            <a:r>
              <a:rPr lang="de-DE" sz="1100" dirty="0"/>
              <a:t>, </a:t>
            </a:r>
            <a:r>
              <a:rPr lang="de-DE" sz="1100" dirty="0" err="1"/>
              <a:t>which</a:t>
            </a:r>
            <a:r>
              <a:rPr lang="de-DE" sz="1100" dirty="0"/>
              <a:t> </a:t>
            </a:r>
            <a:r>
              <a:rPr lang="de-DE" sz="1100" dirty="0" err="1"/>
              <a:t>results</a:t>
            </a:r>
            <a:r>
              <a:rPr lang="de-DE" sz="1100" dirty="0"/>
              <a:t> </a:t>
            </a:r>
            <a:r>
              <a:rPr lang="de-DE" sz="1100" dirty="0" err="1"/>
              <a:t>finally</a:t>
            </a:r>
            <a:r>
              <a:rPr lang="de-DE" sz="1100" dirty="0"/>
              <a:t> in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new</a:t>
            </a:r>
            <a:r>
              <a:rPr lang="de-DE" sz="1100" dirty="0"/>
              <a:t> KPI </a:t>
            </a:r>
            <a:r>
              <a:rPr lang="de-DE" sz="1100" dirty="0" err="1"/>
              <a:t>number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restaurants</a:t>
            </a:r>
            <a:r>
              <a:rPr lang="de-DE" sz="1100" dirty="0"/>
              <a:t> per 1000 </a:t>
            </a:r>
            <a:r>
              <a:rPr lang="de-DE" sz="1100" dirty="0" err="1"/>
              <a:t>people</a:t>
            </a:r>
            <a:r>
              <a:rPr lang="de-DE" sz="1100" dirty="0"/>
              <a:t>. The last </a:t>
            </a:r>
            <a:r>
              <a:rPr lang="de-DE" sz="1100" dirty="0" err="1"/>
              <a:t>chart</a:t>
            </a:r>
            <a:r>
              <a:rPr lang="de-DE" sz="1100" dirty="0"/>
              <a:t> </a:t>
            </a:r>
            <a:r>
              <a:rPr lang="de-DE" sz="1100" dirty="0" err="1"/>
              <a:t>reveals</a:t>
            </a:r>
            <a:r>
              <a:rPr lang="de-DE" sz="1100" dirty="0"/>
              <a:t> </a:t>
            </a:r>
            <a:r>
              <a:rPr lang="de-DE" sz="1100" dirty="0" err="1"/>
              <a:t>that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lowest</a:t>
            </a:r>
            <a:r>
              <a:rPr lang="de-DE" sz="1100" dirty="0"/>
              <a:t> </a:t>
            </a:r>
            <a:r>
              <a:rPr lang="de-DE" sz="1100" dirty="0" err="1"/>
              <a:t>figures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in </a:t>
            </a:r>
            <a:r>
              <a:rPr lang="de-DE" sz="1100" dirty="0" err="1"/>
              <a:t>district</a:t>
            </a:r>
            <a:r>
              <a:rPr lang="de-DE" sz="1100" dirty="0"/>
              <a:t> 10, 9, 7, 6 </a:t>
            </a:r>
            <a:r>
              <a:rPr lang="de-DE" sz="1100" dirty="0" err="1"/>
              <a:t>and</a:t>
            </a:r>
            <a:r>
              <a:rPr lang="de-DE" sz="1100" dirty="0"/>
              <a:t> 5. This </a:t>
            </a:r>
            <a:r>
              <a:rPr lang="de-DE" sz="1100" dirty="0" err="1"/>
              <a:t>means</a:t>
            </a:r>
            <a:r>
              <a:rPr lang="de-DE" sz="1100" dirty="0"/>
              <a:t> </a:t>
            </a:r>
            <a:r>
              <a:rPr lang="de-DE" sz="1100" dirty="0" err="1"/>
              <a:t>that</a:t>
            </a:r>
            <a:r>
              <a:rPr lang="de-DE" sz="1100" dirty="0"/>
              <a:t> in </a:t>
            </a:r>
            <a:r>
              <a:rPr lang="de-DE" sz="1100" dirty="0" err="1"/>
              <a:t>these</a:t>
            </a:r>
            <a:r>
              <a:rPr lang="de-DE" sz="1100" dirty="0"/>
              <a:t> </a:t>
            </a:r>
            <a:r>
              <a:rPr lang="de-DE" sz="1100" dirty="0" err="1"/>
              <a:t>districts</a:t>
            </a:r>
            <a:r>
              <a:rPr lang="de-DE" sz="1100" dirty="0"/>
              <a:t> </a:t>
            </a:r>
            <a:r>
              <a:rPr lang="de-DE" sz="1100" dirty="0" err="1"/>
              <a:t>there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probably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lowest</a:t>
            </a:r>
            <a:r>
              <a:rPr lang="de-DE" sz="1100" dirty="0"/>
              <a:t> </a:t>
            </a:r>
            <a:r>
              <a:rPr lang="de-DE" sz="1100" dirty="0" err="1"/>
              <a:t>competition</a:t>
            </a:r>
            <a:r>
              <a:rPr lang="de-DE" sz="1100" dirty="0"/>
              <a:t> rate. In </a:t>
            </a:r>
            <a:r>
              <a:rPr lang="de-DE" sz="1100" dirty="0" err="1"/>
              <a:t>addition</a:t>
            </a:r>
            <a:r>
              <a:rPr lang="de-DE" sz="1100" dirty="0"/>
              <a:t> in </a:t>
            </a:r>
            <a:r>
              <a:rPr lang="de-DE" sz="1100" dirty="0" err="1"/>
              <a:t>these</a:t>
            </a:r>
            <a:r>
              <a:rPr lang="de-DE" sz="1100" dirty="0"/>
              <a:t> </a:t>
            </a:r>
            <a:r>
              <a:rPr lang="de-DE" sz="1100" dirty="0" err="1"/>
              <a:t>districts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no</a:t>
            </a:r>
            <a:r>
              <a:rPr lang="de-DE" sz="1100" dirty="0"/>
              <a:t> </a:t>
            </a:r>
            <a:r>
              <a:rPr lang="de-DE" sz="1100" dirty="0" err="1"/>
              <a:t>Japanese</a:t>
            </a:r>
            <a:r>
              <a:rPr lang="de-DE" sz="1100" dirty="0"/>
              <a:t> </a:t>
            </a:r>
            <a:r>
              <a:rPr lang="de-DE" sz="1100" dirty="0" err="1"/>
              <a:t>restaurants</a:t>
            </a:r>
            <a:r>
              <a:rPr lang="de-DE" sz="1100" dirty="0"/>
              <a:t>, so </a:t>
            </a:r>
            <a:r>
              <a:rPr lang="de-DE" sz="1100" dirty="0" err="1"/>
              <a:t>that</a:t>
            </a:r>
            <a:r>
              <a:rPr lang="de-DE" sz="1100" dirty="0"/>
              <a:t> </a:t>
            </a:r>
            <a:r>
              <a:rPr lang="de-DE" sz="1100" dirty="0" err="1"/>
              <a:t>another</a:t>
            </a:r>
            <a:r>
              <a:rPr lang="de-DE" sz="1100" dirty="0"/>
              <a:t> </a:t>
            </a:r>
            <a:r>
              <a:rPr lang="de-DE" sz="1100" dirty="0" err="1"/>
              <a:t>Japanese</a:t>
            </a:r>
            <a:r>
              <a:rPr lang="de-DE" sz="1100" dirty="0"/>
              <a:t> </a:t>
            </a:r>
            <a:r>
              <a:rPr lang="de-DE" sz="1100" dirty="0" err="1"/>
              <a:t>restaurant</a:t>
            </a:r>
            <a:r>
              <a:rPr lang="de-DE" sz="1100" dirty="0"/>
              <a:t> </a:t>
            </a:r>
            <a:r>
              <a:rPr lang="de-DE" sz="1100" dirty="0" err="1"/>
              <a:t>can</a:t>
            </a:r>
            <a:r>
              <a:rPr lang="de-DE" sz="1100" dirty="0"/>
              <a:t> </a:t>
            </a:r>
            <a:r>
              <a:rPr lang="de-DE" sz="1100" dirty="0" err="1"/>
              <a:t>broaden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variety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cuisine</a:t>
            </a:r>
            <a:r>
              <a:rPr lang="de-DE" sz="1100" dirty="0"/>
              <a:t> </a:t>
            </a:r>
            <a:r>
              <a:rPr lang="de-DE" sz="1100" dirty="0" err="1"/>
              <a:t>available</a:t>
            </a:r>
            <a:r>
              <a:rPr lang="de-DE" sz="1100" dirty="0"/>
              <a:t>. In all </a:t>
            </a:r>
            <a:r>
              <a:rPr lang="de-DE" sz="1100" dirty="0" err="1"/>
              <a:t>other</a:t>
            </a:r>
            <a:r>
              <a:rPr lang="de-DE" sz="1100" dirty="0"/>
              <a:t> </a:t>
            </a:r>
            <a:r>
              <a:rPr lang="de-DE" sz="1100" dirty="0" err="1"/>
              <a:t>districts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number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restaurants</a:t>
            </a:r>
            <a:r>
              <a:rPr lang="de-DE" sz="1100" dirty="0"/>
              <a:t> per 1000 </a:t>
            </a:r>
            <a:r>
              <a:rPr lang="de-DE" sz="1100" dirty="0" err="1"/>
              <a:t>people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much</a:t>
            </a:r>
            <a:r>
              <a:rPr lang="de-DE" sz="1100" dirty="0"/>
              <a:t> </a:t>
            </a:r>
            <a:r>
              <a:rPr lang="de-DE" sz="1100" dirty="0" err="1"/>
              <a:t>higher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</a:t>
            </a:r>
            <a:r>
              <a:rPr lang="de-DE" sz="1100" dirty="0" err="1"/>
              <a:t>therefore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competition</a:t>
            </a:r>
            <a:r>
              <a:rPr lang="de-DE" sz="1100" dirty="0"/>
              <a:t>.</a:t>
            </a:r>
          </a:p>
          <a:p>
            <a:pPr marL="0" indent="0">
              <a:buNone/>
            </a:pPr>
            <a:r>
              <a:rPr lang="de-DE" sz="1100" dirty="0"/>
              <a:t>The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analysis</a:t>
            </a:r>
            <a:r>
              <a:rPr lang="de-DE" sz="1100" dirty="0"/>
              <a:t> </a:t>
            </a:r>
            <a:r>
              <a:rPr lang="de-DE" sz="1100" dirty="0" err="1"/>
              <a:t>has</a:t>
            </a:r>
            <a:r>
              <a:rPr lang="de-DE" sz="1100" dirty="0"/>
              <a:t> </a:t>
            </a:r>
            <a:r>
              <a:rPr lang="de-DE" sz="1100" dirty="0" err="1"/>
              <a:t>some</a:t>
            </a:r>
            <a:r>
              <a:rPr lang="de-DE" sz="1100" dirty="0"/>
              <a:t> </a:t>
            </a:r>
            <a:r>
              <a:rPr lang="de-DE" sz="1100" dirty="0" err="1"/>
              <a:t>weaknesses</a:t>
            </a:r>
            <a:r>
              <a:rPr lang="de-DE" sz="1100" dirty="0"/>
              <a:t> </a:t>
            </a:r>
            <a:r>
              <a:rPr lang="de-DE" sz="1100" dirty="0" err="1"/>
              <a:t>that</a:t>
            </a:r>
            <a:r>
              <a:rPr lang="de-DE" sz="1100" dirty="0"/>
              <a:t> </a:t>
            </a:r>
            <a:r>
              <a:rPr lang="de-DE" sz="1100" dirty="0" err="1"/>
              <a:t>need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considered</a:t>
            </a:r>
            <a:r>
              <a:rPr lang="de-DE" sz="1100" dirty="0"/>
              <a:t> </a:t>
            </a:r>
            <a:r>
              <a:rPr lang="de-DE" sz="1100" dirty="0" err="1"/>
              <a:t>here</a:t>
            </a:r>
            <a:r>
              <a:rPr lang="de-DE" sz="1100" dirty="0"/>
              <a:t>. First,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analysis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an optimal </a:t>
            </a:r>
            <a:r>
              <a:rPr lang="de-DE" sz="1100" dirty="0" err="1"/>
              <a:t>location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a </a:t>
            </a:r>
            <a:r>
              <a:rPr lang="de-DE" sz="1100" dirty="0" err="1"/>
              <a:t>restaurant</a:t>
            </a:r>
            <a:r>
              <a:rPr lang="de-DE" sz="1100" dirty="0"/>
              <a:t> </a:t>
            </a:r>
            <a:r>
              <a:rPr lang="de-DE" sz="1100" dirty="0" err="1"/>
              <a:t>needs</a:t>
            </a:r>
            <a:r>
              <a:rPr lang="de-DE" sz="1100" dirty="0"/>
              <a:t> </a:t>
            </a:r>
            <a:r>
              <a:rPr lang="de-DE" sz="1100" dirty="0" err="1"/>
              <a:t>more</a:t>
            </a:r>
            <a:r>
              <a:rPr lang="de-DE" sz="1100" dirty="0"/>
              <a:t> </a:t>
            </a:r>
            <a:r>
              <a:rPr lang="de-DE" sz="1100" dirty="0" err="1"/>
              <a:t>detailed</a:t>
            </a:r>
            <a:r>
              <a:rPr lang="de-DE" sz="1100" dirty="0"/>
              <a:t> </a:t>
            </a:r>
            <a:r>
              <a:rPr lang="de-DE" sz="1100" dirty="0" err="1"/>
              <a:t>geolocal</a:t>
            </a:r>
            <a:r>
              <a:rPr lang="de-DE" sz="1100" dirty="0"/>
              <a:t> </a:t>
            </a:r>
            <a:r>
              <a:rPr lang="de-DE" sz="1100" dirty="0" err="1"/>
              <a:t>information</a:t>
            </a:r>
            <a:r>
              <a:rPr lang="de-DE" sz="1100" dirty="0"/>
              <a:t> </a:t>
            </a:r>
            <a:r>
              <a:rPr lang="de-DE" sz="1100" dirty="0" err="1"/>
              <a:t>especially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about</a:t>
            </a:r>
            <a:r>
              <a:rPr lang="de-DE" sz="1100" dirty="0"/>
              <a:t> </a:t>
            </a:r>
            <a:r>
              <a:rPr lang="de-DE" sz="1100" dirty="0" err="1"/>
              <a:t>certain</a:t>
            </a:r>
            <a:r>
              <a:rPr lang="de-DE" sz="1100" dirty="0"/>
              <a:t> </a:t>
            </a:r>
            <a:r>
              <a:rPr lang="de-DE" sz="1100" dirty="0" err="1"/>
              <a:t>city</a:t>
            </a:r>
            <a:r>
              <a:rPr lang="de-DE" sz="1100" dirty="0"/>
              <a:t> </a:t>
            </a:r>
            <a:r>
              <a:rPr lang="de-DE" sz="1100" dirty="0" err="1"/>
              <a:t>areas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</a:t>
            </a:r>
            <a:r>
              <a:rPr lang="de-DE" sz="1100" dirty="0" err="1"/>
              <a:t>streets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more</a:t>
            </a:r>
            <a:r>
              <a:rPr lang="de-DE" sz="1100" dirty="0"/>
              <a:t> </a:t>
            </a:r>
            <a:r>
              <a:rPr lang="de-DE" sz="1100" dirty="0" err="1"/>
              <a:t>precise</a:t>
            </a:r>
            <a:r>
              <a:rPr lang="de-DE" sz="1100" dirty="0"/>
              <a:t>. </a:t>
            </a:r>
            <a:r>
              <a:rPr lang="de-DE" sz="1100" dirty="0" err="1"/>
              <a:t>Additionally</a:t>
            </a:r>
            <a:r>
              <a:rPr lang="de-DE" sz="1100" dirty="0"/>
              <a:t> a </a:t>
            </a:r>
            <a:r>
              <a:rPr lang="de-DE" sz="1100" dirty="0" err="1"/>
              <a:t>lot</a:t>
            </a:r>
            <a:r>
              <a:rPr lang="de-DE" sz="1100" dirty="0"/>
              <a:t> </a:t>
            </a:r>
            <a:r>
              <a:rPr lang="de-DE" sz="1100" dirty="0" err="1"/>
              <a:t>more</a:t>
            </a:r>
            <a:r>
              <a:rPr lang="de-DE" sz="1100" dirty="0"/>
              <a:t> </a:t>
            </a:r>
            <a:r>
              <a:rPr lang="de-DE" sz="1100" dirty="0" err="1"/>
              <a:t>information</a:t>
            </a:r>
            <a:r>
              <a:rPr lang="de-DE" sz="1100" dirty="0"/>
              <a:t> </a:t>
            </a:r>
            <a:r>
              <a:rPr lang="de-DE" sz="1100" dirty="0" err="1"/>
              <a:t>can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added</a:t>
            </a:r>
            <a:r>
              <a:rPr lang="de-DE" sz="1100" dirty="0"/>
              <a:t> in </a:t>
            </a:r>
            <a:r>
              <a:rPr lang="de-DE" sz="1100" dirty="0" err="1"/>
              <a:t>this</a:t>
            </a:r>
            <a:r>
              <a:rPr lang="de-DE" sz="1100" dirty="0"/>
              <a:t> </a:t>
            </a:r>
            <a:r>
              <a:rPr lang="de-DE" sz="1100" dirty="0" err="1"/>
              <a:t>analysis</a:t>
            </a:r>
            <a:r>
              <a:rPr lang="de-DE" sz="1100" dirty="0"/>
              <a:t> in </a:t>
            </a:r>
            <a:r>
              <a:rPr lang="de-DE" sz="1100" dirty="0" err="1"/>
              <a:t>order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enhance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results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</a:t>
            </a:r>
            <a:r>
              <a:rPr lang="de-DE" sz="1100" dirty="0" err="1"/>
              <a:t>make</a:t>
            </a:r>
            <a:r>
              <a:rPr lang="de-DE" sz="1100" dirty="0"/>
              <a:t> a </a:t>
            </a:r>
            <a:r>
              <a:rPr lang="de-DE" sz="1100" dirty="0" err="1"/>
              <a:t>better</a:t>
            </a:r>
            <a:r>
              <a:rPr lang="de-DE" sz="1100" dirty="0"/>
              <a:t> </a:t>
            </a:r>
            <a:r>
              <a:rPr lang="de-DE" sz="1100" dirty="0" err="1"/>
              <a:t>recommendation</a:t>
            </a:r>
            <a:r>
              <a:rPr lang="de-DE" sz="1100" dirty="0"/>
              <a:t>. These </a:t>
            </a:r>
            <a:r>
              <a:rPr lang="de-DE" sz="1100" dirty="0" err="1"/>
              <a:t>coulde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information</a:t>
            </a:r>
            <a:r>
              <a:rPr lang="de-DE" sz="1100" dirty="0"/>
              <a:t> </a:t>
            </a:r>
            <a:r>
              <a:rPr lang="de-DE" sz="1100" dirty="0" err="1"/>
              <a:t>about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income</a:t>
            </a:r>
            <a:r>
              <a:rPr lang="de-DE" sz="1100" dirty="0"/>
              <a:t> </a:t>
            </a:r>
            <a:r>
              <a:rPr lang="de-DE" sz="1100" dirty="0" err="1"/>
              <a:t>situation</a:t>
            </a:r>
            <a:r>
              <a:rPr lang="de-DE" sz="1100" dirty="0"/>
              <a:t>, </a:t>
            </a:r>
            <a:r>
              <a:rPr lang="de-DE" sz="1100" dirty="0" err="1"/>
              <a:t>restaurant</a:t>
            </a:r>
            <a:r>
              <a:rPr lang="de-DE" sz="1100" dirty="0"/>
              <a:t> </a:t>
            </a:r>
            <a:r>
              <a:rPr lang="de-DE" sz="1100" dirty="0" err="1"/>
              <a:t>expenditures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</a:t>
            </a:r>
            <a:r>
              <a:rPr lang="de-DE" sz="1100" dirty="0" err="1"/>
              <a:t>average</a:t>
            </a:r>
            <a:r>
              <a:rPr lang="de-DE" sz="1100" dirty="0"/>
              <a:t> </a:t>
            </a:r>
            <a:r>
              <a:rPr lang="de-DE" sz="1100" dirty="0" err="1"/>
              <a:t>age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inhabitants</a:t>
            </a:r>
            <a:r>
              <a:rPr lang="de-DE" sz="1100" dirty="0"/>
              <a:t>. </a:t>
            </a:r>
            <a:r>
              <a:rPr lang="de-DE" sz="1100" dirty="0" err="1"/>
              <a:t>One</a:t>
            </a:r>
            <a:r>
              <a:rPr lang="de-DE" sz="1100" dirty="0"/>
              <a:t> </a:t>
            </a:r>
            <a:r>
              <a:rPr lang="de-DE" sz="1100" dirty="0" err="1"/>
              <a:t>mistake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very</a:t>
            </a:r>
            <a:r>
              <a:rPr lang="de-DE" sz="1100" dirty="0"/>
              <a:t> </a:t>
            </a:r>
            <a:r>
              <a:rPr lang="de-DE" sz="1100" dirty="0" err="1"/>
              <a:t>obvious</a:t>
            </a:r>
            <a:r>
              <a:rPr lang="de-DE" sz="1100" dirty="0"/>
              <a:t>, </a:t>
            </a:r>
            <a:r>
              <a:rPr lang="de-DE" sz="1100" dirty="0" err="1"/>
              <a:t>Foursquare</a:t>
            </a:r>
            <a:r>
              <a:rPr lang="de-DE" sz="1100" dirty="0"/>
              <a:t> </a:t>
            </a:r>
            <a:r>
              <a:rPr lang="de-DE" sz="1100" dirty="0" err="1"/>
              <a:t>doesn't</a:t>
            </a:r>
            <a:r>
              <a:rPr lang="de-DE" sz="1100" dirty="0"/>
              <a:t> </a:t>
            </a:r>
            <a:r>
              <a:rPr lang="de-DE" sz="1100" dirty="0" err="1"/>
              <a:t>represent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full</a:t>
            </a:r>
            <a:r>
              <a:rPr lang="de-DE" sz="1100" dirty="0"/>
              <a:t> </a:t>
            </a:r>
            <a:r>
              <a:rPr lang="de-DE" sz="1100" dirty="0" err="1"/>
              <a:t>picture</a:t>
            </a:r>
            <a:r>
              <a:rPr lang="de-DE" sz="1100" dirty="0"/>
              <a:t>, </a:t>
            </a:r>
            <a:r>
              <a:rPr lang="de-DE" sz="1100" dirty="0" err="1"/>
              <a:t>since</a:t>
            </a:r>
            <a:r>
              <a:rPr lang="de-DE" sz="1100" dirty="0"/>
              <a:t> </a:t>
            </a:r>
            <a:r>
              <a:rPr lang="de-DE" sz="1100" dirty="0" err="1"/>
              <a:t>many</a:t>
            </a:r>
            <a:r>
              <a:rPr lang="de-DE" sz="1100" dirty="0"/>
              <a:t> </a:t>
            </a:r>
            <a:r>
              <a:rPr lang="de-DE" sz="1100" dirty="0" err="1"/>
              <a:t>venues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not on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list</a:t>
            </a:r>
            <a:r>
              <a:rPr lang="de-DE" sz="1100" dirty="0"/>
              <a:t>. This </a:t>
            </a:r>
            <a:r>
              <a:rPr lang="de-DE" sz="1100" dirty="0" err="1"/>
              <a:t>can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solved</a:t>
            </a:r>
            <a:r>
              <a:rPr lang="de-DE" sz="1100" dirty="0"/>
              <a:t> </a:t>
            </a:r>
            <a:r>
              <a:rPr lang="de-DE" sz="1100" dirty="0" err="1"/>
              <a:t>by</a:t>
            </a:r>
            <a:r>
              <a:rPr lang="de-DE" sz="1100" dirty="0"/>
              <a:t>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other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sources</a:t>
            </a:r>
            <a:r>
              <a:rPr lang="de-DE" sz="1100" dirty="0"/>
              <a:t> such </a:t>
            </a:r>
            <a:r>
              <a:rPr lang="de-DE" sz="1100" dirty="0" err="1"/>
              <a:t>as</a:t>
            </a:r>
            <a:r>
              <a:rPr lang="de-DE" sz="1100" dirty="0"/>
              <a:t> Google </a:t>
            </a:r>
            <a:r>
              <a:rPr lang="de-DE" sz="1100" dirty="0" err="1"/>
              <a:t>maps</a:t>
            </a:r>
            <a:r>
              <a:rPr lang="de-DE" sz="1100" dirty="0"/>
              <a:t>.</a:t>
            </a:r>
          </a:p>
          <a:p>
            <a:pPr marL="0" indent="0">
              <a:buNone/>
            </a:pPr>
            <a:endParaRPr lang="de-DE" sz="70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A8107AB-C8F5-CB4C-9B24-0C04A8382816}"/>
              </a:ext>
            </a:extLst>
          </p:cNvPr>
          <p:cNvSpPr txBox="1">
            <a:spLocks/>
          </p:cNvSpPr>
          <p:nvPr/>
        </p:nvSpPr>
        <p:spPr>
          <a:xfrm>
            <a:off x="1371600" y="475375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1" dirty="0"/>
              <a:t>5. </a:t>
            </a:r>
            <a:r>
              <a:rPr lang="de-DE" sz="3600" b="1" dirty="0" err="1"/>
              <a:t>Results</a:t>
            </a:r>
            <a:r>
              <a:rPr lang="de-DE" sz="3600" b="1" dirty="0"/>
              <a:t> </a:t>
            </a:r>
            <a:r>
              <a:rPr lang="de-DE" sz="3600" b="1" dirty="0" err="1"/>
              <a:t>and</a:t>
            </a:r>
            <a:r>
              <a:rPr lang="de-DE" sz="3600" b="1" dirty="0"/>
              <a:t> </a:t>
            </a:r>
            <a:r>
              <a:rPr lang="de-DE" sz="3600" b="1" dirty="0" err="1"/>
              <a:t>discussion</a:t>
            </a:r>
            <a:endParaRPr lang="de-DE" sz="3600" b="1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68FEF2C-7D89-2447-ABC0-1B4710EDAE53}"/>
              </a:ext>
            </a:extLst>
          </p:cNvPr>
          <p:cNvSpPr txBox="1">
            <a:spLocks/>
          </p:cNvSpPr>
          <p:nvPr/>
        </p:nvSpPr>
        <p:spPr>
          <a:xfrm>
            <a:off x="1371600" y="5406389"/>
            <a:ext cx="9601200" cy="833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conclude</a:t>
            </a:r>
            <a:r>
              <a:rPr lang="de-DE" sz="1100" dirty="0"/>
              <a:t>,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analysis</a:t>
            </a:r>
            <a:r>
              <a:rPr lang="de-DE" sz="1100" dirty="0"/>
              <a:t> was </a:t>
            </a:r>
            <a:r>
              <a:rPr lang="de-DE" sz="1100" dirty="0" err="1"/>
              <a:t>performed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identify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most</a:t>
            </a:r>
            <a:r>
              <a:rPr lang="de-DE" sz="1100" dirty="0"/>
              <a:t> optimal </a:t>
            </a:r>
            <a:r>
              <a:rPr lang="de-DE" sz="1100" dirty="0" err="1"/>
              <a:t>borough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placement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a </a:t>
            </a:r>
            <a:r>
              <a:rPr lang="de-DE" sz="1100" dirty="0" err="1"/>
              <a:t>Japanese</a:t>
            </a:r>
            <a:r>
              <a:rPr lang="de-DE" sz="1100" dirty="0"/>
              <a:t> </a:t>
            </a:r>
            <a:r>
              <a:rPr lang="de-DE" sz="1100" dirty="0" err="1"/>
              <a:t>restaurant</a:t>
            </a:r>
            <a:r>
              <a:rPr lang="de-DE" sz="1100" dirty="0"/>
              <a:t> in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city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Düsseldorf. </a:t>
            </a:r>
            <a:r>
              <a:rPr lang="de-DE" sz="1100" dirty="0" err="1"/>
              <a:t>During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analysis</a:t>
            </a:r>
            <a:r>
              <a:rPr lang="de-DE" sz="1100" dirty="0"/>
              <a:t>, </a:t>
            </a:r>
            <a:r>
              <a:rPr lang="de-DE" sz="1100" dirty="0" err="1"/>
              <a:t>several</a:t>
            </a:r>
            <a:r>
              <a:rPr lang="de-DE" sz="1100" dirty="0"/>
              <a:t> </a:t>
            </a:r>
            <a:r>
              <a:rPr lang="de-DE" sz="1100" dirty="0" err="1"/>
              <a:t>important</a:t>
            </a:r>
            <a:r>
              <a:rPr lang="de-DE" sz="1100" dirty="0"/>
              <a:t> </a:t>
            </a:r>
            <a:r>
              <a:rPr lang="de-DE" sz="1100" dirty="0" err="1"/>
              <a:t>statistical</a:t>
            </a:r>
            <a:r>
              <a:rPr lang="de-DE" sz="1100" dirty="0"/>
              <a:t> </a:t>
            </a:r>
            <a:r>
              <a:rPr lang="de-DE" sz="1100" dirty="0" err="1"/>
              <a:t>features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boroughs</a:t>
            </a:r>
            <a:r>
              <a:rPr lang="de-DE" sz="1100" dirty="0"/>
              <a:t> </a:t>
            </a:r>
            <a:r>
              <a:rPr lang="de-DE" sz="1100" dirty="0" err="1"/>
              <a:t>were</a:t>
            </a:r>
            <a:r>
              <a:rPr lang="de-DE" sz="1100" dirty="0"/>
              <a:t> </a:t>
            </a:r>
            <a:r>
              <a:rPr lang="de-DE" sz="1100" dirty="0" err="1"/>
              <a:t>explored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</a:t>
            </a:r>
            <a:r>
              <a:rPr lang="de-DE" sz="1100" dirty="0" err="1"/>
              <a:t>visualized</a:t>
            </a:r>
            <a:r>
              <a:rPr lang="de-DE" sz="1100" dirty="0"/>
              <a:t>. </a:t>
            </a:r>
            <a:r>
              <a:rPr lang="de-DE" sz="1100" dirty="0" err="1"/>
              <a:t>Furthermore</a:t>
            </a:r>
            <a:r>
              <a:rPr lang="de-DE" sz="1100" dirty="0"/>
              <a:t>, </a:t>
            </a:r>
            <a:r>
              <a:rPr lang="de-DE" sz="1100" dirty="0" err="1"/>
              <a:t>the</a:t>
            </a:r>
            <a:r>
              <a:rPr lang="de-DE" sz="1100" dirty="0"/>
              <a:t> KPI </a:t>
            </a:r>
            <a:r>
              <a:rPr lang="de-DE" sz="1100" dirty="0" err="1"/>
              <a:t>numbers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restaurants</a:t>
            </a:r>
            <a:r>
              <a:rPr lang="de-DE" sz="1100" dirty="0"/>
              <a:t> per 1000 </a:t>
            </a:r>
            <a:r>
              <a:rPr lang="de-DE" sz="1100" dirty="0" err="1"/>
              <a:t>people</a:t>
            </a:r>
            <a:r>
              <a:rPr lang="de-DE" sz="1100" dirty="0"/>
              <a:t> </a:t>
            </a:r>
            <a:r>
              <a:rPr lang="de-DE" sz="1100" dirty="0" err="1"/>
              <a:t>helped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find </a:t>
            </a:r>
            <a:r>
              <a:rPr lang="de-DE" sz="1100" dirty="0" err="1"/>
              <a:t>boroughs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low</a:t>
            </a:r>
            <a:r>
              <a:rPr lang="de-DE" sz="1100" dirty="0"/>
              <a:t> </a:t>
            </a:r>
            <a:r>
              <a:rPr lang="de-DE" sz="1100" dirty="0" err="1"/>
              <a:t>competition</a:t>
            </a:r>
            <a:r>
              <a:rPr lang="de-DE" sz="1100" dirty="0"/>
              <a:t> </a:t>
            </a:r>
            <a:r>
              <a:rPr lang="de-DE" sz="1100" dirty="0" err="1"/>
              <a:t>level</a:t>
            </a:r>
            <a:r>
              <a:rPr lang="de-DE" sz="1100" dirty="0"/>
              <a:t>. </a:t>
            </a:r>
            <a:r>
              <a:rPr lang="de-DE" sz="1100" dirty="0" err="1"/>
              <a:t>Finally</a:t>
            </a:r>
            <a:r>
              <a:rPr lang="de-DE" sz="1100" dirty="0"/>
              <a:t>, </a:t>
            </a:r>
            <a:r>
              <a:rPr lang="de-DE" sz="1100" dirty="0" err="1"/>
              <a:t>district</a:t>
            </a:r>
            <a:r>
              <a:rPr lang="de-DE" sz="1100" dirty="0"/>
              <a:t> 10, 9, 7, 6 </a:t>
            </a:r>
            <a:r>
              <a:rPr lang="de-DE" sz="1100" dirty="0" err="1"/>
              <a:t>and</a:t>
            </a:r>
            <a:r>
              <a:rPr lang="de-DE" sz="1100" dirty="0"/>
              <a:t> 5 </a:t>
            </a:r>
            <a:r>
              <a:rPr lang="de-DE" sz="1100" dirty="0" err="1"/>
              <a:t>were</a:t>
            </a:r>
            <a:r>
              <a:rPr lang="de-DE" sz="1100" dirty="0"/>
              <a:t> </a:t>
            </a:r>
            <a:r>
              <a:rPr lang="de-DE" sz="1100" dirty="0" err="1"/>
              <a:t>chosen</a:t>
            </a:r>
            <a:r>
              <a:rPr lang="de-DE" sz="1100" dirty="0"/>
              <a:t> in </a:t>
            </a:r>
            <a:r>
              <a:rPr lang="de-DE" sz="1100" dirty="0" err="1"/>
              <a:t>that</a:t>
            </a:r>
            <a:r>
              <a:rPr lang="de-DE" sz="1100" dirty="0"/>
              <a:t> </a:t>
            </a:r>
            <a:r>
              <a:rPr lang="de-DE" sz="1100" dirty="0" err="1"/>
              <a:t>priority</a:t>
            </a:r>
            <a:r>
              <a:rPr lang="de-DE" sz="1100" dirty="0"/>
              <a:t> </a:t>
            </a:r>
            <a:r>
              <a:rPr lang="de-DE" sz="1100" dirty="0" err="1"/>
              <a:t>as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most</a:t>
            </a:r>
            <a:r>
              <a:rPr lang="de-DE" sz="1100" dirty="0"/>
              <a:t> </a:t>
            </a:r>
            <a:r>
              <a:rPr lang="de-DE" sz="1100" dirty="0" err="1"/>
              <a:t>attractive</a:t>
            </a:r>
            <a:r>
              <a:rPr lang="de-DE" sz="1100" dirty="0"/>
              <a:t> </a:t>
            </a:r>
            <a:r>
              <a:rPr lang="de-DE" sz="1100" dirty="0" err="1"/>
              <a:t>options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further</a:t>
            </a:r>
            <a:r>
              <a:rPr lang="de-DE" sz="1100" dirty="0"/>
              <a:t> </a:t>
            </a:r>
            <a:r>
              <a:rPr lang="de-DE" sz="1100" dirty="0" err="1"/>
              <a:t>analysis</a:t>
            </a:r>
            <a:r>
              <a:rPr lang="de-DE" sz="1100" dirty="0"/>
              <a:t>.</a:t>
            </a:r>
            <a:endParaRPr lang="de-DE" sz="200" dirty="0"/>
          </a:p>
        </p:txBody>
      </p:sp>
    </p:spTree>
    <p:extLst>
      <p:ext uri="{BB962C8B-B14F-4D97-AF65-F5344CB8AC3E}">
        <p14:creationId xmlns:p14="http://schemas.microsoft.com/office/powerpoint/2010/main" val="2213187873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1039</Words>
  <Application>Microsoft Macintosh PowerPoint</Application>
  <PresentationFormat>Breitbild</PresentationFormat>
  <Paragraphs>42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Franklin Gothic Book</vt:lpstr>
      <vt:lpstr>Ausschnitt</vt:lpstr>
      <vt:lpstr>Capstone Project - The Battle of the Neighborhoods  Japanese restaurant in Düsseldorf, Germany </vt:lpstr>
      <vt:lpstr>Table of contents </vt:lpstr>
      <vt:lpstr>1. Introduction</vt:lpstr>
      <vt:lpstr>2. Data 2.1 Data description</vt:lpstr>
      <vt:lpstr>2. Data 2.2 Data preparation</vt:lpstr>
      <vt:lpstr>2. Data 2.2 Data preparation</vt:lpstr>
      <vt:lpstr>4. Results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the Neighborhoods  Japanese restaurant in Düsseldorf, Germany </dc:title>
  <dc:creator>Heinrich Tissen</dc:creator>
  <cp:lastModifiedBy>Heinrich Tissen</cp:lastModifiedBy>
  <cp:revision>3</cp:revision>
  <dcterms:created xsi:type="dcterms:W3CDTF">2020-03-21T22:06:34Z</dcterms:created>
  <dcterms:modified xsi:type="dcterms:W3CDTF">2020-03-21T22:36:11Z</dcterms:modified>
</cp:coreProperties>
</file>