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85" r:id="rId2"/>
    <p:sldId id="3111" r:id="rId3"/>
    <p:sldId id="3106" r:id="rId4"/>
    <p:sldId id="3107" r:id="rId5"/>
    <p:sldId id="3112" r:id="rId6"/>
    <p:sldId id="3114" r:id="rId7"/>
    <p:sldId id="3115" r:id="rId8"/>
    <p:sldId id="3116" r:id="rId9"/>
    <p:sldId id="3117" r:id="rId10"/>
    <p:sldId id="3118" r:id="rId11"/>
    <p:sldId id="3119" r:id="rId12"/>
    <p:sldId id="3120" r:id="rId13"/>
  </p:sldIdLst>
  <p:sldSz cx="12192000" cy="6858000"/>
  <p:notesSz cx="6735763" cy="9866313"/>
  <p:embeddedFontLs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Arial Unicode MS" panose="020B0604020202020204" pitchFamily="50" charset="-127"/>
      <p:regular r:id="rId2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5745" userDrawn="1">
          <p15:clr>
            <a:srgbClr val="A4A3A4"/>
          </p15:clr>
        </p15:guide>
        <p15:guide id="3" orient="horz" pos="1071" userDrawn="1">
          <p15:clr>
            <a:srgbClr val="A4A3A4"/>
          </p15:clr>
        </p15:guide>
        <p15:guide id="4" pos="3885" userDrawn="1">
          <p15:clr>
            <a:srgbClr val="A4A3A4"/>
          </p15:clr>
        </p15:guide>
        <p15:guide id="5" orient="horz" pos="1434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pos="846" userDrawn="1">
          <p15:clr>
            <a:srgbClr val="A4A3A4"/>
          </p15:clr>
        </p15:guide>
        <p15:guide id="11" pos="6063" userDrawn="1">
          <p15:clr>
            <a:srgbClr val="A4A3A4"/>
          </p15:clr>
        </p15:guide>
        <p15:guide id="12" orient="horz" pos="3929" userDrawn="1">
          <p15:clr>
            <a:srgbClr val="A4A3A4"/>
          </p15:clr>
        </p15:guide>
        <p15:guide id="13" pos="529" userDrawn="1">
          <p15:clr>
            <a:srgbClr val="A4A3A4"/>
          </p15:clr>
        </p15:guide>
        <p15:guide id="14" pos="7242" userDrawn="1">
          <p15:clr>
            <a:srgbClr val="A4A3A4"/>
          </p15:clr>
        </p15:guide>
        <p15:guide id="15" orient="horz" pos="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FFC30D"/>
    <a:srgbClr val="FFC91D"/>
    <a:srgbClr val="009999"/>
    <a:srgbClr val="7FC241"/>
    <a:srgbClr val="CC9B00"/>
    <a:srgbClr val="151721"/>
    <a:srgbClr val="73BD1E"/>
    <a:srgbClr val="79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2" autoAdjust="0"/>
    <p:restoredTop sz="93946" autoAdjust="0"/>
  </p:normalViewPr>
  <p:slideViewPr>
    <p:cSldViewPr showGuides="1">
      <p:cViewPr varScale="1">
        <p:scale>
          <a:sx n="93" d="100"/>
          <a:sy n="93" d="100"/>
        </p:scale>
        <p:origin x="102" y="222"/>
      </p:cViewPr>
      <p:guideLst>
        <p:guide orient="horz" pos="663"/>
        <p:guide pos="5745"/>
        <p:guide orient="horz" pos="1071"/>
        <p:guide pos="3885"/>
        <p:guide orient="horz" pos="1434"/>
        <p:guide orient="horz" pos="482"/>
        <p:guide orient="horz" pos="2115"/>
        <p:guide pos="846"/>
        <p:guide pos="6063"/>
        <p:guide orient="horz" pos="3929"/>
        <p:guide pos="529"/>
        <p:guide pos="7242"/>
        <p:guide orient="horz"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3984" y="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249" cy="493395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928" y="1"/>
            <a:ext cx="2918249" cy="493395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7675592A-B1DF-4DB9-8D01-655E6A0A2E6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332"/>
            <a:ext cx="2918249" cy="493394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928" y="9371332"/>
            <a:ext cx="2918249" cy="493394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D5C8A71A-DFF1-4DC4-8B63-A191B7298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47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19566" cy="493316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629" y="4"/>
            <a:ext cx="2919566" cy="493316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1pPr>
          </a:lstStyle>
          <a:p>
            <a:pPr>
              <a:defRPr/>
            </a:pPr>
            <a:fld id="{73789CE5-718A-48B4-9517-FF535BF3C11A}" type="datetimeFigureOut">
              <a:rPr lang="ko-KR" altLang="en-US" smtClean="0"/>
              <a:pPr>
                <a:defRPr/>
              </a:pPr>
              <a:t>2020-04-01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738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09" rIns="91419" bIns="45709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265" y="4685709"/>
            <a:ext cx="5389239" cy="4441427"/>
          </a:xfrm>
          <a:prstGeom prst="rect">
            <a:avLst/>
          </a:prstGeom>
        </p:spPr>
        <p:txBody>
          <a:bodyPr vert="horz" lIns="91419" tIns="45709" rIns="91419" bIns="4570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415"/>
            <a:ext cx="2919566" cy="493316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629" y="9371415"/>
            <a:ext cx="2919566" cy="493316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Arial Unicode MS" panose="020B0604020202020204" pitchFamily="50" charset="-127"/>
                <a:ea typeface="Arial Unicode MS" panose="020B0604020202020204" pitchFamily="50" charset="-127"/>
              </a:defRPr>
            </a:lvl1pPr>
          </a:lstStyle>
          <a:p>
            <a:pPr>
              <a:defRPr/>
            </a:pPr>
            <a:fld id="{0E8B547A-73FA-4324-A4D2-9DAFD495375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128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50" charset="-127"/>
        <a:ea typeface="Arial Unicode MS" panose="020B06040202020202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50" charset="-127"/>
        <a:ea typeface="Arial Unicode MS" panose="020B06040202020202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50" charset="-127"/>
        <a:ea typeface="Arial Unicode MS" panose="020B06040202020202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50" charset="-127"/>
        <a:ea typeface="Arial Unicode MS" panose="020B06040202020202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anose="020B0604020202020204" pitchFamily="50" charset="-127"/>
        <a:ea typeface="Arial Unicode MS" panose="020B06040202020202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3768524" y="6435672"/>
            <a:ext cx="807798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Arial Unicode MS" panose="020B0604020202020204" pitchFamily="50" charset="-127"/>
              </a:rPr>
              <a:t>CASTIS</a:t>
            </a:r>
            <a:r>
              <a:rPr lang="en-US" altLang="ko-KR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Arial Unicode MS" panose="020B0604020202020204" pitchFamily="50" charset="-127"/>
              </a:rPr>
              <a:t>, K-Tower, 1931 Nambusunhwan-ro, Gwanak-gu, Seoul, 151-812</a:t>
            </a:r>
            <a:endParaRPr lang="ko-KR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94788" y="612781"/>
            <a:ext cx="478367" cy="3778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8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94788" y="-3175"/>
            <a:ext cx="478367" cy="377825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8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23925" y="2725698"/>
            <a:ext cx="6432715" cy="48727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0"/>
          </p:nvPr>
        </p:nvSpPr>
        <p:spPr>
          <a:xfrm>
            <a:off x="8197046" y="3238149"/>
            <a:ext cx="3611781" cy="27964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algn="r">
              <a:buFont typeface="Arial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algn="r">
              <a:buNone/>
              <a:defRPr sz="1200">
                <a:solidFill>
                  <a:schemeClr val="bg1"/>
                </a:solidFill>
              </a:defRPr>
            </a:lvl3pPr>
            <a:lvl4pPr algn="r">
              <a:buNone/>
              <a:defRPr sz="1200">
                <a:solidFill>
                  <a:schemeClr val="bg1"/>
                </a:solidFill>
              </a:defRPr>
            </a:lvl4pPr>
            <a:lvl5pPr algn="r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1902826" y="5074927"/>
            <a:ext cx="509452" cy="365759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012423" y="5702890"/>
            <a:ext cx="417162" cy="2994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902827" y="5744918"/>
            <a:ext cx="536914" cy="3854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028403" y="5206828"/>
            <a:ext cx="427394" cy="30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044691" y="5519441"/>
            <a:ext cx="388502" cy="278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1039943" y="6016615"/>
            <a:ext cx="388502" cy="2789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76573" y="5354914"/>
            <a:ext cx="326384" cy="234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576573" y="5752034"/>
            <a:ext cx="326384" cy="234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2543606" y="4797430"/>
            <a:ext cx="225707" cy="1620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2543606" y="5060989"/>
            <a:ext cx="225707" cy="1620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4238112" y="5916016"/>
            <a:ext cx="308517" cy="2214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4247622" y="6301584"/>
            <a:ext cx="297980" cy="2139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4870731" y="5233789"/>
            <a:ext cx="392326" cy="2816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4878393" y="5727836"/>
            <a:ext cx="392326" cy="2816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3839184" y="5792508"/>
            <a:ext cx="212165" cy="1523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3843929" y="6069915"/>
            <a:ext cx="212165" cy="1523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3641497" y="6113100"/>
            <a:ext cx="153681" cy="1103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3646238" y="6287548"/>
            <a:ext cx="153681" cy="1103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7274404" y="6291903"/>
            <a:ext cx="455060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800" b="1" dirty="0">
                <a:latin typeface="+mn-ea"/>
                <a:ea typeface="+mn-ea"/>
              </a:rPr>
              <a:t>본 문서는 일반적 대외비로 취급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r>
              <a:rPr lang="ko-KR" altLang="en-US" sz="800" b="1" dirty="0">
                <a:latin typeface="+mn-ea"/>
                <a:ea typeface="+mn-ea"/>
              </a:rPr>
              <a:t> </a:t>
            </a:r>
            <a:r>
              <a:rPr lang="ko-KR" altLang="en-US" sz="800" b="1" dirty="0">
                <a:solidFill>
                  <a:srgbClr val="C00000"/>
                </a:solidFill>
                <a:latin typeface="+mn-ea"/>
                <a:ea typeface="+mn-ea"/>
              </a:rPr>
              <a:t>취급 및 배포주의</a:t>
            </a:r>
          </a:p>
        </p:txBody>
      </p:sp>
    </p:spTree>
    <p:extLst>
      <p:ext uri="{BB962C8B-B14F-4D97-AF65-F5344CB8AC3E}">
        <p14:creationId xmlns:p14="http://schemas.microsoft.com/office/powerpoint/2010/main" val="285645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48787" y="465139"/>
            <a:ext cx="1099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Arial Unicode MS" panose="020B0604020202020204" pitchFamily="50" charset="-127"/>
              </a:rPr>
              <a:t>CONTENTS</a:t>
            </a:r>
            <a:endParaRPr kumimoji="0" lang="ko-KR" altLang="en-US" sz="16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232833" y="6559550"/>
            <a:ext cx="958850" cy="249238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Calibri" panose="020F050202020403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>
                <a:ea typeface="Arial Unicode MS" panose="020B0604020202020204" pitchFamily="50" charset="-127"/>
              </a:rPr>
              <a:t>Page </a:t>
            </a:r>
            <a:fld id="{2988685D-4D4B-4886-8209-6ADA80A13476}" type="slidenum">
              <a:rPr lang="ko-KR" altLang="en-US" smtClean="0">
                <a:ea typeface="Arial Unicode MS" panose="020B0604020202020204" pitchFamily="50" charset="-127"/>
              </a:rPr>
              <a:pPr>
                <a:defRPr/>
              </a:pPr>
              <a:t>‹#›</a:t>
            </a:fld>
            <a:endParaRPr lang="ko-KR" altLang="en-US">
              <a:ea typeface="Arial Unicode MS" panose="020B06040202020202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096000" y="1052736"/>
            <a:ext cx="0" cy="496855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472018" y="0"/>
            <a:ext cx="370416" cy="292100"/>
          </a:xfrm>
          <a:prstGeom prst="rect">
            <a:avLst/>
          </a:prstGeom>
          <a:solidFill>
            <a:srgbClr val="3B3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8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72018" y="506413"/>
            <a:ext cx="370416" cy="292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8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2364288" y="3104318"/>
            <a:ext cx="7188100" cy="433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2" y="2924999"/>
            <a:ext cx="2016885" cy="7920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#.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188640"/>
            <a:ext cx="1353375" cy="3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5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4"/>
            <a:ext cx="12192000" cy="620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Calibri" panose="020F0502020204030204" pitchFamily="34" charset="0"/>
              <a:ea typeface="Arial Unicode MS" panose="020B0604020202020204" pitchFamily="50" charset="-127"/>
            </a:endParaRP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35223"/>
            <a:ext cx="6144684" cy="215900"/>
          </a:xfrm>
          <a:prstGeom prst="rect">
            <a:avLst/>
          </a:prstGeom>
        </p:spPr>
        <p:txBody>
          <a:bodyPr/>
          <a:lstStyle>
            <a:lvl1pPr marL="342898" indent="-342898" algn="l">
              <a:buNone/>
              <a:defRPr lang="ko-KR" altLang="en-US" sz="1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 smtClean="0"/>
              <a:t> </a:t>
            </a:r>
            <a:r>
              <a:rPr lang="en-US" altLang="ko-KR" dirty="0" err="1" smtClean="0"/>
              <a:t>ADGateway</a:t>
            </a:r>
            <a:r>
              <a:rPr lang="en-US" altLang="ko-KR" dirty="0" smtClean="0"/>
              <a:t> </a:t>
            </a:r>
            <a:r>
              <a:rPr lang="ko-KR" altLang="en-US" smtClean="0"/>
              <a:t>성능 측정</a:t>
            </a:r>
            <a:endParaRPr lang="ko-KR" altLang="en-US" dirty="0"/>
          </a:p>
        </p:txBody>
      </p:sp>
      <p:sp>
        <p:nvSpPr>
          <p:cNvPr id="5" name="제목 21"/>
          <p:cNvSpPr>
            <a:spLocks noGrp="1"/>
          </p:cNvSpPr>
          <p:nvPr>
            <p:ph type="title"/>
          </p:nvPr>
        </p:nvSpPr>
        <p:spPr>
          <a:xfrm>
            <a:off x="335361" y="265981"/>
            <a:ext cx="8846773" cy="35091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232833" y="6559550"/>
            <a:ext cx="958850" cy="249238"/>
          </a:xfrm>
          <a:prstGeom prst="rect">
            <a:avLst/>
          </a:prstGeom>
        </p:spPr>
        <p:txBody>
          <a:bodyPr/>
          <a:lstStyle>
            <a:lvl1pPr algn="l">
              <a:defRPr sz="9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4" descr="워드표지_세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8568" y="6511183"/>
            <a:ext cx="816081" cy="2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0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V UI Scenari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70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1" r:id="rId2"/>
    <p:sldLayoutId id="2147483845" r:id="rId3"/>
    <p:sldLayoutId id="2147483929" r:id="rId4"/>
    <p:sldLayoutId id="2147483851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98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9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92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8" indent="-34289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46" indent="-28574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2993" indent="-22859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191" indent="-22859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388" indent="-22859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585" indent="-228598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ADGateway</a:t>
            </a:r>
            <a:r>
              <a:rPr lang="en-US" altLang="ko-KR" dirty="0" smtClean="0"/>
              <a:t> </a:t>
            </a:r>
            <a:r>
              <a:rPr lang="ko-KR" altLang="en-US" smtClean="0"/>
              <a:t>성능 측정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2020-04-01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5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테스트 결과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1728985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서버 </a:t>
            </a:r>
            <a:r>
              <a:rPr lang="en-US" altLang="ko-KR" b="1" dirty="0" smtClean="0">
                <a:latin typeface="+mj-lt"/>
              </a:rPr>
              <a:t>1</a:t>
            </a:r>
            <a:r>
              <a:rPr lang="ko-KR" altLang="en-US" b="1" smtClean="0">
                <a:latin typeface="+mj-lt"/>
              </a:rPr>
              <a:t>에 기록된 </a:t>
            </a:r>
            <a:r>
              <a:rPr lang="en-US" altLang="ko-KR" b="1" dirty="0" smtClean="0">
                <a:latin typeface="+mj-lt"/>
              </a:rPr>
              <a:t>log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TPS </a:t>
            </a:r>
            <a:r>
              <a:rPr lang="ko-KR" altLang="en-US" b="1" smtClean="0">
                <a:latin typeface="+mj-lt"/>
              </a:rPr>
              <a:t>평균 </a:t>
            </a:r>
            <a:r>
              <a:rPr lang="en-US" altLang="ko-KR" b="1" dirty="0" smtClean="0">
                <a:latin typeface="+mj-lt"/>
              </a:rPr>
              <a:t>3007 </a:t>
            </a:r>
            <a:r>
              <a:rPr lang="ko-KR" altLang="en-US" b="1" smtClean="0">
                <a:latin typeface="+mj-lt"/>
              </a:rPr>
              <a:t>가량 기록됨</a:t>
            </a:r>
            <a:r>
              <a:rPr lang="en-US" altLang="ko-KR" b="1" dirty="0" smtClean="0">
                <a:latin typeface="+mj-lt"/>
              </a:rPr>
              <a:t>, Err : 0 </a:t>
            </a:r>
            <a:r>
              <a:rPr lang="ko-KR" altLang="en-US" b="1" smtClean="0">
                <a:latin typeface="+mj-lt"/>
              </a:rPr>
              <a:t>으로 유지</a:t>
            </a:r>
            <a:endParaRPr lang="en-US" altLang="ko-KR" b="1" dirty="0" smtClean="0">
              <a:latin typeface="+mj-lt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9" y="1700213"/>
            <a:ext cx="7704484" cy="48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테스트 결과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1728985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서버 </a:t>
            </a:r>
            <a:r>
              <a:rPr lang="en-US" altLang="ko-KR" b="1" dirty="0" smtClean="0">
                <a:latin typeface="+mj-lt"/>
              </a:rPr>
              <a:t>2</a:t>
            </a:r>
            <a:r>
              <a:rPr lang="ko-KR" altLang="en-US" b="1" smtClean="0">
                <a:latin typeface="+mj-lt"/>
              </a:rPr>
              <a:t>에 기록된 </a:t>
            </a:r>
            <a:r>
              <a:rPr lang="en-US" altLang="ko-KR" b="1" dirty="0" smtClean="0">
                <a:latin typeface="+mj-lt"/>
              </a:rPr>
              <a:t>log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TPS </a:t>
            </a:r>
            <a:r>
              <a:rPr lang="ko-KR" altLang="en-US" b="1" smtClean="0">
                <a:latin typeface="+mj-lt"/>
              </a:rPr>
              <a:t>평균 </a:t>
            </a:r>
            <a:r>
              <a:rPr lang="en-US" altLang="ko-KR" b="1" dirty="0" smtClean="0">
                <a:latin typeface="+mj-lt"/>
              </a:rPr>
              <a:t>3001 </a:t>
            </a:r>
            <a:r>
              <a:rPr lang="ko-KR" altLang="en-US" b="1" smtClean="0">
                <a:latin typeface="+mj-lt"/>
              </a:rPr>
              <a:t>가량 기록됨</a:t>
            </a:r>
            <a:r>
              <a:rPr lang="en-US" altLang="ko-KR" b="1" dirty="0" smtClean="0">
                <a:latin typeface="+mj-lt"/>
              </a:rPr>
              <a:t>, Err : 0 </a:t>
            </a:r>
            <a:r>
              <a:rPr lang="ko-KR" altLang="en-US" b="1" smtClean="0">
                <a:latin typeface="+mj-lt"/>
              </a:rPr>
              <a:t>으로 유지</a:t>
            </a:r>
            <a:endParaRPr lang="en-US" altLang="ko-KR" b="1" dirty="0" smtClean="0">
              <a:latin typeface="+mj-lt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700214"/>
            <a:ext cx="7632476" cy="48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테스트 결과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1728985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서버 </a:t>
            </a:r>
            <a:r>
              <a:rPr lang="en-US" altLang="ko-KR" b="1" dirty="0" smtClean="0">
                <a:latin typeface="+mj-lt"/>
              </a:rPr>
              <a:t>1, 2 </a:t>
            </a:r>
            <a:r>
              <a:rPr lang="ko-KR" altLang="en-US" b="1" smtClean="0">
                <a:latin typeface="+mj-lt"/>
              </a:rPr>
              <a:t>동시에 시작하여 </a:t>
            </a:r>
            <a:r>
              <a:rPr lang="en-US" altLang="ko-KR" b="1" dirty="0" smtClean="0">
                <a:latin typeface="+mj-lt"/>
              </a:rPr>
              <a:t>30</a:t>
            </a:r>
            <a:r>
              <a:rPr lang="ko-KR" altLang="en-US" b="1" smtClean="0">
                <a:latin typeface="+mj-lt"/>
              </a:rPr>
              <a:t>분간 요청 테스트 후 종료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아래는 저장된 </a:t>
            </a:r>
            <a:r>
              <a:rPr lang="en-US" altLang="ko-KR" b="1" dirty="0" err="1" smtClean="0">
                <a:latin typeface="+mj-lt"/>
              </a:rPr>
              <a:t>jtl</a:t>
            </a:r>
            <a:r>
              <a:rPr lang="ko-KR" altLang="en-US" b="1" smtClean="0">
                <a:latin typeface="+mj-lt"/>
              </a:rPr>
              <a:t>을 </a:t>
            </a:r>
            <a:r>
              <a:rPr lang="en-US" altLang="ko-KR" b="1" dirty="0" smtClean="0">
                <a:latin typeface="+mj-lt"/>
              </a:rPr>
              <a:t>report</a:t>
            </a:r>
            <a:r>
              <a:rPr lang="ko-KR" altLang="en-US" b="1" smtClean="0">
                <a:latin typeface="+mj-lt"/>
              </a:rPr>
              <a:t>에서 불러온 결과</a:t>
            </a:r>
            <a:endParaRPr lang="en-US" altLang="ko-KR" b="1" dirty="0" smtClean="0">
              <a:latin typeface="+mj-lt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99926" y="1734990"/>
            <a:ext cx="7622574" cy="3560491"/>
            <a:chOff x="1299926" y="1734990"/>
            <a:chExt cx="7622574" cy="3560491"/>
          </a:xfrm>
        </p:grpSpPr>
        <p:grpSp>
          <p:nvGrpSpPr>
            <p:cNvPr id="8" name="그룹 7"/>
            <p:cNvGrpSpPr/>
            <p:nvPr/>
          </p:nvGrpSpPr>
          <p:grpSpPr>
            <a:xfrm>
              <a:off x="1299926" y="1734990"/>
              <a:ext cx="7622574" cy="3560491"/>
              <a:chOff x="1299926" y="1734990"/>
              <a:chExt cx="7622574" cy="356049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l="27804" t="15525" r="902" b="47537"/>
              <a:stretch/>
            </p:blipFill>
            <p:spPr>
              <a:xfrm>
                <a:off x="1307220" y="1734990"/>
                <a:ext cx="7615280" cy="216024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/>
              <a:srcRect l="27804" t="29786" r="902" b="47537"/>
              <a:stretch/>
            </p:blipFill>
            <p:spPr>
              <a:xfrm>
                <a:off x="1299926" y="3978776"/>
                <a:ext cx="7621200" cy="131670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12" name="텍스트 개체 틀 2"/>
            <p:cNvSpPr txBox="1">
              <a:spLocks/>
            </p:cNvSpPr>
            <p:nvPr/>
          </p:nvSpPr>
          <p:spPr>
            <a:xfrm>
              <a:off x="2814239" y="1754777"/>
              <a:ext cx="3065737" cy="583829"/>
            </a:xfrm>
            <a:prstGeom prst="rect">
              <a:avLst/>
            </a:prstGeom>
          </p:spPr>
          <p:txBody>
            <a:bodyPr/>
            <a:lstStyle>
              <a:lvl1pPr marL="457200" indent="-4572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lnSpc>
                  <a:spcPct val="150000"/>
                </a:lnSpc>
                <a:buNone/>
              </a:pPr>
              <a:r>
                <a:rPr lang="en-US" altLang="ko-KR" sz="1050" b="1" dirty="0" err="1" smtClean="0">
                  <a:solidFill>
                    <a:schemeClr val="accent2"/>
                  </a:solidFill>
                </a:rPr>
                <a:t>Jmeter</a:t>
              </a:r>
              <a:r>
                <a:rPr lang="en-US" altLang="ko-KR" sz="1050" b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ko-KR" sz="1050" b="1" dirty="0" smtClean="0">
                  <a:solidFill>
                    <a:schemeClr val="accent2"/>
                  </a:solidFill>
                  <a:latin typeface="+mj-lt"/>
                </a:rPr>
                <a:t>192.168.250.110 </a:t>
              </a:r>
              <a:r>
                <a:rPr lang="ko-KR" altLang="en-US" sz="1050" b="1" smtClean="0">
                  <a:solidFill>
                    <a:schemeClr val="accent2"/>
                  </a:solidFill>
                  <a:latin typeface="+mj-lt"/>
                </a:rPr>
                <a:t>결과</a:t>
              </a:r>
              <a:endParaRPr lang="en-US" altLang="ko-KR" sz="1050" b="1" dirty="0" smtClean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4" name="텍스트 개체 틀 2"/>
            <p:cNvSpPr txBox="1">
              <a:spLocks/>
            </p:cNvSpPr>
            <p:nvPr/>
          </p:nvSpPr>
          <p:spPr>
            <a:xfrm>
              <a:off x="2783632" y="3915018"/>
              <a:ext cx="3065737" cy="583829"/>
            </a:xfrm>
            <a:prstGeom prst="rect">
              <a:avLst/>
            </a:prstGeom>
          </p:spPr>
          <p:txBody>
            <a:bodyPr/>
            <a:lstStyle>
              <a:lvl1pPr marL="457200" indent="-4572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lnSpc>
                  <a:spcPct val="150000"/>
                </a:lnSpc>
                <a:buNone/>
              </a:pPr>
              <a:r>
                <a:rPr lang="en-US" altLang="ko-KR" sz="1050" b="1" dirty="0" err="1" smtClean="0">
                  <a:solidFill>
                    <a:schemeClr val="accent2"/>
                  </a:solidFill>
                </a:rPr>
                <a:t>Jmeter</a:t>
              </a:r>
              <a:r>
                <a:rPr lang="en-US" altLang="ko-KR" sz="1050" b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ko-KR" sz="1050" b="1" dirty="0" smtClean="0">
                  <a:solidFill>
                    <a:schemeClr val="accent2"/>
                  </a:solidFill>
                  <a:latin typeface="+mj-lt"/>
                </a:rPr>
                <a:t>192.168.252.140 </a:t>
              </a:r>
              <a:r>
                <a:rPr lang="ko-KR" altLang="en-US" sz="1050" b="1" smtClean="0">
                  <a:solidFill>
                    <a:schemeClr val="accent2"/>
                  </a:solidFill>
                  <a:latin typeface="+mj-lt"/>
                </a:rPr>
                <a:t>결과</a:t>
              </a:r>
              <a:endParaRPr lang="en-US" altLang="ko-KR" sz="1050" b="1" dirty="0" smtClean="0">
                <a:solidFill>
                  <a:schemeClr val="accent2"/>
                </a:solidFill>
                <a:latin typeface="+mj-lt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695400" y="5445225"/>
            <a:ext cx="10441159" cy="672004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2</a:t>
            </a:r>
            <a:r>
              <a:rPr lang="ko-KR" altLang="en-US" b="1" smtClean="0">
                <a:latin typeface="+mj-lt"/>
              </a:rPr>
              <a:t>대에서 </a:t>
            </a:r>
            <a:r>
              <a:rPr lang="en-US" altLang="ko-KR" b="1" dirty="0" smtClean="0">
                <a:latin typeface="+mj-lt"/>
              </a:rPr>
              <a:t>3000TPS </a:t>
            </a:r>
            <a:r>
              <a:rPr lang="ko-KR" altLang="en-US" b="1" smtClean="0">
                <a:latin typeface="+mj-lt"/>
              </a:rPr>
              <a:t>처리</a:t>
            </a:r>
            <a:r>
              <a:rPr lang="en-US" altLang="ko-KR" b="1" dirty="0" smtClean="0">
                <a:latin typeface="+mj-lt"/>
              </a:rPr>
              <a:t>, </a:t>
            </a:r>
            <a:r>
              <a:rPr lang="ko-KR" altLang="en-US" b="1" u="sng" smtClean="0">
                <a:solidFill>
                  <a:srgbClr val="FF0000"/>
                </a:solidFill>
                <a:latin typeface="+mj-lt"/>
              </a:rPr>
              <a:t>총 </a:t>
            </a:r>
            <a:r>
              <a:rPr lang="en-US" altLang="ko-KR" b="1" u="sng" dirty="0" smtClean="0">
                <a:solidFill>
                  <a:srgbClr val="FF0000"/>
                </a:solidFill>
                <a:latin typeface="+mj-lt"/>
              </a:rPr>
              <a:t>6000TPS </a:t>
            </a:r>
            <a:r>
              <a:rPr lang="ko-KR" altLang="en-US" b="1" u="sng" smtClean="0">
                <a:solidFill>
                  <a:srgbClr val="FF0000"/>
                </a:solidFill>
                <a:latin typeface="+mj-lt"/>
              </a:rPr>
              <a:t>처리 가능함을 확인</a:t>
            </a:r>
            <a:endParaRPr lang="en-US" altLang="ko-KR" b="1" u="sng" dirty="0" smtClean="0">
              <a:solidFill>
                <a:srgbClr val="FF0000"/>
              </a:solidFill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최대 응답시간 </a:t>
            </a:r>
            <a:r>
              <a:rPr lang="en-US" altLang="ko-KR" b="1" dirty="0" smtClean="0">
                <a:latin typeface="+mj-lt"/>
              </a:rPr>
              <a:t>194ms </a:t>
            </a:r>
            <a:r>
              <a:rPr lang="ko-KR" altLang="en-US" b="1" smtClean="0">
                <a:latin typeface="+mj-lt"/>
              </a:rPr>
              <a:t>소요됨</a:t>
            </a:r>
            <a:r>
              <a:rPr lang="en-US" altLang="ko-KR" b="1" dirty="0" smtClean="0">
                <a:latin typeface="+mj-lt"/>
              </a:rPr>
              <a:t>, </a:t>
            </a:r>
            <a:r>
              <a:rPr lang="ko-KR" altLang="en-US" b="1" smtClean="0">
                <a:latin typeface="+mj-lt"/>
              </a:rPr>
              <a:t>요구사항인 </a:t>
            </a:r>
            <a:r>
              <a:rPr lang="en-US" altLang="ko-KR" b="1" dirty="0" err="1" smtClean="0">
                <a:latin typeface="+mj-lt"/>
              </a:rPr>
              <a:t>PlacementDecisionRequest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요청에 대한 응답 </a:t>
            </a:r>
            <a:r>
              <a:rPr lang="en-US" altLang="ko-KR" b="1" dirty="0" smtClean="0">
                <a:latin typeface="+mj-lt"/>
              </a:rPr>
              <a:t>300ms </a:t>
            </a:r>
            <a:r>
              <a:rPr lang="ko-KR" altLang="en-US" b="1" smtClean="0">
                <a:latin typeface="+mj-lt"/>
              </a:rPr>
              <a:t>이내 처리 확인됨</a:t>
            </a:r>
            <a:r>
              <a:rPr lang="en-US" altLang="ko-KR" b="1" dirty="0" smtClean="0">
                <a:latin typeface="+mj-lt"/>
              </a:rPr>
              <a:t>.(</a:t>
            </a:r>
            <a:r>
              <a:rPr lang="ko-KR" altLang="en-US" b="1" smtClean="0">
                <a:latin typeface="+mj-lt"/>
              </a:rPr>
              <a:t>최대 응답시간 </a:t>
            </a:r>
            <a:r>
              <a:rPr lang="en-US" altLang="ko-KR" b="1" dirty="0" smtClean="0">
                <a:latin typeface="+mj-lt"/>
              </a:rPr>
              <a:t>135ms)</a:t>
            </a:r>
          </a:p>
        </p:txBody>
      </p:sp>
    </p:spTree>
    <p:extLst>
      <p:ext uri="{BB962C8B-B14F-4D97-AF65-F5344CB8AC3E}">
        <p14:creationId xmlns:p14="http://schemas.microsoft.com/office/powerpoint/2010/main" val="1827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서버 사양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180099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ADGateway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구동 서버 사양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서버 </a:t>
            </a:r>
            <a:r>
              <a:rPr lang="en-US" altLang="ko-KR" b="1" dirty="0" smtClean="0">
                <a:latin typeface="+mj-lt"/>
              </a:rPr>
              <a:t>: PRIMERGY </a:t>
            </a:r>
            <a:r>
              <a:rPr lang="en-US" altLang="ko-KR" b="1" dirty="0">
                <a:latin typeface="+mj-lt"/>
              </a:rPr>
              <a:t>RX2540 </a:t>
            </a:r>
            <a:r>
              <a:rPr lang="en-US" altLang="ko-KR" b="1" dirty="0" smtClean="0">
                <a:latin typeface="+mj-lt"/>
              </a:rPr>
              <a:t>M5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Kernel </a:t>
            </a:r>
            <a:r>
              <a:rPr lang="en-US" altLang="ko-KR" b="1" dirty="0">
                <a:latin typeface="+mj-lt"/>
              </a:rPr>
              <a:t>: Linux version 3.10.0-693.el7.x86_64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운영체제 </a:t>
            </a:r>
            <a:r>
              <a:rPr lang="en-US" altLang="ko-KR" b="1" dirty="0" smtClean="0">
                <a:latin typeface="+mj-lt"/>
              </a:rPr>
              <a:t>: CentOS </a:t>
            </a:r>
            <a:r>
              <a:rPr lang="en-US" altLang="ko-KR" b="1" dirty="0">
                <a:latin typeface="+mj-lt"/>
              </a:rPr>
              <a:t>Linux release 7.4.1708 (Core</a:t>
            </a:r>
            <a:r>
              <a:rPr lang="en-US" altLang="ko-KR" b="1" dirty="0" smtClean="0">
                <a:latin typeface="+mj-lt"/>
              </a:rPr>
              <a:t>)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CPU : Intel(R) Xeon(R) Gold 6226 CPU @ 2.70GHz (* 48</a:t>
            </a:r>
            <a:r>
              <a:rPr lang="ko-KR" altLang="en-US" b="1">
                <a:latin typeface="+mj-lt"/>
              </a:rPr>
              <a:t>개 </a:t>
            </a:r>
            <a:r>
              <a:rPr lang="en-US" altLang="ko-KR" b="1" dirty="0">
                <a:latin typeface="+mj-lt"/>
              </a:rPr>
              <a:t>processor)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RAM : 125G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695400" y="2795249"/>
            <a:ext cx="10441159" cy="180099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구동 서버 </a:t>
            </a:r>
            <a:r>
              <a:rPr lang="en-US" altLang="ko-KR" b="1" dirty="0" smtClean="0">
                <a:latin typeface="+mj-lt"/>
              </a:rPr>
              <a:t>1 </a:t>
            </a:r>
            <a:r>
              <a:rPr lang="ko-KR" altLang="en-US" b="1" smtClean="0">
                <a:latin typeface="+mj-lt"/>
              </a:rPr>
              <a:t>사양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서버 </a:t>
            </a:r>
            <a:r>
              <a:rPr lang="en-US" altLang="ko-KR" b="1" dirty="0">
                <a:latin typeface="+mj-lt"/>
              </a:rPr>
              <a:t>: IBM System x3550 M4 Server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Kernel </a:t>
            </a:r>
            <a:r>
              <a:rPr lang="en-US" altLang="ko-KR" b="1" dirty="0">
                <a:latin typeface="+mj-lt"/>
              </a:rPr>
              <a:t>: Linux version </a:t>
            </a:r>
            <a:r>
              <a:rPr lang="en-US" altLang="ko-KR" b="1" dirty="0" smtClean="0">
                <a:latin typeface="+mj-lt"/>
              </a:rPr>
              <a:t>2.6.32-131.0.15.el6.x86_64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운영체제 </a:t>
            </a:r>
            <a:r>
              <a:rPr lang="en-US" altLang="ko-KR" b="1" dirty="0">
                <a:latin typeface="+mj-lt"/>
              </a:rPr>
              <a:t>: Red Hat Enterprise Linux Server release 6.1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CPU : </a:t>
            </a:r>
            <a:r>
              <a:rPr lang="pt-BR" altLang="ko-KR" b="1" dirty="0">
                <a:latin typeface="+mj-lt"/>
              </a:rPr>
              <a:t>Intel(R) Xeon(R) CPU E5-2609 0 @ </a:t>
            </a:r>
            <a:r>
              <a:rPr lang="pt-BR" altLang="ko-KR" b="1" dirty="0" smtClean="0">
                <a:latin typeface="+mj-lt"/>
              </a:rPr>
              <a:t>2.40GHz (* 8</a:t>
            </a:r>
            <a:r>
              <a:rPr lang="ko-KR" altLang="en-US" b="1" dirty="0" smtClean="0">
                <a:latin typeface="+mj-lt"/>
              </a:rPr>
              <a:t>개</a:t>
            </a:r>
            <a:r>
              <a:rPr lang="pt-BR" altLang="ko-KR" b="1" dirty="0" smtClean="0">
                <a:latin typeface="+mj-lt"/>
              </a:rPr>
              <a:t>)</a:t>
            </a:r>
            <a:endParaRPr lang="en-US" altLang="ko-KR" b="1" dirty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RAM : 15G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5400" y="4538554"/>
            <a:ext cx="10441159" cy="180099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구동 서버 </a:t>
            </a:r>
            <a:r>
              <a:rPr lang="en-US" altLang="ko-KR" b="1" dirty="0" smtClean="0">
                <a:latin typeface="+mj-lt"/>
              </a:rPr>
              <a:t>2</a:t>
            </a:r>
            <a:r>
              <a:rPr lang="ko-KR" altLang="en-US" b="1" smtClean="0">
                <a:latin typeface="+mj-lt"/>
              </a:rPr>
              <a:t> 사양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서버 </a:t>
            </a:r>
            <a:r>
              <a:rPr lang="en-US" altLang="ko-KR" b="1" dirty="0">
                <a:latin typeface="+mj-lt"/>
              </a:rPr>
              <a:t>: PowerEdge R710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Kernel </a:t>
            </a:r>
            <a:r>
              <a:rPr lang="en-US" altLang="ko-KR" b="1" dirty="0">
                <a:latin typeface="+mj-lt"/>
              </a:rPr>
              <a:t>: Linux version 2.6.18-128.1.1.el5 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운영체제 </a:t>
            </a:r>
            <a:r>
              <a:rPr lang="en-US" altLang="ko-KR" b="1" dirty="0">
                <a:latin typeface="+mj-lt"/>
              </a:rPr>
              <a:t>: CentOS release </a:t>
            </a:r>
            <a:r>
              <a:rPr lang="en-US" altLang="ko-KR" b="1" dirty="0" smtClean="0">
                <a:latin typeface="+mj-lt"/>
              </a:rPr>
              <a:t>5.3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CPU </a:t>
            </a:r>
            <a:r>
              <a:rPr lang="en-US" altLang="ko-KR" b="1" dirty="0">
                <a:latin typeface="+mj-lt"/>
              </a:rPr>
              <a:t>: </a:t>
            </a:r>
            <a:r>
              <a:rPr lang="pt-BR" altLang="ko-KR" b="1" dirty="0">
                <a:latin typeface="+mj-lt"/>
              </a:rPr>
              <a:t>Intel(R) Xeon(R) </a:t>
            </a:r>
            <a:r>
              <a:rPr lang="pt-BR" altLang="ko-KR" b="1" dirty="0" smtClean="0">
                <a:latin typeface="+mj-lt"/>
              </a:rPr>
              <a:t>CPU E5620  </a:t>
            </a:r>
            <a:r>
              <a:rPr lang="pt-BR" altLang="ko-KR" b="1" dirty="0">
                <a:latin typeface="+mj-lt"/>
              </a:rPr>
              <a:t>@ 2.40GHz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(* </a:t>
            </a:r>
            <a:r>
              <a:rPr lang="en-US" altLang="ko-KR" b="1" dirty="0" smtClean="0">
                <a:latin typeface="+mj-lt"/>
              </a:rPr>
              <a:t>16</a:t>
            </a:r>
            <a:r>
              <a:rPr lang="ko-KR" altLang="en-US" b="1" smtClean="0">
                <a:latin typeface="+mj-lt"/>
              </a:rPr>
              <a:t>개 </a:t>
            </a:r>
            <a:r>
              <a:rPr lang="en-US" altLang="ko-KR" b="1" dirty="0">
                <a:latin typeface="+mj-lt"/>
              </a:rPr>
              <a:t>processor)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RAM : 8G</a:t>
            </a:r>
          </a:p>
        </p:txBody>
      </p:sp>
    </p:spTree>
    <p:extLst>
      <p:ext uri="{BB962C8B-B14F-4D97-AF65-F5344CB8AC3E}">
        <p14:creationId xmlns:p14="http://schemas.microsoft.com/office/powerpoint/2010/main" val="22927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테스트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환경 구성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95401" y="1267967"/>
            <a:ext cx="10441159" cy="864889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구동 전 환경 설정</a:t>
            </a:r>
            <a:endParaRPr lang="en-US" altLang="ko-KR" b="1" dirty="0" smtClean="0">
              <a:latin typeface="+mj-lt"/>
            </a:endParaRP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Java 1.8 </a:t>
            </a:r>
            <a:r>
              <a:rPr lang="ko-KR" altLang="en-US" b="1" smtClean="0">
                <a:latin typeface="+mj-lt"/>
              </a:rPr>
              <a:t>버전 설치</a:t>
            </a:r>
            <a:r>
              <a:rPr lang="en-US" altLang="ko-KR" b="1" dirty="0" smtClean="0">
                <a:latin typeface="+mj-lt"/>
              </a:rPr>
              <a:t>(</a:t>
            </a:r>
            <a:r>
              <a:rPr lang="ko-KR" altLang="en-US" b="1" smtClean="0">
                <a:latin typeface="+mj-lt"/>
              </a:rPr>
              <a:t>전 서버</a:t>
            </a:r>
            <a:r>
              <a:rPr lang="en-US" altLang="ko-KR" b="1" dirty="0" smtClean="0">
                <a:latin typeface="+mj-lt"/>
              </a:rPr>
              <a:t>)</a:t>
            </a: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2.13 </a:t>
            </a:r>
            <a:r>
              <a:rPr lang="ko-KR" altLang="en-US" b="1" smtClean="0">
                <a:latin typeface="+mj-lt"/>
              </a:rPr>
              <a:t>버전 설치</a:t>
            </a:r>
            <a:endParaRPr lang="en-US" altLang="ko-KR" b="1" dirty="0">
              <a:latin typeface="+mj-lt"/>
            </a:endParaRP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네트워크 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ulimit</a:t>
            </a:r>
            <a:r>
              <a:rPr lang="en-US" altLang="ko-KR" b="1" dirty="0" smtClean="0">
                <a:latin typeface="+mj-lt"/>
              </a:rPr>
              <a:t> –n 65535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sysctl</a:t>
            </a:r>
            <a:r>
              <a:rPr lang="en-US" altLang="ko-KR" b="1" dirty="0" smtClean="0">
                <a:latin typeface="+mj-lt"/>
              </a:rPr>
              <a:t> -w </a:t>
            </a:r>
            <a:r>
              <a:rPr lang="en-US" altLang="ko-KR" b="1" dirty="0" err="1" smtClean="0">
                <a:latin typeface="+mj-lt"/>
              </a:rPr>
              <a:t>net.core.rmem_default</a:t>
            </a:r>
            <a:r>
              <a:rPr lang="en-US" altLang="ko-KR" b="1" dirty="0" smtClean="0">
                <a:latin typeface="+mj-lt"/>
              </a:rPr>
              <a:t>="253952"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sysctl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-w </a:t>
            </a:r>
            <a:r>
              <a:rPr lang="en-US" altLang="ko-KR" b="1" dirty="0" err="1">
                <a:latin typeface="+mj-lt"/>
              </a:rPr>
              <a:t>net.core.wmem_default</a:t>
            </a:r>
            <a:r>
              <a:rPr lang="en-US" altLang="ko-KR" b="1" dirty="0">
                <a:latin typeface="+mj-lt"/>
              </a:rPr>
              <a:t>="253952"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</a:t>
            </a:r>
            <a:r>
              <a:rPr lang="en-US" altLang="ko-KR" b="1" dirty="0" err="1">
                <a:latin typeface="+mj-lt"/>
              </a:rPr>
              <a:t>net.core.rmem_max</a:t>
            </a:r>
            <a:r>
              <a:rPr lang="en-US" altLang="ko-KR" b="1" dirty="0">
                <a:latin typeface="+mj-lt"/>
              </a:rPr>
              <a:t>="16777216"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</a:t>
            </a:r>
            <a:r>
              <a:rPr lang="en-US" altLang="ko-KR" b="1" dirty="0" err="1">
                <a:latin typeface="+mj-lt"/>
              </a:rPr>
              <a:t>net.core.wmem_max</a:t>
            </a:r>
            <a:r>
              <a:rPr lang="en-US" altLang="ko-KR" b="1" dirty="0">
                <a:latin typeface="+mj-lt"/>
              </a:rPr>
              <a:t>="16777216"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net.ipv4.tcp_rmem="253952 253952 16777216"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net.ipv4.tcp_wmem="253952 253952 16777216"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</a:t>
            </a:r>
            <a:r>
              <a:rPr lang="en-US" altLang="ko-KR" b="1" dirty="0" err="1" smtClean="0">
                <a:latin typeface="+mj-lt"/>
              </a:rPr>
              <a:t>net.core.netdev_max_backlog</a:t>
            </a:r>
            <a:r>
              <a:rPr lang="en-US" altLang="ko-KR" b="1" dirty="0" smtClean="0">
                <a:latin typeface="+mj-lt"/>
              </a:rPr>
              <a:t>=“30000”</a:t>
            </a:r>
            <a:endParaRPr lang="en-US" altLang="ko-KR" b="1" dirty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</a:t>
            </a:r>
            <a:r>
              <a:rPr lang="en-US" altLang="ko-KR" b="1" dirty="0" err="1" smtClean="0">
                <a:latin typeface="+mj-lt"/>
              </a:rPr>
              <a:t>net.core.somaxconn</a:t>
            </a:r>
            <a:r>
              <a:rPr lang="en-US" altLang="ko-KR" b="1" dirty="0" smtClean="0">
                <a:latin typeface="+mj-lt"/>
              </a:rPr>
              <a:t>=“1024</a:t>
            </a:r>
            <a:r>
              <a:rPr lang="en-US" altLang="ko-KR" b="1" dirty="0">
                <a:latin typeface="+mj-lt"/>
              </a:rPr>
              <a:t>”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net.ipv4.tcp_tw_recycle=1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net.ipv4.tcp_tw_reuse=1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net.ipv4.ip_local_port_range="1024 65000"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sysctl</a:t>
            </a:r>
            <a:r>
              <a:rPr lang="en-US" altLang="ko-KR" b="1" dirty="0">
                <a:latin typeface="+mj-lt"/>
              </a:rPr>
              <a:t> -w net.ipv4.tcp_fin_timeout=1</a:t>
            </a:r>
            <a:endParaRPr lang="en-US" altLang="ko-KR" b="1" dirty="0" smtClean="0">
              <a:latin typeface="+mj-lt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22653" y="1556792"/>
            <a:ext cx="2771031" cy="3492845"/>
            <a:chOff x="6960096" y="2645383"/>
            <a:chExt cx="2771031" cy="349284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35" y="4810404"/>
              <a:ext cx="743995" cy="74399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191" y="4810405"/>
              <a:ext cx="743995" cy="74399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3212976"/>
              <a:ext cx="743995" cy="743995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>
              <a:stCxn id="14" idx="0"/>
              <a:endCxn id="16" idx="2"/>
            </p:cNvCxnSpPr>
            <p:nvPr/>
          </p:nvCxnSpPr>
          <p:spPr>
            <a:xfrm flipV="1">
              <a:off x="7666033" y="3956971"/>
              <a:ext cx="674173" cy="853433"/>
            </a:xfrm>
            <a:prstGeom prst="straightConnector1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5" idx="0"/>
              <a:endCxn id="16" idx="2"/>
            </p:cNvCxnSpPr>
            <p:nvPr/>
          </p:nvCxnSpPr>
          <p:spPr>
            <a:xfrm flipH="1" flipV="1">
              <a:off x="8340206" y="3956971"/>
              <a:ext cx="729983" cy="853434"/>
            </a:xfrm>
            <a:prstGeom prst="straightConnector1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텍스트 개체 틀 2"/>
            <p:cNvSpPr txBox="1">
              <a:spLocks/>
            </p:cNvSpPr>
            <p:nvPr/>
          </p:nvSpPr>
          <p:spPr>
            <a:xfrm>
              <a:off x="7679265" y="2645383"/>
              <a:ext cx="1321879" cy="583829"/>
            </a:xfrm>
            <a:prstGeom prst="rect">
              <a:avLst/>
            </a:prstGeom>
          </p:spPr>
          <p:txBody>
            <a:bodyPr/>
            <a:lstStyle>
              <a:lvl1pPr marL="457200" indent="-4572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lnSpc>
                  <a:spcPct val="150000"/>
                </a:lnSpc>
                <a:buNone/>
              </a:pPr>
              <a:r>
                <a:rPr lang="en-US" altLang="ko-KR" sz="1050" b="1" dirty="0"/>
                <a:t>ADGateway</a:t>
              </a:r>
            </a:p>
            <a:p>
              <a:pPr marL="0" lvl="1" indent="0" algn="ctr">
                <a:lnSpc>
                  <a:spcPct val="150000"/>
                </a:lnSpc>
                <a:buNone/>
              </a:pPr>
              <a:r>
                <a:rPr lang="en-US" altLang="ko-KR" sz="1050" b="1" dirty="0" smtClean="0">
                  <a:latin typeface="+mj-lt"/>
                </a:rPr>
                <a:t>192.168.248.232</a:t>
              </a:r>
            </a:p>
          </p:txBody>
        </p:sp>
        <p:sp>
          <p:nvSpPr>
            <p:cNvPr id="24" name="텍스트 개체 틀 2"/>
            <p:cNvSpPr txBox="1">
              <a:spLocks/>
            </p:cNvSpPr>
            <p:nvPr/>
          </p:nvSpPr>
          <p:spPr>
            <a:xfrm>
              <a:off x="6960096" y="5554399"/>
              <a:ext cx="1321879" cy="583829"/>
            </a:xfrm>
            <a:prstGeom prst="rect">
              <a:avLst/>
            </a:prstGeom>
          </p:spPr>
          <p:txBody>
            <a:bodyPr/>
            <a:lstStyle>
              <a:lvl1pPr marL="457200" indent="-4572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lnSpc>
                  <a:spcPct val="150000"/>
                </a:lnSpc>
                <a:buNone/>
              </a:pPr>
              <a:r>
                <a:rPr lang="en-US" altLang="ko-KR" sz="1050" b="1" dirty="0" err="1" smtClean="0"/>
                <a:t>Jmeter</a:t>
              </a:r>
              <a:endParaRPr lang="en-US" altLang="ko-KR" sz="1050" b="1" dirty="0"/>
            </a:p>
            <a:p>
              <a:pPr marL="0" lvl="1" indent="0" algn="ctr">
                <a:lnSpc>
                  <a:spcPct val="150000"/>
                </a:lnSpc>
                <a:buNone/>
              </a:pPr>
              <a:r>
                <a:rPr lang="en-US" altLang="ko-KR" sz="1050" b="1" dirty="0">
                  <a:latin typeface="+mj-lt"/>
                </a:rPr>
                <a:t>192.168.250.110</a:t>
              </a:r>
              <a:endParaRPr lang="en-US" altLang="ko-KR" sz="1050" b="1" dirty="0" smtClean="0">
                <a:latin typeface="+mj-lt"/>
              </a:endParaRPr>
            </a:p>
          </p:txBody>
        </p:sp>
        <p:sp>
          <p:nvSpPr>
            <p:cNvPr id="25" name="텍스트 개체 틀 2"/>
            <p:cNvSpPr txBox="1">
              <a:spLocks/>
            </p:cNvSpPr>
            <p:nvPr/>
          </p:nvSpPr>
          <p:spPr>
            <a:xfrm>
              <a:off x="8409248" y="5554399"/>
              <a:ext cx="1321879" cy="583829"/>
            </a:xfrm>
            <a:prstGeom prst="rect">
              <a:avLst/>
            </a:prstGeom>
          </p:spPr>
          <p:txBody>
            <a:bodyPr/>
            <a:lstStyle>
              <a:lvl1pPr marL="457200" indent="-4572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ko-KR" alt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lnSpc>
                  <a:spcPct val="150000"/>
                </a:lnSpc>
                <a:buNone/>
              </a:pPr>
              <a:r>
                <a:rPr lang="en-US" altLang="ko-KR" sz="1050" b="1" dirty="0" err="1"/>
                <a:t>Jmeter</a:t>
              </a:r>
              <a:endParaRPr lang="en-US" altLang="ko-KR" sz="1050" b="1" dirty="0"/>
            </a:p>
            <a:p>
              <a:pPr marL="0" lvl="1" indent="0" algn="ctr">
                <a:lnSpc>
                  <a:spcPct val="150000"/>
                </a:lnSpc>
                <a:buNone/>
              </a:pPr>
              <a:r>
                <a:rPr lang="en-US" altLang="ko-KR" sz="1050" b="1" dirty="0">
                  <a:latin typeface="+mj-lt"/>
                </a:rPr>
                <a:t>192.168.252.140</a:t>
              </a:r>
              <a:endParaRPr lang="en-US" altLang="ko-KR" sz="1050" b="1" dirty="0" smtClean="0">
                <a:latin typeface="+mj-lt"/>
              </a:endParaRPr>
            </a:p>
          </p:txBody>
        </p:sp>
      </p:grpSp>
      <p:sp>
        <p:nvSpPr>
          <p:cNvPr id="27" name="텍스트 개체 틀 2"/>
          <p:cNvSpPr txBox="1">
            <a:spLocks/>
          </p:cNvSpPr>
          <p:nvPr/>
        </p:nvSpPr>
        <p:spPr>
          <a:xfrm>
            <a:off x="5591945" y="1267967"/>
            <a:ext cx="2016224" cy="864889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네트워크 구성</a:t>
            </a:r>
            <a:endParaRPr lang="en-US" altLang="ko-KR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5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Jmeter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설정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864889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Thread Group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Threads (users) : 50, Loop Count : Forever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61" y="1752178"/>
            <a:ext cx="8220075" cy="46291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94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Jmeter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설정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864889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VodRequestId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요청 시 마다 다른 </a:t>
            </a:r>
            <a:r>
              <a:rPr lang="en-US" altLang="ko-KR" b="1" dirty="0" smtClean="0">
                <a:latin typeface="+mj-lt"/>
              </a:rPr>
              <a:t>UUID</a:t>
            </a:r>
            <a:r>
              <a:rPr lang="ko-KR" altLang="en-US" b="1" smtClean="0">
                <a:latin typeface="+mj-lt"/>
              </a:rPr>
              <a:t>를 위해 </a:t>
            </a:r>
            <a:r>
              <a:rPr lang="en-US" altLang="ko-KR" b="1" dirty="0" smtClean="0">
                <a:latin typeface="+mj-lt"/>
              </a:rPr>
              <a:t>${__UUID()}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26" y="1740731"/>
            <a:ext cx="8220075" cy="46291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07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Jmeter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설정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864889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VOD Notification </a:t>
            </a:r>
            <a:r>
              <a:rPr lang="en-US" altLang="ko-KR" b="1" dirty="0" smtClean="0">
                <a:latin typeface="+mj-lt"/>
              </a:rPr>
              <a:t>Request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Response timeout 300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API </a:t>
            </a:r>
            <a:r>
              <a:rPr lang="ko-KR" altLang="en-US" b="1" smtClean="0">
                <a:latin typeface="+mj-lt"/>
              </a:rPr>
              <a:t>대로 </a:t>
            </a:r>
            <a:r>
              <a:rPr lang="en-US" altLang="ko-KR" b="1" dirty="0" smtClean="0">
                <a:latin typeface="+mj-lt"/>
              </a:rPr>
              <a:t>POST, path </a:t>
            </a:r>
            <a:r>
              <a:rPr lang="ko-KR" altLang="en-US" b="1" smtClean="0">
                <a:latin typeface="+mj-lt"/>
              </a:rPr>
              <a:t>설정</a:t>
            </a:r>
            <a:r>
              <a:rPr lang="en-US" altLang="ko-KR" b="1" dirty="0" smtClean="0">
                <a:latin typeface="+mj-lt"/>
              </a:rPr>
              <a:t>, </a:t>
            </a:r>
            <a:r>
              <a:rPr lang="en-US" altLang="ko-KR" b="1" dirty="0" err="1" smtClean="0">
                <a:latin typeface="+mj-lt"/>
              </a:rPr>
              <a:t>vodRequestId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Use </a:t>
            </a:r>
            <a:r>
              <a:rPr lang="en-US" altLang="ko-KR" b="1" dirty="0" err="1" smtClean="0">
                <a:latin typeface="+mj-lt"/>
              </a:rPr>
              <a:t>KeepAlive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51053" y="2276872"/>
            <a:ext cx="7992888" cy="4104456"/>
            <a:chOff x="851053" y="1675755"/>
            <a:chExt cx="7992888" cy="41044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29042" t="12201" r="2537" b="27951"/>
            <a:stretch/>
          </p:blipFill>
          <p:spPr>
            <a:xfrm>
              <a:off x="851053" y="1675755"/>
              <a:ext cx="7992888" cy="410445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1302930" y="4877549"/>
              <a:ext cx="3924000" cy="1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0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Jmeter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설정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864889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VOD Notification </a:t>
            </a:r>
            <a:r>
              <a:rPr lang="en-US" altLang="ko-KR" b="1" dirty="0" smtClean="0">
                <a:latin typeface="+mj-lt"/>
              </a:rPr>
              <a:t>Request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HTTP Header </a:t>
            </a:r>
            <a:r>
              <a:rPr lang="ko-KR" altLang="en-US" b="1" smtClean="0">
                <a:latin typeface="+mj-lt"/>
              </a:rPr>
              <a:t>에 </a:t>
            </a:r>
            <a:r>
              <a:rPr lang="en-US" altLang="ko-KR" b="1" dirty="0" smtClean="0">
                <a:latin typeface="+mj-lt"/>
              </a:rPr>
              <a:t>application/xml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Constant Throughput </a:t>
            </a:r>
            <a:r>
              <a:rPr lang="en-US" altLang="ko-KR" b="1" dirty="0" smtClean="0">
                <a:latin typeface="+mj-lt"/>
              </a:rPr>
              <a:t>Timer</a:t>
            </a:r>
            <a:r>
              <a:rPr lang="ko-KR" altLang="en-US" b="1" smtClean="0">
                <a:latin typeface="+mj-lt"/>
              </a:rPr>
              <a:t>에 </a:t>
            </a:r>
            <a:r>
              <a:rPr lang="en-US" altLang="ko-KR" b="1" dirty="0" smtClean="0">
                <a:latin typeface="+mj-lt"/>
              </a:rPr>
              <a:t>90000.0 (1</a:t>
            </a:r>
            <a:r>
              <a:rPr lang="ko-KR" altLang="en-US" b="1" smtClean="0">
                <a:latin typeface="+mj-lt"/>
              </a:rPr>
              <a:t>분간 요청 수</a:t>
            </a:r>
            <a:r>
              <a:rPr lang="en-US" altLang="ko-KR" b="1" dirty="0" smtClean="0">
                <a:latin typeface="+mj-lt"/>
              </a:rPr>
              <a:t>, 1500TPS </a:t>
            </a:r>
            <a:r>
              <a:rPr lang="ko-KR" altLang="en-US" b="1" smtClean="0">
                <a:latin typeface="+mj-lt"/>
              </a:rPr>
              <a:t>설정</a:t>
            </a:r>
            <a:r>
              <a:rPr lang="en-US" altLang="ko-KR" b="1" dirty="0" smtClean="0">
                <a:latin typeface="+mj-lt"/>
              </a:rPr>
              <a:t>), all active threads in current thread group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Response Assertion</a:t>
            </a:r>
            <a:r>
              <a:rPr lang="ko-KR" altLang="en-US" b="1" smtClean="0">
                <a:latin typeface="+mj-lt"/>
              </a:rPr>
              <a:t>에 </a:t>
            </a:r>
            <a:r>
              <a:rPr lang="en-US" altLang="ko-KR" b="1" dirty="0" smtClean="0">
                <a:latin typeface="+mj-lt"/>
              </a:rPr>
              <a:t>result code=“100” </a:t>
            </a:r>
            <a:r>
              <a:rPr lang="ko-KR" altLang="en-US" b="1" smtClean="0">
                <a:latin typeface="+mj-lt"/>
              </a:rPr>
              <a:t>설정하여 정상처리 되는지 체크</a:t>
            </a:r>
            <a:endParaRPr lang="en-US" altLang="ko-KR" b="1" dirty="0" smtClean="0">
              <a:latin typeface="+mj-lt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9042" t="13251" r="19796" b="66800"/>
          <a:stretch/>
        </p:blipFill>
        <p:spPr>
          <a:xfrm>
            <a:off x="1199456" y="2348880"/>
            <a:ext cx="5976665" cy="13681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9042" t="13250" r="19796" b="62600"/>
          <a:stretch/>
        </p:blipFill>
        <p:spPr>
          <a:xfrm>
            <a:off x="1199456" y="3861048"/>
            <a:ext cx="5976664" cy="16561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7804" t="16900" r="54036" b="28925"/>
          <a:stretch/>
        </p:blipFill>
        <p:spPr>
          <a:xfrm>
            <a:off x="7303358" y="2348880"/>
            <a:ext cx="1944216" cy="31683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98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Jmeter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설정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864889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j-lt"/>
              </a:rPr>
              <a:t>PlacementDecisionRequest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HTTP Header </a:t>
            </a:r>
            <a:r>
              <a:rPr lang="ko-KR" altLang="en-US" b="1" smtClean="0">
                <a:latin typeface="+mj-lt"/>
              </a:rPr>
              <a:t>에 </a:t>
            </a:r>
            <a:r>
              <a:rPr lang="en-US" altLang="ko-KR" b="1" dirty="0" smtClean="0">
                <a:latin typeface="+mj-lt"/>
              </a:rPr>
              <a:t>application/</a:t>
            </a:r>
            <a:r>
              <a:rPr lang="en-US" altLang="ko-KR" b="1" dirty="0" err="1" smtClean="0">
                <a:latin typeface="+mj-lt"/>
              </a:rPr>
              <a:t>json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설정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Constant Throughput </a:t>
            </a:r>
            <a:r>
              <a:rPr lang="en-US" altLang="ko-KR" b="1" dirty="0" smtClean="0">
                <a:latin typeface="+mj-lt"/>
              </a:rPr>
              <a:t>Timer</a:t>
            </a:r>
            <a:r>
              <a:rPr lang="ko-KR" altLang="en-US" b="1" smtClean="0">
                <a:latin typeface="+mj-lt"/>
              </a:rPr>
              <a:t>에 </a:t>
            </a:r>
            <a:r>
              <a:rPr lang="en-US" altLang="ko-KR" b="1" dirty="0" smtClean="0">
                <a:latin typeface="+mj-lt"/>
              </a:rPr>
              <a:t>90000.0 (1</a:t>
            </a:r>
            <a:r>
              <a:rPr lang="ko-KR" altLang="en-US" b="1" smtClean="0">
                <a:latin typeface="+mj-lt"/>
              </a:rPr>
              <a:t>분간 요청 수</a:t>
            </a:r>
            <a:r>
              <a:rPr lang="en-US" altLang="ko-KR" b="1" dirty="0" smtClean="0">
                <a:latin typeface="+mj-lt"/>
              </a:rPr>
              <a:t>, 1500TPS </a:t>
            </a:r>
            <a:r>
              <a:rPr lang="ko-KR" altLang="en-US" b="1" smtClean="0">
                <a:latin typeface="+mj-lt"/>
              </a:rPr>
              <a:t>설정</a:t>
            </a:r>
            <a:r>
              <a:rPr lang="en-US" altLang="ko-KR" b="1" dirty="0" smtClean="0">
                <a:latin typeface="+mj-lt"/>
              </a:rPr>
              <a:t>)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Response timeout 300ms, </a:t>
            </a:r>
            <a:r>
              <a:rPr lang="ko-KR" altLang="en-US" b="1" smtClean="0">
                <a:latin typeface="+mj-lt"/>
              </a:rPr>
              <a:t>요청 </a:t>
            </a:r>
            <a:r>
              <a:rPr lang="en-US" altLang="ko-KR" b="1" dirty="0">
                <a:latin typeface="+mj-lt"/>
              </a:rPr>
              <a:t>API “</a:t>
            </a:r>
            <a:r>
              <a:rPr lang="en-US" altLang="ko-KR" b="1" dirty="0" err="1" smtClean="0">
                <a:latin typeface="+mj-lt"/>
              </a:rPr>
              <a:t>ADGateway</a:t>
            </a:r>
            <a:r>
              <a:rPr lang="en-US" altLang="ko-KR" b="1" dirty="0" smtClean="0">
                <a:latin typeface="+mj-lt"/>
              </a:rPr>
              <a:t>/</a:t>
            </a:r>
            <a:r>
              <a:rPr lang="en-US" altLang="ko-KR" b="1" dirty="0" err="1" smtClean="0">
                <a:latin typeface="+mj-lt"/>
              </a:rPr>
              <a:t>PlacementDecisionRequest</a:t>
            </a:r>
            <a:r>
              <a:rPr lang="en-US" altLang="ko-KR" b="1" dirty="0" smtClean="0">
                <a:latin typeface="+mj-lt"/>
              </a:rPr>
              <a:t>/test” </a:t>
            </a:r>
            <a:r>
              <a:rPr lang="ko-KR" altLang="en-US" b="1" smtClean="0">
                <a:latin typeface="+mj-lt"/>
              </a:rPr>
              <a:t>설정</a:t>
            </a:r>
            <a:r>
              <a:rPr lang="en-US" altLang="ko-KR" b="1" dirty="0" smtClean="0">
                <a:latin typeface="+mj-lt"/>
              </a:rPr>
              <a:t>(One AD </a:t>
            </a:r>
            <a:r>
              <a:rPr lang="ko-KR" altLang="en-US" b="1" smtClean="0">
                <a:latin typeface="+mj-lt"/>
              </a:rPr>
              <a:t>요청없이 바로 응답하는 테스트용 </a:t>
            </a:r>
            <a:r>
              <a:rPr lang="en-US" altLang="ko-KR" b="1" dirty="0" smtClean="0">
                <a:latin typeface="+mj-lt"/>
              </a:rPr>
              <a:t>API)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9042" t="12201" r="2537" b="27951"/>
          <a:stretch/>
        </p:blipFill>
        <p:spPr>
          <a:xfrm>
            <a:off x="1102890" y="2351882"/>
            <a:ext cx="7992888" cy="41044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2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TPS </a:t>
            </a:r>
            <a:r>
              <a:rPr lang="ko-KR" altLang="en-US" smtClean="0"/>
              <a:t>측정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64704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Jmeter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시나리오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95400" y="1051943"/>
            <a:ext cx="10441159" cy="1728985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계속 변경되는 </a:t>
            </a:r>
            <a:r>
              <a:rPr lang="en-US" altLang="ko-KR" b="1" dirty="0" err="1" smtClean="0">
                <a:latin typeface="+mj-lt"/>
              </a:rPr>
              <a:t>vodRequestId</a:t>
            </a:r>
            <a:r>
              <a:rPr lang="ko-KR" altLang="en-US" b="1" smtClean="0">
                <a:latin typeface="+mj-lt"/>
              </a:rPr>
              <a:t>로 요청</a:t>
            </a:r>
            <a:r>
              <a:rPr lang="en-US" altLang="ko-KR" b="1" dirty="0">
                <a:latin typeface="+mj-lt"/>
              </a:rPr>
              <a:t> </a:t>
            </a:r>
            <a:r>
              <a:rPr lang="en-US" altLang="ko-KR" b="1" dirty="0" smtClean="0">
                <a:latin typeface="+mj-lt"/>
              </a:rPr>
              <a:t>(</a:t>
            </a:r>
            <a:r>
              <a:rPr lang="ko-KR" altLang="en-US" b="1" smtClean="0">
                <a:latin typeface="+mj-lt"/>
              </a:rPr>
              <a:t>서로 다른 </a:t>
            </a:r>
            <a:r>
              <a:rPr lang="en-US" altLang="ko-KR" b="1" dirty="0" smtClean="0">
                <a:latin typeface="+mj-lt"/>
              </a:rPr>
              <a:t>user)</a:t>
            </a: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Constant Throughput </a:t>
            </a:r>
            <a:r>
              <a:rPr lang="en-US" altLang="ko-KR" b="1" dirty="0" smtClean="0">
                <a:latin typeface="+mj-lt"/>
              </a:rPr>
              <a:t>Timer</a:t>
            </a:r>
            <a:r>
              <a:rPr lang="ko-KR" altLang="en-US" b="1" smtClean="0">
                <a:latin typeface="+mj-lt"/>
              </a:rPr>
              <a:t>로 </a:t>
            </a:r>
            <a:r>
              <a:rPr lang="en-US" altLang="ko-KR" b="1" dirty="0" smtClean="0">
                <a:latin typeface="+mj-lt"/>
              </a:rPr>
              <a:t>1500TPS </a:t>
            </a:r>
            <a:r>
              <a:rPr lang="ko-KR" altLang="en-US" b="1" smtClean="0">
                <a:latin typeface="+mj-lt"/>
              </a:rPr>
              <a:t>씩 설정하여 </a:t>
            </a: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서버당 최대 </a:t>
            </a:r>
            <a:r>
              <a:rPr lang="en-US" altLang="ko-KR" b="1" dirty="0" smtClean="0">
                <a:latin typeface="+mj-lt"/>
              </a:rPr>
              <a:t>3000TPS</a:t>
            </a:r>
            <a:r>
              <a:rPr lang="ko-KR" altLang="en-US" b="1" smtClean="0">
                <a:latin typeface="+mj-lt"/>
              </a:rPr>
              <a:t>로 제한</a:t>
            </a:r>
            <a:endParaRPr lang="en-US" altLang="ko-KR" b="1" dirty="0">
              <a:latin typeface="+mj-lt"/>
            </a:endParaRPr>
          </a:p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Response time out 300ms </a:t>
            </a:r>
            <a:r>
              <a:rPr lang="ko-KR" altLang="en-US" b="1" smtClean="0">
                <a:latin typeface="+mj-lt"/>
              </a:rPr>
              <a:t>설정으로 응답시간이 </a:t>
            </a:r>
            <a:r>
              <a:rPr lang="en-US" altLang="ko-KR" b="1" dirty="0" smtClean="0">
                <a:latin typeface="+mj-lt"/>
              </a:rPr>
              <a:t>300ms</a:t>
            </a:r>
            <a:r>
              <a:rPr lang="ko-KR" altLang="en-US" b="1" smtClean="0">
                <a:latin typeface="+mj-lt"/>
              </a:rPr>
              <a:t>가 넘으면 에러로 처리됨</a:t>
            </a:r>
            <a:endParaRPr lang="en-US" altLang="ko-KR" b="1" dirty="0" smtClean="0">
              <a:latin typeface="+mj-lt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fld id="{2988685D-4D4B-4886-8209-6ADA80A13476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ADGateway</a:t>
            </a:r>
            <a:r>
              <a:rPr lang="en-US" altLang="ko-KR" dirty="0"/>
              <a:t> </a:t>
            </a:r>
            <a:r>
              <a:rPr lang="ko-KR" altLang="en-US"/>
              <a:t>성능 측정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7368" y="3356992"/>
            <a:ext cx="2875234" cy="253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Jmeter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구동 및 정지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5400" y="3644231"/>
            <a:ext cx="10441159" cy="1728985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구동 방법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 smtClean="0">
                <a:latin typeface="+mj-lt"/>
              </a:rPr>
              <a:t>리눅스</a:t>
            </a:r>
            <a:r>
              <a:rPr lang="ko-KR" altLang="en-US" b="1" dirty="0" smtClean="0">
                <a:latin typeface="+mj-lt"/>
              </a:rPr>
              <a:t> 서버에 </a:t>
            </a: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폴더 그대로 설치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4~8page </a:t>
            </a:r>
            <a:r>
              <a:rPr lang="ko-KR" altLang="en-US" b="1" smtClean="0">
                <a:latin typeface="+mj-lt"/>
              </a:rPr>
              <a:t>설정대로 만든 </a:t>
            </a:r>
            <a:r>
              <a:rPr lang="en-US" altLang="ko-KR" b="1" dirty="0" err="1" smtClean="0">
                <a:latin typeface="+mj-lt"/>
              </a:rPr>
              <a:t>ADGateway_TPS.jmx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파일도 </a:t>
            </a:r>
            <a:r>
              <a:rPr lang="en-US" altLang="ko-KR" b="1" dirty="0" err="1" smtClean="0">
                <a:latin typeface="+mj-lt"/>
              </a:rPr>
              <a:t>Jmeter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서버에 설치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j-lt"/>
              </a:rPr>
              <a:t>./jmeter.sh -n -t </a:t>
            </a:r>
            <a:r>
              <a:rPr lang="en-US" altLang="ko-KR" b="1" dirty="0" err="1">
                <a:latin typeface="+mj-lt"/>
              </a:rPr>
              <a:t>ADGateway_TPS.jmx</a:t>
            </a:r>
            <a:r>
              <a:rPr lang="en-US" altLang="ko-KR" b="1" dirty="0">
                <a:latin typeface="+mj-lt"/>
              </a:rPr>
              <a:t> -l </a:t>
            </a:r>
            <a:r>
              <a:rPr lang="en-US" altLang="ko-KR" b="1" dirty="0" smtClean="0">
                <a:latin typeface="+mj-lt"/>
              </a:rPr>
              <a:t>[</a:t>
            </a:r>
            <a:r>
              <a:rPr lang="ko-KR" altLang="en-US" b="1" smtClean="0">
                <a:latin typeface="+mj-lt"/>
              </a:rPr>
              <a:t>생성할 </a:t>
            </a:r>
            <a:r>
              <a:rPr lang="en-US" altLang="ko-KR" b="1" dirty="0" err="1" smtClean="0">
                <a:latin typeface="+mj-lt"/>
              </a:rPr>
              <a:t>jtl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파일명</a:t>
            </a:r>
            <a:r>
              <a:rPr lang="en-US" altLang="ko-KR" b="1" dirty="0" smtClean="0">
                <a:latin typeface="+mj-lt"/>
              </a:rPr>
              <a:t>].</a:t>
            </a:r>
            <a:r>
              <a:rPr lang="en-US" altLang="ko-KR" b="1" dirty="0" err="1" smtClean="0">
                <a:latin typeface="+mj-lt"/>
              </a:rPr>
              <a:t>jtl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-j [</a:t>
            </a:r>
            <a:r>
              <a:rPr lang="ko-KR" altLang="en-US" b="1">
                <a:latin typeface="+mj-lt"/>
              </a:rPr>
              <a:t>생성할 </a:t>
            </a:r>
            <a:r>
              <a:rPr lang="en-US" altLang="ko-KR" b="1" dirty="0" smtClean="0">
                <a:latin typeface="+mj-lt"/>
              </a:rPr>
              <a:t>log </a:t>
            </a:r>
            <a:r>
              <a:rPr lang="ko-KR" altLang="en-US" b="1">
                <a:latin typeface="+mj-lt"/>
              </a:rPr>
              <a:t>파일명</a:t>
            </a:r>
            <a:r>
              <a:rPr lang="en-US" altLang="ko-KR" b="1" dirty="0">
                <a:latin typeface="+mj-lt"/>
              </a:rPr>
              <a:t>].log &gt; /dev/null 2&gt;&amp;1</a:t>
            </a:r>
            <a:r>
              <a:rPr lang="en-US" altLang="ko-KR" b="1" dirty="0" smtClean="0">
                <a:latin typeface="+mj-lt"/>
              </a:rPr>
              <a:t>&amp;</a:t>
            </a: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latin typeface="+mj-lt"/>
              </a:rPr>
              <a:t>위 명령어로 </a:t>
            </a:r>
            <a:r>
              <a:rPr lang="ko-KR" altLang="en-US" b="1" dirty="0" err="1" smtClean="0">
                <a:latin typeface="+mj-lt"/>
              </a:rPr>
              <a:t>수행시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en-US" altLang="ko-KR" b="1" dirty="0" err="1" smtClean="0">
                <a:latin typeface="+mj-lt"/>
              </a:rPr>
              <a:t>jtl</a:t>
            </a:r>
            <a:r>
              <a:rPr lang="en-US" altLang="ko-KR" b="1" dirty="0" smtClean="0">
                <a:latin typeface="+mj-lt"/>
              </a:rPr>
              <a:t> </a:t>
            </a:r>
            <a:r>
              <a:rPr lang="ko-KR" altLang="en-US" b="1" smtClean="0">
                <a:latin typeface="+mj-lt"/>
              </a:rPr>
              <a:t>파일에 테스트 결과 파일 생성되고</a:t>
            </a:r>
            <a:r>
              <a:rPr lang="en-US" altLang="ko-KR" b="1" dirty="0" smtClean="0">
                <a:latin typeface="+mj-lt"/>
              </a:rPr>
              <a:t>, log </a:t>
            </a:r>
            <a:r>
              <a:rPr lang="ko-KR" altLang="en-US" b="1" smtClean="0">
                <a:latin typeface="+mj-lt"/>
              </a:rPr>
              <a:t>에 로그 기록됨</a:t>
            </a:r>
            <a:endParaRPr lang="en-US" altLang="ko-KR" b="1" dirty="0" smtClean="0">
              <a:latin typeface="+mj-lt"/>
            </a:endParaRPr>
          </a:p>
          <a:p>
            <a:pPr marL="6858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+mj-lt"/>
              </a:rPr>
              <a:t>Kill </a:t>
            </a:r>
            <a:r>
              <a:rPr lang="ko-KR" altLang="en-US" b="1" smtClean="0">
                <a:latin typeface="+mj-lt"/>
              </a:rPr>
              <a:t>명령어로 테스트 중지</a:t>
            </a:r>
            <a:endParaRPr lang="en-US" altLang="ko-KR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51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sz="800" b="1" smtClean="0">
            <a:solidFill>
              <a:schemeClr val="bg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>
          <a:defRPr sz="1000" b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90233</TotalTime>
  <Words>674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KoPub돋움체 Medium</vt:lpstr>
      <vt:lpstr>맑은 고딕</vt:lpstr>
      <vt:lpstr>Calibri</vt:lpstr>
      <vt:lpstr>Wingdings</vt:lpstr>
      <vt:lpstr>Arial</vt:lpstr>
      <vt:lpstr>Arial Unicode MS</vt:lpstr>
      <vt:lpstr>굴림</vt:lpstr>
      <vt:lpstr>Office 테마</vt:lpstr>
      <vt:lpstr> ADGateway 성능 측정</vt:lpstr>
      <vt:lpstr>TPS 측정</vt:lpstr>
      <vt:lpstr>TPS 측정</vt:lpstr>
      <vt:lpstr>TPS 측정</vt:lpstr>
      <vt:lpstr>TPS 측정</vt:lpstr>
      <vt:lpstr>TPS 측정</vt:lpstr>
      <vt:lpstr>TPS 측정</vt:lpstr>
      <vt:lpstr>TPS 측정</vt:lpstr>
      <vt:lpstr>TPS 측정</vt:lpstr>
      <vt:lpstr>TPS 측정</vt:lpstr>
      <vt:lpstr>TPS 측정</vt:lpstr>
      <vt:lpstr>TPS 측정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TITLE MAIN TITLE</dc:title>
  <dc:creator>사업개발실;CASTIS 정수지</dc:creator>
  <cp:lastModifiedBy>Ha</cp:lastModifiedBy>
  <cp:revision>3275</cp:revision>
  <cp:lastPrinted>2020-01-15T05:37:09Z</cp:lastPrinted>
  <dcterms:created xsi:type="dcterms:W3CDTF">2011-04-25T02:47:55Z</dcterms:created>
  <dcterms:modified xsi:type="dcterms:W3CDTF">2020-04-03T02:28:46Z</dcterms:modified>
</cp:coreProperties>
</file>