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77" r:id="rId3"/>
    <p:sldId id="357" r:id="rId4"/>
    <p:sldId id="376" r:id="rId5"/>
  </p:sldIdLst>
  <p:sldSz cx="9906000" cy="6858000" type="A4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3936" userDrawn="1">
          <p15:clr>
            <a:srgbClr val="A4A3A4"/>
          </p15:clr>
        </p15:guide>
        <p15:guide id="3" pos="172" userDrawn="1">
          <p15:clr>
            <a:srgbClr val="A4A3A4"/>
          </p15:clr>
        </p15:guide>
        <p15:guide id="4" orient="horz" pos="4110" userDrawn="1">
          <p15:clr>
            <a:srgbClr val="A4A3A4"/>
          </p15:clr>
        </p15:guide>
        <p15:guide id="5" orient="horz" pos="2840" userDrawn="1">
          <p15:clr>
            <a:srgbClr val="A4A3A4"/>
          </p15:clr>
        </p15:guide>
        <p15:guide id="6" orient="horz" pos="391" userDrawn="1">
          <p15:clr>
            <a:srgbClr val="A4A3A4"/>
          </p15:clr>
        </p15:guide>
        <p15:guide id="7" pos="18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9" autoAdjust="0"/>
    <p:restoredTop sz="94523" autoAdjust="0"/>
  </p:normalViewPr>
  <p:slideViewPr>
    <p:cSldViewPr showGuides="1">
      <p:cViewPr varScale="1">
        <p:scale>
          <a:sx n="115" d="100"/>
          <a:sy n="115" d="100"/>
        </p:scale>
        <p:origin x="1284" y="96"/>
      </p:cViewPr>
      <p:guideLst>
        <p:guide orient="horz" pos="3158"/>
        <p:guide pos="3936"/>
        <p:guide pos="172"/>
        <p:guide orient="horz" pos="4110"/>
        <p:guide orient="horz" pos="2840"/>
        <p:guide orient="horz" pos="391"/>
        <p:guide pos="18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5239" cy="499905"/>
          </a:xfrm>
          <a:prstGeom prst="rect">
            <a:avLst/>
          </a:prstGeom>
        </p:spPr>
        <p:txBody>
          <a:bodyPr vert="horz" lIns="92485" tIns="46242" rIns="92485" bIns="4624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39" cy="499905"/>
          </a:xfrm>
          <a:prstGeom prst="rect">
            <a:avLst/>
          </a:prstGeom>
        </p:spPr>
        <p:txBody>
          <a:bodyPr vert="horz" lIns="92485" tIns="46242" rIns="92485" bIns="46242" rtlCol="0"/>
          <a:lstStyle>
            <a:lvl1pPr algn="r">
              <a:defRPr sz="1200"/>
            </a:lvl1pPr>
          </a:lstStyle>
          <a:p>
            <a:fld id="{98F60335-545B-490E-A548-EC59A3E7F61D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50888"/>
            <a:ext cx="5414962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5" tIns="46242" rIns="92485" bIns="4624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5" y="4749087"/>
            <a:ext cx="5492750" cy="4499134"/>
          </a:xfrm>
          <a:prstGeom prst="rect">
            <a:avLst/>
          </a:prstGeom>
        </p:spPr>
        <p:txBody>
          <a:bodyPr vert="horz" lIns="92485" tIns="46242" rIns="92485" bIns="4624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6436"/>
            <a:ext cx="2975239" cy="499905"/>
          </a:xfrm>
          <a:prstGeom prst="rect">
            <a:avLst/>
          </a:prstGeom>
        </p:spPr>
        <p:txBody>
          <a:bodyPr vert="horz" lIns="92485" tIns="46242" rIns="92485" bIns="4624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6"/>
            <a:ext cx="2975239" cy="499905"/>
          </a:xfrm>
          <a:prstGeom prst="rect">
            <a:avLst/>
          </a:prstGeom>
        </p:spPr>
        <p:txBody>
          <a:bodyPr vert="horz" lIns="92485" tIns="46242" rIns="92485" bIns="46242" rtlCol="0" anchor="b"/>
          <a:lstStyle>
            <a:lvl1pPr algn="r">
              <a:defRPr sz="1200"/>
            </a:lvl1pPr>
          </a:lstStyle>
          <a:p>
            <a:fld id="{1B6A1642-7D28-49FC-8576-749D3FA16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92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642-7D28-49FC-8576-749D3FA166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10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6000" cy="467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348101" y="6544125"/>
            <a:ext cx="1209799" cy="18590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6E5EF6DC-2837-4E05-AC1F-C4117C7DDBD4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632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07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9FB77B1-32CB-4324-B4E0-B17C6EC50F52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7E2E-61B7-4F63-8C33-6D8F446C3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1"/>
            <a:ext cx="9906000" cy="620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272480" y="35223"/>
            <a:ext cx="4992556" cy="215900"/>
          </a:xfrm>
          <a:prstGeom prst="rect">
            <a:avLst/>
          </a:prstGeom>
        </p:spPr>
        <p:txBody>
          <a:bodyPr/>
          <a:lstStyle>
            <a:lvl1pPr marL="342900" indent="-342900" algn="l">
              <a:buNone/>
              <a:defRPr lang="ko-KR" altLang="en-US" sz="1000" b="1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endParaRPr lang="ko-KR" altLang="en-US" dirty="0"/>
          </a:p>
        </p:txBody>
      </p:sp>
      <p:sp>
        <p:nvSpPr>
          <p:cNvPr id="5" name="제목 21"/>
          <p:cNvSpPr>
            <a:spLocks noGrp="1"/>
          </p:cNvSpPr>
          <p:nvPr>
            <p:ph type="title"/>
          </p:nvPr>
        </p:nvSpPr>
        <p:spPr>
          <a:xfrm>
            <a:off x="272480" y="265981"/>
            <a:ext cx="7188003" cy="350912"/>
          </a:xfrm>
          <a:prstGeom prst="rect">
            <a:avLst/>
          </a:prstGeom>
        </p:spPr>
        <p:txBody>
          <a:bodyPr/>
          <a:lstStyle>
            <a:lvl1pPr algn="l">
              <a:defRPr sz="1400" b="1"/>
            </a:lvl1pPr>
          </a:lstStyle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3" descr="C:\Users\mh\Desktop\CI개편서식\로고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93" y="6624786"/>
            <a:ext cx="684477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56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348101" y="6578302"/>
            <a:ext cx="1209799" cy="18590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6E5EF6DC-2837-4E05-AC1F-C4117C7DDBD4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59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/>
          <p:cNvGrpSpPr/>
          <p:nvPr/>
        </p:nvGrpSpPr>
        <p:grpSpPr>
          <a:xfrm>
            <a:off x="4948455" y="2543107"/>
            <a:ext cx="4717702" cy="1185214"/>
            <a:chOff x="4948455" y="2543107"/>
            <a:chExt cx="4717702" cy="1185214"/>
          </a:xfrm>
        </p:grpSpPr>
        <p:sp>
          <p:nvSpPr>
            <p:cNvPr id="4" name="TextBox 3"/>
            <p:cNvSpPr txBox="1"/>
            <p:nvPr/>
          </p:nvSpPr>
          <p:spPr>
            <a:xfrm>
              <a:off x="4948455" y="2543107"/>
              <a:ext cx="4717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CASTIS</a:t>
              </a:r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</a:t>
              </a:r>
              <a:r>
                <a:rPr lang="en-US" altLang="ko-KR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Gateway</a:t>
              </a:r>
              <a:r>
                <a:rPr lang="ko-KR" altLang="en-US" sz="28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</a:t>
              </a:r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Architecture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181942" y="3512877"/>
              <a:ext cx="3429000" cy="21544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2020/03/23</a:t>
              </a:r>
              <a:endPara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246310" y="3031440"/>
              <a:ext cx="436463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latin typeface="+mn-ea"/>
                </a:rPr>
                <a:t>PROPOSING </a:t>
              </a:r>
              <a:r>
                <a:rPr lang="en-US" altLang="ko-KR" sz="800" b="1" dirty="0">
                  <a:latin typeface="+mn-ea"/>
                </a:rPr>
                <a:t>MORE EFFECTIVE RESOURCE MANAGEMENT</a:t>
              </a:r>
              <a:r>
                <a:rPr lang="en-US" altLang="ko-KR" sz="800" dirty="0">
                  <a:latin typeface="+mn-ea"/>
                </a:rPr>
                <a:t> SOLUTION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73192" y="4460706"/>
            <a:ext cx="3640508" cy="1776606"/>
            <a:chOff x="432430" y="4797425"/>
            <a:chExt cx="3520609" cy="1718094"/>
          </a:xfrm>
        </p:grpSpPr>
        <p:sp>
          <p:nvSpPr>
            <p:cNvPr id="50" name="직사각형 49"/>
            <p:cNvSpPr/>
            <p:nvPr userDrawn="1"/>
          </p:nvSpPr>
          <p:spPr>
            <a:xfrm>
              <a:off x="1427120" y="5074923"/>
              <a:ext cx="382089" cy="365759"/>
            </a:xfrm>
            <a:prstGeom prst="rect">
              <a:avLst/>
            </a:prstGeom>
            <a:solidFill>
              <a:srgbClr val="3B3F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직사각형 50"/>
            <p:cNvSpPr/>
            <p:nvPr userDrawn="1"/>
          </p:nvSpPr>
          <p:spPr>
            <a:xfrm>
              <a:off x="2259318" y="5702885"/>
              <a:ext cx="312871" cy="29949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2" name="직사각형 51"/>
            <p:cNvSpPr/>
            <p:nvPr userDrawn="1"/>
          </p:nvSpPr>
          <p:spPr>
            <a:xfrm>
              <a:off x="1427119" y="5744919"/>
              <a:ext cx="402687" cy="3854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직사각형 52"/>
            <p:cNvSpPr/>
            <p:nvPr userDrawn="1"/>
          </p:nvSpPr>
          <p:spPr>
            <a:xfrm>
              <a:off x="2271302" y="5206828"/>
              <a:ext cx="320548" cy="3068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직사각형 53"/>
            <p:cNvSpPr/>
            <p:nvPr userDrawn="1"/>
          </p:nvSpPr>
          <p:spPr>
            <a:xfrm>
              <a:off x="783518" y="5519443"/>
              <a:ext cx="291377" cy="2789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5" name="직사각형 54"/>
            <p:cNvSpPr/>
            <p:nvPr userDrawn="1"/>
          </p:nvSpPr>
          <p:spPr>
            <a:xfrm>
              <a:off x="779958" y="6016616"/>
              <a:ext cx="291377" cy="2789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6" name="직사각형 55"/>
            <p:cNvSpPr/>
            <p:nvPr userDrawn="1"/>
          </p:nvSpPr>
          <p:spPr>
            <a:xfrm>
              <a:off x="432430" y="5354914"/>
              <a:ext cx="244788" cy="234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7" name="직사각형 56"/>
            <p:cNvSpPr/>
            <p:nvPr userDrawn="1"/>
          </p:nvSpPr>
          <p:spPr>
            <a:xfrm>
              <a:off x="432430" y="5752035"/>
              <a:ext cx="244788" cy="234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직사각형 57"/>
            <p:cNvSpPr/>
            <p:nvPr userDrawn="1"/>
          </p:nvSpPr>
          <p:spPr>
            <a:xfrm>
              <a:off x="1907705" y="4797425"/>
              <a:ext cx="169280" cy="16204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" name="직사각형 58"/>
            <p:cNvSpPr/>
            <p:nvPr userDrawn="1"/>
          </p:nvSpPr>
          <p:spPr>
            <a:xfrm>
              <a:off x="1907705" y="5060984"/>
              <a:ext cx="169280" cy="16204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0" name="직사각형 59"/>
            <p:cNvSpPr/>
            <p:nvPr userDrawn="1"/>
          </p:nvSpPr>
          <p:spPr>
            <a:xfrm>
              <a:off x="3178586" y="5916011"/>
              <a:ext cx="231388" cy="2214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1" name="직사각형 60"/>
            <p:cNvSpPr/>
            <p:nvPr userDrawn="1"/>
          </p:nvSpPr>
          <p:spPr>
            <a:xfrm>
              <a:off x="3185715" y="6301585"/>
              <a:ext cx="223487" cy="21393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 userDrawn="1"/>
          </p:nvSpPr>
          <p:spPr>
            <a:xfrm>
              <a:off x="3653047" y="5233785"/>
              <a:ext cx="294245" cy="2816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직사각형 62"/>
            <p:cNvSpPr/>
            <p:nvPr userDrawn="1"/>
          </p:nvSpPr>
          <p:spPr>
            <a:xfrm>
              <a:off x="3658794" y="5727832"/>
              <a:ext cx="294245" cy="2816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4" name="직사각형 63"/>
            <p:cNvSpPr/>
            <p:nvPr userDrawn="1"/>
          </p:nvSpPr>
          <p:spPr>
            <a:xfrm>
              <a:off x="2879390" y="5792503"/>
              <a:ext cx="159124" cy="1523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5" name="직사각형 64"/>
            <p:cNvSpPr/>
            <p:nvPr userDrawn="1"/>
          </p:nvSpPr>
          <p:spPr>
            <a:xfrm>
              <a:off x="2882949" y="6069910"/>
              <a:ext cx="159124" cy="1523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6" name="직사각형 65"/>
            <p:cNvSpPr/>
            <p:nvPr userDrawn="1"/>
          </p:nvSpPr>
          <p:spPr>
            <a:xfrm>
              <a:off x="2731122" y="6113096"/>
              <a:ext cx="115263" cy="1103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7" name="직사각형 66"/>
            <p:cNvSpPr/>
            <p:nvPr userDrawn="1"/>
          </p:nvSpPr>
          <p:spPr>
            <a:xfrm>
              <a:off x="2734681" y="6287544"/>
              <a:ext cx="115263" cy="1103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3070161" y="6506249"/>
            <a:ext cx="6563359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CASTIS</a:t>
            </a:r>
            <a:r>
              <a:rPr lang="en-US" altLang="ko-KR" sz="8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, K-TOWER, 1931 NAMBUSUNHWAN-RO, GWANAK-GU, SEOUL, 151-812</a:t>
            </a:r>
            <a:endParaRPr lang="ko-KR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46093" y="-3174"/>
            <a:ext cx="303217" cy="839886"/>
            <a:chOff x="446093" y="-3174"/>
            <a:chExt cx="290573" cy="804863"/>
          </a:xfrm>
        </p:grpSpPr>
        <p:sp>
          <p:nvSpPr>
            <p:cNvPr id="70" name="직사각형 69"/>
            <p:cNvSpPr/>
            <p:nvPr/>
          </p:nvSpPr>
          <p:spPr>
            <a:xfrm>
              <a:off x="446093" y="495687"/>
              <a:ext cx="290573" cy="30600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46093" y="-3174"/>
              <a:ext cx="290573" cy="306002"/>
            </a:xfrm>
            <a:prstGeom prst="rect">
              <a:avLst/>
            </a:prstGeom>
            <a:solidFill>
              <a:srgbClr val="3B3F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28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461521" y="6555464"/>
            <a:ext cx="982962" cy="18590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6E5EF6DC-2837-4E05-AC1F-C4117C7DDBD4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66554" y="146200"/>
            <a:ext cx="1463780" cy="318924"/>
          </a:xfrm>
          <a:prstGeom prst="rect">
            <a:avLst/>
          </a:prstGeom>
          <a:noFill/>
        </p:spPr>
        <p:txBody>
          <a:bodyPr wrap="none" lIns="72000" tIns="36000" rIns="72000" bIns="36000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Gateway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구조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6554" y="22210"/>
            <a:ext cx="1302774" cy="211203"/>
          </a:xfrm>
          <a:prstGeom prst="rect">
            <a:avLst/>
          </a:prstGeom>
          <a:noFill/>
        </p:spPr>
        <p:txBody>
          <a:bodyPr wrap="none" lIns="72000" tIns="36000" rIns="72000" bIns="36000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Gateway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Architecture 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9953" y="1735784"/>
            <a:ext cx="2875234" cy="253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Gateway </a:t>
            </a:r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기본 구성도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F17C4DF-443A-4AB1-86F6-69109FD85BE6}"/>
              </a:ext>
            </a:extLst>
          </p:cNvPr>
          <p:cNvSpPr/>
          <p:nvPr/>
        </p:nvSpPr>
        <p:spPr>
          <a:xfrm>
            <a:off x="279953" y="629014"/>
            <a:ext cx="2875234" cy="253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Gateway </a:t>
            </a:r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개요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582DA9B-D01F-4C04-9CF2-F5AAEB7019DE}"/>
              </a:ext>
            </a:extLst>
          </p:cNvPr>
          <p:cNvSpPr txBox="1"/>
          <p:nvPr/>
        </p:nvSpPr>
        <p:spPr>
          <a:xfrm>
            <a:off x="776536" y="977255"/>
            <a:ext cx="28857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+mj-lt"/>
              </a:rPr>
              <a:t>개발 언어 </a:t>
            </a:r>
            <a:r>
              <a:rPr lang="en-US" altLang="ko-KR" sz="1100" dirty="0">
                <a:latin typeface="+mj-lt"/>
              </a:rPr>
              <a:t>: </a:t>
            </a:r>
            <a:r>
              <a:rPr lang="en-US" altLang="ko-KR" sz="1100" dirty="0" smtClean="0">
                <a:latin typeface="+mj-lt"/>
              </a:rPr>
              <a:t>java(</a:t>
            </a:r>
            <a:r>
              <a:rPr lang="en-US" altLang="ko-KR" sz="1100" dirty="0" err="1" smtClean="0">
                <a:latin typeface="+mj-lt"/>
              </a:rPr>
              <a:t>Netty</a:t>
            </a:r>
            <a:r>
              <a:rPr lang="en-US" altLang="ko-KR" sz="1100" dirty="0" smtClean="0">
                <a:latin typeface="+mj-lt"/>
              </a:rPr>
              <a:t> framework)</a:t>
            </a:r>
            <a:endParaRPr lang="en-US" altLang="ko-KR" sz="11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+mj-lt"/>
              </a:rPr>
              <a:t>구동 환경 </a:t>
            </a:r>
            <a:r>
              <a:rPr lang="en-US" altLang="ko-KR" sz="1100" dirty="0">
                <a:latin typeface="+mj-lt"/>
              </a:rPr>
              <a:t>: </a:t>
            </a:r>
            <a:r>
              <a:rPr lang="en-US" altLang="ko-KR" sz="1100" dirty="0" smtClean="0">
                <a:latin typeface="+mj-lt"/>
              </a:rPr>
              <a:t>Linux, Window (java 8 </a:t>
            </a:r>
            <a:r>
              <a:rPr lang="ko-KR" altLang="en-US" sz="1100" smtClean="0">
                <a:latin typeface="+mj-lt"/>
              </a:rPr>
              <a:t>이상</a:t>
            </a:r>
            <a:r>
              <a:rPr lang="en-US" altLang="ko-KR" sz="1100" dirty="0" smtClean="0">
                <a:latin typeface="+mj-lt"/>
              </a:rPr>
              <a:t>)</a:t>
            </a:r>
            <a:endParaRPr lang="en-US" altLang="ko-KR" sz="1100" dirty="0">
              <a:latin typeface="+mj-lt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24923" y="2708920"/>
            <a:ext cx="5574048" cy="3451796"/>
            <a:chOff x="783447" y="2528329"/>
            <a:chExt cx="5574048" cy="3451796"/>
          </a:xfrm>
        </p:grpSpPr>
        <p:sp>
          <p:nvSpPr>
            <p:cNvPr id="98" name="모서리가 둥근 직사각형 97"/>
            <p:cNvSpPr/>
            <p:nvPr/>
          </p:nvSpPr>
          <p:spPr>
            <a:xfrm>
              <a:off x="2802796" y="4085849"/>
              <a:ext cx="1346550" cy="430986"/>
            </a:xfrm>
            <a:prstGeom prst="roundRect">
              <a:avLst/>
            </a:prstGeom>
            <a:solidFill>
              <a:srgbClr val="9BBB59">
                <a:lumMod val="75000"/>
              </a:srgbClr>
            </a:solidFill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</a:t>
              </a:r>
              <a:endPara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898119" y="3133173"/>
              <a:ext cx="1346550" cy="430986"/>
            </a:xfrm>
            <a:prstGeom prst="roundRect">
              <a:avLst/>
            </a:prstGeom>
            <a:solidFill>
              <a:srgbClr val="9BBB59">
                <a:lumMod val="75000"/>
              </a:srgbClr>
            </a:solidFill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C</a:t>
              </a:r>
              <a:endPara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2802796" y="3133173"/>
              <a:ext cx="1346550" cy="430986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Gateway</a:t>
              </a:r>
              <a:endParaRPr kumimoji="1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4714990" y="4085849"/>
              <a:ext cx="1346550" cy="430986"/>
            </a:xfrm>
            <a:prstGeom prst="roundRect">
              <a:avLst/>
            </a:prstGeom>
            <a:solidFill>
              <a:srgbClr val="9BBB59">
                <a:lumMod val="75000"/>
              </a:srgbClr>
            </a:solidFill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</a:t>
              </a:r>
              <a:endPara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3130367" y="5083297"/>
              <a:ext cx="991188" cy="325352"/>
              <a:chOff x="4266887" y="5832100"/>
              <a:chExt cx="991188" cy="325352"/>
            </a:xfrm>
          </p:grpSpPr>
          <p:grpSp>
            <p:nvGrpSpPr>
              <p:cNvPr id="103" name="그룹 102"/>
              <p:cNvGrpSpPr/>
              <p:nvPr/>
            </p:nvGrpSpPr>
            <p:grpSpPr>
              <a:xfrm>
                <a:off x="4266887" y="5832100"/>
                <a:ext cx="991188" cy="325352"/>
                <a:chOff x="9711238" y="5714681"/>
                <a:chExt cx="1308957" cy="457878"/>
              </a:xfrm>
            </p:grpSpPr>
            <p:pic>
              <p:nvPicPr>
                <p:cNvPr id="105" name="Picture 20" descr="Image result for tv icon 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11238" y="5714681"/>
                  <a:ext cx="669513" cy="4578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" name="Picture 11" descr="C:\Users\ecoffey\AppData\Local\Temp\Rar$DRa0.521\30075_Device_set_top_box_default_64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532515" y="5780234"/>
                  <a:ext cx="487680" cy="3301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07" name="직선 연결선 106"/>
                <p:cNvCxnSpPr>
                  <a:stCxn id="106" idx="1"/>
                  <a:endCxn id="105" idx="3"/>
                </p:cNvCxnSpPr>
                <p:nvPr/>
              </p:nvCxnSpPr>
              <p:spPr>
                <a:xfrm flipH="1" flipV="1">
                  <a:off x="10380752" y="5943620"/>
                  <a:ext cx="151763" cy="1693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headEnd type="none" w="med" len="med"/>
                  <a:tailEnd type="none"/>
                </a:ln>
                <a:effectLst/>
              </p:spPr>
            </p:cxnSp>
          </p:grpSp>
          <p:sp>
            <p:nvSpPr>
              <p:cNvPr id="104" name="TextBox 103"/>
              <p:cNvSpPr txBox="1"/>
              <p:nvPr/>
            </p:nvSpPr>
            <p:spPr>
              <a:xfrm>
                <a:off x="4334243" y="5906164"/>
                <a:ext cx="36175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900" b="1" i="1" kern="0" dirty="0" smtClean="0">
                    <a:solidFill>
                      <a:prstClr val="black"/>
                    </a:solidFill>
                    <a:latin typeface="Arial Black" panose="020B0A04020102020204" pitchFamily="34" charset="0"/>
                  </a:rPr>
                  <a:t>  TV</a:t>
                </a:r>
                <a:endParaRPr kumimoji="1" lang="ko-KR" altLang="en-US" sz="9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108" name="꺾인 연결선 107"/>
            <p:cNvCxnSpPr>
              <a:stCxn id="98" idx="1"/>
              <a:endCxn id="99" idx="2"/>
            </p:cNvCxnSpPr>
            <p:nvPr/>
          </p:nvCxnSpPr>
          <p:spPr>
            <a:xfrm rot="10800000">
              <a:off x="1571394" y="3564160"/>
              <a:ext cx="1231402" cy="737183"/>
            </a:xfrm>
            <a:prstGeom prst="bentConnector2">
              <a:avLst/>
            </a:prstGeom>
            <a:noFill/>
            <a:ln w="952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109" name="직선 화살표 연결선 108"/>
            <p:cNvCxnSpPr/>
            <p:nvPr/>
          </p:nvCxnSpPr>
          <p:spPr>
            <a:xfrm flipH="1">
              <a:off x="2244669" y="3243841"/>
              <a:ext cx="558127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110" name="직선 화살표 연결선 109"/>
            <p:cNvCxnSpPr>
              <a:stCxn id="98" idx="0"/>
              <a:endCxn id="100" idx="2"/>
            </p:cNvCxnSpPr>
            <p:nvPr/>
          </p:nvCxnSpPr>
          <p:spPr>
            <a:xfrm flipV="1">
              <a:off x="3476071" y="3564159"/>
              <a:ext cx="0" cy="52169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111" name="꺾인 연결선 110"/>
            <p:cNvCxnSpPr>
              <a:stCxn id="100" idx="3"/>
              <a:endCxn id="101" idx="0"/>
            </p:cNvCxnSpPr>
            <p:nvPr/>
          </p:nvCxnSpPr>
          <p:spPr>
            <a:xfrm>
              <a:off x="4149346" y="3348666"/>
              <a:ext cx="1238919" cy="737183"/>
            </a:xfrm>
            <a:prstGeom prst="bentConnector2">
              <a:avLst/>
            </a:prstGeom>
            <a:noFill/>
            <a:ln w="952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headEnd type="triangle" w="med" len="med"/>
              <a:tailEnd type="triangle"/>
            </a:ln>
            <a:effectLst/>
          </p:spPr>
        </p:cxnSp>
        <p:cxnSp>
          <p:nvCxnSpPr>
            <p:cNvPr id="112" name="직선 화살표 연결선 111"/>
            <p:cNvCxnSpPr>
              <a:stCxn id="98" idx="2"/>
              <a:endCxn id="106" idx="0"/>
            </p:cNvCxnSpPr>
            <p:nvPr/>
          </p:nvCxnSpPr>
          <p:spPr>
            <a:xfrm>
              <a:off x="3476071" y="4516835"/>
              <a:ext cx="460840" cy="613042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ysDash"/>
              <a:headEnd type="triangle" w="med" len="med"/>
              <a:tailEnd type="triangle"/>
            </a:ln>
            <a:effectLst/>
          </p:spPr>
        </p:cxnSp>
        <p:cxnSp>
          <p:nvCxnSpPr>
            <p:cNvPr id="113" name="꺾인 연결선 112"/>
            <p:cNvCxnSpPr>
              <a:stCxn id="101" idx="2"/>
              <a:endCxn id="106" idx="3"/>
            </p:cNvCxnSpPr>
            <p:nvPr/>
          </p:nvCxnSpPr>
          <p:spPr>
            <a:xfrm rot="5400000">
              <a:off x="4389739" y="4248651"/>
              <a:ext cx="730342" cy="1266710"/>
            </a:xfrm>
            <a:prstGeom prst="bentConnector2">
              <a:avLst/>
            </a:prstGeom>
            <a:noFill/>
            <a:ln w="3810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114" name="TextBox 113"/>
            <p:cNvSpPr txBox="1"/>
            <p:nvPr/>
          </p:nvSpPr>
          <p:spPr>
            <a:xfrm>
              <a:off x="1258159" y="4328529"/>
              <a:ext cx="169072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1" kern="0" dirty="0" err="1">
                  <a:solidFill>
                    <a:prstClr val="black"/>
                  </a:solidFill>
                </a:rPr>
                <a:t>인벤토리</a:t>
              </a:r>
              <a:r>
                <a:rPr kumimoji="1" lang="ko-KR" altLang="en-US" sz="1000" b="1" kern="0" dirty="0">
                  <a:solidFill>
                    <a:prstClr val="black"/>
                  </a:solidFill>
                </a:rPr>
                <a:t> 정보 연동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979518" y="2834844"/>
              <a:ext cx="169072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광고</a:t>
              </a:r>
              <a:r>
                <a:rPr kumimoji="1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1" lang="ko-KR" altLang="en-US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인벤토리</a:t>
              </a:r>
              <a:r>
                <a:rPr kumimoji="1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정보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670376" y="3671985"/>
              <a:ext cx="90015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시청 정보</a:t>
              </a:r>
            </a:p>
          </p:txBody>
        </p:sp>
        <p:sp>
          <p:nvSpPr>
            <p:cNvPr id="117" name="타원 116"/>
            <p:cNvSpPr/>
            <p:nvPr/>
          </p:nvSpPr>
          <p:spPr>
            <a:xfrm>
              <a:off x="1114143" y="4374093"/>
              <a:ext cx="172393" cy="165524"/>
            </a:xfrm>
            <a:prstGeom prst="ellipse">
              <a:avLst/>
            </a:prstGeom>
            <a:solidFill>
              <a:srgbClr val="FF9933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</a:t>
              </a:r>
              <a:endParaRPr kumimoji="1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826111" y="2856813"/>
              <a:ext cx="172393" cy="165524"/>
            </a:xfrm>
            <a:prstGeom prst="ellipse">
              <a:avLst/>
            </a:prstGeom>
            <a:solidFill>
              <a:srgbClr val="FF9933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1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3534038" y="3710861"/>
              <a:ext cx="172393" cy="165524"/>
            </a:xfrm>
            <a:prstGeom prst="ellipse">
              <a:avLst/>
            </a:prstGeom>
            <a:solidFill>
              <a:srgbClr val="FF9933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4</a:t>
              </a:r>
              <a:endParaRPr kumimoji="1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4498519" y="3134797"/>
              <a:ext cx="172393" cy="165524"/>
            </a:xfrm>
            <a:prstGeom prst="ellipse">
              <a:avLst/>
            </a:prstGeom>
            <a:solidFill>
              <a:srgbClr val="FF9933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5</a:t>
              </a:r>
              <a:endParaRPr kumimoji="1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3821145" y="4667481"/>
              <a:ext cx="172393" cy="165524"/>
            </a:xfrm>
            <a:prstGeom prst="ellipse">
              <a:avLst/>
            </a:prstGeom>
            <a:solidFill>
              <a:srgbClr val="FF9933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1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971877" y="4644083"/>
              <a:ext cx="90015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VOD </a:t>
              </a:r>
              <a:r>
                <a:rPr kumimoji="1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시청</a:t>
              </a:r>
            </a:p>
          </p:txBody>
        </p:sp>
        <p:sp>
          <p:nvSpPr>
            <p:cNvPr id="123" name="타원 122"/>
            <p:cNvSpPr/>
            <p:nvPr/>
          </p:nvSpPr>
          <p:spPr>
            <a:xfrm>
              <a:off x="5506631" y="4667061"/>
              <a:ext cx="172393" cy="165524"/>
            </a:xfrm>
            <a:prstGeom prst="ellipse">
              <a:avLst/>
            </a:prstGeom>
            <a:solidFill>
              <a:srgbClr val="FF9933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6</a:t>
              </a:r>
              <a:endParaRPr kumimoji="1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3063320" y="2579593"/>
              <a:ext cx="172393" cy="165524"/>
            </a:xfrm>
            <a:prstGeom prst="ellipse">
              <a:avLst/>
            </a:prstGeom>
            <a:solidFill>
              <a:srgbClr val="FF9933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6</a:t>
              </a:r>
              <a:endParaRPr kumimoji="1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자유형 124"/>
            <p:cNvSpPr/>
            <p:nvPr/>
          </p:nvSpPr>
          <p:spPr>
            <a:xfrm>
              <a:off x="2482295" y="2663539"/>
              <a:ext cx="581025" cy="561975"/>
            </a:xfrm>
            <a:custGeom>
              <a:avLst/>
              <a:gdLst>
                <a:gd name="connsiteX0" fmla="*/ 0 w 581025"/>
                <a:gd name="connsiteY0" fmla="*/ 561975 h 561975"/>
                <a:gd name="connsiteX1" fmla="*/ 295275 w 581025"/>
                <a:gd name="connsiteY1" fmla="*/ 0 h 561975"/>
                <a:gd name="connsiteX2" fmla="*/ 581025 w 581025"/>
                <a:gd name="connsiteY2" fmla="*/ 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1025" h="561975">
                  <a:moveTo>
                    <a:pt x="0" y="561975"/>
                  </a:moveTo>
                  <a:lnTo>
                    <a:pt x="295275" y="0"/>
                  </a:lnTo>
                  <a:lnTo>
                    <a:pt x="581025" y="0"/>
                  </a:lnTo>
                </a:path>
              </a:pathLst>
            </a:custGeom>
            <a:noFill/>
            <a:ln w="63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72872" y="2528329"/>
              <a:ext cx="108163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kern="0" dirty="0">
                  <a:solidFill>
                    <a:prstClr val="black"/>
                  </a:solidFill>
                </a:rPr>
                <a:t>④ + ⑤ </a:t>
              </a:r>
              <a:r>
                <a:rPr kumimoji="1" lang="ko-KR" altLang="en-US" sz="1000" b="1" kern="0" dirty="0">
                  <a:solidFill>
                    <a:prstClr val="black"/>
                  </a:solidFill>
                </a:rPr>
                <a:t>정보</a:t>
              </a:r>
            </a:p>
          </p:txBody>
        </p:sp>
        <p:cxnSp>
          <p:nvCxnSpPr>
            <p:cNvPr id="127" name="직선 화살표 연결선 126"/>
            <p:cNvCxnSpPr/>
            <p:nvPr/>
          </p:nvCxnSpPr>
          <p:spPr>
            <a:xfrm>
              <a:off x="2244669" y="3464433"/>
              <a:ext cx="558127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4666767" y="3088131"/>
              <a:ext cx="169072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광고결정요청</a:t>
              </a:r>
              <a:r>
                <a:rPr kumimoji="1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1" lang="ko-KR" altLang="en-US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결정정보</a:t>
              </a:r>
              <a:endPara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627782" y="4626712"/>
              <a:ext cx="528785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광고</a:t>
              </a: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2791929" y="5549139"/>
              <a:ext cx="1346550" cy="430986"/>
            </a:xfrm>
            <a:prstGeom prst="roundRect">
              <a:avLst/>
            </a:prstGeom>
            <a:solidFill>
              <a:srgbClr val="9BBB59">
                <a:lumMod val="75000"/>
              </a:srgbClr>
            </a:solidFill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D</a:t>
              </a:r>
              <a:endPara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자유형 131"/>
            <p:cNvSpPr/>
            <p:nvPr/>
          </p:nvSpPr>
          <p:spPr>
            <a:xfrm>
              <a:off x="783447" y="3357749"/>
              <a:ext cx="2019300" cy="2409825"/>
            </a:xfrm>
            <a:custGeom>
              <a:avLst/>
              <a:gdLst>
                <a:gd name="connsiteX0" fmla="*/ 104775 w 2019300"/>
                <a:gd name="connsiteY0" fmla="*/ 0 h 2409825"/>
                <a:gd name="connsiteX1" fmla="*/ 0 w 2019300"/>
                <a:gd name="connsiteY1" fmla="*/ 0 h 2409825"/>
                <a:gd name="connsiteX2" fmla="*/ 0 w 2019300"/>
                <a:gd name="connsiteY2" fmla="*/ 2409825 h 2409825"/>
                <a:gd name="connsiteX3" fmla="*/ 2019300 w 2019300"/>
                <a:gd name="connsiteY3" fmla="*/ 2409825 h 2409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9300" h="2409825">
                  <a:moveTo>
                    <a:pt x="104775" y="0"/>
                  </a:moveTo>
                  <a:lnTo>
                    <a:pt x="0" y="0"/>
                  </a:lnTo>
                  <a:lnTo>
                    <a:pt x="0" y="2409825"/>
                  </a:lnTo>
                  <a:lnTo>
                    <a:pt x="2019300" y="2409825"/>
                  </a:ln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sysDash"/>
              <a:tailEnd type="arrow" w="sm" len="sm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자유형 132"/>
            <p:cNvSpPr/>
            <p:nvPr/>
          </p:nvSpPr>
          <p:spPr>
            <a:xfrm>
              <a:off x="4136247" y="4300724"/>
              <a:ext cx="2080028" cy="1466850"/>
            </a:xfrm>
            <a:custGeom>
              <a:avLst/>
              <a:gdLst>
                <a:gd name="connsiteX0" fmla="*/ 0 w 1971675"/>
                <a:gd name="connsiteY0" fmla="*/ 1466850 h 1466850"/>
                <a:gd name="connsiteX1" fmla="*/ 1971675 w 1971675"/>
                <a:gd name="connsiteY1" fmla="*/ 1466850 h 1466850"/>
                <a:gd name="connsiteX2" fmla="*/ 1971675 w 1971675"/>
                <a:gd name="connsiteY2" fmla="*/ 0 h 1466850"/>
                <a:gd name="connsiteX3" fmla="*/ 1838325 w 1971675"/>
                <a:gd name="connsiteY3" fmla="*/ 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1675" h="1466850">
                  <a:moveTo>
                    <a:pt x="0" y="1466850"/>
                  </a:moveTo>
                  <a:lnTo>
                    <a:pt x="1971675" y="1466850"/>
                  </a:lnTo>
                  <a:lnTo>
                    <a:pt x="1971675" y="0"/>
                  </a:lnTo>
                  <a:lnTo>
                    <a:pt x="1838325" y="0"/>
                  </a:ln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sysDash"/>
              <a:tailEnd type="arrow" w="sm" len="sm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26111" y="5548077"/>
              <a:ext cx="169072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광고소재</a:t>
              </a:r>
              <a:r>
                <a:rPr kumimoji="1" lang="ko-KR" altLang="en-US" sz="10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연동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602099" y="5541527"/>
              <a:ext cx="169072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광고소재</a:t>
              </a:r>
              <a:r>
                <a:rPr kumimoji="1" lang="ko-KR" altLang="en-US" sz="10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759213" y="2055827"/>
            <a:ext cx="7074108" cy="45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altLang="ko-KR" sz="1100" dirty="0" smtClean="0"/>
              <a:t>A</a:t>
            </a:r>
            <a:r>
              <a:rPr lang="ko-KR" altLang="ko-KR" sz="1100" smtClean="0"/>
              <a:t>에서 </a:t>
            </a:r>
            <a:r>
              <a:rPr lang="ko-KR" altLang="ko-KR" sz="1100"/>
              <a:t>얻은 시청정보를 </a:t>
            </a:r>
            <a:r>
              <a:rPr lang="ko-KR" altLang="ko-KR" sz="1100" smtClean="0"/>
              <a:t>기반으로</a:t>
            </a:r>
            <a:r>
              <a:rPr lang="en-US" altLang="ko-KR" sz="1100" dirty="0" smtClean="0"/>
              <a:t> B</a:t>
            </a:r>
            <a:r>
              <a:rPr lang="ko-KR" altLang="ko-KR" sz="1100" smtClean="0"/>
              <a:t>로부터 </a:t>
            </a:r>
            <a:r>
              <a:rPr lang="ko-KR" altLang="ko-KR" sz="1100"/>
              <a:t>광고 요청을 받으면</a:t>
            </a:r>
            <a:r>
              <a:rPr lang="en-US" altLang="ko-KR" sz="1100" dirty="0"/>
              <a:t>, </a:t>
            </a:r>
            <a:r>
              <a:rPr lang="en-US" altLang="ko-KR" sz="1100" dirty="0" smtClean="0"/>
              <a:t>C</a:t>
            </a:r>
            <a:r>
              <a:rPr lang="ko-KR" altLang="ko-KR" sz="1100" smtClean="0"/>
              <a:t>에 </a:t>
            </a:r>
            <a:r>
              <a:rPr lang="ko-KR" altLang="ko-KR" sz="1100"/>
              <a:t>광고 요청을 하고 응답을 </a:t>
            </a:r>
            <a:r>
              <a:rPr lang="ko-KR" altLang="ko-KR" sz="1100" smtClean="0"/>
              <a:t>활용하여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smtClean="0"/>
              <a:t>다시 </a:t>
            </a:r>
            <a:r>
              <a:rPr lang="en-US" altLang="ko-KR" sz="1100" dirty="0" smtClean="0"/>
              <a:t>B</a:t>
            </a:r>
            <a:r>
              <a:rPr lang="ko-KR" altLang="ko-KR" sz="1100" smtClean="0"/>
              <a:t>에 </a:t>
            </a:r>
            <a:r>
              <a:rPr lang="ko-KR" altLang="ko-KR" sz="1100"/>
              <a:t>결정된 광고 정보를 전달하는 데몬 형태의 서비스입니다</a:t>
            </a:r>
            <a:r>
              <a:rPr lang="en-US" altLang="ko-KR" sz="1100" dirty="0"/>
              <a:t>.</a:t>
            </a:r>
            <a:endParaRPr lang="ko-KR" altLang="ko-KR" sz="1100"/>
          </a:p>
        </p:txBody>
      </p:sp>
    </p:spTree>
    <p:extLst>
      <p:ext uri="{BB962C8B-B14F-4D97-AF65-F5344CB8AC3E}">
        <p14:creationId xmlns:p14="http://schemas.microsoft.com/office/powerpoint/2010/main" val="10211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461521" y="6555464"/>
            <a:ext cx="982962" cy="18590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6E5EF6DC-2837-4E05-AC1F-C4117C7DDBD4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32520" y="1196752"/>
            <a:ext cx="4891083" cy="516188"/>
            <a:chOff x="632520" y="1196752"/>
            <a:chExt cx="4891083" cy="516188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704528" y="1196752"/>
              <a:ext cx="1724317" cy="24120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05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Gateway Thread</a:t>
              </a:r>
              <a:endParaRPr lang="en-US" altLang="ko-KR" sz="10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2520" y="1399393"/>
              <a:ext cx="4891083" cy="313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100" dirty="0" smtClean="0"/>
                <a:t>설정을 읽어 </a:t>
              </a:r>
              <a:r>
                <a:rPr lang="en-US" altLang="ko-KR" sz="1100" dirty="0" smtClean="0"/>
                <a:t>Gateway</a:t>
              </a:r>
              <a:r>
                <a:rPr lang="ko-KR" altLang="en-US" sz="1100" smtClean="0"/>
                <a:t>를 실행하고 여러 </a:t>
              </a:r>
              <a:r>
                <a:rPr lang="en-US" altLang="ko-KR" sz="1100" dirty="0" smtClean="0"/>
                <a:t>Thread</a:t>
              </a:r>
              <a:r>
                <a:rPr lang="ko-KR" altLang="en-US" sz="1100" smtClean="0"/>
                <a:t>를 수행</a:t>
              </a:r>
              <a:r>
                <a:rPr lang="en-US" altLang="ko-KR" sz="1100" dirty="0" smtClean="0"/>
                <a:t>, </a:t>
              </a:r>
              <a:r>
                <a:rPr lang="ko-KR" altLang="en-US" sz="1100" smtClean="0"/>
                <a:t>관리하는 </a:t>
              </a:r>
              <a:r>
                <a:rPr lang="en-US" altLang="ko-KR" sz="1100" dirty="0" smtClean="0"/>
                <a:t>Thread</a:t>
              </a:r>
              <a:endParaRPr lang="en-US" altLang="ko-KR" sz="11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66554" y="146200"/>
            <a:ext cx="1463780" cy="318924"/>
          </a:xfrm>
          <a:prstGeom prst="rect">
            <a:avLst/>
          </a:prstGeom>
          <a:noFill/>
        </p:spPr>
        <p:txBody>
          <a:bodyPr wrap="none" lIns="72000" tIns="36000" rIns="72000" bIns="36000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Gateway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구조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6554" y="22210"/>
            <a:ext cx="1302774" cy="211203"/>
          </a:xfrm>
          <a:prstGeom prst="rect">
            <a:avLst/>
          </a:prstGeom>
          <a:noFill/>
        </p:spPr>
        <p:txBody>
          <a:bodyPr wrap="none" lIns="72000" tIns="36000" rIns="72000" bIns="36000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Gateway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Architecture 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F17C4DF-443A-4AB1-86F6-69109FD85BE6}"/>
              </a:ext>
            </a:extLst>
          </p:cNvPr>
          <p:cNvSpPr/>
          <p:nvPr/>
        </p:nvSpPr>
        <p:spPr>
          <a:xfrm>
            <a:off x="279953" y="629014"/>
            <a:ext cx="2875234" cy="253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000" b="1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Gateway </a:t>
            </a:r>
            <a:r>
              <a:rPr lang="ko-KR" altLang="en-US" sz="1000" b="1">
                <a:solidFill>
                  <a:prstClr val="white"/>
                </a:solidFill>
                <a:latin typeface="맑은 고딕" panose="020B0503020000020004" pitchFamily="50" charset="-127"/>
              </a:rPr>
              <a:t>구조</a:t>
            </a:r>
            <a:endParaRPr lang="ko-KR" altLang="en-US" sz="1000" b="1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32520" y="2119567"/>
            <a:ext cx="5125121" cy="516188"/>
            <a:chOff x="632520" y="1852455"/>
            <a:chExt cx="5125121" cy="51618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704528" y="1852455"/>
              <a:ext cx="1724317" cy="24120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05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Heart </a:t>
              </a:r>
              <a:r>
                <a:rPr lang="en-US" altLang="ko-KR" sz="105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Beat Thread</a:t>
              </a:r>
              <a:endParaRPr lang="en-US" altLang="ko-KR" sz="10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2520" y="2055096"/>
              <a:ext cx="5125121" cy="313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100" dirty="0"/>
                <a:t>Server</a:t>
              </a:r>
              <a:r>
                <a:rPr lang="ko-KR" altLang="en-US" sz="1100"/>
                <a:t>의 이중화</a:t>
              </a:r>
              <a:r>
                <a:rPr lang="en-US" altLang="ko-KR" sz="1100" dirty="0"/>
                <a:t>(H/A)</a:t>
              </a:r>
              <a:r>
                <a:rPr lang="ko-KR" altLang="en-US" sz="1100"/>
                <a:t>를 지원하기 위하여 모니터링 서버와 연동하는 </a:t>
              </a:r>
              <a:r>
                <a:rPr lang="en-US" altLang="ko-KR" sz="1100" dirty="0"/>
                <a:t>Thread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29963" y="3009680"/>
            <a:ext cx="3397084" cy="548890"/>
            <a:chOff x="629963" y="2567131"/>
            <a:chExt cx="3397084" cy="54889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701971" y="2567131"/>
              <a:ext cx="1724317" cy="24120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05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HTTP For </a:t>
              </a:r>
              <a:r>
                <a:rPr lang="en-US" altLang="ko-KR" sz="105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 Thread</a:t>
              </a:r>
              <a:endParaRPr lang="en-US" altLang="ko-KR" sz="10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963" y="2769772"/>
              <a:ext cx="339708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100" dirty="0" smtClean="0"/>
                <a:t>A</a:t>
              </a:r>
              <a:r>
                <a:rPr lang="ko-KR" altLang="en-US" sz="1100" smtClean="0"/>
                <a:t>에서 </a:t>
              </a:r>
              <a:r>
                <a:rPr lang="ko-KR" altLang="en-US" sz="1100" dirty="0"/>
                <a:t>요청된 시청정보를 받고 응답하는 </a:t>
              </a:r>
              <a:r>
                <a:rPr lang="en-US" altLang="ko-KR" sz="1100" dirty="0"/>
                <a:t>Thread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29963" y="3899793"/>
            <a:ext cx="3103735" cy="548890"/>
            <a:chOff x="629963" y="3243247"/>
            <a:chExt cx="3103735" cy="548890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701971" y="3243247"/>
              <a:ext cx="1724317" cy="24120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05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HTTP For </a:t>
              </a:r>
              <a:r>
                <a:rPr lang="en-US" altLang="ko-KR" sz="105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 Thread</a:t>
              </a:r>
              <a:endParaRPr lang="en-US" altLang="ko-KR" sz="10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9963" y="3445888"/>
              <a:ext cx="310373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100" dirty="0" smtClean="0"/>
                <a:t>B</a:t>
              </a:r>
              <a:r>
                <a:rPr lang="ko-KR" altLang="en-US" sz="1100" smtClean="0"/>
                <a:t>로부터 </a:t>
              </a:r>
              <a:r>
                <a:rPr lang="ko-KR" altLang="en-US" sz="1100"/>
                <a:t>광고 요청을 받고 응답하는 </a:t>
              </a:r>
              <a:r>
                <a:rPr lang="en-US" altLang="ko-KR" sz="1100" dirty="0"/>
                <a:t>Thread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27406" y="4789906"/>
            <a:ext cx="5195653" cy="516188"/>
            <a:chOff x="627406" y="4668179"/>
            <a:chExt cx="5195653" cy="51618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99414" y="4668179"/>
              <a:ext cx="2093346" cy="24120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05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Check Notification Thread</a:t>
              </a:r>
              <a:endParaRPr lang="en-US" altLang="ko-KR" sz="10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7406" y="4870820"/>
              <a:ext cx="5195653" cy="313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100" dirty="0" smtClean="0"/>
                <a:t>메모리에 저장된 시청정보가 설정된 시간 이상까지 존재 시 제거하는 </a:t>
              </a:r>
              <a:r>
                <a:rPr lang="en-US" altLang="ko-KR" sz="1100" dirty="0"/>
                <a:t>Thread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27406" y="5712722"/>
            <a:ext cx="3393878" cy="548890"/>
            <a:chOff x="627406" y="5344295"/>
            <a:chExt cx="3393878" cy="548890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699414" y="5344295"/>
              <a:ext cx="1724317" cy="24120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05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 Client Thread</a:t>
              </a:r>
              <a:endParaRPr lang="en-US" altLang="ko-KR" sz="10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7406" y="5546936"/>
              <a:ext cx="339387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100" dirty="0" smtClean="0"/>
                <a:t>C</a:t>
              </a:r>
              <a:r>
                <a:rPr lang="ko-KR" altLang="en-US" sz="1100" smtClean="0"/>
                <a:t>에 광고를 요청하고 응답받아 처리하는 </a:t>
              </a:r>
              <a:r>
                <a:rPr lang="en-US" altLang="ko-KR" sz="1100" dirty="0" smtClean="0"/>
                <a:t>Thread</a:t>
              </a:r>
              <a:endParaRPr lang="en-US" altLang="ko-K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166554" y="22210"/>
            <a:ext cx="1463780" cy="442914"/>
            <a:chOff x="157029" y="71430"/>
            <a:chExt cx="1463780" cy="454970"/>
          </a:xfrm>
        </p:grpSpPr>
        <p:sp>
          <p:nvSpPr>
            <p:cNvPr id="49" name="TextBox 48"/>
            <p:cNvSpPr txBox="1"/>
            <p:nvPr/>
          </p:nvSpPr>
          <p:spPr>
            <a:xfrm>
              <a:off x="157029" y="198795"/>
              <a:ext cx="1463780" cy="327605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Gateway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구조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7029" y="71430"/>
              <a:ext cx="1302774" cy="216952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Gateway 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Architecture 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207" name="직사각형 206"/>
          <p:cNvSpPr/>
          <p:nvPr/>
        </p:nvSpPr>
        <p:spPr>
          <a:xfrm>
            <a:off x="279953" y="629014"/>
            <a:ext cx="2875234" cy="253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Gateway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의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Threads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90034" y="1915517"/>
            <a:ext cx="918550" cy="649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0" dirty="0" smtClean="0">
                <a:solidFill>
                  <a:schemeClr val="bg1"/>
                </a:solidFill>
                <a:latin typeface="+mn-ea"/>
              </a:rPr>
              <a:t>A Server</a:t>
            </a:r>
            <a:endParaRPr lang="ko-KR" altLang="en-US" sz="1000" kern="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9F17E662-51DA-416F-AE58-D56B928D6DD4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 flipV="1">
            <a:off x="1208584" y="2238331"/>
            <a:ext cx="1433501" cy="18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5598DD8-11E1-4F80-A173-A170516F1267}"/>
              </a:ext>
            </a:extLst>
          </p:cNvPr>
          <p:cNvSpPr/>
          <p:nvPr/>
        </p:nvSpPr>
        <p:spPr>
          <a:xfrm>
            <a:off x="2642085" y="1920099"/>
            <a:ext cx="1305360" cy="63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 For </a:t>
            </a:r>
            <a:r>
              <a:rPr lang="en-US" altLang="ko-KR" sz="10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 Thread</a:t>
            </a:r>
            <a:endParaRPr lang="en-US" altLang="ko-KR" sz="105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22ADC16-348E-4D1B-98F4-87741C1CD13B}"/>
              </a:ext>
            </a:extLst>
          </p:cNvPr>
          <p:cNvCxnSpPr>
            <a:cxnSpLocks/>
            <a:stCxn id="37" idx="3"/>
            <a:endCxn id="81" idx="1"/>
          </p:cNvCxnSpPr>
          <p:nvPr/>
        </p:nvCxnSpPr>
        <p:spPr>
          <a:xfrm>
            <a:off x="3925723" y="3249892"/>
            <a:ext cx="121333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DA29F37-9581-4E8E-A1A2-46501B49440C}"/>
              </a:ext>
            </a:extLst>
          </p:cNvPr>
          <p:cNvSpPr/>
          <p:nvPr/>
        </p:nvSpPr>
        <p:spPr>
          <a:xfrm>
            <a:off x="5139059" y="2931660"/>
            <a:ext cx="1305360" cy="63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br>
              <a:rPr lang="en-US" altLang="ko-KR" sz="10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0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Client </a:t>
            </a:r>
            <a:r>
              <a:rPr lang="en-US" altLang="ko-KR" sz="10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Thread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CA61CD3C-6649-4763-96BE-15EC1FEA4059}"/>
              </a:ext>
            </a:extLst>
          </p:cNvPr>
          <p:cNvCxnSpPr>
            <a:cxnSpLocks/>
            <a:stCxn id="81" idx="3"/>
            <a:endCxn id="51" idx="1"/>
          </p:cNvCxnSpPr>
          <p:nvPr/>
        </p:nvCxnSpPr>
        <p:spPr>
          <a:xfrm>
            <a:off x="6444419" y="3249892"/>
            <a:ext cx="1334447" cy="64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2667F29A-DDF5-4860-8C8D-22EF77577BE2}"/>
              </a:ext>
            </a:extLst>
          </p:cNvPr>
          <p:cNvSpPr txBox="1"/>
          <p:nvPr/>
        </p:nvSpPr>
        <p:spPr>
          <a:xfrm>
            <a:off x="1185490" y="1762387"/>
            <a:ext cx="139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 sz="800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시청정보</a:t>
            </a:r>
            <a:r>
              <a:rPr lang="en-US" altLang="ko-KR" dirty="0" smtClean="0"/>
              <a:t>(Notification) </a:t>
            </a:r>
            <a:r>
              <a:rPr lang="ko-KR" altLang="en-US" smtClean="0"/>
              <a:t>전달 </a:t>
            </a:r>
            <a:r>
              <a:rPr lang="en-US" altLang="ko-KR" dirty="0" smtClean="0"/>
              <a:t>/ </a:t>
            </a:r>
            <a:r>
              <a:rPr lang="ko-KR" altLang="en-US" smtClean="0"/>
              <a:t>응답</a:t>
            </a:r>
            <a:endParaRPr lang="en-US" altLang="ko-KR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381DD711-62EE-4C0D-A4AA-B9549D32756C}"/>
              </a:ext>
            </a:extLst>
          </p:cNvPr>
          <p:cNvSpPr txBox="1"/>
          <p:nvPr/>
        </p:nvSpPr>
        <p:spPr>
          <a:xfrm>
            <a:off x="2576736" y="2492896"/>
            <a:ext cx="203279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 sz="8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HTTP </a:t>
            </a:r>
            <a:r>
              <a:rPr lang="ko-KR" altLang="en-US" dirty="0"/>
              <a:t>전문 수신</a:t>
            </a:r>
            <a:endParaRPr lang="en-US" altLang="ko-KR" dirty="0"/>
          </a:p>
          <a:p>
            <a:r>
              <a:rPr lang="ko-KR" altLang="en-US" dirty="0"/>
              <a:t>유효성 체크 </a:t>
            </a:r>
            <a:r>
              <a:rPr lang="en-US" altLang="ko-KR" dirty="0"/>
              <a:t>/ </a:t>
            </a:r>
            <a:r>
              <a:rPr lang="ko-KR" altLang="en-US" dirty="0"/>
              <a:t>응답코드 전송</a:t>
            </a:r>
            <a:endParaRPr lang="en-US" altLang="ko-KR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C5B2FDC-762D-4970-AC0B-814D1604B736}"/>
              </a:ext>
            </a:extLst>
          </p:cNvPr>
          <p:cNvSpPr txBox="1"/>
          <p:nvPr/>
        </p:nvSpPr>
        <p:spPr>
          <a:xfrm>
            <a:off x="5139059" y="3584508"/>
            <a:ext cx="203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 sz="800"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 Server</a:t>
            </a:r>
            <a:r>
              <a:rPr lang="ko-KR" altLang="en-US" smtClean="0"/>
              <a:t>로 광고 결정 </a:t>
            </a:r>
            <a:r>
              <a:rPr lang="en-US" altLang="ko-KR" dirty="0" smtClean="0"/>
              <a:t>API </a:t>
            </a:r>
            <a:r>
              <a:rPr lang="ko-KR" altLang="en-US" smtClean="0"/>
              <a:t>호출</a:t>
            </a:r>
            <a:endParaRPr lang="en-US" altLang="ko-KR" dirty="0" smtClean="0"/>
          </a:p>
          <a:p>
            <a:r>
              <a:rPr lang="ko-KR" altLang="en-US" dirty="0"/>
              <a:t>유효성 체크 </a:t>
            </a:r>
            <a:r>
              <a:rPr lang="en-US" altLang="ko-KR" dirty="0" smtClean="0"/>
              <a:t>/ </a:t>
            </a:r>
            <a:r>
              <a:rPr lang="ko-KR" altLang="en-US" smtClean="0"/>
              <a:t>응답 전송</a:t>
            </a:r>
            <a:endParaRPr lang="en-US" altLang="ko-KR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F84776DA-C4CC-46A4-A6F9-CD840FB3DB26}"/>
              </a:ext>
            </a:extLst>
          </p:cNvPr>
          <p:cNvSpPr/>
          <p:nvPr/>
        </p:nvSpPr>
        <p:spPr>
          <a:xfrm>
            <a:off x="2400187" y="4526558"/>
            <a:ext cx="1305360" cy="63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Heart</a:t>
            </a:r>
            <a:r>
              <a:rPr lang="ko-KR" altLang="en-US" sz="10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Beat</a:t>
            </a:r>
            <a:br>
              <a:rPr lang="en-US" altLang="ko-KR" sz="10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0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Thread</a:t>
            </a:r>
            <a:endParaRPr lang="ko-KR" altLang="en-US" sz="105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31F444D8-DB75-47BF-AA52-1204A31BE603}"/>
              </a:ext>
            </a:extLst>
          </p:cNvPr>
          <p:cNvSpPr/>
          <p:nvPr/>
        </p:nvSpPr>
        <p:spPr>
          <a:xfrm>
            <a:off x="272480" y="4928715"/>
            <a:ext cx="1228642" cy="123224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0" dirty="0">
                <a:solidFill>
                  <a:schemeClr val="bg1"/>
                </a:solidFill>
                <a:latin typeface="+mn-ea"/>
              </a:rPr>
              <a:t>Service</a:t>
            </a:r>
            <a:br>
              <a:rPr lang="en-US" altLang="ko-KR" sz="1000" kern="0" dirty="0">
                <a:solidFill>
                  <a:schemeClr val="bg1"/>
                </a:solidFill>
                <a:latin typeface="+mn-ea"/>
              </a:rPr>
            </a:br>
            <a:r>
              <a:rPr lang="en-US" altLang="ko-KR" sz="1000" kern="0" dirty="0">
                <a:solidFill>
                  <a:schemeClr val="bg1"/>
                </a:solidFill>
                <a:latin typeface="+mn-ea"/>
              </a:rPr>
              <a:t>Monitor</a:t>
            </a:r>
            <a:br>
              <a:rPr lang="en-US" altLang="ko-KR" sz="1000" kern="0" dirty="0">
                <a:solidFill>
                  <a:schemeClr val="bg1"/>
                </a:solidFill>
                <a:latin typeface="+mn-ea"/>
              </a:rPr>
            </a:br>
            <a:r>
              <a:rPr lang="en-US" altLang="ko-KR" sz="1000" kern="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kern="0" dirty="0">
                <a:solidFill>
                  <a:schemeClr val="bg1"/>
                </a:solidFill>
                <a:latin typeface="+mn-ea"/>
              </a:rPr>
              <a:t>이중화관리</a:t>
            </a:r>
            <a:r>
              <a:rPr lang="en-US" altLang="ko-KR" sz="1000" kern="0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000" kern="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C870447E-2E2C-41B9-9D47-FD9D4DBF6657}"/>
              </a:ext>
            </a:extLst>
          </p:cNvPr>
          <p:cNvCxnSpPr>
            <a:cxnSpLocks/>
            <a:stCxn id="88" idx="1"/>
            <a:endCxn id="89" idx="7"/>
          </p:cNvCxnSpPr>
          <p:nvPr/>
        </p:nvCxnSpPr>
        <p:spPr>
          <a:xfrm flipH="1">
            <a:off x="1321192" y="4844790"/>
            <a:ext cx="1078995" cy="2643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75D72F40-AB95-44CC-9694-AE627F4A34DE}"/>
              </a:ext>
            </a:extLst>
          </p:cNvPr>
          <p:cNvSpPr txBox="1"/>
          <p:nvPr/>
        </p:nvSpPr>
        <p:spPr>
          <a:xfrm>
            <a:off x="2400187" y="4077072"/>
            <a:ext cx="203279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 sz="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현재 </a:t>
            </a:r>
            <a:r>
              <a:rPr lang="en-US" altLang="ko-KR" dirty="0"/>
              <a:t>Server </a:t>
            </a:r>
            <a:r>
              <a:rPr lang="ko-KR" altLang="en-US" dirty="0"/>
              <a:t>구동 상태 체크</a:t>
            </a:r>
            <a:endParaRPr lang="en-US" altLang="ko-KR" dirty="0"/>
          </a:p>
          <a:p>
            <a:r>
              <a:rPr lang="ko-KR" altLang="en-US" dirty="0"/>
              <a:t>이중화 관리 서버와 지속적인 통신</a:t>
            </a:r>
            <a:endParaRPr lang="en-US" altLang="ko-KR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FC808373-0176-4282-89A7-7D8EDF678F06}"/>
              </a:ext>
            </a:extLst>
          </p:cNvPr>
          <p:cNvCxnSpPr>
            <a:cxnSpLocks/>
            <a:stCxn id="111" idx="1"/>
            <a:endCxn id="89" idx="5"/>
          </p:cNvCxnSpPr>
          <p:nvPr/>
        </p:nvCxnSpPr>
        <p:spPr>
          <a:xfrm flipH="1" flipV="1">
            <a:off x="1321192" y="5980504"/>
            <a:ext cx="1078995" cy="2928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C44A333E-075D-4F8E-AD05-94E1A05B9448}"/>
              </a:ext>
            </a:extLst>
          </p:cNvPr>
          <p:cNvSpPr/>
          <p:nvPr/>
        </p:nvSpPr>
        <p:spPr>
          <a:xfrm>
            <a:off x="2400187" y="5955109"/>
            <a:ext cx="1305360" cy="63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Heart</a:t>
            </a:r>
            <a:r>
              <a:rPr lang="ko-KR" altLang="en-US" sz="10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Beat</a:t>
            </a:r>
            <a:br>
              <a:rPr lang="en-US" altLang="ko-KR" sz="10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0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Thread</a:t>
            </a:r>
            <a:endParaRPr lang="ko-KR" altLang="en-US" sz="105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6AF4783F-E381-43BE-9A5A-5E8154FF0782}"/>
              </a:ext>
            </a:extLst>
          </p:cNvPr>
          <p:cNvCxnSpPr>
            <a:cxnSpLocks/>
          </p:cNvCxnSpPr>
          <p:nvPr/>
        </p:nvCxnSpPr>
        <p:spPr bwMode="auto">
          <a:xfrm>
            <a:off x="1614758" y="5532498"/>
            <a:ext cx="6336704" cy="0"/>
          </a:xfrm>
          <a:prstGeom prst="line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xmlns="" id="{5870AC56-B460-48DD-BDDE-F4AABA49C3C9}"/>
              </a:ext>
            </a:extLst>
          </p:cNvPr>
          <p:cNvSpPr/>
          <p:nvPr/>
        </p:nvSpPr>
        <p:spPr>
          <a:xfrm>
            <a:off x="1769472" y="5658986"/>
            <a:ext cx="144016" cy="290749"/>
          </a:xfrm>
          <a:prstGeom prst="down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화살표: 아래쪽 119">
            <a:extLst>
              <a:ext uri="{FF2B5EF4-FFF2-40B4-BE49-F238E27FC236}">
                <a16:creationId xmlns:a16="http://schemas.microsoft.com/office/drawing/2014/main" xmlns="" id="{988158EB-D21B-425E-8E70-5DD842E7E8A8}"/>
              </a:ext>
            </a:extLst>
          </p:cNvPr>
          <p:cNvSpPr/>
          <p:nvPr/>
        </p:nvSpPr>
        <p:spPr>
          <a:xfrm rot="10800000">
            <a:off x="1769472" y="5115262"/>
            <a:ext cx="144016" cy="290749"/>
          </a:xfrm>
          <a:prstGeom prst="down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7865BA06-D616-449A-BE5D-5544DD2323C0}"/>
              </a:ext>
            </a:extLst>
          </p:cNvPr>
          <p:cNvSpPr txBox="1"/>
          <p:nvPr/>
        </p:nvSpPr>
        <p:spPr>
          <a:xfrm>
            <a:off x="2005177" y="5662273"/>
            <a:ext cx="2032791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 sz="8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STANDBY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C4A2AFA9-8AD3-4DC8-861E-F876476FC584}"/>
              </a:ext>
            </a:extLst>
          </p:cNvPr>
          <p:cNvSpPr txBox="1"/>
          <p:nvPr/>
        </p:nvSpPr>
        <p:spPr>
          <a:xfrm>
            <a:off x="2005178" y="5158395"/>
            <a:ext cx="2032791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 sz="8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ACTIVE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461521" y="6555464"/>
            <a:ext cx="982962" cy="18590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6E5EF6DC-2837-4E05-AC1F-C4117C7DDBD4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90034" y="2923629"/>
            <a:ext cx="918550" cy="649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0" dirty="0" smtClean="0">
                <a:solidFill>
                  <a:schemeClr val="bg1"/>
                </a:solidFill>
                <a:latin typeface="+mn-ea"/>
              </a:rPr>
              <a:t>B </a:t>
            </a:r>
            <a:r>
              <a:rPr lang="en-US" altLang="ko-KR" sz="1000" kern="0" dirty="0">
                <a:solidFill>
                  <a:schemeClr val="bg1"/>
                </a:solidFill>
                <a:latin typeface="+mn-ea"/>
              </a:rPr>
              <a:t>Server</a:t>
            </a:r>
            <a:endParaRPr lang="ko-KR" altLang="en-US" sz="1000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A5598DD8-11E1-4F80-A173-A170516F1267}"/>
              </a:ext>
            </a:extLst>
          </p:cNvPr>
          <p:cNvSpPr/>
          <p:nvPr/>
        </p:nvSpPr>
        <p:spPr>
          <a:xfrm>
            <a:off x="2620363" y="2931660"/>
            <a:ext cx="1305360" cy="63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 For </a:t>
            </a:r>
            <a:r>
              <a:rPr lang="en-US" altLang="ko-KR" sz="10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 Thread</a:t>
            </a:r>
            <a:endParaRPr lang="en-US" altLang="ko-KR" sz="105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9F17E662-51DA-416F-AE58-D56B928D6DD4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>
            <a:off x="1208584" y="3248323"/>
            <a:ext cx="1411779" cy="15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31F444D8-DB75-47BF-AA52-1204A31BE603}"/>
              </a:ext>
            </a:extLst>
          </p:cNvPr>
          <p:cNvSpPr/>
          <p:nvPr/>
        </p:nvSpPr>
        <p:spPr>
          <a:xfrm>
            <a:off x="5295622" y="1241627"/>
            <a:ext cx="995359" cy="99828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/>
            <a:r>
              <a:rPr lang="en-US" altLang="ko-KR" sz="1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Memory</a:t>
            </a:r>
            <a:endParaRPr lang="ko-KR" altLang="en-US" sz="1000" b="1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778866" y="2931660"/>
            <a:ext cx="918550" cy="649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0" dirty="0" smtClean="0">
                <a:solidFill>
                  <a:schemeClr val="bg1"/>
                </a:solidFill>
                <a:latin typeface="+mn-ea"/>
              </a:rPr>
              <a:t>C Server</a:t>
            </a:r>
            <a:endParaRPr lang="ko-KR" altLang="en-US" sz="1000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ADA29F37-9581-4E8E-A1A2-46501B49440C}"/>
              </a:ext>
            </a:extLst>
          </p:cNvPr>
          <p:cNvSpPr/>
          <p:nvPr/>
        </p:nvSpPr>
        <p:spPr>
          <a:xfrm>
            <a:off x="7188671" y="1422535"/>
            <a:ext cx="1305360" cy="63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Check Notification Thread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E22ADC16-348E-4D1B-98F4-87741C1CD13B}"/>
              </a:ext>
            </a:extLst>
          </p:cNvPr>
          <p:cNvCxnSpPr>
            <a:cxnSpLocks/>
            <a:stCxn id="46" idx="6"/>
            <a:endCxn id="57" idx="1"/>
          </p:cNvCxnSpPr>
          <p:nvPr/>
        </p:nvCxnSpPr>
        <p:spPr>
          <a:xfrm>
            <a:off x="6290981" y="1740767"/>
            <a:ext cx="89769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9F17E662-51DA-416F-AE58-D56B928D6DD4}"/>
              </a:ext>
            </a:extLst>
          </p:cNvPr>
          <p:cNvCxnSpPr>
            <a:cxnSpLocks/>
            <a:stCxn id="73" idx="3"/>
            <a:endCxn id="46" idx="2"/>
          </p:cNvCxnSpPr>
          <p:nvPr/>
        </p:nvCxnSpPr>
        <p:spPr>
          <a:xfrm flipV="1">
            <a:off x="3947445" y="1740767"/>
            <a:ext cx="1348177" cy="4975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CC5B2FDC-762D-4970-AC0B-814D1604B736}"/>
              </a:ext>
            </a:extLst>
          </p:cNvPr>
          <p:cNvSpPr txBox="1"/>
          <p:nvPr/>
        </p:nvSpPr>
        <p:spPr>
          <a:xfrm>
            <a:off x="4066268" y="1643819"/>
            <a:ext cx="1004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 sz="800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시청정보 저장</a:t>
            </a:r>
            <a:endParaRPr lang="en-US" altLang="ko-KR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CC5B2FDC-762D-4970-AC0B-814D1604B736}"/>
              </a:ext>
            </a:extLst>
          </p:cNvPr>
          <p:cNvSpPr txBox="1"/>
          <p:nvPr/>
        </p:nvSpPr>
        <p:spPr>
          <a:xfrm>
            <a:off x="7123632" y="1145536"/>
            <a:ext cx="1004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 sz="800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시청정보 관리</a:t>
            </a:r>
            <a:endParaRPr lang="en-US" altLang="ko-KR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2667F29A-DDF5-4860-8C8D-22EF77577BE2}"/>
              </a:ext>
            </a:extLst>
          </p:cNvPr>
          <p:cNvSpPr txBox="1"/>
          <p:nvPr/>
        </p:nvSpPr>
        <p:spPr>
          <a:xfrm>
            <a:off x="1202321" y="2935977"/>
            <a:ext cx="139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 sz="800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광고 결정 요청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smtClean="0"/>
              <a:t>응답</a:t>
            </a:r>
            <a:endParaRPr lang="en-US" altLang="ko-KR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9F17E662-51DA-416F-AE58-D56B928D6DD4}"/>
              </a:ext>
            </a:extLst>
          </p:cNvPr>
          <p:cNvCxnSpPr>
            <a:cxnSpLocks/>
            <a:stCxn id="46" idx="4"/>
            <a:endCxn id="81" idx="0"/>
          </p:cNvCxnSpPr>
          <p:nvPr/>
        </p:nvCxnSpPr>
        <p:spPr>
          <a:xfrm flipH="1">
            <a:off x="5791739" y="2239907"/>
            <a:ext cx="1563" cy="6917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667F29A-DDF5-4860-8C8D-22EF77577BE2}"/>
              </a:ext>
            </a:extLst>
          </p:cNvPr>
          <p:cNvSpPr txBox="1"/>
          <p:nvPr/>
        </p:nvSpPr>
        <p:spPr>
          <a:xfrm>
            <a:off x="6428009" y="2944865"/>
            <a:ext cx="139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 sz="800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광고 결정 요청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smtClean="0"/>
              <a:t>응답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69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26300</TotalTime>
  <Words>271</Words>
  <Application>Microsoft Office PowerPoint</Application>
  <PresentationFormat>A4 용지(210x297mm)</PresentationFormat>
  <Paragraphs>79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</dc:creator>
  <cp:lastModifiedBy>Ha</cp:lastModifiedBy>
  <cp:revision>543</cp:revision>
  <cp:lastPrinted>2015-06-03T09:27:04Z</cp:lastPrinted>
  <dcterms:created xsi:type="dcterms:W3CDTF">2015-04-16T04:20:47Z</dcterms:created>
  <dcterms:modified xsi:type="dcterms:W3CDTF">2020-07-07T07:22:54Z</dcterms:modified>
</cp:coreProperties>
</file>