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2" r:id="rId3"/>
    <p:sldId id="333" r:id="rId4"/>
    <p:sldId id="321" r:id="rId5"/>
    <p:sldId id="323" r:id="rId6"/>
    <p:sldId id="329" r:id="rId7"/>
    <p:sldId id="322" r:id="rId8"/>
    <p:sldId id="324" r:id="rId9"/>
    <p:sldId id="331" r:id="rId10"/>
    <p:sldId id="330" r:id="rId11"/>
    <p:sldId id="326" r:id="rId12"/>
    <p:sldId id="332" r:id="rId13"/>
    <p:sldId id="334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6"/>
    <p:restoredTop sz="83488"/>
  </p:normalViewPr>
  <p:slideViewPr>
    <p:cSldViewPr snapToGrid="0" snapToObjects="1" showGuides="1">
      <p:cViewPr varScale="1">
        <p:scale>
          <a:sx n="88" d="100"/>
          <a:sy n="88" d="100"/>
        </p:scale>
        <p:origin x="1848" y="176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BC3B-7BA7-DD49-906E-1223C5508DE4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A977F-E1FC-9A40-8955-4896D64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A977F-E1FC-9A40-8955-4896D6475D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A977F-E1FC-9A40-8955-4896D6475D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A977F-E1FC-9A40-8955-4896D6475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3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-5-Fold CV to find </a:t>
            </a:r>
            <a:r>
              <a:rPr lang="en-US" dirty="0" err="1"/>
              <a:t>Lambda_CV</a:t>
            </a:r>
            <a:endParaRPr lang="en-US" dirty="0"/>
          </a:p>
          <a:p>
            <a:r>
              <a:rPr lang="en-US" dirty="0"/>
              <a:t>-Then ran pairwise bootstrap for 10000 iterations to find avg coefficients, CI, and p-values to </a:t>
            </a:r>
            <a:r>
              <a:rPr lang="en-US" dirty="0" err="1"/>
              <a:t>guage</a:t>
            </a:r>
            <a:r>
              <a:rPr lang="en-US" dirty="0"/>
              <a:t> actual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A977F-E1FC-9A40-8955-4896D6475D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Did 10000 iteration bootstrap to find avg coefficient, CI, p-values for importance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finding 4 most important features, then re-ran logistic regression with no regularization to get </a:t>
            </a:r>
            <a:r>
              <a:rPr lang="en-US" dirty="0" err="1"/>
              <a:t>cofficients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A977F-E1FC-9A40-8955-4896D6475D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MSE plot to show how to find best total number of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A977F-E1FC-9A40-8955-4896D6475D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A977F-E1FC-9A40-8955-4896D6475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A977F-E1FC-9A40-8955-4896D6475D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A977F-E1FC-9A40-8955-4896D6475D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A4EE-597E-BAD7-8E16-66183F4A6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BED22-C8BC-9132-CE21-EB92E67CC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ACE8-F90E-168A-5D24-21EBB936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18E-0C15-C34A-8825-5D22747B3EE3}" type="datetime1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002A-E81C-FC60-880E-66D4FBED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986AE-542B-C377-279F-8193795D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D37-DA9D-4D4B-2CA0-5913C76B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E061-0890-8C58-796C-EE9766979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FF36-1262-8305-86DD-E427D728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C209-D0DC-E642-BD4A-C51D346B6FB0}" type="datetime1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D382-9EC1-9194-F257-599F92EC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5EB1-AAA5-6E5F-66B7-6D75F063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7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72AEC-9BED-E607-DC7A-41C6BB6AE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EBA6B-F3B4-3C94-C557-41EB4C17B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ACDCB-272D-F433-640D-8732B74A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FEFC-DC38-8F46-A931-367781938DFF}" type="datetime1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86B9-99A2-15B8-CA3E-66C995F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08E8-3739-6603-CD95-0AC37011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F395-DAE2-4DFB-A937-0EE5B506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1499-3F7B-9116-F6D6-3EE5C443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3A03-95E2-F0C7-54A8-90DAD45C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EFC-1903-3043-B5C9-058365703BF1}" type="datetime1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DCEC-9CCE-46BC-B998-13290715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E010-D0DC-16D8-0CC2-7EEEA7F7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2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F6F7-15CF-7162-341F-814E434C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60DA-E56A-2EA5-D32B-2EF6D1EB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D4D5-FE18-D8DE-0731-D1C1FE95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0B33-BFFD-8F46-A32E-018ACC653DFF}" type="datetime1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40058-12A1-1026-F261-2052B1A1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48E3C-D4D4-3117-6972-297EA5CF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01D9-3CDB-BC99-7555-A666BBAD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662A-7B6C-5E3E-FE32-DFE80E73E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3942-40C7-4704-6FF1-99135867E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6F770-C196-435F-D09D-A1A25508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225C-A8C2-F548-8CC9-6F81F8B68113}" type="datetime1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5BC0-F49D-BF5A-4D9B-E63ED59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02D0-7F3A-2BF5-0268-F50BAA7B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3AAE-47E7-B585-2FFC-DD9E180F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EE1D-2972-30D7-A546-6412B48C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F6A1B-FD60-42D6-AD48-B465FAD60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847D3-73D7-C36F-BC99-89349785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FB360-BA20-A61A-54CC-C1243AD94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83CAC-DDD4-1FF6-795C-DBD00D1A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89A-5B8F-C84E-9E59-98318510AC49}" type="datetime1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FC5D9-AB10-335A-9793-9EE0BCB5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49C20-6BAB-A29C-C565-5DC9BAC5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2C96-7134-B1C5-9B9C-CB548408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86AA2-71B6-2807-C762-AF14E3ED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3569-3445-A04C-B86B-33BB54F46278}" type="datetime1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10F7-5EE2-C4EF-5DD7-D905FBD4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5BB0-51C4-6A48-A5A9-F0898CDF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C856C-D5A4-E858-B440-7D73F3A3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1C5F-0F2A-2742-95AE-5C549811F02C}" type="datetime1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80968-E07B-D81D-341D-83AFCF82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D6DD6-8791-2EB4-F904-B2E1EBE7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8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40DA-DC34-0907-7D1A-7CEC3C71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C8FA-8BD4-A6DA-7BD5-24108064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A813A-09CD-B377-C46B-6032F68A1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74FC-914A-D8A3-F18E-580E1598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1833-D399-6345-A06B-81428985945C}" type="datetime1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61F01-67E8-EDAE-DA65-AA80F20A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C2024-19A8-C339-1A25-E89B7C9C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EF7D-1E44-769D-9C85-3EE07D0E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FBDCD-83D9-3EA2-5B49-97B2FA9B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72237-E5B7-4B61-8FE0-EA81F3128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03C2-0234-19E8-B77F-25A2491A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2498-D0F9-1B40-A8EC-7D97DCBB18B9}" type="datetime1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38D22-1086-010B-1CBB-C8A64AAC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DDBAE-4B6F-9F70-7D06-4015D20C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3102D-B304-DD6B-F35A-951046EA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85BF9-885D-BC56-E198-2E7A6DBA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B5B0-2941-5383-984E-D7A8B7E98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0120-1AB0-2F4A-979F-E3CE22F191C5}" type="datetime1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D95E-F50F-1041-0681-921A3DB7F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24FF-2295-C467-90E3-A11D9F1FA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F13F-AD3B-F849-94BF-C133978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6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"/><Relationship Id="rId5" Type="http://schemas.openxmlformats.org/officeDocument/2006/relationships/image" Target="../media/image7.tif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0D00D-A014-45A2-0F1F-44B93572D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037" y="836267"/>
            <a:ext cx="10053763" cy="1982694"/>
          </a:xfrm>
        </p:spPr>
        <p:txBody>
          <a:bodyPr anchor="b">
            <a:normAutofit fontScale="90000"/>
          </a:bodyPr>
          <a:lstStyle/>
          <a:p>
            <a:r>
              <a:rPr lang="en-US" sz="5500" dirty="0">
                <a:solidFill>
                  <a:srgbClr val="FFFFFF"/>
                </a:solidFill>
              </a:rPr>
              <a:t>Investigating Tissue Importance for Diagnosis of Post-Traumatic Elbow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8DFD6-1D6F-C3CE-ECF3-6D9F08A94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114" y="4569062"/>
            <a:ext cx="5935766" cy="175708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Tillman James</a:t>
            </a:r>
          </a:p>
          <a:p>
            <a:r>
              <a:rPr lang="en-US" sz="2000" dirty="0"/>
              <a:t>Topics in Statistics: Machine Learning </a:t>
            </a:r>
          </a:p>
          <a:p>
            <a:r>
              <a:rPr lang="en-US" sz="2000" dirty="0"/>
              <a:t>December 7</a:t>
            </a:r>
            <a:r>
              <a:rPr lang="en-US" sz="2000" baseline="30000" dirty="0"/>
              <a:t>th</a:t>
            </a:r>
            <a:r>
              <a:rPr lang="en-US" sz="2000" dirty="0"/>
              <a:t>, 2022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3834E-B5CC-E94C-CE36-5F305FF8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C6CA3-8790-F867-B325-00A47625CA0D}"/>
              </a:ext>
            </a:extLst>
          </p:cNvPr>
          <p:cNvSpPr txBox="1"/>
          <p:nvPr/>
        </p:nvSpPr>
        <p:spPr>
          <a:xfrm>
            <a:off x="1835640" y="3036585"/>
            <a:ext cx="8520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Washington University in St. Louis </a:t>
            </a:r>
          </a:p>
        </p:txBody>
      </p:sp>
    </p:spTree>
    <p:extLst>
      <p:ext uri="{BB962C8B-B14F-4D97-AF65-F5344CB8AC3E}">
        <p14:creationId xmlns:p14="http://schemas.microsoft.com/office/powerpoint/2010/main" val="90948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3A48-725E-2104-CE18-5BD1209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L</a:t>
            </a:r>
            <a:r>
              <a:rPr lang="en-US" sz="3500" baseline="-25000" dirty="0"/>
              <a:t>1</a:t>
            </a:r>
            <a:r>
              <a:rPr lang="en-US" sz="3500" dirty="0"/>
              <a:t> Regularized Empirical Feature Importance Results</a:t>
            </a:r>
            <a:r>
              <a:rPr lang="en-US" sz="3500" baseline="-25000" dirty="0"/>
              <a:t> 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D67B9-0A5D-A7DE-5B9E-149B1F054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829" y="1690688"/>
                <a:ext cx="4720771" cy="7587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𝐶𝑉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11.034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D67B9-0A5D-A7DE-5B9E-149B1F054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829" y="1690688"/>
                <a:ext cx="4720771" cy="75871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7B54B-0136-7F8A-7B52-934CB22B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5231491-5CB7-C14E-1DFA-2D13EEC965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095959"/>
                  </p:ext>
                </p:extLst>
              </p:nvPr>
            </p:nvGraphicFramePr>
            <p:xfrm>
              <a:off x="1168400" y="2504102"/>
              <a:ext cx="985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800">
                      <a:extLst>
                        <a:ext uri="{9D8B030D-6E8A-4147-A177-3AD203B41FA5}">
                          <a16:colId xmlns:a16="http://schemas.microsoft.com/office/drawing/2014/main" val="2636763513"/>
                        </a:ext>
                      </a:extLst>
                    </a:gridCol>
                    <a:gridCol w="2463800">
                      <a:extLst>
                        <a:ext uri="{9D8B030D-6E8A-4147-A177-3AD203B41FA5}">
                          <a16:colId xmlns:a16="http://schemas.microsoft.com/office/drawing/2014/main" val="2791037536"/>
                        </a:ext>
                      </a:extLst>
                    </a:gridCol>
                    <a:gridCol w="2685144">
                      <a:extLst>
                        <a:ext uri="{9D8B030D-6E8A-4147-A177-3AD203B41FA5}">
                          <a16:colId xmlns:a16="http://schemas.microsoft.com/office/drawing/2014/main" val="3195594171"/>
                        </a:ext>
                      </a:extLst>
                    </a:gridCol>
                    <a:gridCol w="2242456">
                      <a:extLst>
                        <a:ext uri="{9D8B030D-6E8A-4147-A177-3AD203B41FA5}">
                          <a16:colId xmlns:a16="http://schemas.microsoft.com/office/drawing/2014/main" val="38486321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Tissue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Avg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Confidence 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P-Value (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86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(1.0046e-05, 0.0001)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0.058364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672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-0.000075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(-0.0001, -5.3486e-06)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0.076405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0392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0.000089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(-1.8919e-06, 0.0001)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0.107269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1200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(-5.6223e-06, 3.4227e-05)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0.237686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9119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5231491-5CB7-C14E-1DFA-2D13EEC965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095959"/>
                  </p:ext>
                </p:extLst>
              </p:nvPr>
            </p:nvGraphicFramePr>
            <p:xfrm>
              <a:off x="1168400" y="2504102"/>
              <a:ext cx="985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800">
                      <a:extLst>
                        <a:ext uri="{9D8B030D-6E8A-4147-A177-3AD203B41FA5}">
                          <a16:colId xmlns:a16="http://schemas.microsoft.com/office/drawing/2014/main" val="2636763513"/>
                        </a:ext>
                      </a:extLst>
                    </a:gridCol>
                    <a:gridCol w="2463800">
                      <a:extLst>
                        <a:ext uri="{9D8B030D-6E8A-4147-A177-3AD203B41FA5}">
                          <a16:colId xmlns:a16="http://schemas.microsoft.com/office/drawing/2014/main" val="2791037536"/>
                        </a:ext>
                      </a:extLst>
                    </a:gridCol>
                    <a:gridCol w="2685144">
                      <a:extLst>
                        <a:ext uri="{9D8B030D-6E8A-4147-A177-3AD203B41FA5}">
                          <a16:colId xmlns:a16="http://schemas.microsoft.com/office/drawing/2014/main" val="3195594171"/>
                        </a:ext>
                      </a:extLst>
                    </a:gridCol>
                    <a:gridCol w="2242456">
                      <a:extLst>
                        <a:ext uri="{9D8B030D-6E8A-4147-A177-3AD203B41FA5}">
                          <a16:colId xmlns:a16="http://schemas.microsoft.com/office/drawing/2014/main" val="38486321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Tissue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Avg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Confidence 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8983" t="-10345" r="-1695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86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(1.0046e-05, 0.0001)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0.058364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672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-0.000075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(-0.0001, -5.3486e-06)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0.076405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0392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0.000089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(-1.8919e-06, 0.0001)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0.107269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1200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(-5.6223e-06, 3.4227e-05)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0.237686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91194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1F6CFC-367C-0E28-FCB2-0866F371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39206"/>
              </p:ext>
            </p:extLst>
          </p:nvPr>
        </p:nvGraphicFramePr>
        <p:xfrm>
          <a:off x="3683000" y="4710321"/>
          <a:ext cx="492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636763513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79103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Tissue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OLS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2.8848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7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-3.6633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9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1.7349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0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2.0976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11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00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3A48-725E-2104-CE18-5BD1209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LOCO Feature Importance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7B54B-0136-7F8A-7B52-934CB22B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505F44-3530-143D-98B8-62A96EAAE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14691"/>
              </p:ext>
            </p:extLst>
          </p:nvPr>
        </p:nvGraphicFramePr>
        <p:xfrm>
          <a:off x="338138" y="1882970"/>
          <a:ext cx="5915025" cy="447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63676351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89204166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195594171"/>
                    </a:ext>
                  </a:extLst>
                </a:gridCol>
              </a:tblGrid>
              <a:tr h="383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Tissue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Risk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Confidence Interval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66277"/>
                  </a:ext>
                </a:extLst>
              </a:tr>
              <a:tr h="38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0.030741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(0.0298, 0.0315)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72457"/>
                  </a:ext>
                </a:extLst>
              </a:tr>
              <a:tr h="38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0.012785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(0.0122, 0.0133)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92450"/>
                  </a:ext>
                </a:extLst>
              </a:tr>
              <a:tr h="38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0.008156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(0.0076, 0.0086)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00496"/>
                  </a:ext>
                </a:extLst>
              </a:tr>
              <a:tr h="38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0.007267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(0.0067, 0.0078)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119442"/>
                  </a:ext>
                </a:extLst>
              </a:tr>
              <a:tr h="38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0.006067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(0.0056, 0.0065)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86098"/>
                  </a:ext>
                </a:extLst>
              </a:tr>
              <a:tr h="38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0.005807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(0.0054, 0.0061)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358824"/>
                  </a:ext>
                </a:extLst>
              </a:tr>
              <a:tr h="38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0.003741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(0.0033, 0.0040)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703125"/>
                  </a:ext>
                </a:extLst>
              </a:tr>
              <a:tr h="38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0.002941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(0.0026, 0.0032)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250904"/>
                  </a:ext>
                </a:extLst>
              </a:tr>
              <a:tr h="38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0.001874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(0.0016, 0.0021)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181869"/>
                  </a:ext>
                </a:extLst>
              </a:tr>
              <a:tr h="38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Tissue Type 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0.001326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(0.0010, 0.0015)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73185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6E56C0AE-EF71-AD1A-BEBC-803A91F8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3" y="1579086"/>
            <a:ext cx="6199783" cy="49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E1AC-7615-C1EE-01E3-5551AEFA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Tissue Types 28, 19, 9, and 2 are Most Important for PTJC Disease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E9401-F695-A1F0-4009-EA47BCE6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12</a:t>
            </a:fld>
            <a:endParaRPr lang="en-US"/>
          </a:p>
        </p:txBody>
      </p:sp>
      <p:pic>
        <p:nvPicPr>
          <p:cNvPr id="13" name="Picture 12" descr="A black and white checkered background&#10;&#10;Description automatically generated with low confidence">
            <a:extLst>
              <a:ext uri="{FF2B5EF4-FFF2-40B4-BE49-F238E27FC236}">
                <a16:creationId xmlns:a16="http://schemas.microsoft.com/office/drawing/2014/main" id="{ED50F31A-A4B7-C46A-9BB8-6E5E3EA4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1" y="1893890"/>
            <a:ext cx="2984500" cy="2984500"/>
          </a:xfrm>
          <a:prstGeom prst="rect">
            <a:avLst/>
          </a:prstGeom>
        </p:spPr>
      </p:pic>
      <p:pic>
        <p:nvPicPr>
          <p:cNvPr id="15" name="Picture 14" descr="A black and white checkered surface&#10;&#10;Description automatically generated with low confidence">
            <a:extLst>
              <a:ext uri="{FF2B5EF4-FFF2-40B4-BE49-F238E27FC236}">
                <a16:creationId xmlns:a16="http://schemas.microsoft.com/office/drawing/2014/main" id="{C50905AF-09D0-83EE-90AB-EDE61A3C7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901" y="1893890"/>
            <a:ext cx="2984500" cy="2984500"/>
          </a:xfrm>
          <a:prstGeom prst="rect">
            <a:avLst/>
          </a:prstGeom>
        </p:spPr>
      </p:pic>
      <p:pic>
        <p:nvPicPr>
          <p:cNvPr id="17" name="Picture 16" descr="A black and white checkered surface&#10;&#10;Description automatically generated with low confidence">
            <a:extLst>
              <a:ext uri="{FF2B5EF4-FFF2-40B4-BE49-F238E27FC236}">
                <a16:creationId xmlns:a16="http://schemas.microsoft.com/office/drawing/2014/main" id="{22F9D8E3-9CA9-17EA-0B69-692FB93EC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401" y="1893890"/>
            <a:ext cx="2984500" cy="2984500"/>
          </a:xfrm>
          <a:prstGeom prst="rect">
            <a:avLst/>
          </a:prstGeom>
        </p:spPr>
      </p:pic>
      <p:pic>
        <p:nvPicPr>
          <p:cNvPr id="19" name="Picture 18" descr="A picture containing text, indoor, tiled, white&#10;&#10;Description automatically generated">
            <a:extLst>
              <a:ext uri="{FF2B5EF4-FFF2-40B4-BE49-F238E27FC236}">
                <a16:creationId xmlns:a16="http://schemas.microsoft.com/office/drawing/2014/main" id="{DB86DFB4-9502-C9D2-34C0-5FCA5445A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5901" y="1893890"/>
            <a:ext cx="2984500" cy="2984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736872-A205-3E3E-B186-736CBD0A0B30}"/>
              </a:ext>
            </a:extLst>
          </p:cNvPr>
          <p:cNvSpPr txBox="1"/>
          <p:nvPr/>
        </p:nvSpPr>
        <p:spPr>
          <a:xfrm>
            <a:off x="838200" y="48783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Tissue Type 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2A44B-5D83-080D-C2D1-C4DB6A0144E4}"/>
              </a:ext>
            </a:extLst>
          </p:cNvPr>
          <p:cNvSpPr txBox="1"/>
          <p:nvPr/>
        </p:nvSpPr>
        <p:spPr>
          <a:xfrm>
            <a:off x="3777450" y="48783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Tissue Type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0BEA5D-981B-8811-2D46-7336D98484AC}"/>
              </a:ext>
            </a:extLst>
          </p:cNvPr>
          <p:cNvSpPr txBox="1"/>
          <p:nvPr/>
        </p:nvSpPr>
        <p:spPr>
          <a:xfrm>
            <a:off x="6716700" y="48783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Tissue Type 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6ADE3-2F98-9414-E8F0-EC9C5DEB785D}"/>
              </a:ext>
            </a:extLst>
          </p:cNvPr>
          <p:cNvSpPr txBox="1"/>
          <p:nvPr/>
        </p:nvSpPr>
        <p:spPr>
          <a:xfrm>
            <a:off x="9655951" y="48783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Tissue Type 9</a:t>
            </a:r>
          </a:p>
        </p:txBody>
      </p:sp>
    </p:spTree>
    <p:extLst>
      <p:ext uri="{BB962C8B-B14F-4D97-AF65-F5344CB8AC3E}">
        <p14:creationId xmlns:p14="http://schemas.microsoft.com/office/powerpoint/2010/main" val="157851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3A48-725E-2104-CE18-5BD1209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Classification Results with Final Tissue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7B54B-0136-7F8A-7B52-934CB22B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505F44-3530-143D-98B8-62A96EAAE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5206"/>
              </p:ext>
            </p:extLst>
          </p:nvPr>
        </p:nvGraphicFramePr>
        <p:xfrm>
          <a:off x="1297782" y="2317008"/>
          <a:ext cx="9596436" cy="222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812">
                  <a:extLst>
                    <a:ext uri="{9D8B030D-6E8A-4147-A177-3AD203B41FA5}">
                      <a16:colId xmlns:a16="http://schemas.microsoft.com/office/drawing/2014/main" val="2636763513"/>
                    </a:ext>
                  </a:extLst>
                </a:gridCol>
                <a:gridCol w="3198812">
                  <a:extLst>
                    <a:ext uri="{9D8B030D-6E8A-4147-A177-3AD203B41FA5}">
                      <a16:colId xmlns:a16="http://schemas.microsoft.com/office/drawing/2014/main" val="3892041660"/>
                    </a:ext>
                  </a:extLst>
                </a:gridCol>
                <a:gridCol w="3198812">
                  <a:extLst>
                    <a:ext uri="{9D8B030D-6E8A-4147-A177-3AD203B41FA5}">
                      <a16:colId xmlns:a16="http://schemas.microsoft.com/office/drawing/2014/main" val="3195594171"/>
                    </a:ext>
                  </a:extLst>
                </a:gridCol>
              </a:tblGrid>
              <a:tr h="555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Miss-Classification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6277"/>
                  </a:ext>
                </a:extLst>
              </a:tr>
              <a:tr h="55599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All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0.094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0.906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72457"/>
                  </a:ext>
                </a:extLst>
              </a:tr>
              <a:tr h="555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/>
                        <a:t>L</a:t>
                      </a:r>
                      <a:r>
                        <a:rPr lang="en-US" sz="1800" b="1" baseline="-25000" dirty="0"/>
                        <a:t>1</a:t>
                      </a:r>
                      <a:r>
                        <a:rPr lang="en-US" sz="1800" b="1" dirty="0"/>
                        <a:t>  Logistic Regression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0.144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0.856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92450"/>
                  </a:ext>
                </a:extLst>
              </a:tr>
              <a:tr h="55599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LOCO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0.109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0.891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0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10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15C8C-D503-B2B4-C152-0C19D642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072" y="3174373"/>
            <a:ext cx="2961560" cy="817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2F85-154C-46E1-9C5B-755A3B95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14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EA12CF-0CF9-633D-1B5F-56CACDC7F9B9}"/>
              </a:ext>
            </a:extLst>
          </p:cNvPr>
          <p:cNvSpPr txBox="1">
            <a:spLocks/>
          </p:cNvSpPr>
          <p:nvPr/>
        </p:nvSpPr>
        <p:spPr>
          <a:xfrm>
            <a:off x="3690513" y="4295364"/>
            <a:ext cx="6215449" cy="131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algn="ctr"/>
            <a:endParaRPr lang="en-US" sz="2400" dirty="0">
              <a:solidFill>
                <a:srgbClr val="FFFFFF"/>
              </a:solidFill>
            </a:endParaRPr>
          </a:p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0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523B-3FCA-6BBA-1D97-82FC59BF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62" y="225615"/>
            <a:ext cx="10764795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Motivation: Tissues of the Joint Capsule is Directly Affected by Post Traumatic Joint Contracture (PTJC)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3190F7-66C6-D1FE-4416-9BC563E8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84" y="1336431"/>
            <a:ext cx="4959812" cy="48955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500" dirty="0"/>
          </a:p>
          <a:p>
            <a:r>
              <a:rPr lang="en-US" sz="2500" b="1" dirty="0"/>
              <a:t>PTJC is a disease of the elbow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Caused from dislocations, fractures, and ligament tears</a:t>
            </a:r>
          </a:p>
          <a:p>
            <a:pPr lvl="1"/>
            <a:r>
              <a:rPr lang="en-US" sz="2100" dirty="0"/>
              <a:t>Capsule tissue main driver of PTJC</a:t>
            </a:r>
          </a:p>
          <a:p>
            <a:r>
              <a:rPr lang="en-US" sz="2500" b="1" dirty="0"/>
              <a:t>MRI is used to detect pathological changes in elbow capsule</a:t>
            </a:r>
          </a:p>
          <a:p>
            <a:r>
              <a:rPr lang="en-US" sz="2500" b="1" dirty="0"/>
              <a:t>Research suggest cellular changes within the tissue of Joint Capsule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911A8-F556-E34A-5A24-C649C8B8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55EF5CB-BD9F-98EC-1124-C9F18DA2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603" y="2009815"/>
            <a:ext cx="5899994" cy="3402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86A1D6-BFA8-F899-051A-6EB95BC89488}"/>
              </a:ext>
            </a:extLst>
          </p:cNvPr>
          <p:cNvSpPr txBox="1"/>
          <p:nvPr/>
        </p:nvSpPr>
        <p:spPr>
          <a:xfrm>
            <a:off x="6422985" y="5412602"/>
            <a:ext cx="4375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https://</a:t>
            </a:r>
            <a:r>
              <a:rPr lang="en-US" sz="600" dirty="0" err="1"/>
              <a:t>ib.bioninja.com.au</a:t>
            </a:r>
            <a:r>
              <a:rPr lang="en-US" sz="600" dirty="0"/>
              <a:t>/higher-level/topic-11-animal-physiology/112-movement/</a:t>
            </a:r>
            <a:r>
              <a:rPr lang="en-US" sz="600" dirty="0" err="1"/>
              <a:t>joints.html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7581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D2B50-6D53-F2FA-86B8-8978946B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232" y="6173470"/>
            <a:ext cx="2743200" cy="365125"/>
          </a:xfrm>
        </p:spPr>
        <p:txBody>
          <a:bodyPr/>
          <a:lstStyle/>
          <a:p>
            <a:fld id="{EE27F13F-AD3B-F849-94BF-C133978F2DFB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close-up of a foot&#10;&#10;Description automatically generated with low confidence">
            <a:extLst>
              <a:ext uri="{FF2B5EF4-FFF2-40B4-BE49-F238E27FC236}">
                <a16:creationId xmlns:a16="http://schemas.microsoft.com/office/drawing/2014/main" id="{DC332495-DAB2-20C1-CBD7-5FCBBE24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" y="2430449"/>
            <a:ext cx="4067983" cy="2224678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FD81E27-25A5-D543-D0FD-D8C3FCD1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855" y="2430449"/>
            <a:ext cx="4067983" cy="2224678"/>
          </a:xfrm>
          <a:prstGeom prst="rect">
            <a:avLst/>
          </a:prstGeom>
        </p:spPr>
      </p:pic>
      <p:pic>
        <p:nvPicPr>
          <p:cNvPr id="10" name="Picture 9" descr="A picture containing weapon&#10;&#10;Description automatically generated">
            <a:extLst>
              <a:ext uri="{FF2B5EF4-FFF2-40B4-BE49-F238E27FC236}">
                <a16:creationId xmlns:a16="http://schemas.microsoft.com/office/drawing/2014/main" id="{47A9BB93-B301-5B25-1ECB-1E5B58EDB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442" y="2357782"/>
            <a:ext cx="4238137" cy="241405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EEA627A-4361-5863-FC67-77EC3063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62" y="225615"/>
            <a:ext cx="10764795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Motivation: Which of the 30 Types of Tissue are Most Important in the Joint Capsule?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94A5E-0A5D-AE75-8413-75CC5F277B61}"/>
              </a:ext>
            </a:extLst>
          </p:cNvPr>
          <p:cNvSpPr txBox="1"/>
          <p:nvPr/>
        </p:nvSpPr>
        <p:spPr>
          <a:xfrm>
            <a:off x="739557" y="4771836"/>
            <a:ext cx="261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Resolution MRI Scan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AA9A8-19F0-2B29-9991-3CCC98B10986}"/>
              </a:ext>
            </a:extLst>
          </p:cNvPr>
          <p:cNvSpPr txBox="1"/>
          <p:nvPr/>
        </p:nvSpPr>
        <p:spPr>
          <a:xfrm>
            <a:off x="4807539" y="4771836"/>
            <a:ext cx="261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Segmented Joint Capsule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C7A8C-B373-CC44-3706-AD966E0E0304}"/>
              </a:ext>
            </a:extLst>
          </p:cNvPr>
          <p:cNvSpPr txBox="1"/>
          <p:nvPr/>
        </p:nvSpPr>
        <p:spPr>
          <a:xfrm>
            <a:off x="8875521" y="4771836"/>
            <a:ext cx="29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Tissue Types of Joint Capsule</a:t>
            </a:r>
          </a:p>
        </p:txBody>
      </p:sp>
    </p:spTree>
    <p:extLst>
      <p:ext uri="{BB962C8B-B14F-4D97-AF65-F5344CB8AC3E}">
        <p14:creationId xmlns:p14="http://schemas.microsoft.com/office/powerpoint/2010/main" val="37378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5A31-D594-4696-DA77-69C26CB0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Background: Healthy vs. Injured Tissues Distributions are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77DEC-3DBD-9EBC-E704-1E7AD3EE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D1BB627-EB37-EBFE-3358-D0BF9530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1424940"/>
            <a:ext cx="6791325" cy="5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0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7087-7D54-1DDD-09DF-9C62B7AD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Data: Tissue Type are Features Used to Make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F31FE-FD79-56BD-3912-249E3744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5ACB84E-E9A4-2572-5F0F-D7CAF23960C1}"/>
              </a:ext>
            </a:extLst>
          </p:cNvPr>
          <p:cNvSpPr txBox="1">
            <a:spLocks/>
          </p:cNvSpPr>
          <p:nvPr/>
        </p:nvSpPr>
        <p:spPr>
          <a:xfrm>
            <a:off x="331947" y="1777684"/>
            <a:ext cx="4787266" cy="1669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611 Images - 409 Training and 202 Testing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Training – 107 Healthy , 302 Injured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Testing – 46 Healthy, 156 Injured</a:t>
            </a:r>
          </a:p>
        </p:txBody>
      </p:sp>
      <p:pic>
        <p:nvPicPr>
          <p:cNvPr id="10" name="Picture 9" descr="A close-up of a foot&#10;&#10;Description automatically generated with low confidence">
            <a:extLst>
              <a:ext uri="{FF2B5EF4-FFF2-40B4-BE49-F238E27FC236}">
                <a16:creationId xmlns:a16="http://schemas.microsoft.com/office/drawing/2014/main" id="{D3B66951-E910-7348-4CF2-2DC69C73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9" y="3829934"/>
            <a:ext cx="3864998" cy="211367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5F5838C-EE82-A4CD-042C-D6E3F635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092" y="3829933"/>
            <a:ext cx="3864997" cy="2113671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0876392-8054-B5AB-CBAB-9194990A4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749" y="1555542"/>
            <a:ext cx="3864998" cy="2113671"/>
          </a:xfrm>
          <a:prstGeom prst="rect">
            <a:avLst/>
          </a:prstGeom>
        </p:spPr>
      </p:pic>
      <p:pic>
        <p:nvPicPr>
          <p:cNvPr id="17" name="Picture 16" descr="A picture containing text, metalware&#10;&#10;Description automatically generated">
            <a:extLst>
              <a:ext uri="{FF2B5EF4-FFF2-40B4-BE49-F238E27FC236}">
                <a16:creationId xmlns:a16="http://schemas.microsoft.com/office/drawing/2014/main" id="{262B5F06-C294-6FE6-69BA-48E60ED76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771" y="4658547"/>
            <a:ext cx="3864997" cy="21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5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F6F5-9C8B-6FBD-E9AA-90219431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Most Important Features are Found using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332FE-D81D-37B3-1CF8-2C8AD637B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7"/>
                <a:ext cx="12192000" cy="503078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US" sz="3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000" dirty="0"/>
                          <m:t> 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000" dirty="0"/>
                          <m:t> </m:t>
                        </m:r>
                      </m:den>
                    </m:f>
                    <m:r>
                      <a:rPr lang="en-US" sz="3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30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3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(1 −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000" dirty="0"/>
              </a:p>
              <a:p>
                <a:pPr marL="0" indent="0" algn="ctr">
                  <a:buNone/>
                </a:pPr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(1 −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000" dirty="0"/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332FE-D81D-37B3-1CF8-2C8AD637B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7"/>
                <a:ext cx="12192000" cy="5030787"/>
              </a:xfrm>
              <a:blipFill>
                <a:blip r:embed="rId2"/>
                <a:stretch>
                  <a:fillRect t="-2010" b="-4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A5CD-22EC-1C86-4F99-DE5AD113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3A48-725E-2104-CE18-5BD1209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Statistical Methods can be used to Find Relative Tissue Importance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D67B9-0A5D-A7DE-5B9E-149B1F054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L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Regularized Logistic Regression</a:t>
                </a:r>
              </a:p>
              <a:p>
                <a:pPr lvl="1"/>
                <a:r>
                  <a:rPr lang="en-US" dirty="0"/>
                  <a:t>Cross validation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𝐶𝑉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𝐶𝑉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Pairwise bootstrap for confidence intervals and p-values of coefficients</a:t>
                </a:r>
              </a:p>
              <a:p>
                <a:r>
                  <a:rPr lang="en-US" b="1" dirty="0"/>
                  <a:t>Leave-One-Out (LOCO)</a:t>
                </a:r>
              </a:p>
              <a:p>
                <a:pPr lvl="1"/>
                <a:r>
                  <a:rPr lang="en-US" dirty="0"/>
                  <a:t>Fit logistic regression model on selected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features</a:t>
                </a:r>
              </a:p>
              <a:p>
                <a:pPr lvl="1"/>
                <a:r>
                  <a:rPr lang="en-US" dirty="0"/>
                  <a:t>Fit another logistic regression model on all features  </a:t>
                </a:r>
              </a:p>
              <a:p>
                <a:pPr lvl="1"/>
                <a:r>
                  <a:rPr lang="en-US" dirty="0"/>
                  <a:t>Risk: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pairwise bootstrap for confidence intervals of risk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D67B9-0A5D-A7DE-5B9E-149B1F054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7B54B-0136-7F8A-7B52-934CB22B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3A48-725E-2104-CE18-5BD1209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L</a:t>
            </a:r>
            <a:r>
              <a:rPr lang="en-US" sz="3500" baseline="-25000" dirty="0"/>
              <a:t>1</a:t>
            </a:r>
            <a:r>
              <a:rPr lang="en-US" sz="3500" dirty="0"/>
              <a:t> Regularized Feature Importance Results</a:t>
            </a:r>
            <a:r>
              <a:rPr lang="en-US" sz="3500" baseline="-25000" dirty="0"/>
              <a:t> </a:t>
            </a:r>
            <a:endParaRPr lang="en-US" sz="3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7B54B-0136-7F8A-7B52-934CB22B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8</a:t>
            </a:fld>
            <a:endParaRPr lang="en-US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3077EB4C-A274-9E60-75AA-EAAECBAD6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166" y="1690688"/>
            <a:ext cx="6415768" cy="4352481"/>
          </a:xfrm>
        </p:spPr>
      </p:pic>
    </p:spTree>
    <p:extLst>
      <p:ext uri="{BB962C8B-B14F-4D97-AF65-F5344CB8AC3E}">
        <p14:creationId xmlns:p14="http://schemas.microsoft.com/office/powerpoint/2010/main" val="50597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3A48-725E-2104-CE18-5BD1209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L</a:t>
            </a:r>
            <a:r>
              <a:rPr lang="en-US" sz="3500" baseline="-25000" dirty="0"/>
              <a:t>1</a:t>
            </a:r>
            <a:r>
              <a:rPr lang="en-US" sz="3500" dirty="0"/>
              <a:t> Regularized Cross Validation Feature Importance Results</a:t>
            </a:r>
            <a:r>
              <a:rPr lang="en-US" sz="3500" baseline="-25000" dirty="0"/>
              <a:t> 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D67B9-0A5D-A7DE-5B9E-149B1F054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0685" y="1461918"/>
                <a:ext cx="2670629" cy="4575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5.76494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D67B9-0A5D-A7DE-5B9E-149B1F054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0685" y="1461918"/>
                <a:ext cx="2670629" cy="45754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7B54B-0136-7F8A-7B52-934CB22B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F13F-AD3B-F849-94BF-C133978F2DF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B505F44-3530-143D-98B8-62A96EAAE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5006454"/>
                  </p:ext>
                </p:extLst>
              </p:nvPr>
            </p:nvGraphicFramePr>
            <p:xfrm>
              <a:off x="1168399" y="2050058"/>
              <a:ext cx="9855200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800">
                      <a:extLst>
                        <a:ext uri="{9D8B030D-6E8A-4147-A177-3AD203B41FA5}">
                          <a16:colId xmlns:a16="http://schemas.microsoft.com/office/drawing/2014/main" val="2636763513"/>
                        </a:ext>
                      </a:extLst>
                    </a:gridCol>
                    <a:gridCol w="2463800">
                      <a:extLst>
                        <a:ext uri="{9D8B030D-6E8A-4147-A177-3AD203B41FA5}">
                          <a16:colId xmlns:a16="http://schemas.microsoft.com/office/drawing/2014/main" val="2791037536"/>
                        </a:ext>
                      </a:extLst>
                    </a:gridCol>
                    <a:gridCol w="2463800">
                      <a:extLst>
                        <a:ext uri="{9D8B030D-6E8A-4147-A177-3AD203B41FA5}">
                          <a16:colId xmlns:a16="http://schemas.microsoft.com/office/drawing/2014/main" val="3195594171"/>
                        </a:ext>
                      </a:extLst>
                    </a:gridCol>
                    <a:gridCol w="2463800">
                      <a:extLst>
                        <a:ext uri="{9D8B030D-6E8A-4147-A177-3AD203B41FA5}">
                          <a16:colId xmlns:a16="http://schemas.microsoft.com/office/drawing/2014/main" val="38486321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Tissue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Avg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Confidence 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P-Value (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86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0.108419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(0.1041, 0.1127)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672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0.103950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(0.0997, 0.1081)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0392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-0.593349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(-0.6000, -0.5866)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1200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-0.084804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(-0.0880, -0.0815)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9119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0.140303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(0.1353, 0.1452)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086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0.042284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(0.0396, 0.0449)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1.9912e-147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4358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-0.016704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(-0.0179, -0.01542)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8.3868e-101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8703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-0.007228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(-0.0080, -0.0064)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7.8300e-52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4250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-0.000167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(-0.0002, -6.7892e-05)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5.5713e-03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218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-0.000071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(-0.0001, 2.524e-06)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1.1215e-01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73731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B505F44-3530-143D-98B8-62A96EAAE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5006454"/>
                  </p:ext>
                </p:extLst>
              </p:nvPr>
            </p:nvGraphicFramePr>
            <p:xfrm>
              <a:off x="1168399" y="2050058"/>
              <a:ext cx="9855200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3800">
                      <a:extLst>
                        <a:ext uri="{9D8B030D-6E8A-4147-A177-3AD203B41FA5}">
                          <a16:colId xmlns:a16="http://schemas.microsoft.com/office/drawing/2014/main" val="2636763513"/>
                        </a:ext>
                      </a:extLst>
                    </a:gridCol>
                    <a:gridCol w="2463800">
                      <a:extLst>
                        <a:ext uri="{9D8B030D-6E8A-4147-A177-3AD203B41FA5}">
                          <a16:colId xmlns:a16="http://schemas.microsoft.com/office/drawing/2014/main" val="2791037536"/>
                        </a:ext>
                      </a:extLst>
                    </a:gridCol>
                    <a:gridCol w="2463800">
                      <a:extLst>
                        <a:ext uri="{9D8B030D-6E8A-4147-A177-3AD203B41FA5}">
                          <a16:colId xmlns:a16="http://schemas.microsoft.com/office/drawing/2014/main" val="3195594171"/>
                        </a:ext>
                      </a:extLst>
                    </a:gridCol>
                    <a:gridCol w="2463800">
                      <a:extLst>
                        <a:ext uri="{9D8B030D-6E8A-4147-A177-3AD203B41FA5}">
                          <a16:colId xmlns:a16="http://schemas.microsoft.com/office/drawing/2014/main" val="38486321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Tissue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Avg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Confidence 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515" t="-6897" r="-1546" b="-10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86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0.108419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(0.1041, 0.1127)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672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0.103950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(0.0997, 0.1081)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0392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-0.593349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(-0.6000, -0.5866)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1200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-0.084804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(-0.0880, -0.0815)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9119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0.140303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(0.1353, 0.1452)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0.000000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086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0.042284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(0.0396, 0.0449)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1.9912e-147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4358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-0.016704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(-0.0179, -0.01542)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8.3868e-101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8703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-0.007228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(-0.0080, -0.0064)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7.8300e-52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4250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-0.000167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(-0.0002, -6.7892e-05)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5.5713e-03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218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b="1" dirty="0">
                              <a:effectLst/>
                            </a:rPr>
                            <a:t>Tissue Type 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>
                              <a:effectLst/>
                            </a:rPr>
                            <a:t>-0.000071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(-0.0001, 2.524e-06)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1.1215e-01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73731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6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15917</TotalTime>
  <Words>746</Words>
  <Application>Microsoft Macintosh PowerPoint</Application>
  <PresentationFormat>Widescreen</PresentationFormat>
  <Paragraphs>200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Investigating Tissue Importance for Diagnosis of Post-Traumatic Elbow Disease</vt:lpstr>
      <vt:lpstr>Motivation: Tissues of the Joint Capsule is Directly Affected by Post Traumatic Joint Contracture (PTJC)</vt:lpstr>
      <vt:lpstr>Motivation: Which of the 30 Types of Tissue are Most Important in the Joint Capsule?</vt:lpstr>
      <vt:lpstr>Background: Healthy vs. Injured Tissues Distributions are Different</vt:lpstr>
      <vt:lpstr>Data: Tissue Type are Features Used to Make Classification</vt:lpstr>
      <vt:lpstr>Most Important Features are Found using Logistic Regression</vt:lpstr>
      <vt:lpstr>Statistical Methods can be used to Find Relative Tissue Importance</vt:lpstr>
      <vt:lpstr>L1 Regularized Feature Importance Results </vt:lpstr>
      <vt:lpstr>L1 Regularized Cross Validation Feature Importance Results </vt:lpstr>
      <vt:lpstr>L1 Regularized Empirical Feature Importance Results </vt:lpstr>
      <vt:lpstr>LOCO Feature Importance Results</vt:lpstr>
      <vt:lpstr>Tissue Types 28, 19, 9, and 2 are Most Important for PTJC Disease Classification</vt:lpstr>
      <vt:lpstr>Classification Results with Final Tissue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Diagnosis of Post Traumatic Elbow Disease</dc:title>
  <dc:creator>James, Hugh (Tillman)</dc:creator>
  <cp:lastModifiedBy>James, Hugh (Tillman)</cp:lastModifiedBy>
  <cp:revision>181</cp:revision>
  <dcterms:created xsi:type="dcterms:W3CDTF">2022-04-24T15:42:39Z</dcterms:created>
  <dcterms:modified xsi:type="dcterms:W3CDTF">2022-12-14T22:16:19Z</dcterms:modified>
</cp:coreProperties>
</file>