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50" d="100"/>
          <a:sy n="50" d="100"/>
        </p:scale>
        <p:origin x="-2904" y="-10548"/>
      </p:cViewPr>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42A4B3-1849-4B11-B8C6-2B5456B0EC95}" type="datetimeFigureOut">
              <a:rPr lang="en-GB" smtClean="0"/>
              <a:t>25/11/2019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1AAE64-8240-4F7E-8C20-C8F4B81DC32E}" type="slidenum">
              <a:rPr lang="en-GB" smtClean="0"/>
              <a:t>‹#›</a:t>
            </a:fld>
            <a:endParaRPr lang="en-GB"/>
          </a:p>
        </p:txBody>
      </p:sp>
    </p:spTree>
    <p:extLst>
      <p:ext uri="{BB962C8B-B14F-4D97-AF65-F5344CB8AC3E}">
        <p14:creationId xmlns:p14="http://schemas.microsoft.com/office/powerpoint/2010/main" val="126329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2A4B3-1849-4B11-B8C6-2B5456B0EC95}" type="datetimeFigureOut">
              <a:rPr lang="en-GB" smtClean="0"/>
              <a:t>25/11/2019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1AAE64-8240-4F7E-8C20-C8F4B81DC32E}" type="slidenum">
              <a:rPr lang="en-GB" smtClean="0"/>
              <a:t>‹#›</a:t>
            </a:fld>
            <a:endParaRPr lang="en-GB"/>
          </a:p>
        </p:txBody>
      </p:sp>
    </p:spTree>
    <p:extLst>
      <p:ext uri="{BB962C8B-B14F-4D97-AF65-F5344CB8AC3E}">
        <p14:creationId xmlns:p14="http://schemas.microsoft.com/office/powerpoint/2010/main" val="4194921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2A4B3-1849-4B11-B8C6-2B5456B0EC95}" type="datetimeFigureOut">
              <a:rPr lang="en-GB" smtClean="0"/>
              <a:t>25/11/2019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1AAE64-8240-4F7E-8C20-C8F4B81DC32E}" type="slidenum">
              <a:rPr lang="en-GB" smtClean="0"/>
              <a:t>‹#›</a:t>
            </a:fld>
            <a:endParaRPr lang="en-GB"/>
          </a:p>
        </p:txBody>
      </p:sp>
    </p:spTree>
    <p:extLst>
      <p:ext uri="{BB962C8B-B14F-4D97-AF65-F5344CB8AC3E}">
        <p14:creationId xmlns:p14="http://schemas.microsoft.com/office/powerpoint/2010/main" val="52246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2A4B3-1849-4B11-B8C6-2B5456B0EC95}" type="datetimeFigureOut">
              <a:rPr lang="en-GB" smtClean="0"/>
              <a:t>25/11/2019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1AAE64-8240-4F7E-8C20-C8F4B81DC32E}" type="slidenum">
              <a:rPr lang="en-GB" smtClean="0"/>
              <a:t>‹#›</a:t>
            </a:fld>
            <a:endParaRPr lang="en-GB"/>
          </a:p>
        </p:txBody>
      </p:sp>
    </p:spTree>
    <p:extLst>
      <p:ext uri="{BB962C8B-B14F-4D97-AF65-F5344CB8AC3E}">
        <p14:creationId xmlns:p14="http://schemas.microsoft.com/office/powerpoint/2010/main" val="196849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42A4B3-1849-4B11-B8C6-2B5456B0EC95}" type="datetimeFigureOut">
              <a:rPr lang="en-GB" smtClean="0"/>
              <a:t>25/11/2019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1AAE64-8240-4F7E-8C20-C8F4B81DC32E}" type="slidenum">
              <a:rPr lang="en-GB" smtClean="0"/>
              <a:t>‹#›</a:t>
            </a:fld>
            <a:endParaRPr lang="en-GB"/>
          </a:p>
        </p:txBody>
      </p:sp>
    </p:spTree>
    <p:extLst>
      <p:ext uri="{BB962C8B-B14F-4D97-AF65-F5344CB8AC3E}">
        <p14:creationId xmlns:p14="http://schemas.microsoft.com/office/powerpoint/2010/main" val="905536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42A4B3-1849-4B11-B8C6-2B5456B0EC95}" type="datetimeFigureOut">
              <a:rPr lang="en-GB" smtClean="0"/>
              <a:t>25/11/2019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1AAE64-8240-4F7E-8C20-C8F4B81DC32E}" type="slidenum">
              <a:rPr lang="en-GB" smtClean="0"/>
              <a:t>‹#›</a:t>
            </a:fld>
            <a:endParaRPr lang="en-GB"/>
          </a:p>
        </p:txBody>
      </p:sp>
    </p:spTree>
    <p:extLst>
      <p:ext uri="{BB962C8B-B14F-4D97-AF65-F5344CB8AC3E}">
        <p14:creationId xmlns:p14="http://schemas.microsoft.com/office/powerpoint/2010/main" val="11664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42A4B3-1849-4B11-B8C6-2B5456B0EC95}" type="datetimeFigureOut">
              <a:rPr lang="en-GB" smtClean="0"/>
              <a:t>25/11/2019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71AAE64-8240-4F7E-8C20-C8F4B81DC32E}" type="slidenum">
              <a:rPr lang="en-GB" smtClean="0"/>
              <a:t>‹#›</a:t>
            </a:fld>
            <a:endParaRPr lang="en-GB"/>
          </a:p>
        </p:txBody>
      </p:sp>
    </p:spTree>
    <p:extLst>
      <p:ext uri="{BB962C8B-B14F-4D97-AF65-F5344CB8AC3E}">
        <p14:creationId xmlns:p14="http://schemas.microsoft.com/office/powerpoint/2010/main" val="459636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42A4B3-1849-4B11-B8C6-2B5456B0EC95}" type="datetimeFigureOut">
              <a:rPr lang="en-GB" smtClean="0"/>
              <a:t>25/11/2019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71AAE64-8240-4F7E-8C20-C8F4B81DC32E}" type="slidenum">
              <a:rPr lang="en-GB" smtClean="0"/>
              <a:t>‹#›</a:t>
            </a:fld>
            <a:endParaRPr lang="en-GB"/>
          </a:p>
        </p:txBody>
      </p:sp>
    </p:spTree>
    <p:extLst>
      <p:ext uri="{BB962C8B-B14F-4D97-AF65-F5344CB8AC3E}">
        <p14:creationId xmlns:p14="http://schemas.microsoft.com/office/powerpoint/2010/main" val="279032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42A4B3-1849-4B11-B8C6-2B5456B0EC95}" type="datetimeFigureOut">
              <a:rPr lang="en-GB" smtClean="0"/>
              <a:t>25/11/2019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71AAE64-8240-4F7E-8C20-C8F4B81DC32E}" type="slidenum">
              <a:rPr lang="en-GB" smtClean="0"/>
              <a:t>‹#›</a:t>
            </a:fld>
            <a:endParaRPr lang="en-GB"/>
          </a:p>
        </p:txBody>
      </p:sp>
    </p:spTree>
    <p:extLst>
      <p:ext uri="{BB962C8B-B14F-4D97-AF65-F5344CB8AC3E}">
        <p14:creationId xmlns:p14="http://schemas.microsoft.com/office/powerpoint/2010/main" val="3251919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D842A4B3-1849-4B11-B8C6-2B5456B0EC95}" type="datetimeFigureOut">
              <a:rPr lang="en-GB" smtClean="0"/>
              <a:t>25/11/2019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1AAE64-8240-4F7E-8C20-C8F4B81DC32E}" type="slidenum">
              <a:rPr lang="en-GB" smtClean="0"/>
              <a:t>‹#›</a:t>
            </a:fld>
            <a:endParaRPr lang="en-GB"/>
          </a:p>
        </p:txBody>
      </p:sp>
    </p:spTree>
    <p:extLst>
      <p:ext uri="{BB962C8B-B14F-4D97-AF65-F5344CB8AC3E}">
        <p14:creationId xmlns:p14="http://schemas.microsoft.com/office/powerpoint/2010/main" val="2206002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D842A4B3-1849-4B11-B8C6-2B5456B0EC95}" type="datetimeFigureOut">
              <a:rPr lang="en-GB" smtClean="0"/>
              <a:t>25/11/2019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1AAE64-8240-4F7E-8C20-C8F4B81DC32E}" type="slidenum">
              <a:rPr lang="en-GB" smtClean="0"/>
              <a:t>‹#›</a:t>
            </a:fld>
            <a:endParaRPr lang="en-GB"/>
          </a:p>
        </p:txBody>
      </p:sp>
    </p:spTree>
    <p:extLst>
      <p:ext uri="{BB962C8B-B14F-4D97-AF65-F5344CB8AC3E}">
        <p14:creationId xmlns:p14="http://schemas.microsoft.com/office/powerpoint/2010/main" val="352290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D842A4B3-1849-4B11-B8C6-2B5456B0EC95}" type="datetimeFigureOut">
              <a:rPr lang="en-GB" smtClean="0"/>
              <a:t>25/11/2019</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E71AAE64-8240-4F7E-8C20-C8F4B81DC32E}" type="slidenum">
              <a:rPr lang="en-GB" smtClean="0"/>
              <a:t>‹#›</a:t>
            </a:fld>
            <a:endParaRPr lang="en-GB"/>
          </a:p>
        </p:txBody>
      </p:sp>
    </p:spTree>
    <p:extLst>
      <p:ext uri="{BB962C8B-B14F-4D97-AF65-F5344CB8AC3E}">
        <p14:creationId xmlns:p14="http://schemas.microsoft.com/office/powerpoint/2010/main" val="1684821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12E49A9-6AAE-4F97-9789-B365F64A40F0}"/>
              </a:ext>
            </a:extLst>
          </p:cNvPr>
          <p:cNvSpPr/>
          <p:nvPr/>
        </p:nvSpPr>
        <p:spPr>
          <a:xfrm>
            <a:off x="-1" y="3761881"/>
            <a:ext cx="30275213" cy="720000"/>
          </a:xfrm>
          <a:prstGeom prst="roundRect">
            <a:avLst/>
          </a:prstGeom>
          <a:gradFill flip="none" rotWithShape="1">
            <a:gsLst>
              <a:gs pos="0">
                <a:schemeClr val="accent1">
                  <a:lumMod val="0"/>
                  <a:lumOff val="100000"/>
                </a:schemeClr>
              </a:gs>
              <a:gs pos="10000">
                <a:schemeClr val="accent1">
                  <a:lumMod val="0"/>
                  <a:lumOff val="100000"/>
                </a:schemeClr>
              </a:gs>
              <a:gs pos="100000">
                <a:schemeClr val="accent1">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Rounded Corners 5">
            <a:extLst>
              <a:ext uri="{FF2B5EF4-FFF2-40B4-BE49-F238E27FC236}">
                <a16:creationId xmlns:a16="http://schemas.microsoft.com/office/drawing/2014/main" id="{F490954C-6FEE-4377-8CBE-79BBE2F1BBE9}"/>
              </a:ext>
            </a:extLst>
          </p:cNvPr>
          <p:cNvSpPr/>
          <p:nvPr/>
        </p:nvSpPr>
        <p:spPr>
          <a:xfrm>
            <a:off x="-2" y="39144354"/>
            <a:ext cx="30275213" cy="720000"/>
          </a:xfrm>
          <a:prstGeom prst="roundRect">
            <a:avLst/>
          </a:prstGeom>
          <a:gradFill flip="none" rotWithShape="1">
            <a:gsLst>
              <a:gs pos="0">
                <a:schemeClr val="accent1">
                  <a:lumMod val="0"/>
                  <a:lumOff val="100000"/>
                </a:schemeClr>
              </a:gs>
              <a:gs pos="10000">
                <a:schemeClr val="accent1">
                  <a:lumMod val="0"/>
                  <a:lumOff val="100000"/>
                </a:schemeClr>
              </a:gs>
              <a:gs pos="100000">
                <a:schemeClr val="accent1">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useBgFill="1">
        <p:nvSpPr>
          <p:cNvPr id="10" name="Rectangle: Rounded Corners 9">
            <a:extLst>
              <a:ext uri="{FF2B5EF4-FFF2-40B4-BE49-F238E27FC236}">
                <a16:creationId xmlns:a16="http://schemas.microsoft.com/office/drawing/2014/main" id="{596BF209-B3ED-4D27-BA41-51F5923A8C56}"/>
              </a:ext>
            </a:extLst>
          </p:cNvPr>
          <p:cNvSpPr/>
          <p:nvPr/>
        </p:nvSpPr>
        <p:spPr>
          <a:xfrm>
            <a:off x="8657606" y="11764618"/>
            <a:ext cx="20897606" cy="6397263"/>
          </a:xfrm>
          <a:prstGeom prst="roundRect">
            <a:avLst/>
          </a:prstGeom>
          <a:ln w="76200"/>
          <a:effectLst>
            <a:outerShdw blurRad="50800" dist="38100" sx="101000" sy="101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u="sng" dirty="0">
                <a:solidFill>
                  <a:schemeClr val="accent1">
                    <a:lumMod val="50000"/>
                  </a:schemeClr>
                </a:solidFill>
                <a:latin typeface="Times New Roman" panose="02020603050405020304" pitchFamily="18" charset="0"/>
                <a:cs typeface="Times New Roman" panose="02020603050405020304" pitchFamily="18" charset="0"/>
              </a:rPr>
              <a:t>A First Detection</a:t>
            </a:r>
          </a:p>
          <a:p>
            <a:pPr algn="ctr"/>
            <a:endParaRPr lang="en-GB" sz="2000" dirty="0">
              <a:solidFill>
                <a:schemeClr val="accent1">
                  <a:lumMod val="50000"/>
                </a:schemeClr>
              </a:solidFill>
              <a:latin typeface="Times New Roman" panose="02020603050405020304" pitchFamily="18" charset="0"/>
              <a:cs typeface="Times New Roman" panose="02020603050405020304" pitchFamily="18" charset="0"/>
            </a:endParaRPr>
          </a:p>
          <a:p>
            <a:r>
              <a:rPr lang="en-GB" sz="3200" b="1" dirty="0">
                <a:solidFill>
                  <a:schemeClr val="accent1">
                    <a:lumMod val="50000"/>
                  </a:schemeClr>
                </a:solidFill>
                <a:latin typeface="Times New Roman" panose="02020603050405020304" pitchFamily="18" charset="0"/>
                <a:cs typeface="Times New Roman" panose="02020603050405020304" pitchFamily="18" charset="0"/>
              </a:rPr>
              <a:t>	</a:t>
            </a:r>
            <a:r>
              <a:rPr lang="en-GB" sz="3200" dirty="0">
                <a:solidFill>
                  <a:schemeClr val="accent1">
                    <a:lumMod val="50000"/>
                  </a:schemeClr>
                </a:solidFill>
                <a:latin typeface="Times New Roman" panose="02020603050405020304" pitchFamily="18" charset="0"/>
                <a:cs typeface="Times New Roman" panose="02020603050405020304" pitchFamily="18" charset="0"/>
              </a:rPr>
              <a:t>In 2018 the Experiment to Detect the Global Epoch of Re-ionization Signal(EDGES) reported a detection of the global 21-cm signal shown in Fig. 2 (see [4]). The detected signal is yet to be confirmed and there are a number of concerns about the reported signal.</a:t>
            </a:r>
          </a:p>
          <a:p>
            <a:r>
              <a:rPr lang="en-GB" sz="3200" dirty="0">
                <a:solidFill>
                  <a:schemeClr val="accent1">
                    <a:lumMod val="50000"/>
                  </a:schemeClr>
                </a:solidFill>
                <a:latin typeface="Times New Roman" panose="02020603050405020304" pitchFamily="18" charset="0"/>
                <a:cs typeface="Times New Roman" panose="02020603050405020304" pitchFamily="18" charset="0"/>
              </a:rPr>
              <a:t>	The concerns lie in the depth and width of the trough that forms the signal. To explain the depth, which is approximately two times larger than that predicted by current models[3], then you would need a higher than expected level of background radio radiation or new physics surrounding interactions between dark matter and baryons in the early universe[4]. While the ARCADE-2 experiment measured a radio background higher than predicted by current models and source counts this has not yet reached a consensus[5].</a:t>
            </a:r>
          </a:p>
          <a:p>
            <a:r>
              <a:rPr lang="en-GB" sz="3200" dirty="0">
                <a:solidFill>
                  <a:schemeClr val="accent1">
                    <a:lumMod val="50000"/>
                  </a:schemeClr>
                </a:solidFill>
                <a:latin typeface="Times New Roman" panose="02020603050405020304" pitchFamily="18" charset="0"/>
                <a:cs typeface="Times New Roman" panose="02020603050405020304" pitchFamily="18" charset="0"/>
              </a:rPr>
              <a:t>	The EDGES analysis also predicts some unphysical properties for the foreground parameters[6]. There are also concerns surrounding the presence of systematics left in the EDGES data post foreground removal[7]. A confirmatory detection is sought after and REACH will be able to provide this.</a:t>
            </a:r>
          </a:p>
          <a:p>
            <a:pPr algn="ctr"/>
            <a:endParaRPr lang="en-GB" dirty="0"/>
          </a:p>
        </p:txBody>
      </p:sp>
      <p:sp useBgFill="1">
        <p:nvSpPr>
          <p:cNvPr id="11" name="Rectangle: Rounded Corners 10">
            <a:extLst>
              <a:ext uri="{FF2B5EF4-FFF2-40B4-BE49-F238E27FC236}">
                <a16:creationId xmlns:a16="http://schemas.microsoft.com/office/drawing/2014/main" id="{CC3F4A98-C410-4869-B267-EEC0C1457FFD}"/>
              </a:ext>
            </a:extLst>
          </p:cNvPr>
          <p:cNvSpPr/>
          <p:nvPr/>
        </p:nvSpPr>
        <p:spPr>
          <a:xfrm>
            <a:off x="8657606" y="25361881"/>
            <a:ext cx="20897606" cy="6397263"/>
          </a:xfrm>
          <a:prstGeom prst="roundRect">
            <a:avLst/>
          </a:prstGeom>
          <a:ln w="76200"/>
          <a:effectLst>
            <a:outerShdw blurRad="50800" dist="38100" sx="101000" sy="101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u="sng" dirty="0">
                <a:solidFill>
                  <a:schemeClr val="accent1">
                    <a:lumMod val="50000"/>
                  </a:schemeClr>
                </a:solidFill>
                <a:latin typeface="Times New Roman" panose="02020603050405020304" pitchFamily="18" charset="0"/>
                <a:cs typeface="Times New Roman" panose="02020603050405020304" pitchFamily="18" charset="0"/>
              </a:rPr>
              <a:t>What will REACH do differently?</a:t>
            </a:r>
          </a:p>
          <a:p>
            <a:pPr algn="ctr"/>
            <a:endParaRPr lang="en-GB" sz="2000" dirty="0">
              <a:solidFill>
                <a:schemeClr val="accent1">
                  <a:lumMod val="50000"/>
                </a:schemeClr>
              </a:solidFill>
              <a:latin typeface="Times New Roman" panose="02020603050405020304" pitchFamily="18" charset="0"/>
              <a:cs typeface="Times New Roman" panose="02020603050405020304" pitchFamily="18" charset="0"/>
            </a:endParaRPr>
          </a:p>
          <a:p>
            <a:r>
              <a:rPr lang="en-GB" sz="2800" b="1" dirty="0">
                <a:solidFill>
                  <a:schemeClr val="accent1">
                    <a:lumMod val="50000"/>
                  </a:schemeClr>
                </a:solidFill>
                <a:latin typeface="Times New Roman" panose="02020603050405020304" pitchFamily="18" charset="0"/>
                <a:cs typeface="Times New Roman" panose="02020603050405020304" pitchFamily="18" charset="0"/>
              </a:rPr>
              <a:t>	</a:t>
            </a:r>
            <a:r>
              <a:rPr lang="en-GB" sz="3200" dirty="0">
                <a:solidFill>
                  <a:schemeClr val="accent1">
                    <a:lumMod val="50000"/>
                  </a:schemeClr>
                </a:solidFill>
                <a:latin typeface="Times New Roman" panose="02020603050405020304" pitchFamily="18" charset="0"/>
                <a:cs typeface="Times New Roman" panose="02020603050405020304" pitchFamily="18" charset="0"/>
              </a:rPr>
              <a:t>REACH will operate over 50-230 MHz and will incorporate in to the analysis any chromatic effects left in the beam pattern. </a:t>
            </a:r>
          </a:p>
          <a:p>
            <a:r>
              <a:rPr lang="en-GB" sz="3200" dirty="0">
                <a:solidFill>
                  <a:schemeClr val="accent1">
                    <a:lumMod val="50000"/>
                  </a:schemeClr>
                </a:solidFill>
                <a:latin typeface="Times New Roman" panose="02020603050405020304" pitchFamily="18" charset="0"/>
                <a:cs typeface="Times New Roman" panose="02020603050405020304" pitchFamily="18" charset="0"/>
              </a:rPr>
              <a:t>	The collaboration is also intending to use physically motivated foreground models based on all sky maps and corresponding derived spectral indices as a function of spatial location on the sky. Development of techniques to physically model the ionospheric contribution to the foreground are currently under way.</a:t>
            </a:r>
          </a:p>
          <a:p>
            <a:r>
              <a:rPr lang="en-GB" sz="3200" dirty="0">
                <a:solidFill>
                  <a:schemeClr val="accent1">
                    <a:lumMod val="50000"/>
                  </a:schemeClr>
                </a:solidFill>
                <a:latin typeface="Times New Roman" panose="02020603050405020304" pitchFamily="18" charset="0"/>
                <a:cs typeface="Times New Roman" panose="02020603050405020304" pitchFamily="18" charset="0"/>
              </a:rPr>
              <a:t>	REACH aims to use Bayesian analysis techniques to fit the recorded sky temperature with a complex high dimensional foreground model and account for any systematics left in the data. Bayesian analysis will allow us to compare the evidences of models when a signal is present and absent providing a robust identification. Bayesian analysis uses the volume under a likelihood function as a function of the fit parameters to calculate evidences as shown in Fig. 4 (see [9]). More details on Bayesian analysis can be found in [10].</a:t>
            </a:r>
            <a:endParaRPr lang="en-GB" sz="2800" dirty="0">
              <a:solidFill>
                <a:schemeClr val="accent1">
                  <a:lumMod val="50000"/>
                </a:schemeClr>
              </a:solidFill>
              <a:latin typeface="Times New Roman" panose="02020603050405020304" pitchFamily="18" charset="0"/>
              <a:cs typeface="Times New Roman" panose="02020603050405020304" pitchFamily="18" charset="0"/>
            </a:endParaRPr>
          </a:p>
          <a:p>
            <a:pPr algn="ctr"/>
            <a:endParaRPr lang="en-GB" dirty="0">
              <a:solidFill>
                <a:schemeClr val="accent1">
                  <a:lumMod val="50000"/>
                </a:schemeClr>
              </a:solidFill>
            </a:endParaRPr>
          </a:p>
        </p:txBody>
      </p:sp>
      <p:sp useBgFill="1">
        <p:nvSpPr>
          <p:cNvPr id="12" name="Rectangle: Rounded Corners 11">
            <a:extLst>
              <a:ext uri="{FF2B5EF4-FFF2-40B4-BE49-F238E27FC236}">
                <a16:creationId xmlns:a16="http://schemas.microsoft.com/office/drawing/2014/main" id="{B2038F71-4995-4278-97F0-301A2FE27285}"/>
              </a:ext>
            </a:extLst>
          </p:cNvPr>
          <p:cNvSpPr/>
          <p:nvPr/>
        </p:nvSpPr>
        <p:spPr>
          <a:xfrm>
            <a:off x="377606" y="18609552"/>
            <a:ext cx="20897606" cy="6397263"/>
          </a:xfrm>
          <a:prstGeom prst="roundRect">
            <a:avLst/>
          </a:prstGeom>
          <a:ln w="76200"/>
          <a:effectLst>
            <a:outerShdw blurRad="50800" dist="38100" dir="10800000" sx="101000" sy="101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u="sng" dirty="0">
                <a:solidFill>
                  <a:schemeClr val="accent1">
                    <a:lumMod val="50000"/>
                  </a:schemeClr>
                </a:solidFill>
                <a:latin typeface="Times New Roman" panose="02020603050405020304" pitchFamily="18" charset="0"/>
                <a:cs typeface="Times New Roman" panose="02020603050405020304" pitchFamily="18" charset="0"/>
              </a:rPr>
              <a:t>Other Experiments</a:t>
            </a:r>
          </a:p>
          <a:p>
            <a:pPr algn="ctr"/>
            <a:endParaRPr lang="en-GB" sz="2000" b="1" u="sng" dirty="0">
              <a:solidFill>
                <a:schemeClr val="accent1">
                  <a:lumMod val="50000"/>
                </a:schemeClr>
              </a:solidFill>
              <a:latin typeface="Times New Roman" panose="02020603050405020304" pitchFamily="18" charset="0"/>
              <a:cs typeface="Times New Roman" panose="02020603050405020304" pitchFamily="18" charset="0"/>
            </a:endParaRPr>
          </a:p>
          <a:p>
            <a:r>
              <a:rPr lang="en-GB" sz="3200" dirty="0">
                <a:solidFill>
                  <a:schemeClr val="accent1">
                    <a:lumMod val="50000"/>
                  </a:schemeClr>
                </a:solidFill>
                <a:latin typeface="Times New Roman" panose="02020603050405020304" pitchFamily="18" charset="0"/>
                <a:cs typeface="Times New Roman" panose="02020603050405020304" pitchFamily="18" charset="0"/>
              </a:rPr>
              <a:t>	There are many different experiments designed to detect the global 21-cm signal. SARAS2, shown in Fig. 3 (see [8]), is a high-band radiometer operating in the region of approximately 110-200 MHz and so is deigned to primarily detect the </a:t>
            </a:r>
            <a:r>
              <a:rPr lang="en-GB" sz="3200" dirty="0" err="1">
                <a:solidFill>
                  <a:schemeClr val="accent1">
                    <a:lumMod val="50000"/>
                  </a:schemeClr>
                </a:solidFill>
                <a:latin typeface="Times New Roman" panose="02020603050405020304" pitchFamily="18" charset="0"/>
                <a:cs typeface="Times New Roman" panose="02020603050405020304" pitchFamily="18" charset="0"/>
              </a:rPr>
              <a:t>EoR</a:t>
            </a:r>
            <a:r>
              <a:rPr lang="en-GB" sz="3200" dirty="0">
                <a:solidFill>
                  <a:schemeClr val="accent1">
                    <a:lumMod val="50000"/>
                  </a:schemeClr>
                </a:solidFill>
                <a:latin typeface="Times New Roman" panose="02020603050405020304" pitchFamily="18" charset="0"/>
                <a:cs typeface="Times New Roman" panose="02020603050405020304" pitchFamily="18" charset="0"/>
              </a:rPr>
              <a:t>[8].</a:t>
            </a:r>
          </a:p>
          <a:p>
            <a:r>
              <a:rPr lang="en-GB" sz="3200" dirty="0">
                <a:solidFill>
                  <a:schemeClr val="accent1">
                    <a:lumMod val="50000"/>
                  </a:schemeClr>
                </a:solidFill>
                <a:latin typeface="Times New Roman" panose="02020603050405020304" pitchFamily="18" charset="0"/>
                <a:cs typeface="Times New Roman" panose="02020603050405020304" pitchFamily="18" charset="0"/>
              </a:rPr>
              <a:t>	Experiments to detect the global 21-cm signal either focus on a particular frequency range like the SARAS2 instrument or alternatively are designed to measure across a wideband. Many of these experiments work towards and assume a perfectly achromatic beam. However, this is difficult to achieve and any assumption of an achromatic beam can result in systematics being left in the data. These can intern hide any signal or worse be miss interpreted as a real 21-cm signal.</a:t>
            </a:r>
          </a:p>
          <a:p>
            <a:r>
              <a:rPr lang="en-GB" sz="3200" dirty="0">
                <a:solidFill>
                  <a:schemeClr val="accent1">
                    <a:lumMod val="50000"/>
                  </a:schemeClr>
                </a:solidFill>
                <a:latin typeface="Times New Roman" panose="02020603050405020304" pitchFamily="18" charset="0"/>
                <a:cs typeface="Times New Roman" panose="02020603050405020304" pitchFamily="18" charset="0"/>
              </a:rPr>
              <a:t>	A handful of experiments have already recorded data and many use polynomial models of the foregrounds which can suppress signals in the data and may not best represent the spectral structure of the sky.</a:t>
            </a:r>
          </a:p>
        </p:txBody>
      </p:sp>
      <p:sp useBgFill="1">
        <p:nvSpPr>
          <p:cNvPr id="13" name="Rectangle: Rounded Corners 12">
            <a:extLst>
              <a:ext uri="{FF2B5EF4-FFF2-40B4-BE49-F238E27FC236}">
                <a16:creationId xmlns:a16="http://schemas.microsoft.com/office/drawing/2014/main" id="{9CE755E6-0659-4E63-8A26-3A398CCDB7D4}"/>
              </a:ext>
            </a:extLst>
          </p:cNvPr>
          <p:cNvSpPr/>
          <p:nvPr/>
        </p:nvSpPr>
        <p:spPr>
          <a:xfrm>
            <a:off x="377606" y="32294486"/>
            <a:ext cx="20897606" cy="6397263"/>
          </a:xfrm>
          <a:prstGeom prst="roundRect">
            <a:avLst/>
          </a:prstGeom>
          <a:ln w="76200"/>
          <a:effectLst>
            <a:outerShdw blurRad="50800" dist="381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u="sng" dirty="0">
                <a:solidFill>
                  <a:schemeClr val="accent1">
                    <a:lumMod val="50000"/>
                  </a:schemeClr>
                </a:solidFill>
                <a:latin typeface="Times New Roman" panose="02020603050405020304" pitchFamily="18" charset="0"/>
                <a:cs typeface="Times New Roman" panose="02020603050405020304" pitchFamily="18" charset="0"/>
              </a:rPr>
              <a:t>Where next?</a:t>
            </a:r>
          </a:p>
          <a:p>
            <a:pPr algn="ctr"/>
            <a:endParaRPr lang="en-GB" sz="2000" dirty="0">
              <a:solidFill>
                <a:schemeClr val="accent1">
                  <a:lumMod val="50000"/>
                </a:schemeClr>
              </a:solidFill>
              <a:latin typeface="Times New Roman" panose="02020603050405020304" pitchFamily="18" charset="0"/>
              <a:cs typeface="Times New Roman" panose="02020603050405020304" pitchFamily="18" charset="0"/>
            </a:endParaRPr>
          </a:p>
          <a:p>
            <a:r>
              <a:rPr lang="en-GB" sz="3200" b="1" dirty="0">
                <a:solidFill>
                  <a:schemeClr val="accent1">
                    <a:lumMod val="50000"/>
                  </a:schemeClr>
                </a:solidFill>
                <a:latin typeface="Times New Roman" panose="02020603050405020304" pitchFamily="18" charset="0"/>
                <a:cs typeface="Times New Roman" panose="02020603050405020304" pitchFamily="18" charset="0"/>
              </a:rPr>
              <a:t>	</a:t>
            </a:r>
            <a:r>
              <a:rPr lang="en-GB" sz="3200" dirty="0">
                <a:solidFill>
                  <a:schemeClr val="accent1">
                    <a:lumMod val="50000"/>
                  </a:schemeClr>
                </a:solidFill>
                <a:latin typeface="Times New Roman" panose="02020603050405020304" pitchFamily="18" charset="0"/>
                <a:cs typeface="Times New Roman" panose="02020603050405020304" pitchFamily="18" charset="0"/>
              </a:rPr>
              <a:t>Upon deployment of the REACH antenna and radiometers, a short observation time should provide useable data from which we can ascertain a global 21-cm signal. The primary focus of the collaboration presently is the development and deployment of antenna with sufficient properties to allow for a successful detection. Alongside this, work on developing a data analysis pipeline continues.</a:t>
            </a:r>
          </a:p>
          <a:p>
            <a:r>
              <a:rPr lang="en-GB" sz="3200" dirty="0">
                <a:solidFill>
                  <a:schemeClr val="accent1">
                    <a:lumMod val="50000"/>
                  </a:schemeClr>
                </a:solidFill>
                <a:latin typeface="Times New Roman" panose="02020603050405020304" pitchFamily="18" charset="0"/>
                <a:cs typeface="Times New Roman" panose="02020603050405020304" pitchFamily="18" charset="0"/>
              </a:rPr>
              <a:t>	Should REACH fail to detect a clear 21-cm signal, as described above, because the residual data after foreground subtraction is too noisy it will still give us clear constraints on conditions during the CD and </a:t>
            </a:r>
            <a:r>
              <a:rPr lang="en-GB" sz="3200" dirty="0" err="1">
                <a:solidFill>
                  <a:schemeClr val="accent1">
                    <a:lumMod val="50000"/>
                  </a:schemeClr>
                </a:solidFill>
                <a:latin typeface="Times New Roman" panose="02020603050405020304" pitchFamily="18" charset="0"/>
                <a:cs typeface="Times New Roman" panose="02020603050405020304" pitchFamily="18" charset="0"/>
              </a:rPr>
              <a:t>EoR</a:t>
            </a:r>
            <a:r>
              <a:rPr lang="en-GB" sz="3200" dirty="0">
                <a:solidFill>
                  <a:schemeClr val="accent1">
                    <a:lumMod val="50000"/>
                  </a:schemeClr>
                </a:solidFill>
                <a:latin typeface="Times New Roman" panose="02020603050405020304" pitchFamily="18" charset="0"/>
                <a:cs typeface="Times New Roman" panose="02020603050405020304" pitchFamily="18" charset="0"/>
              </a:rPr>
              <a:t>. For example the SARAS2 experiment did not detect a 21cm signal but their data was constrained sufficiently enough to rule out a subset of theoretical models as shown in Fig.5 (see [2]).</a:t>
            </a:r>
          </a:p>
        </p:txBody>
      </p:sp>
      <p:sp useBgFill="1">
        <p:nvSpPr>
          <p:cNvPr id="14" name="Rectangle: Rounded Corners 13">
            <a:extLst>
              <a:ext uri="{FF2B5EF4-FFF2-40B4-BE49-F238E27FC236}">
                <a16:creationId xmlns:a16="http://schemas.microsoft.com/office/drawing/2014/main" id="{A3CA367E-2DD3-4815-AF83-050CBD450D2C}"/>
              </a:ext>
            </a:extLst>
          </p:cNvPr>
          <p:cNvSpPr/>
          <p:nvPr/>
        </p:nvSpPr>
        <p:spPr>
          <a:xfrm>
            <a:off x="4333449" y="143205"/>
            <a:ext cx="20160000" cy="3448765"/>
          </a:xfrm>
          <a:prstGeom prst="roundRect">
            <a:avLst/>
          </a:prstGeom>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dirty="0">
                <a:solidFill>
                  <a:schemeClr val="tx1"/>
                </a:solidFill>
                <a:latin typeface="Times New Roman" panose="02020603050405020304" pitchFamily="18" charset="0"/>
                <a:cs typeface="Times New Roman" panose="02020603050405020304" pitchFamily="18" charset="0"/>
              </a:rPr>
              <a:t>REACH: Radio Experiment for the Analysis of Cosmic Hydrogen</a:t>
            </a:r>
          </a:p>
          <a:p>
            <a:pPr algn="ctr"/>
            <a:r>
              <a:rPr lang="en-GB" sz="3200" dirty="0">
                <a:solidFill>
                  <a:schemeClr val="tx1"/>
                </a:solidFill>
                <a:latin typeface="Times New Roman" panose="02020603050405020304" pitchFamily="18" charset="0"/>
                <a:cs typeface="Times New Roman" panose="02020603050405020304" pitchFamily="18" charset="0"/>
              </a:rPr>
              <a:t>Harry Bevins</a:t>
            </a:r>
          </a:p>
          <a:p>
            <a:pPr algn="ctr"/>
            <a:r>
              <a:rPr lang="en-GB" sz="3200" dirty="0">
                <a:solidFill>
                  <a:schemeClr val="tx1"/>
                </a:solidFill>
                <a:latin typeface="Times New Roman" panose="02020603050405020304" pitchFamily="18" charset="0"/>
                <a:cs typeface="Times New Roman" panose="02020603050405020304" pitchFamily="18" charset="0"/>
              </a:rPr>
              <a:t>On behalf of the REACH collaboration, [1]</a:t>
            </a:r>
          </a:p>
          <a:p>
            <a:pPr algn="ctr"/>
            <a:r>
              <a:rPr lang="en-GB" sz="3200" dirty="0">
                <a:solidFill>
                  <a:schemeClr val="tx1"/>
                </a:solidFill>
                <a:latin typeface="Times New Roman" panose="02020603050405020304" pitchFamily="18" charset="0"/>
                <a:cs typeface="Times New Roman" panose="02020603050405020304" pitchFamily="18" charset="0"/>
              </a:rPr>
              <a:t>Cavendish Astrophysics, Cambridge</a:t>
            </a:r>
            <a:endParaRPr lang="en-GB" sz="3200"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95600F04-31AC-4E38-8182-154DBDFC5B15}"/>
              </a:ext>
            </a:extLst>
          </p:cNvPr>
          <p:cNvPicPr>
            <a:picLocks noChangeAspect="1"/>
          </p:cNvPicPr>
          <p:nvPr/>
        </p:nvPicPr>
        <p:blipFill>
          <a:blip r:embed="rId2"/>
          <a:stretch>
            <a:fillRect/>
          </a:stretch>
        </p:blipFill>
        <p:spPr>
          <a:xfrm>
            <a:off x="24631928" y="535399"/>
            <a:ext cx="5536765" cy="2394651"/>
          </a:xfrm>
          <a:prstGeom prst="rect">
            <a:avLst/>
          </a:prstGeom>
        </p:spPr>
      </p:pic>
      <p:pic>
        <p:nvPicPr>
          <p:cNvPr id="18" name="Picture 17">
            <a:extLst>
              <a:ext uri="{FF2B5EF4-FFF2-40B4-BE49-F238E27FC236}">
                <a16:creationId xmlns:a16="http://schemas.microsoft.com/office/drawing/2014/main" id="{803CE1FC-B117-428C-A2B4-710E71B88D03}"/>
              </a:ext>
            </a:extLst>
          </p:cNvPr>
          <p:cNvPicPr>
            <a:picLocks noChangeAspect="1"/>
          </p:cNvPicPr>
          <p:nvPr/>
        </p:nvPicPr>
        <p:blipFill>
          <a:blip r:embed="rId3"/>
          <a:stretch>
            <a:fillRect/>
          </a:stretch>
        </p:blipFill>
        <p:spPr>
          <a:xfrm>
            <a:off x="21806725" y="4909249"/>
            <a:ext cx="7748487" cy="5668472"/>
          </a:xfrm>
          <a:prstGeom prst="rect">
            <a:avLst/>
          </a:prstGeom>
        </p:spPr>
      </p:pic>
      <p:pic>
        <p:nvPicPr>
          <p:cNvPr id="19" name="Picture 18">
            <a:extLst>
              <a:ext uri="{FF2B5EF4-FFF2-40B4-BE49-F238E27FC236}">
                <a16:creationId xmlns:a16="http://schemas.microsoft.com/office/drawing/2014/main" id="{86734CB0-6BA6-4541-A263-3A928A80B066}"/>
              </a:ext>
            </a:extLst>
          </p:cNvPr>
          <p:cNvPicPr>
            <a:picLocks noChangeAspect="1"/>
          </p:cNvPicPr>
          <p:nvPr/>
        </p:nvPicPr>
        <p:blipFill>
          <a:blip r:embed="rId4"/>
          <a:stretch>
            <a:fillRect/>
          </a:stretch>
        </p:blipFill>
        <p:spPr>
          <a:xfrm>
            <a:off x="904189" y="11583543"/>
            <a:ext cx="7096872" cy="5878295"/>
          </a:xfrm>
          <a:prstGeom prst="rect">
            <a:avLst/>
          </a:prstGeom>
        </p:spPr>
      </p:pic>
      <p:sp>
        <p:nvSpPr>
          <p:cNvPr id="20" name="Rectangle: Rounded Corners 19">
            <a:extLst>
              <a:ext uri="{FF2B5EF4-FFF2-40B4-BE49-F238E27FC236}">
                <a16:creationId xmlns:a16="http://schemas.microsoft.com/office/drawing/2014/main" id="{AB16AC19-071A-4907-A498-55B13048EC29}"/>
              </a:ext>
            </a:extLst>
          </p:cNvPr>
          <p:cNvSpPr/>
          <p:nvPr/>
        </p:nvSpPr>
        <p:spPr>
          <a:xfrm>
            <a:off x="720000" y="39976185"/>
            <a:ext cx="14057606" cy="2738124"/>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sz="2000" b="1" u="sng" dirty="0">
                <a:solidFill>
                  <a:schemeClr val="accent1">
                    <a:lumMod val="50000"/>
                  </a:schemeClr>
                </a:solidFill>
                <a:latin typeface="Times New Roman" panose="02020603050405020304" pitchFamily="18" charset="0"/>
                <a:cs typeface="Times New Roman" panose="02020603050405020304" pitchFamily="18" charset="0"/>
              </a:rPr>
              <a:t>References:</a:t>
            </a:r>
          </a:p>
          <a:p>
            <a:r>
              <a:rPr lang="en-GB" dirty="0">
                <a:solidFill>
                  <a:schemeClr val="accent1">
                    <a:lumMod val="50000"/>
                  </a:schemeClr>
                </a:solidFill>
                <a:latin typeface="Times New Roman" panose="02020603050405020304" pitchFamily="18" charset="0"/>
                <a:cs typeface="Times New Roman" panose="02020603050405020304" pitchFamily="18" charset="0"/>
              </a:rPr>
              <a:t>[1] REACH Collaboration. https://www.astro.phy.cam.ac.uk/research/research-projects/reach. [Accessed 24/11/2019]</a:t>
            </a:r>
          </a:p>
          <a:p>
            <a:r>
              <a:rPr lang="en-GB" dirty="0">
                <a:solidFill>
                  <a:schemeClr val="accent1">
                    <a:lumMod val="50000"/>
                  </a:schemeClr>
                </a:solidFill>
                <a:latin typeface="Times New Roman" panose="02020603050405020304" pitchFamily="18" charset="0"/>
                <a:cs typeface="Times New Roman" panose="02020603050405020304" pitchFamily="18" charset="0"/>
              </a:rPr>
              <a:t>[2]: S. Singh et al.. </a:t>
            </a:r>
            <a:r>
              <a:rPr lang="en-GB" i="1" dirty="0">
                <a:solidFill>
                  <a:schemeClr val="accent1">
                    <a:lumMod val="50000"/>
                  </a:schemeClr>
                </a:solidFill>
                <a:latin typeface="Times New Roman" panose="02020603050405020304" pitchFamily="18" charset="0"/>
                <a:cs typeface="Times New Roman" panose="02020603050405020304" pitchFamily="18" charset="0"/>
              </a:rPr>
              <a:t>SARAS 2 Constraints on Global 21 cm Signals from the Epoch of Reionization.</a:t>
            </a:r>
            <a:r>
              <a:rPr lang="en-GB" dirty="0">
                <a:solidFill>
                  <a:schemeClr val="accent1">
                    <a:lumMod val="50000"/>
                  </a:schemeClr>
                </a:solidFill>
                <a:latin typeface="Times New Roman" panose="02020603050405020304" pitchFamily="18" charset="0"/>
                <a:cs typeface="Times New Roman" panose="02020603050405020304" pitchFamily="18" charset="0"/>
              </a:rPr>
              <a:t> </a:t>
            </a:r>
            <a:r>
              <a:rPr lang="en-GB" dirty="0" err="1">
                <a:solidFill>
                  <a:schemeClr val="accent1">
                    <a:lumMod val="50000"/>
                  </a:schemeClr>
                </a:solidFill>
                <a:latin typeface="Times New Roman" panose="02020603050405020304" pitchFamily="18" charset="0"/>
                <a:cs typeface="Times New Roman" panose="02020603050405020304" pitchFamily="18" charset="0"/>
              </a:rPr>
              <a:t>ApJ</a:t>
            </a:r>
            <a:r>
              <a:rPr lang="en-GB" dirty="0">
                <a:solidFill>
                  <a:schemeClr val="accent1">
                    <a:lumMod val="50000"/>
                  </a:schemeClr>
                </a:solidFill>
                <a:latin typeface="Times New Roman" panose="02020603050405020304" pitchFamily="18" charset="0"/>
                <a:cs typeface="Times New Roman" panose="02020603050405020304" pitchFamily="18" charset="0"/>
              </a:rPr>
              <a:t> 858(1):54, 2018. doi:10.3847/1538-4357/aabae1</a:t>
            </a:r>
          </a:p>
          <a:p>
            <a:r>
              <a:rPr lang="en-GB" dirty="0">
                <a:solidFill>
                  <a:schemeClr val="accent1">
                    <a:lumMod val="50000"/>
                  </a:schemeClr>
                </a:solidFill>
                <a:latin typeface="Times New Roman" panose="02020603050405020304" pitchFamily="18" charset="0"/>
                <a:cs typeface="Times New Roman" panose="02020603050405020304" pitchFamily="18" charset="0"/>
              </a:rPr>
              <a:t>[3]:  A. Cohen et al. </a:t>
            </a:r>
            <a:r>
              <a:rPr lang="en-GB" i="1" dirty="0">
                <a:solidFill>
                  <a:schemeClr val="accent1">
                    <a:lumMod val="50000"/>
                  </a:schemeClr>
                </a:solidFill>
                <a:latin typeface="Times New Roman" panose="02020603050405020304" pitchFamily="18" charset="0"/>
                <a:cs typeface="Times New Roman" panose="02020603050405020304" pitchFamily="18" charset="0"/>
              </a:rPr>
              <a:t>Charting the parameter space of the global 21-cm signal. MNRAS, </a:t>
            </a:r>
            <a:r>
              <a:rPr lang="en-GB" dirty="0">
                <a:solidFill>
                  <a:schemeClr val="accent1">
                    <a:lumMod val="50000"/>
                  </a:schemeClr>
                </a:solidFill>
                <a:latin typeface="Times New Roman" panose="02020603050405020304" pitchFamily="18" charset="0"/>
                <a:cs typeface="Times New Roman" panose="02020603050405020304" pitchFamily="18" charset="0"/>
              </a:rPr>
              <a:t>472(2):1915-1913, 2017. doi:10.1093/</a:t>
            </a:r>
            <a:r>
              <a:rPr lang="en-GB" dirty="0" err="1">
                <a:solidFill>
                  <a:schemeClr val="accent1">
                    <a:lumMod val="50000"/>
                  </a:schemeClr>
                </a:solidFill>
                <a:latin typeface="Times New Roman" panose="02020603050405020304" pitchFamily="18" charset="0"/>
                <a:cs typeface="Times New Roman" panose="02020603050405020304" pitchFamily="18" charset="0"/>
              </a:rPr>
              <a:t>mnras</a:t>
            </a:r>
            <a:r>
              <a:rPr lang="en-GB" dirty="0">
                <a:solidFill>
                  <a:schemeClr val="accent1">
                    <a:lumMod val="50000"/>
                  </a:schemeClr>
                </a:solidFill>
                <a:latin typeface="Times New Roman" panose="02020603050405020304" pitchFamily="18" charset="0"/>
                <a:cs typeface="Times New Roman" panose="02020603050405020304" pitchFamily="18" charset="0"/>
              </a:rPr>
              <a:t>/stx2065 </a:t>
            </a:r>
          </a:p>
          <a:p>
            <a:r>
              <a:rPr lang="en-GB" dirty="0">
                <a:solidFill>
                  <a:schemeClr val="accent1">
                    <a:lumMod val="50000"/>
                  </a:schemeClr>
                </a:solidFill>
                <a:latin typeface="Times New Roman" panose="02020603050405020304" pitchFamily="18" charset="0"/>
                <a:cs typeface="Times New Roman" panose="02020603050405020304" pitchFamily="18" charset="0"/>
              </a:rPr>
              <a:t>[4]: J.D. Bowman et al.. </a:t>
            </a:r>
            <a:r>
              <a:rPr lang="en-GB" i="1" dirty="0">
                <a:solidFill>
                  <a:schemeClr val="accent1">
                    <a:lumMod val="50000"/>
                  </a:schemeClr>
                </a:solidFill>
                <a:latin typeface="Times New Roman" panose="02020603050405020304" pitchFamily="18" charset="0"/>
                <a:cs typeface="Times New Roman" panose="02020603050405020304" pitchFamily="18" charset="0"/>
              </a:rPr>
              <a:t> An Absorption profile </a:t>
            </a:r>
            <a:r>
              <a:rPr lang="en-GB" i="1" dirty="0" err="1">
                <a:solidFill>
                  <a:schemeClr val="accent1">
                    <a:lumMod val="50000"/>
                  </a:schemeClr>
                </a:solidFill>
                <a:latin typeface="Times New Roman" panose="02020603050405020304" pitchFamily="18" charset="0"/>
                <a:cs typeface="Times New Roman" panose="02020603050405020304" pitchFamily="18" charset="0"/>
              </a:rPr>
              <a:t>centered</a:t>
            </a:r>
            <a:r>
              <a:rPr lang="en-GB" i="1" dirty="0">
                <a:solidFill>
                  <a:schemeClr val="accent1">
                    <a:lumMod val="50000"/>
                  </a:schemeClr>
                </a:solidFill>
                <a:latin typeface="Times New Roman" panose="02020603050405020304" pitchFamily="18" charset="0"/>
                <a:cs typeface="Times New Roman" panose="02020603050405020304" pitchFamily="18" charset="0"/>
              </a:rPr>
              <a:t> at 78 </a:t>
            </a:r>
            <a:r>
              <a:rPr lang="en-GB" i="1" dirty="0" err="1">
                <a:solidFill>
                  <a:schemeClr val="accent1">
                    <a:lumMod val="50000"/>
                  </a:schemeClr>
                </a:solidFill>
                <a:latin typeface="Times New Roman" panose="02020603050405020304" pitchFamily="18" charset="0"/>
                <a:cs typeface="Times New Roman" panose="02020603050405020304" pitchFamily="18" charset="0"/>
              </a:rPr>
              <a:t>megaherts</a:t>
            </a:r>
            <a:r>
              <a:rPr lang="en-GB" i="1" dirty="0">
                <a:solidFill>
                  <a:schemeClr val="accent1">
                    <a:lumMod val="50000"/>
                  </a:schemeClr>
                </a:solidFill>
                <a:latin typeface="Times New Roman" panose="02020603050405020304" pitchFamily="18" charset="0"/>
                <a:cs typeface="Times New Roman" panose="02020603050405020304" pitchFamily="18" charset="0"/>
              </a:rPr>
              <a:t> in the sky-averaged spectrum.</a:t>
            </a:r>
            <a:r>
              <a:rPr lang="en-GB" dirty="0">
                <a:solidFill>
                  <a:schemeClr val="accent1">
                    <a:lumMod val="50000"/>
                  </a:schemeClr>
                </a:solidFill>
                <a:latin typeface="Times New Roman" panose="02020603050405020304" pitchFamily="18" charset="0"/>
                <a:cs typeface="Times New Roman" panose="02020603050405020304" pitchFamily="18" charset="0"/>
              </a:rPr>
              <a:t> Nature, 555:67, 2018. doi:10.1038/nature25792</a:t>
            </a:r>
          </a:p>
          <a:p>
            <a:r>
              <a:rPr lang="en-GB" dirty="0">
                <a:solidFill>
                  <a:schemeClr val="accent1">
                    <a:lumMod val="50000"/>
                  </a:schemeClr>
                </a:solidFill>
                <a:latin typeface="Times New Roman" panose="02020603050405020304" pitchFamily="18" charset="0"/>
                <a:cs typeface="Times New Roman" panose="02020603050405020304" pitchFamily="18" charset="0"/>
              </a:rPr>
              <a:t>[5]: D.J. </a:t>
            </a:r>
            <a:r>
              <a:rPr lang="en-GB" dirty="0" err="1">
                <a:solidFill>
                  <a:schemeClr val="accent1">
                    <a:lumMod val="50000"/>
                  </a:schemeClr>
                </a:solidFill>
                <a:latin typeface="Times New Roman" panose="02020603050405020304" pitchFamily="18" charset="0"/>
                <a:cs typeface="Times New Roman" panose="02020603050405020304" pitchFamily="18" charset="0"/>
              </a:rPr>
              <a:t>Fixsen</a:t>
            </a:r>
            <a:r>
              <a:rPr lang="en-GB" dirty="0">
                <a:solidFill>
                  <a:schemeClr val="accent1">
                    <a:lumMod val="50000"/>
                  </a:schemeClr>
                </a:solidFill>
                <a:latin typeface="Times New Roman" panose="02020603050405020304" pitchFamily="18" charset="0"/>
                <a:cs typeface="Times New Roman" panose="02020603050405020304" pitchFamily="18" charset="0"/>
              </a:rPr>
              <a:t> et al.. </a:t>
            </a:r>
            <a:r>
              <a:rPr lang="en-GB" i="1" dirty="0">
                <a:solidFill>
                  <a:schemeClr val="accent1">
                    <a:lumMod val="50000"/>
                  </a:schemeClr>
                </a:solidFill>
                <a:latin typeface="Times New Roman" panose="02020603050405020304" pitchFamily="18" charset="0"/>
                <a:cs typeface="Times New Roman" panose="02020603050405020304" pitchFamily="18" charset="0"/>
              </a:rPr>
              <a:t>ARCADE 2 Measurements of the Absolute Sky Brightness at 3-90 GHz.</a:t>
            </a:r>
            <a:r>
              <a:rPr lang="en-GB" dirty="0">
                <a:solidFill>
                  <a:schemeClr val="accent1">
                    <a:lumMod val="50000"/>
                  </a:schemeClr>
                </a:solidFill>
                <a:latin typeface="Times New Roman" panose="02020603050405020304" pitchFamily="18" charset="0"/>
                <a:cs typeface="Times New Roman" panose="02020603050405020304" pitchFamily="18" charset="0"/>
              </a:rPr>
              <a:t> </a:t>
            </a:r>
            <a:r>
              <a:rPr lang="en-GB" dirty="0" err="1">
                <a:solidFill>
                  <a:schemeClr val="accent1">
                    <a:lumMod val="50000"/>
                  </a:schemeClr>
                </a:solidFill>
                <a:latin typeface="Times New Roman" panose="02020603050405020304" pitchFamily="18" charset="0"/>
                <a:cs typeface="Times New Roman" panose="02020603050405020304" pitchFamily="18" charset="0"/>
              </a:rPr>
              <a:t>ApJ</a:t>
            </a:r>
            <a:r>
              <a:rPr lang="en-GB" dirty="0">
                <a:solidFill>
                  <a:schemeClr val="accent1">
                    <a:lumMod val="50000"/>
                  </a:schemeClr>
                </a:solidFill>
                <a:latin typeface="Times New Roman" panose="02020603050405020304" pitchFamily="18" charset="0"/>
                <a:cs typeface="Times New Roman" panose="02020603050405020304" pitchFamily="18" charset="0"/>
              </a:rPr>
              <a:t>, 734(1):5, 2011. doi:10.1088/0004-637X/734/1/5</a:t>
            </a:r>
          </a:p>
          <a:p>
            <a:endParaRPr lang="en-GB" b="1" u="sng"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E6DB38F1-63AA-44B8-B2BE-F5C4CF4A8CDA}"/>
              </a:ext>
            </a:extLst>
          </p:cNvPr>
          <p:cNvSpPr/>
          <p:nvPr/>
        </p:nvSpPr>
        <p:spPr>
          <a:xfrm>
            <a:off x="15497608" y="39976185"/>
            <a:ext cx="14057606" cy="2738124"/>
          </a:xfrm>
          <a:prstGeom prst="round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GB" dirty="0">
                <a:solidFill>
                  <a:schemeClr val="accent1">
                    <a:lumMod val="50000"/>
                  </a:schemeClr>
                </a:solidFill>
                <a:latin typeface="Times New Roman" panose="02020603050405020304" pitchFamily="18" charset="0"/>
                <a:cs typeface="Times New Roman" panose="02020603050405020304" pitchFamily="18" charset="0"/>
              </a:rPr>
              <a:t>[6]: R. Hills et al.. </a:t>
            </a:r>
            <a:r>
              <a:rPr lang="en-GB" i="1" dirty="0">
                <a:solidFill>
                  <a:schemeClr val="accent1">
                    <a:lumMod val="50000"/>
                  </a:schemeClr>
                </a:solidFill>
                <a:latin typeface="Times New Roman" panose="02020603050405020304" pitchFamily="18" charset="0"/>
                <a:cs typeface="Times New Roman" panose="02020603050405020304" pitchFamily="18" charset="0"/>
              </a:rPr>
              <a:t>Concerns about Modelling of Foregrounds and the 21-cm Signal in EDGES data.</a:t>
            </a:r>
            <a:r>
              <a:rPr lang="en-GB" dirty="0">
                <a:solidFill>
                  <a:schemeClr val="accent1">
                    <a:lumMod val="50000"/>
                  </a:schemeClr>
                </a:solidFill>
                <a:latin typeface="Times New Roman" panose="02020603050405020304" pitchFamily="18" charset="0"/>
                <a:cs typeface="Times New Roman" panose="02020603050405020304" pitchFamily="18" charset="0"/>
              </a:rPr>
              <a:t> Nature, 555:E32-E34, 2018. doi:10.1038/s41586-018-0796-5</a:t>
            </a:r>
          </a:p>
          <a:p>
            <a:r>
              <a:rPr lang="en-GB" dirty="0">
                <a:solidFill>
                  <a:schemeClr val="accent1">
                    <a:lumMod val="50000"/>
                  </a:schemeClr>
                </a:solidFill>
                <a:latin typeface="Times New Roman" panose="02020603050405020304" pitchFamily="18" charset="0"/>
                <a:cs typeface="Times New Roman" panose="02020603050405020304" pitchFamily="18" charset="0"/>
              </a:rPr>
              <a:t>[7]: P. Sims et al.. </a:t>
            </a:r>
            <a:r>
              <a:rPr lang="en-GB" i="1" dirty="0">
                <a:solidFill>
                  <a:schemeClr val="accent1">
                    <a:lumMod val="50000"/>
                  </a:schemeClr>
                </a:solidFill>
                <a:latin typeface="Times New Roman" panose="02020603050405020304" pitchFamily="18" charset="0"/>
                <a:cs typeface="Times New Roman" panose="02020603050405020304" pitchFamily="18" charset="0"/>
              </a:rPr>
              <a:t>Testing for calibration systematics in the EDGES low-band data using Bayesian model selection.</a:t>
            </a:r>
            <a:r>
              <a:rPr lang="en-GB" dirty="0">
                <a:solidFill>
                  <a:schemeClr val="accent1">
                    <a:lumMod val="50000"/>
                  </a:schemeClr>
                </a:solidFill>
                <a:latin typeface="Times New Roman" panose="02020603050405020304" pitchFamily="18" charset="0"/>
                <a:cs typeface="Times New Roman" panose="02020603050405020304" pitchFamily="18" charset="0"/>
              </a:rPr>
              <a:t> </a:t>
            </a:r>
            <a:r>
              <a:rPr lang="en-GB" dirty="0" err="1">
                <a:solidFill>
                  <a:schemeClr val="accent1">
                    <a:lumMod val="50000"/>
                  </a:schemeClr>
                </a:solidFill>
                <a:latin typeface="Times New Roman" panose="02020603050405020304" pitchFamily="18" charset="0"/>
                <a:cs typeface="Times New Roman" panose="02020603050405020304" pitchFamily="18" charset="0"/>
              </a:rPr>
              <a:t>arXiv</a:t>
            </a:r>
            <a:r>
              <a:rPr lang="en-GB" dirty="0">
                <a:solidFill>
                  <a:schemeClr val="accent1">
                    <a:lumMod val="50000"/>
                  </a:schemeClr>
                </a:solidFill>
                <a:latin typeface="Times New Roman" panose="02020603050405020304" pitchFamily="18" charset="0"/>
                <a:cs typeface="Times New Roman" panose="02020603050405020304" pitchFamily="18" charset="0"/>
              </a:rPr>
              <a:t> e-prints, 2019. arXiv:1910.03165</a:t>
            </a:r>
          </a:p>
          <a:p>
            <a:r>
              <a:rPr lang="en-GB" dirty="0">
                <a:solidFill>
                  <a:schemeClr val="accent1">
                    <a:lumMod val="50000"/>
                  </a:schemeClr>
                </a:solidFill>
                <a:latin typeface="Times New Roman" panose="02020603050405020304" pitchFamily="18" charset="0"/>
                <a:cs typeface="Times New Roman" panose="02020603050405020304" pitchFamily="18" charset="0"/>
              </a:rPr>
              <a:t>[8]: S. Singh et al.. </a:t>
            </a:r>
            <a:r>
              <a:rPr lang="en-GB" i="1" dirty="0">
                <a:solidFill>
                  <a:schemeClr val="accent1">
                    <a:lumMod val="50000"/>
                  </a:schemeClr>
                </a:solidFill>
                <a:latin typeface="Times New Roman" panose="02020603050405020304" pitchFamily="18" charset="0"/>
                <a:cs typeface="Times New Roman" panose="02020603050405020304" pitchFamily="18" charset="0"/>
              </a:rPr>
              <a:t>SARAS 2: A spectral radiometer for probing cosmic dawn and the epoch of reionization through detection of the global 21-cm signal. </a:t>
            </a:r>
            <a:r>
              <a:rPr lang="en-GB" dirty="0">
                <a:solidFill>
                  <a:schemeClr val="accent1">
                    <a:lumMod val="50000"/>
                  </a:schemeClr>
                </a:solidFill>
                <a:latin typeface="Times New Roman" panose="02020603050405020304" pitchFamily="18" charset="0"/>
                <a:cs typeface="Times New Roman" panose="02020603050405020304" pitchFamily="18" charset="0"/>
              </a:rPr>
              <a:t>Experimental Astronomy, 45(2):269-314, 2018. doi:10.1007/s10686-018-9584-3</a:t>
            </a:r>
          </a:p>
          <a:p>
            <a:r>
              <a:rPr lang="en-GB" dirty="0">
                <a:solidFill>
                  <a:schemeClr val="accent1">
                    <a:lumMod val="50000"/>
                  </a:schemeClr>
                </a:solidFill>
                <a:latin typeface="Times New Roman" panose="02020603050405020304" pitchFamily="18" charset="0"/>
                <a:cs typeface="Times New Roman" panose="02020603050405020304" pitchFamily="18" charset="0"/>
              </a:rPr>
              <a:t>[9]: W.J. Handley et al.. </a:t>
            </a:r>
            <a:r>
              <a:rPr lang="en-GB" i="1" dirty="0">
                <a:solidFill>
                  <a:schemeClr val="accent1">
                    <a:lumMod val="50000"/>
                  </a:schemeClr>
                </a:solidFill>
                <a:latin typeface="Times New Roman" panose="02020603050405020304" pitchFamily="18" charset="0"/>
                <a:cs typeface="Times New Roman" panose="02020603050405020304" pitchFamily="18" charset="0"/>
              </a:rPr>
              <a:t>Polychord: next-generation nested sampling.</a:t>
            </a:r>
            <a:r>
              <a:rPr lang="en-GB" dirty="0">
                <a:solidFill>
                  <a:schemeClr val="accent1">
                    <a:lumMod val="50000"/>
                  </a:schemeClr>
                </a:solidFill>
                <a:latin typeface="Times New Roman" panose="02020603050405020304" pitchFamily="18" charset="0"/>
                <a:cs typeface="Times New Roman" panose="02020603050405020304" pitchFamily="18" charset="0"/>
              </a:rPr>
              <a:t> MNRAS, 452(4):4385-4399, 2015. doi:10.1093/</a:t>
            </a:r>
            <a:r>
              <a:rPr lang="en-GB" dirty="0" err="1">
                <a:solidFill>
                  <a:schemeClr val="accent1">
                    <a:lumMod val="50000"/>
                  </a:schemeClr>
                </a:solidFill>
                <a:latin typeface="Times New Roman" panose="02020603050405020304" pitchFamily="18" charset="0"/>
                <a:cs typeface="Times New Roman" panose="02020603050405020304" pitchFamily="18" charset="0"/>
              </a:rPr>
              <a:t>mnras</a:t>
            </a:r>
            <a:r>
              <a:rPr lang="en-GB" dirty="0">
                <a:solidFill>
                  <a:schemeClr val="accent1">
                    <a:lumMod val="50000"/>
                  </a:schemeClr>
                </a:solidFill>
                <a:latin typeface="Times New Roman" panose="02020603050405020304" pitchFamily="18" charset="0"/>
                <a:cs typeface="Times New Roman" panose="02020603050405020304" pitchFamily="18" charset="0"/>
              </a:rPr>
              <a:t>/stv1911</a:t>
            </a:r>
          </a:p>
          <a:p>
            <a:r>
              <a:rPr lang="en-GB" dirty="0">
                <a:solidFill>
                  <a:schemeClr val="accent1">
                    <a:lumMod val="50000"/>
                  </a:schemeClr>
                </a:solidFill>
                <a:latin typeface="Times New Roman" panose="02020603050405020304" pitchFamily="18" charset="0"/>
                <a:cs typeface="Times New Roman" panose="02020603050405020304" pitchFamily="18" charset="0"/>
              </a:rPr>
              <a:t>[10] D.S. </a:t>
            </a:r>
            <a:r>
              <a:rPr lang="en-GB" dirty="0" err="1">
                <a:solidFill>
                  <a:schemeClr val="accent1">
                    <a:lumMod val="50000"/>
                  </a:schemeClr>
                </a:solidFill>
                <a:latin typeface="Times New Roman" panose="02020603050405020304" pitchFamily="18" charset="0"/>
                <a:cs typeface="Times New Roman" panose="02020603050405020304" pitchFamily="18" charset="0"/>
              </a:rPr>
              <a:t>Sivia</a:t>
            </a:r>
            <a:r>
              <a:rPr lang="en-GB" dirty="0">
                <a:solidFill>
                  <a:schemeClr val="accent1">
                    <a:lumMod val="50000"/>
                  </a:schemeClr>
                </a:solidFill>
                <a:latin typeface="Times New Roman" panose="02020603050405020304" pitchFamily="18" charset="0"/>
                <a:cs typeface="Times New Roman" panose="02020603050405020304" pitchFamily="18" charset="0"/>
              </a:rPr>
              <a:t> and J. Skilling. </a:t>
            </a:r>
            <a:r>
              <a:rPr lang="en-GB" i="1" dirty="0">
                <a:solidFill>
                  <a:schemeClr val="accent1">
                    <a:lumMod val="50000"/>
                  </a:schemeClr>
                </a:solidFill>
                <a:latin typeface="Times New Roman" panose="02020603050405020304" pitchFamily="18" charset="0"/>
                <a:cs typeface="Times New Roman" panose="02020603050405020304" pitchFamily="18" charset="0"/>
              </a:rPr>
              <a:t>Data Analysis: A Bayesian Tutorial.</a:t>
            </a:r>
            <a:r>
              <a:rPr lang="en-GB" dirty="0">
                <a:solidFill>
                  <a:schemeClr val="accent1">
                    <a:lumMod val="50000"/>
                  </a:schemeClr>
                </a:solidFill>
                <a:latin typeface="Times New Roman" panose="02020603050405020304" pitchFamily="18" charset="0"/>
                <a:cs typeface="Times New Roman" panose="02020603050405020304" pitchFamily="18" charset="0"/>
              </a:rPr>
              <a:t> Oxford University Press, 2006.</a:t>
            </a:r>
            <a:endParaRPr lang="en-GB" sz="1600" dirty="0">
              <a:solidFill>
                <a:schemeClr val="accent1">
                  <a:lumMod val="50000"/>
                </a:schemeClr>
              </a:solidFill>
              <a:latin typeface="Times New Roman" panose="02020603050405020304" pitchFamily="18" charset="0"/>
              <a:cs typeface="Times New Roman" panose="02020603050405020304" pitchFamily="18" charset="0"/>
            </a:endParaRPr>
          </a:p>
          <a:p>
            <a:endParaRPr lang="en-GB" b="1" u="sng" dirty="0">
              <a:solidFill>
                <a:schemeClr val="accent1">
                  <a:lumMod val="50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useBgFill="1">
            <p:nvSpPr>
              <p:cNvPr id="16" name="Rectangle: Rounded Corners 15">
                <a:extLst>
                  <a:ext uri="{FF2B5EF4-FFF2-40B4-BE49-F238E27FC236}">
                    <a16:creationId xmlns:a16="http://schemas.microsoft.com/office/drawing/2014/main" id="{DD0D63D9-087D-49C3-A1EB-A6860D2431E0}"/>
                  </a:ext>
                </a:extLst>
              </p:cNvPr>
              <p:cNvSpPr/>
              <p:nvPr/>
            </p:nvSpPr>
            <p:spPr>
              <a:xfrm>
                <a:off x="377606" y="4914750"/>
                <a:ext cx="20897606" cy="6397263"/>
              </a:xfrm>
              <a:prstGeom prst="roundRect">
                <a:avLst/>
              </a:prstGeom>
              <a:ln w="76200"/>
              <a:effectLst>
                <a:outerShdw blurRad="50800" dist="38100" dir="13500000" sx="101000" sy="101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u="sng" dirty="0">
                    <a:solidFill>
                      <a:schemeClr val="accent1">
                        <a:lumMod val="50000"/>
                      </a:schemeClr>
                    </a:solidFill>
                    <a:latin typeface="Times New Roman" panose="02020603050405020304" pitchFamily="18" charset="0"/>
                    <a:cs typeface="Times New Roman" panose="02020603050405020304" pitchFamily="18" charset="0"/>
                  </a:rPr>
                  <a:t>The Global 21cm Signal</a:t>
                </a:r>
              </a:p>
              <a:p>
                <a:pPr algn="ctr"/>
                <a:endParaRPr lang="en-GB" sz="2000" dirty="0">
                  <a:solidFill>
                    <a:schemeClr val="accent1">
                      <a:lumMod val="50000"/>
                    </a:schemeClr>
                  </a:solidFill>
                  <a:latin typeface="Times New Roman" panose="02020603050405020304" pitchFamily="18" charset="0"/>
                  <a:cs typeface="Times New Roman" panose="02020603050405020304" pitchFamily="18" charset="0"/>
                </a:endParaRPr>
              </a:p>
              <a:p>
                <a:r>
                  <a:rPr lang="en-GB" sz="3200" b="1" dirty="0">
                    <a:solidFill>
                      <a:schemeClr val="accent1">
                        <a:lumMod val="50000"/>
                      </a:schemeClr>
                    </a:solidFill>
                    <a:latin typeface="Times New Roman" panose="02020603050405020304" pitchFamily="18" charset="0"/>
                    <a:cs typeface="Times New Roman" panose="02020603050405020304" pitchFamily="18" charset="0"/>
                  </a:rPr>
                  <a:t>	</a:t>
                </a:r>
                <a:r>
                  <a:rPr lang="en-GB" sz="3200" dirty="0">
                    <a:solidFill>
                      <a:schemeClr val="accent1">
                        <a:lumMod val="50000"/>
                      </a:schemeClr>
                    </a:solidFill>
                    <a:latin typeface="Times New Roman" panose="02020603050405020304" pitchFamily="18" charset="0"/>
                    <a:cs typeface="Times New Roman" panose="02020603050405020304" pitchFamily="18" charset="0"/>
                  </a:rPr>
                  <a:t>REACH is an experiment designed to detect the global(sky-averaged) 21-cm signal from the Cosmic Dawn(CD) and Epoch of Reionization(</a:t>
                </a:r>
                <a:r>
                  <a:rPr lang="en-GB" sz="3200" dirty="0" err="1">
                    <a:solidFill>
                      <a:schemeClr val="accent1">
                        <a:lumMod val="50000"/>
                      </a:schemeClr>
                    </a:solidFill>
                    <a:latin typeface="Times New Roman" panose="02020603050405020304" pitchFamily="18" charset="0"/>
                    <a:cs typeface="Times New Roman" panose="02020603050405020304" pitchFamily="18" charset="0"/>
                  </a:rPr>
                  <a:t>EoR</a:t>
                </a:r>
                <a:r>
                  <a:rPr lang="en-GB" sz="3200" dirty="0">
                    <a:solidFill>
                      <a:schemeClr val="accent1">
                        <a:lumMod val="50000"/>
                      </a:schemeClr>
                    </a:solidFill>
                    <a:latin typeface="Times New Roman" panose="02020603050405020304" pitchFamily="18" charset="0"/>
                    <a:cs typeface="Times New Roman" panose="02020603050405020304" pitchFamily="18" charset="0"/>
                  </a:rPr>
                  <a:t>). The signal is produced by the transition between aligned and anti-aligned spins of the proton and electron in HI gas. Detection of the </a:t>
                </a:r>
                <a:r>
                  <a:rPr lang="en-GB" sz="3200" dirty="0" err="1">
                    <a:solidFill>
                      <a:schemeClr val="accent1">
                        <a:lumMod val="50000"/>
                      </a:schemeClr>
                    </a:solidFill>
                    <a:latin typeface="Times New Roman" panose="02020603050405020304" pitchFamily="18" charset="0"/>
                    <a:cs typeface="Times New Roman" panose="02020603050405020304" pitchFamily="18" charset="0"/>
                  </a:rPr>
                  <a:t>mK</a:t>
                </a:r>
                <a:r>
                  <a:rPr lang="en-GB" sz="3200" dirty="0">
                    <a:solidFill>
                      <a:schemeClr val="accent1">
                        <a:lumMod val="50000"/>
                      </a:schemeClr>
                    </a:solidFill>
                    <a:latin typeface="Times New Roman" panose="02020603050405020304" pitchFamily="18" charset="0"/>
                    <a:cs typeface="Times New Roman" panose="02020603050405020304" pitchFamily="18" charset="0"/>
                  </a:rPr>
                  <a:t> signal is complicated by foregrounds of approximately </a:t>
                </a:r>
                <a14:m>
                  <m:oMath xmlns:m="http://schemas.openxmlformats.org/officeDocument/2006/math">
                    <m:r>
                      <a:rPr lang="en-GB" sz="3200" b="0" i="1" smtClean="0">
                        <a:solidFill>
                          <a:schemeClr val="accent1">
                            <a:lumMod val="50000"/>
                          </a:schemeClr>
                        </a:solidFill>
                        <a:latin typeface="Cambria Math" panose="02040503050406030204" pitchFamily="18" charset="0"/>
                        <a:cs typeface="Times New Roman" panose="02020603050405020304" pitchFamily="18" charset="0"/>
                      </a:rPr>
                      <m:t>1</m:t>
                    </m:r>
                    <m:r>
                      <a:rPr lang="en-GB" sz="3200" b="0" i="1" smtClean="0">
                        <a:solidFill>
                          <a:schemeClr val="accent1">
                            <a:lumMod val="50000"/>
                          </a:schemeClr>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GB" sz="3200" b="0" i="1" smtClean="0">
                            <a:solidFill>
                              <a:schemeClr val="accent1">
                                <a:lumMod val="50000"/>
                              </a:schemeClr>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GB" sz="3200" b="0" i="1" smtClean="0">
                            <a:solidFill>
                              <a:schemeClr val="accent1">
                                <a:lumMod val="50000"/>
                              </a:schemeClr>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GB" sz="3200" b="0" i="1" smtClean="0">
                            <a:solidFill>
                              <a:schemeClr val="accent1">
                                <a:lumMod val="50000"/>
                              </a:schemeClr>
                            </a:solidFill>
                            <a:latin typeface="Cambria Math" panose="02040503050406030204" pitchFamily="18" charset="0"/>
                            <a:ea typeface="Cambria Math" panose="02040503050406030204" pitchFamily="18" charset="0"/>
                            <a:cs typeface="Times New Roman" panose="02020603050405020304" pitchFamily="18" charset="0"/>
                          </a:rPr>
                          <m:t>3</m:t>
                        </m:r>
                      </m:sup>
                    </m:sSup>
                  </m:oMath>
                </a14:m>
                <a:r>
                  <a:rPr lang="en-GB" sz="3200" dirty="0">
                    <a:solidFill>
                      <a:schemeClr val="accent1">
                        <a:lumMod val="50000"/>
                      </a:schemeClr>
                    </a:solidFill>
                    <a:latin typeface="Times New Roman" panose="02020603050405020304" pitchFamily="18" charset="0"/>
                    <a:cs typeface="Times New Roman" panose="02020603050405020304" pitchFamily="18" charset="0"/>
                  </a:rPr>
                  <a:t> - </a:t>
                </a:r>
                <a14:m>
                  <m:oMath xmlns:m="http://schemas.openxmlformats.org/officeDocument/2006/math">
                    <m:r>
                      <a:rPr lang="en-GB" sz="3200" b="0" i="1" smtClean="0">
                        <a:solidFill>
                          <a:schemeClr val="accent1">
                            <a:lumMod val="50000"/>
                          </a:schemeClr>
                        </a:solidFill>
                        <a:latin typeface="Cambria Math" panose="02040503050406030204" pitchFamily="18" charset="0"/>
                        <a:cs typeface="Times New Roman" panose="02020603050405020304" pitchFamily="18" charset="0"/>
                      </a:rPr>
                      <m:t>1</m:t>
                    </m:r>
                    <m:r>
                      <a:rPr lang="en-GB" sz="3200" b="0" i="1" smtClean="0">
                        <a:solidFill>
                          <a:schemeClr val="accent1">
                            <a:lumMod val="50000"/>
                          </a:schemeClr>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GB" sz="3200" b="0" i="1" smtClean="0">
                            <a:solidFill>
                              <a:schemeClr val="accent1">
                                <a:lumMod val="50000"/>
                              </a:schemeClr>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GB" sz="3200" b="0" i="1" smtClean="0">
                            <a:solidFill>
                              <a:schemeClr val="accent1">
                                <a:lumMod val="50000"/>
                              </a:schemeClr>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GB" sz="3200" b="0" i="1" smtClean="0">
                            <a:solidFill>
                              <a:schemeClr val="accent1">
                                <a:lumMod val="50000"/>
                              </a:schemeClr>
                            </a:solidFill>
                            <a:latin typeface="Cambria Math" panose="02040503050406030204" pitchFamily="18" charset="0"/>
                            <a:ea typeface="Cambria Math" panose="02040503050406030204" pitchFamily="18" charset="0"/>
                            <a:cs typeface="Times New Roman" panose="02020603050405020304" pitchFamily="18" charset="0"/>
                          </a:rPr>
                          <m:t>4</m:t>
                        </m:r>
                      </m:sup>
                    </m:sSup>
                  </m:oMath>
                </a14:m>
                <a:r>
                  <a:rPr lang="en-GB" sz="3200" dirty="0">
                    <a:solidFill>
                      <a:schemeClr val="accent1">
                        <a:lumMod val="50000"/>
                      </a:schemeClr>
                    </a:solidFill>
                    <a:latin typeface="Times New Roman" panose="02020603050405020304" pitchFamily="18" charset="0"/>
                    <a:cs typeface="Times New Roman" panose="02020603050405020304" pitchFamily="18" charset="0"/>
                  </a:rPr>
                  <a:t> K.</a:t>
                </a:r>
              </a:p>
              <a:p>
                <a:r>
                  <a:rPr lang="en-GB" sz="3200" dirty="0">
                    <a:solidFill>
                      <a:schemeClr val="accent1">
                        <a:lumMod val="50000"/>
                      </a:schemeClr>
                    </a:solidFill>
                    <a:latin typeface="Times New Roman" panose="02020603050405020304" pitchFamily="18" charset="0"/>
                    <a:cs typeface="Times New Roman" panose="02020603050405020304" pitchFamily="18" charset="0"/>
                  </a:rPr>
                  <a:t>	The first luminous sources formed during the CD which is thought to have occurred around z~20-25. After this period most of the HI is re-ionized by ultraviolet emission during the </a:t>
                </a:r>
                <a:r>
                  <a:rPr lang="en-GB" sz="3200" dirty="0" err="1">
                    <a:solidFill>
                      <a:schemeClr val="accent1">
                        <a:lumMod val="50000"/>
                      </a:schemeClr>
                    </a:solidFill>
                    <a:latin typeface="Times New Roman" panose="02020603050405020304" pitchFamily="18" charset="0"/>
                    <a:cs typeface="Times New Roman" panose="02020603050405020304" pitchFamily="18" charset="0"/>
                  </a:rPr>
                  <a:t>EoR</a:t>
                </a:r>
                <a:r>
                  <a:rPr lang="en-GB" sz="3200" dirty="0">
                    <a:solidFill>
                      <a:schemeClr val="accent1">
                        <a:lumMod val="50000"/>
                      </a:schemeClr>
                    </a:solidFill>
                    <a:latin typeface="Times New Roman" panose="02020603050405020304" pitchFamily="18" charset="0"/>
                    <a:cs typeface="Times New Roman" panose="02020603050405020304" pitchFamily="18" charset="0"/>
                  </a:rPr>
                  <a:t>. However, there are a number of other processes that happen to during this period. Most predominant are the decoupling of the HI gas temperature from the CMB temperature due to interactions with Lyman alpha photons(</a:t>
                </a:r>
                <a:r>
                  <a:rPr lang="en-GB" sz="3200" dirty="0" err="1">
                    <a:solidFill>
                      <a:schemeClr val="accent1">
                        <a:lumMod val="50000"/>
                      </a:schemeClr>
                    </a:solidFill>
                    <a:latin typeface="Times New Roman" panose="02020603050405020304" pitchFamily="18" charset="0"/>
                    <a:cs typeface="Times New Roman" panose="02020603050405020304" pitchFamily="18" charset="0"/>
                  </a:rPr>
                  <a:t>Wouthysen</a:t>
                </a:r>
                <a:r>
                  <a:rPr lang="en-GB" sz="3200" dirty="0">
                    <a:solidFill>
                      <a:schemeClr val="accent1">
                        <a:lumMod val="50000"/>
                      </a:schemeClr>
                    </a:solidFill>
                    <a:latin typeface="Times New Roman" panose="02020603050405020304" pitchFamily="18" charset="0"/>
                    <a:cs typeface="Times New Roman" panose="02020603050405020304" pitchFamily="18" charset="0"/>
                  </a:rPr>
                  <a:t>-Field effect) and gas heating via X-ray emission as shown in Fig. 1 (see [1]). This all occurs as the universe expands cooling adiabatically[2].</a:t>
                </a:r>
              </a:p>
              <a:p>
                <a:r>
                  <a:rPr lang="en-GB" sz="3200" dirty="0">
                    <a:solidFill>
                      <a:schemeClr val="accent1">
                        <a:lumMod val="50000"/>
                      </a:schemeClr>
                    </a:solidFill>
                    <a:latin typeface="Times New Roman" panose="02020603050405020304" pitchFamily="18" charset="0"/>
                    <a:cs typeface="Times New Roman" panose="02020603050405020304" pitchFamily="18" charset="0"/>
                  </a:rPr>
                  <a:t>	A detection will constrain properties on the ionizing efficiency of the first stars, the luminosity and X-ray emission of the first black holes and potentially constraints on dark matter particles[3].</a:t>
                </a:r>
              </a:p>
              <a:p>
                <a:pPr algn="ctr"/>
                <a:endParaRPr lang="en-GB" dirty="0"/>
              </a:p>
            </p:txBody>
          </p:sp>
        </mc:Choice>
        <mc:Fallback xmlns="">
          <p:sp useBgFill="1">
            <p:nvSpPr>
              <p:cNvPr id="16" name="Rectangle: Rounded Corners 15">
                <a:extLst>
                  <a:ext uri="{FF2B5EF4-FFF2-40B4-BE49-F238E27FC236}">
                    <a16:creationId xmlns:a16="http://schemas.microsoft.com/office/drawing/2014/main" id="{DD0D63D9-087D-49C3-A1EB-A6860D2431E0}"/>
                  </a:ext>
                </a:extLst>
              </p:cNvPr>
              <p:cNvSpPr>
                <a:spLocks noRot="1" noChangeAspect="1" noMove="1" noResize="1" noEditPoints="1" noAdjustHandles="1" noChangeArrowheads="1" noChangeShapeType="1" noTextEdit="1"/>
              </p:cNvSpPr>
              <p:nvPr/>
            </p:nvSpPr>
            <p:spPr>
              <a:xfrm>
                <a:off x="377606" y="4914750"/>
                <a:ext cx="20897606" cy="6397263"/>
              </a:xfrm>
              <a:prstGeom prst="roundRect">
                <a:avLst/>
              </a:prstGeom>
              <a:blipFill>
                <a:blip r:embed="rId5"/>
                <a:stretch>
                  <a:fillRect/>
                </a:stretch>
              </a:blipFill>
              <a:ln w="76200"/>
              <a:effectLst>
                <a:outerShdw blurRad="50800" dist="38100" dir="13500000" sx="101000" sy="101000" algn="br" rotWithShape="0">
                  <a:prstClr val="black">
                    <a:alpha val="40000"/>
                  </a:prstClr>
                </a:outerShdw>
              </a:effectLst>
            </p:spPr>
            <p:txBody>
              <a:bodyPr/>
              <a:lstStyle/>
              <a:p>
                <a:r>
                  <a:rPr lang="en-GB">
                    <a:noFill/>
                  </a:rPr>
                  <a:t> </a:t>
                </a:r>
              </a:p>
            </p:txBody>
          </p:sp>
        </mc:Fallback>
      </mc:AlternateContent>
      <p:pic>
        <p:nvPicPr>
          <p:cNvPr id="2" name="Picture 1">
            <a:extLst>
              <a:ext uri="{FF2B5EF4-FFF2-40B4-BE49-F238E27FC236}">
                <a16:creationId xmlns:a16="http://schemas.microsoft.com/office/drawing/2014/main" id="{BC742CDC-532F-4FBB-A80D-9E2FE4CB8111}"/>
              </a:ext>
            </a:extLst>
          </p:cNvPr>
          <p:cNvPicPr>
            <a:picLocks noChangeAspect="1"/>
          </p:cNvPicPr>
          <p:nvPr/>
        </p:nvPicPr>
        <p:blipFill>
          <a:blip r:embed="rId6"/>
          <a:stretch>
            <a:fillRect/>
          </a:stretch>
        </p:blipFill>
        <p:spPr>
          <a:xfrm>
            <a:off x="21660172" y="18701423"/>
            <a:ext cx="8237435" cy="4942461"/>
          </a:xfrm>
          <a:prstGeom prst="rect">
            <a:avLst/>
          </a:prstGeom>
        </p:spPr>
      </p:pic>
      <p:pic>
        <p:nvPicPr>
          <p:cNvPr id="7" name="Picture 6">
            <a:extLst>
              <a:ext uri="{FF2B5EF4-FFF2-40B4-BE49-F238E27FC236}">
                <a16:creationId xmlns:a16="http://schemas.microsoft.com/office/drawing/2014/main" id="{669207CA-EA3A-4749-BE25-DC353CC61710}"/>
              </a:ext>
            </a:extLst>
          </p:cNvPr>
          <p:cNvPicPr>
            <a:picLocks noChangeAspect="1"/>
          </p:cNvPicPr>
          <p:nvPr/>
        </p:nvPicPr>
        <p:blipFill>
          <a:blip r:embed="rId7"/>
          <a:stretch>
            <a:fillRect/>
          </a:stretch>
        </p:blipFill>
        <p:spPr>
          <a:xfrm>
            <a:off x="468515" y="25959525"/>
            <a:ext cx="7729868" cy="4121044"/>
          </a:xfrm>
          <a:prstGeom prst="rect">
            <a:avLst/>
          </a:prstGeom>
        </p:spPr>
      </p:pic>
      <p:pic>
        <p:nvPicPr>
          <p:cNvPr id="9" name="Picture 8">
            <a:extLst>
              <a:ext uri="{FF2B5EF4-FFF2-40B4-BE49-F238E27FC236}">
                <a16:creationId xmlns:a16="http://schemas.microsoft.com/office/drawing/2014/main" id="{31C3B0B2-6326-42CE-BC8C-5D0A1C709BF8}"/>
              </a:ext>
            </a:extLst>
          </p:cNvPr>
          <p:cNvPicPr>
            <a:picLocks noChangeAspect="1"/>
          </p:cNvPicPr>
          <p:nvPr/>
        </p:nvPicPr>
        <p:blipFill>
          <a:blip r:embed="rId8"/>
          <a:stretch>
            <a:fillRect/>
          </a:stretch>
        </p:blipFill>
        <p:spPr>
          <a:xfrm>
            <a:off x="131290" y="339972"/>
            <a:ext cx="3811268" cy="2812823"/>
          </a:xfrm>
          <a:prstGeom prst="rect">
            <a:avLst/>
          </a:prstGeom>
        </p:spPr>
      </p:pic>
      <p:sp>
        <p:nvSpPr>
          <p:cNvPr id="3" name="TextBox 2">
            <a:extLst>
              <a:ext uri="{FF2B5EF4-FFF2-40B4-BE49-F238E27FC236}">
                <a16:creationId xmlns:a16="http://schemas.microsoft.com/office/drawing/2014/main" id="{B1466774-C557-4B39-9831-1BDA10BA00E9}"/>
              </a:ext>
            </a:extLst>
          </p:cNvPr>
          <p:cNvSpPr txBox="1"/>
          <p:nvPr/>
        </p:nvSpPr>
        <p:spPr>
          <a:xfrm>
            <a:off x="22735787" y="10762804"/>
            <a:ext cx="5888792" cy="461665"/>
          </a:xfrm>
          <a:prstGeom prst="rect">
            <a:avLst/>
          </a:prstGeom>
          <a:noFill/>
          <a:ln>
            <a:solidFill>
              <a:schemeClr val="accent1">
                <a:lumMod val="50000"/>
              </a:schemeClr>
            </a:solidFill>
          </a:ln>
        </p:spPr>
        <p:txBody>
          <a:bodyPr wrap="none" rtlCol="0">
            <a:spAutoFit/>
          </a:bodyPr>
          <a:lstStyle/>
          <a:p>
            <a:r>
              <a:rPr lang="en-GB" sz="2400" dirty="0">
                <a:solidFill>
                  <a:schemeClr val="accent1">
                    <a:lumMod val="50000"/>
                  </a:schemeClr>
                </a:solidFill>
                <a:latin typeface="Times New Roman" panose="02020603050405020304" pitchFamily="18" charset="0"/>
                <a:cs typeface="Times New Roman" panose="02020603050405020304" pitchFamily="18" charset="0"/>
              </a:rPr>
              <a:t>Figure 1: An example global 21-cm signal[1].</a:t>
            </a:r>
          </a:p>
        </p:txBody>
      </p:sp>
      <p:sp>
        <p:nvSpPr>
          <p:cNvPr id="22" name="TextBox 21">
            <a:extLst>
              <a:ext uri="{FF2B5EF4-FFF2-40B4-BE49-F238E27FC236}">
                <a16:creationId xmlns:a16="http://schemas.microsoft.com/office/drawing/2014/main" id="{330CB9C3-0CD0-447A-AE5B-1EF96BD868B2}"/>
              </a:ext>
            </a:extLst>
          </p:cNvPr>
          <p:cNvSpPr txBox="1"/>
          <p:nvPr/>
        </p:nvSpPr>
        <p:spPr>
          <a:xfrm>
            <a:off x="1464050" y="17633205"/>
            <a:ext cx="5977149" cy="830997"/>
          </a:xfrm>
          <a:prstGeom prst="rect">
            <a:avLst/>
          </a:prstGeom>
          <a:noFill/>
          <a:ln>
            <a:solidFill>
              <a:schemeClr val="accent1">
                <a:lumMod val="50000"/>
              </a:schemeClr>
            </a:solidFill>
          </a:ln>
        </p:spPr>
        <p:txBody>
          <a:bodyPr wrap="none" rtlCol="0">
            <a:spAutoFit/>
          </a:bodyPr>
          <a:lstStyle/>
          <a:p>
            <a:pPr algn="ctr"/>
            <a:r>
              <a:rPr lang="en-GB" sz="2400" dirty="0">
                <a:solidFill>
                  <a:schemeClr val="accent1">
                    <a:lumMod val="50000"/>
                  </a:schemeClr>
                </a:solidFill>
                <a:latin typeface="Times New Roman" panose="02020603050405020304" pitchFamily="18" charset="0"/>
                <a:cs typeface="Times New Roman" panose="02020603050405020304" pitchFamily="18" charset="0"/>
              </a:rPr>
              <a:t>Figure 2: The reported detection from EDGES </a:t>
            </a:r>
          </a:p>
          <a:p>
            <a:pPr algn="ctr"/>
            <a:r>
              <a:rPr lang="en-GB" sz="2400" dirty="0">
                <a:solidFill>
                  <a:schemeClr val="accent1">
                    <a:lumMod val="50000"/>
                  </a:schemeClr>
                </a:solidFill>
                <a:latin typeface="Times New Roman" panose="02020603050405020304" pitchFamily="18" charset="0"/>
                <a:cs typeface="Times New Roman" panose="02020603050405020304" pitchFamily="18" charset="0"/>
              </a:rPr>
              <a:t>for different experimental configurations[4].</a:t>
            </a:r>
          </a:p>
        </p:txBody>
      </p:sp>
      <p:sp>
        <p:nvSpPr>
          <p:cNvPr id="23" name="TextBox 22">
            <a:extLst>
              <a:ext uri="{FF2B5EF4-FFF2-40B4-BE49-F238E27FC236}">
                <a16:creationId xmlns:a16="http://schemas.microsoft.com/office/drawing/2014/main" id="{CA397081-4F86-4F41-B4BD-916F221BFD9F}"/>
              </a:ext>
            </a:extLst>
          </p:cNvPr>
          <p:cNvSpPr txBox="1"/>
          <p:nvPr/>
        </p:nvSpPr>
        <p:spPr>
          <a:xfrm>
            <a:off x="22640729" y="23810385"/>
            <a:ext cx="6078908" cy="461665"/>
          </a:xfrm>
          <a:prstGeom prst="rect">
            <a:avLst/>
          </a:prstGeom>
          <a:noFill/>
          <a:ln>
            <a:solidFill>
              <a:schemeClr val="accent1">
                <a:lumMod val="50000"/>
              </a:schemeClr>
            </a:solidFill>
          </a:ln>
        </p:spPr>
        <p:txBody>
          <a:bodyPr wrap="none" rtlCol="0">
            <a:spAutoFit/>
          </a:bodyPr>
          <a:lstStyle/>
          <a:p>
            <a:r>
              <a:rPr lang="en-GB" sz="2400" dirty="0">
                <a:solidFill>
                  <a:schemeClr val="accent1">
                    <a:lumMod val="50000"/>
                  </a:schemeClr>
                </a:solidFill>
                <a:latin typeface="Times New Roman" panose="02020603050405020304" pitchFamily="18" charset="0"/>
                <a:cs typeface="Times New Roman" panose="02020603050405020304" pitchFamily="18" charset="0"/>
              </a:rPr>
              <a:t>Figure 3: SARAS 2 antenna and radiometer[8].</a:t>
            </a:r>
          </a:p>
        </p:txBody>
      </p:sp>
      <p:sp>
        <p:nvSpPr>
          <p:cNvPr id="24" name="TextBox 23">
            <a:extLst>
              <a:ext uri="{FF2B5EF4-FFF2-40B4-BE49-F238E27FC236}">
                <a16:creationId xmlns:a16="http://schemas.microsoft.com/office/drawing/2014/main" id="{0FAF88C2-966C-4C7B-941A-B8771EBD116E}"/>
              </a:ext>
            </a:extLst>
          </p:cNvPr>
          <p:cNvSpPr txBox="1"/>
          <p:nvPr/>
        </p:nvSpPr>
        <p:spPr>
          <a:xfrm>
            <a:off x="1129118" y="30356530"/>
            <a:ext cx="6647012" cy="830997"/>
          </a:xfrm>
          <a:prstGeom prst="rect">
            <a:avLst/>
          </a:prstGeom>
          <a:noFill/>
          <a:ln>
            <a:solidFill>
              <a:schemeClr val="accent1">
                <a:lumMod val="50000"/>
              </a:schemeClr>
            </a:solidFill>
          </a:ln>
        </p:spPr>
        <p:txBody>
          <a:bodyPr wrap="none" rtlCol="0">
            <a:spAutoFit/>
          </a:bodyPr>
          <a:lstStyle/>
          <a:p>
            <a:r>
              <a:rPr lang="en-GB" sz="2400" dirty="0">
                <a:solidFill>
                  <a:schemeClr val="accent1">
                    <a:lumMod val="50000"/>
                  </a:schemeClr>
                </a:solidFill>
                <a:latin typeface="Times New Roman" panose="02020603050405020304" pitchFamily="18" charset="0"/>
                <a:cs typeface="Times New Roman" panose="02020603050405020304" pitchFamily="18" charset="0"/>
              </a:rPr>
              <a:t>Figure 4: An example likelihood of a two parameter </a:t>
            </a:r>
          </a:p>
          <a:p>
            <a:pPr algn="ctr"/>
            <a:r>
              <a:rPr lang="en-GB" sz="2400" dirty="0">
                <a:solidFill>
                  <a:schemeClr val="accent1">
                    <a:lumMod val="50000"/>
                  </a:schemeClr>
                </a:solidFill>
                <a:latin typeface="Times New Roman" panose="02020603050405020304" pitchFamily="18" charset="0"/>
                <a:cs typeface="Times New Roman" panose="02020603050405020304" pitchFamily="18" charset="0"/>
              </a:rPr>
              <a:t>function used in estimating Bayesian evidence[9].</a:t>
            </a:r>
          </a:p>
        </p:txBody>
      </p:sp>
      <p:sp>
        <p:nvSpPr>
          <p:cNvPr id="25" name="TextBox 24">
            <a:extLst>
              <a:ext uri="{FF2B5EF4-FFF2-40B4-BE49-F238E27FC236}">
                <a16:creationId xmlns:a16="http://schemas.microsoft.com/office/drawing/2014/main" id="{9E103875-7A62-4B0F-8839-084D3BD92EAB}"/>
              </a:ext>
            </a:extLst>
          </p:cNvPr>
          <p:cNvSpPr txBox="1"/>
          <p:nvPr/>
        </p:nvSpPr>
        <p:spPr>
          <a:xfrm>
            <a:off x="22147004" y="37879528"/>
            <a:ext cx="7066358" cy="830997"/>
          </a:xfrm>
          <a:prstGeom prst="rect">
            <a:avLst/>
          </a:prstGeom>
          <a:noFill/>
          <a:ln>
            <a:solidFill>
              <a:schemeClr val="accent1">
                <a:lumMod val="50000"/>
              </a:schemeClr>
            </a:solidFill>
          </a:ln>
        </p:spPr>
        <p:txBody>
          <a:bodyPr wrap="none" rtlCol="0">
            <a:spAutoFit/>
          </a:bodyPr>
          <a:lstStyle/>
          <a:p>
            <a:r>
              <a:rPr lang="en-GB" sz="2400" dirty="0">
                <a:solidFill>
                  <a:schemeClr val="accent1">
                    <a:lumMod val="50000"/>
                  </a:schemeClr>
                </a:solidFill>
                <a:latin typeface="Times New Roman" panose="02020603050405020304" pitchFamily="18" charset="0"/>
                <a:cs typeface="Times New Roman" panose="02020603050405020304" pitchFamily="18" charset="0"/>
              </a:rPr>
              <a:t>Figure 5: Rejection of models predicted in [3] based on </a:t>
            </a:r>
          </a:p>
          <a:p>
            <a:pPr algn="ctr"/>
            <a:r>
              <a:rPr lang="en-GB" sz="2400">
                <a:solidFill>
                  <a:schemeClr val="accent1">
                    <a:lumMod val="50000"/>
                  </a:schemeClr>
                </a:solidFill>
                <a:latin typeface="Times New Roman" panose="02020603050405020304" pitchFamily="18" charset="0"/>
                <a:cs typeface="Times New Roman" panose="02020603050405020304" pitchFamily="18" charset="0"/>
              </a:rPr>
              <a:t>the SARAS2 </a:t>
            </a:r>
            <a:r>
              <a:rPr lang="en-GB" sz="2400" dirty="0">
                <a:solidFill>
                  <a:schemeClr val="accent1">
                    <a:lumMod val="50000"/>
                  </a:schemeClr>
                </a:solidFill>
                <a:latin typeface="Times New Roman" panose="02020603050405020304" pitchFamily="18" charset="0"/>
                <a:cs typeface="Times New Roman" panose="02020603050405020304" pitchFamily="18" charset="0"/>
              </a:rPr>
              <a:t>data[2].</a:t>
            </a:r>
          </a:p>
        </p:txBody>
      </p:sp>
      <p:pic>
        <p:nvPicPr>
          <p:cNvPr id="5" name="Picture 4">
            <a:extLst>
              <a:ext uri="{FF2B5EF4-FFF2-40B4-BE49-F238E27FC236}">
                <a16:creationId xmlns:a16="http://schemas.microsoft.com/office/drawing/2014/main" id="{9D97AC2E-23E5-49AD-B197-D76D8F77EC3A}"/>
              </a:ext>
            </a:extLst>
          </p:cNvPr>
          <p:cNvPicPr>
            <a:picLocks noChangeAspect="1"/>
          </p:cNvPicPr>
          <p:nvPr/>
        </p:nvPicPr>
        <p:blipFill>
          <a:blip r:embed="rId9"/>
          <a:stretch>
            <a:fillRect/>
          </a:stretch>
        </p:blipFill>
        <p:spPr>
          <a:xfrm>
            <a:off x="21544728" y="32420735"/>
            <a:ext cx="8401461" cy="5253519"/>
          </a:xfrm>
          <a:prstGeom prst="rect">
            <a:avLst/>
          </a:prstGeom>
        </p:spPr>
      </p:pic>
    </p:spTree>
    <p:extLst>
      <p:ext uri="{BB962C8B-B14F-4D97-AF65-F5344CB8AC3E}">
        <p14:creationId xmlns:p14="http://schemas.microsoft.com/office/powerpoint/2010/main" val="33441646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460</TotalTime>
  <Words>1348</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Harry Bevins</dc:creator>
  <cp:lastModifiedBy>Harry Bevins</cp:lastModifiedBy>
  <cp:revision>38</cp:revision>
  <dcterms:created xsi:type="dcterms:W3CDTF">2019-11-10T16:58:51Z</dcterms:created>
  <dcterms:modified xsi:type="dcterms:W3CDTF">2019-11-25T10:39:27Z</dcterms:modified>
</cp:coreProperties>
</file>