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2620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93860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072620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993860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mailto:htjb2@cam.ac.uk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dc3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3328000" y="13547520"/>
            <a:ext cx="5842440" cy="45601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546120" y="13032000"/>
            <a:ext cx="6184800" cy="48276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3762000"/>
            <a:ext cx="30273480" cy="71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4472c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39277800"/>
            <a:ext cx="30273480" cy="71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4472c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4333320" y="143280"/>
            <a:ext cx="20158200" cy="34470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globalemu: A novel and robust approach for emulating the sky-averaged 21-cm signal from the cosmic dawn and epoch of reionisation</a:t>
            </a:r>
            <a:endParaRPr b="0" lang="en-GB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Harry Bevins (</a:t>
            </a:r>
            <a:r>
              <a:rPr b="0" lang="en-GB" sz="3200" spc="-1" strike="noStrike" u="sng">
                <a:solidFill>
                  <a:srgbClr val="0563c1"/>
                </a:solidFill>
                <a:uFillTx/>
                <a:latin typeface="Times New Roman"/>
                <a:ea typeface="DejaVu Sans"/>
                <a:hlinkClick r:id="rId3"/>
              </a:rPr>
              <a:t>htjb2@cam.ac.uk</a:t>
            </a:r>
            <a:r>
              <a:rPr b="0" lang="en-GB" sz="3200" spc="-1" strike="noStrike" u="sng">
                <a:solidFill>
                  <a:srgbClr val="0563c1"/>
                </a:solidFill>
                <a:uFillTx/>
                <a:latin typeface="Times New Roman"/>
                <a:ea typeface="DejaVu Sans"/>
              </a:rPr>
              <a:t>)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Will Handley, Anastasia Fialkov, Eloy de Lera Acedo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 behalf of the REACH</a:t>
            </a:r>
            <a:r>
              <a:rPr b="0" lang="en-GB" sz="3200" spc="-1" strike="noStrike" baseline="33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collaboration.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University of Cambridge, Cambridge, UK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43" name="Picture 14" descr="A close up of a logo&#10;&#10;Description automatically generated"/>
          <p:cNvPicPr/>
          <p:nvPr/>
        </p:nvPicPr>
        <p:blipFill>
          <a:blip r:embed="rId4"/>
          <a:srcRect l="0" t="19811" r="0" b="21526"/>
          <a:stretch/>
        </p:blipFill>
        <p:spPr>
          <a:xfrm>
            <a:off x="24840000" y="361440"/>
            <a:ext cx="5055840" cy="29649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5"/>
          <a:stretch/>
        </p:blipFill>
        <p:spPr>
          <a:xfrm>
            <a:off x="936000" y="19568520"/>
            <a:ext cx="5641560" cy="125060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6"/>
          <a:stretch/>
        </p:blipFill>
        <p:spPr>
          <a:xfrm>
            <a:off x="6912000" y="21348000"/>
            <a:ext cx="8523000" cy="856656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7344000" y="13176000"/>
            <a:ext cx="15694560" cy="791856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Data pre-processing</a:t>
            </a:r>
            <a:endParaRPr b="0" lang="en-GB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assess the accuracy of </a:t>
            </a:r>
            <a:r>
              <a:rPr b="0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globalemu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using the same training and testing data sets used to assess </a:t>
            </a:r>
            <a:r>
              <a:rPr b="0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21cmGEM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There are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Arial"/>
              </a:rPr>
              <a:t>≈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30,000 signals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dependent on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seven astrophysical inputs</a:t>
            </a:r>
            <a:r>
              <a:rPr b="1" lang="en-GB" sz="3400" spc="-1" strike="noStrike" baseline="33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the star formation efficiency, </a:t>
            </a:r>
            <a:r>
              <a:rPr b="0" i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b="0" i="1" lang="en-GB" sz="3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*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the minimal virial circular velocity, </a:t>
            </a:r>
            <a:r>
              <a:rPr b="0" i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</a:t>
            </a:r>
            <a:r>
              <a:rPr b="0" i="1" lang="en-GB" sz="3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the X-ray efficiency, </a:t>
            </a:r>
            <a:r>
              <a:rPr b="0" i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b="0" i="1" lang="en-GB" sz="3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the CMB optical depth, </a:t>
            </a:r>
            <a:r>
              <a:rPr b="0" i="1" lang="en-GB" sz="3400" spc="-1" strike="noStrike">
                <a:solidFill>
                  <a:srgbClr val="000000"/>
                </a:solidFill>
                <a:latin typeface="Times New Roman"/>
                <a:ea typeface="Arial"/>
              </a:rPr>
              <a:t>τ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the slope and low energy cut off of the X-ray SED, </a:t>
            </a:r>
            <a:r>
              <a:rPr b="0" i="1" lang="en-GB" sz="3400" spc="-1" strike="noStrike">
                <a:solidFill>
                  <a:srgbClr val="000000"/>
                </a:solidFill>
                <a:latin typeface="Times New Roman"/>
                <a:ea typeface="Arial"/>
              </a:rPr>
              <a:t>α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Arial"/>
              </a:rPr>
              <a:t> and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en-GB" sz="3400" spc="-1" strike="noStrike">
                <a:solidFill>
                  <a:srgbClr val="000000"/>
                </a:solidFill>
                <a:latin typeface="Times New Roman"/>
                <a:ea typeface="Arial"/>
              </a:rPr>
              <a:t>ν</a:t>
            </a:r>
            <a:r>
              <a:rPr b="0" lang="en-GB" sz="3400" spc="-1" strike="noStrike" baseline="-33000">
                <a:solidFill>
                  <a:srgbClr val="000000"/>
                </a:solidFill>
                <a:latin typeface="Times New Roman"/>
                <a:ea typeface="Arial"/>
              </a:rPr>
              <a:t>min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the mean free path of ionizing photons, </a:t>
            </a:r>
            <a:r>
              <a:rPr b="0" i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n-GB" sz="3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mfp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GB" sz="3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use a physically motivated pre-processing of the training data in an attempt to simplify the complexity of the learnt relationship. We subtract off an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astrophysics free baseline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that dominates the structure at high z as it is a consistent feature in all models. We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resample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 signals with a higher rate where the signal variation is greatest in order for it to be properly emphasised. We then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divide the signals by the standard deviation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of the training set so that they are of order unity.</a:t>
            </a:r>
            <a:endParaRPr b="0" lang="en-GB" sz="3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input variables are normalised to be between 0 and 1 and we normalise the logarithm of f</a:t>
            </a:r>
            <a:r>
              <a:rPr b="0" lang="en-GB" sz="3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*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V</a:t>
            </a:r>
            <a:r>
              <a:rPr b="0" lang="en-GB" sz="3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f</a:t>
            </a:r>
            <a:r>
              <a:rPr b="0" lang="en-GB" sz="3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936000" y="5292000"/>
            <a:ext cx="15118560" cy="745056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Emulating the sky-averaged 21-cm signal</a:t>
            </a:r>
            <a:endParaRPr b="0" lang="en-GB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Global (sky-averaged) 21-cm signal emulators have been shown to be a useful tool for physical signal modelling and parameter estimation in global 21-cm experiments</a:t>
            </a:r>
            <a:r>
              <a:rPr b="0" lang="en-GB" sz="3400" spc="-1" strike="noStrike" baseline="33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GB" sz="3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existing state of the art emulator, </a:t>
            </a:r>
            <a:r>
              <a:rPr b="0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21cmGEM</a:t>
            </a:r>
            <a:r>
              <a:rPr b="0" i="1" lang="en-GB" sz="3400" spc="-1" strike="noStrike" baseline="33000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takes a set of astrophysical parameters and estimates a principle component decomposition of hybrid simulations of the global signal. It uses multiple regression and classifier neural networks. Compressed representations can lead to a loss of information and the large number of hyper-parameters that the emulator is dependent on can result in significant errors.</a:t>
            </a:r>
            <a:endParaRPr b="0" lang="en-GB" sz="3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present here </a:t>
            </a:r>
            <a:r>
              <a:rPr b="1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globalemu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which uses the novel approach of taking redshift as an input along with the astrophysical parameters and returning a corresponding brightness temperature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We demonstrate that with this approach and a physically motivated pre-processing we can emulate a high resolution signal in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8 ms, compared to 500 ms for </a:t>
            </a:r>
            <a:r>
              <a:rPr b="1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21cmGEM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to an accuracy of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≤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6.32% compared to 10.55% 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a single small neural network and avoiding ‘neural network magic’.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5544080" y="21384000"/>
            <a:ext cx="13758480" cy="700056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Results</a:t>
            </a:r>
            <a:endParaRPr b="0" lang="en-GB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results found when emulating, with </a:t>
            </a:r>
            <a:r>
              <a:rPr b="0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globalemu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1,703 test models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are shown below in the table. We use a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fully connected network with 3 layers each of 16 nodes. We set a target RMSE of on average 2.5 mK, approximately 10% the expected noise of the Radio Experiment for the Analysis of Cosmic Hydrogen (REACH)</a:t>
            </a:r>
            <a:r>
              <a:rPr b="0" lang="en-GB" sz="3400" spc="-1" strike="noStrike" baseline="33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We achieve this target in both the full band z = 5 - 50 and the REACH band z = 7 - 28.</a:t>
            </a:r>
            <a:endParaRPr b="0" lang="en-GB" sz="3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find a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mean normalised RMSE of 1.12% in comparison to 1.59% for </a:t>
            </a:r>
            <a:r>
              <a:rPr b="1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21cmGEM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note that the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95</a:t>
            </a:r>
            <a:r>
              <a:rPr b="1" lang="en-GB" sz="3400" spc="-1" strike="noStrike" baseline="14000000">
                <a:solidFill>
                  <a:srgbClr val="000000"/>
                </a:solidFill>
                <a:latin typeface="Times New Roman"/>
                <a:ea typeface="DejaVu Sans"/>
              </a:rPr>
              <a:t>th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percentile values are significantly lower than the maximum values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85 models have an RMSE &gt; 3.90 mK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 the band z = 5 - 50. The graph on the far left shows the emulated results in the band z = 5 - 50 and we also show the RMSE as a function of the astrophysical parameters.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9915480" y="33732000"/>
            <a:ext cx="19387080" cy="539856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An adaptable emulator</a:t>
            </a:r>
            <a:endParaRPr b="0" lang="en-GB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globalemu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written in </a:t>
            </a:r>
            <a:r>
              <a:rPr b="1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Python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using </a:t>
            </a:r>
            <a:r>
              <a:rPr b="1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tensorflow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the </a:t>
            </a:r>
            <a:r>
              <a:rPr b="1" lang="en-GB" sz="3400" spc="-1" strike="noStrike">
                <a:solidFill>
                  <a:srgbClr val="000000"/>
                </a:solidFill>
                <a:latin typeface="TlwgTypewriter"/>
                <a:ea typeface="DejaVu Sans"/>
              </a:rPr>
              <a:t>keras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backend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It is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pip installable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available for download at </a:t>
            </a:r>
            <a:r>
              <a:rPr b="0" lang="en-GB" sz="3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https://github.com/htjb/globalemu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It is a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flexible emulator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that can easily be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retained on any set of simulated 21-cm signals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whilst maintaining the novel approach, with redshift as an input, and physically motivated preprocessing.</a:t>
            </a:r>
            <a:endParaRPr b="0" lang="en-GB" sz="3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provide with the emulator an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easy to use GUI 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(shown on the left) which is made possible by the speed of emulation. We also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release with version 1.0.0 the trained Global signal model demonstrated here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GB" sz="3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Two papers are in preparation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to be submitted to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MNRAS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the </a:t>
            </a:r>
            <a:r>
              <a:rPr b="1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Journal of Open Source Software</a:t>
            </a:r>
            <a:r>
              <a:rPr b="0" lang="en-GB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for a review of the code.</a:t>
            </a:r>
            <a:endParaRPr b="0" lang="en-GB" sz="3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7"/>
          <a:stretch/>
        </p:blipFill>
        <p:spPr>
          <a:xfrm>
            <a:off x="936000" y="33192000"/>
            <a:ext cx="8978040" cy="55281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8"/>
          <a:srcRect l="54083" t="34782" r="17619" b="57466"/>
          <a:stretch/>
        </p:blipFill>
        <p:spPr>
          <a:xfrm>
            <a:off x="23850360" y="29448000"/>
            <a:ext cx="5669640" cy="26625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9"/>
          <a:stretch/>
        </p:blipFill>
        <p:spPr>
          <a:xfrm>
            <a:off x="16745760" y="5043600"/>
            <a:ext cx="12269880" cy="7712280"/>
          </a:xfrm>
          <a:prstGeom prst="rect">
            <a:avLst/>
          </a:prstGeom>
          <a:ln>
            <a:noFill/>
          </a:ln>
        </p:spPr>
      </p:pic>
      <p:sp>
        <p:nvSpPr>
          <p:cNvPr id="53" name="CustomShape 8"/>
          <p:cNvSpPr/>
          <p:nvPr/>
        </p:nvSpPr>
        <p:spPr>
          <a:xfrm>
            <a:off x="17388000" y="12312000"/>
            <a:ext cx="11950560" cy="646920"/>
          </a:xfrm>
          <a:prstGeom prst="rect">
            <a:avLst/>
          </a:prstGeom>
          <a:solidFill>
            <a:srgbClr val="729fcf"/>
          </a:solidFill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Figure 1.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 traditional emulator design (left) compared with </a:t>
            </a:r>
            <a:r>
              <a:rPr b="0" lang="en-GB" sz="2800" spc="-1" strike="noStrike">
                <a:solidFill>
                  <a:srgbClr val="000000"/>
                </a:solidFill>
                <a:latin typeface="TlwgTypewriter"/>
                <a:ea typeface="DejaVu Sans"/>
              </a:rPr>
              <a:t>globalemu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(right).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23688000" y="18000000"/>
            <a:ext cx="5830920" cy="790920"/>
          </a:xfrm>
          <a:prstGeom prst="rect">
            <a:avLst/>
          </a:prstGeom>
          <a:solidFill>
            <a:srgbClr val="729fcf"/>
          </a:solidFill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Figure 3.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 pre-processed signals as seen by </a:t>
            </a:r>
            <a:r>
              <a:rPr b="0" lang="en-GB" sz="2800" spc="-1" strike="noStrike">
                <a:solidFill>
                  <a:srgbClr val="000000"/>
                </a:solidFill>
                <a:latin typeface="TlwgTypewriter"/>
                <a:ea typeface="DejaVu Sans"/>
              </a:rPr>
              <a:t>globalemu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864000" y="17748000"/>
            <a:ext cx="6262920" cy="1510920"/>
          </a:xfrm>
          <a:prstGeom prst="rect">
            <a:avLst/>
          </a:prstGeom>
          <a:solidFill>
            <a:srgbClr val="729fcf"/>
          </a:solidFill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Figure 2.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Example Global signals from the </a:t>
            </a:r>
            <a:r>
              <a:rPr b="0" lang="en-GB" sz="2800" spc="-1" strike="noStrike">
                <a:solidFill>
                  <a:srgbClr val="000000"/>
                </a:solidFill>
                <a:latin typeface="TlwgTypewriter"/>
                <a:ea typeface="DejaVu Sans"/>
              </a:rPr>
              <a:t>21cmGEM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training data. Also shown in black is the astrophysics free baseline.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1296000" y="32040000"/>
            <a:ext cx="6840000" cy="1080000"/>
          </a:xfrm>
          <a:prstGeom prst="rect">
            <a:avLst/>
          </a:prstGeom>
          <a:solidFill>
            <a:srgbClr val="729fcf"/>
          </a:solidFill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Figure 4.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 mean, 95</a:t>
            </a:r>
            <a:r>
              <a:rPr b="0" lang="en-GB" sz="2800" spc="-1" strike="noStrike" baseline="14000000">
                <a:solidFill>
                  <a:srgbClr val="000000"/>
                </a:solidFill>
                <a:latin typeface="Times New Roman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percentile and worst emulated signals using </a:t>
            </a:r>
            <a:r>
              <a:rPr b="0" lang="en-GB" sz="2800" spc="-1" strike="noStrike">
                <a:solidFill>
                  <a:srgbClr val="000000"/>
                </a:solidFill>
                <a:latin typeface="TlwgTypewriter"/>
                <a:ea typeface="DejaVu Sans"/>
              </a:rPr>
              <a:t>globalemu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0"/>
          <a:srcRect l="37870" t="57826" r="37728" b="13560"/>
          <a:stretch/>
        </p:blipFill>
        <p:spPr>
          <a:xfrm>
            <a:off x="16200000" y="28512720"/>
            <a:ext cx="7457040" cy="4535280"/>
          </a:xfrm>
          <a:prstGeom prst="rect">
            <a:avLst/>
          </a:prstGeom>
          <a:ln>
            <a:noFill/>
          </a:ln>
        </p:spPr>
      </p:pic>
      <p:sp>
        <p:nvSpPr>
          <p:cNvPr id="58" name="CustomShape 12"/>
          <p:cNvSpPr/>
          <p:nvPr/>
        </p:nvSpPr>
        <p:spPr>
          <a:xfrm>
            <a:off x="16704000" y="32976000"/>
            <a:ext cx="7848000" cy="843480"/>
          </a:xfrm>
          <a:prstGeom prst="rect">
            <a:avLst/>
          </a:prstGeom>
          <a:solidFill>
            <a:srgbClr val="729fcf"/>
          </a:solidFill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Table 1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The results of emulating the </a:t>
            </a:r>
            <a:r>
              <a:rPr b="0" lang="en-GB" sz="2800" spc="-1" strike="noStrike">
                <a:solidFill>
                  <a:srgbClr val="000000"/>
                </a:solidFill>
                <a:latin typeface="TlwgTypewriter"/>
                <a:ea typeface="DejaVu Sans"/>
              </a:rPr>
              <a:t>21cmGEM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test models with </a:t>
            </a:r>
            <a:r>
              <a:rPr b="0" lang="en-GB" sz="2800" spc="-1" strike="noStrike">
                <a:solidFill>
                  <a:srgbClr val="000000"/>
                </a:solidFill>
                <a:latin typeface="TlwgTypewriter"/>
                <a:ea typeface="DejaVu Sans"/>
              </a:rPr>
              <a:t>globalemu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4321080" y="38376000"/>
            <a:ext cx="5326920" cy="704160"/>
          </a:xfrm>
          <a:prstGeom prst="rect">
            <a:avLst/>
          </a:prstGeom>
          <a:solidFill>
            <a:srgbClr val="729fcf"/>
          </a:solidFill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Figure 6.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 </a:t>
            </a:r>
            <a:r>
              <a:rPr b="0" lang="en-GB" sz="2800" spc="-1" strike="noStrike">
                <a:solidFill>
                  <a:srgbClr val="000000"/>
                </a:solidFill>
                <a:latin typeface="TlwgTypewriter"/>
                <a:ea typeface="DejaVu Sans"/>
              </a:rPr>
              <a:t>globalemu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GUI.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720000" y="40320000"/>
            <a:ext cx="28942920" cy="201492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References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[1] - de Lera Acedo E., 2019, in 2019 International Conference on Elec-tromagnetics in Advanced Applications (ICEAA). pp 0626–0629,doi:10.1109/ICEAA.2019.8879199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[2] - Monsalve R. A., Fialkov A., Bowman J. D., Rogers A. E. E., Mozdzen T. J.,Cohen A., Barkana R., Mahesh N., 2019, ApJ, 875, 67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[3] - Cohen A., Fialkov A., Barkana R., Monsalve R. A., 2020, MNRAS, 495,4845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1"/>
          <a:stretch/>
        </p:blipFill>
        <p:spPr>
          <a:xfrm>
            <a:off x="252000" y="329040"/>
            <a:ext cx="3756960" cy="3197880"/>
          </a:xfrm>
          <a:prstGeom prst="rect">
            <a:avLst/>
          </a:prstGeom>
          <a:ln w="72000">
            <a:noFill/>
          </a:ln>
        </p:spPr>
      </p:pic>
      <p:sp>
        <p:nvSpPr>
          <p:cNvPr id="62" name="CustomShape 15"/>
          <p:cNvSpPr/>
          <p:nvPr/>
        </p:nvSpPr>
        <p:spPr>
          <a:xfrm>
            <a:off x="8610480" y="29880360"/>
            <a:ext cx="7301520" cy="935640"/>
          </a:xfrm>
          <a:prstGeom prst="rect">
            <a:avLst/>
          </a:prstGeom>
          <a:solidFill>
            <a:srgbClr val="729fcf"/>
          </a:solidFill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Figure  5.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emulator accuracy as a function of the parameters space.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Application>LibreOffice/6.4.6.2$Linux_X86_64 LibreOffice_project/40$Build-2</Application>
  <Words>1543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2019-11-10T16:58:51Z</dcterms:created>
  <dc:creator>Harry Bevins</dc:creator>
  <dc:description/>
  <dc:language>en-GB</dc:language>
  <cp:lastModifiedBy/>
  <dcterms:modified xsi:type="dcterms:W3CDTF">2021-03-10T14:23:53Z</dcterms:modified>
  <cp:revision>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