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3" r:id="rId6"/>
    <p:sldId id="267" r:id="rId7"/>
    <p:sldId id="260" r:id="rId8"/>
    <p:sldId id="266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61" r:id="rId19"/>
    <p:sldId id="278" r:id="rId20"/>
    <p:sldId id="279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5"/>
    <p:restoredTop sz="96395"/>
  </p:normalViewPr>
  <p:slideViewPr>
    <p:cSldViewPr snapToGrid="0">
      <p:cViewPr varScale="1">
        <p:scale>
          <a:sx n="207" d="100"/>
          <a:sy n="207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BB92-ED3A-5342-B794-107843372547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8ED18-AE93-064A-838E-638522B0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8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0212-E23B-D63E-D1BA-0012EE9E3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9CF21-D017-6DCD-8F57-75888D86A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72F-F7AC-542C-E5F7-371ED484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1316-1E8E-B818-0A09-87E7D0F1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8650-D0CF-D863-F0F7-065F0E77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ownload University of Cambridge Logo in SVG Vector or PNG ...">
            <a:extLst>
              <a:ext uri="{FF2B5EF4-FFF2-40B4-BE49-F238E27FC236}">
                <a16:creationId xmlns:a16="http://schemas.microsoft.com/office/drawing/2014/main" id="{CF685BF5-F491-10B8-07F0-33444319B5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-648574"/>
            <a:ext cx="35814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6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2E2E-E39B-68AF-D5B8-0B4AE215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2FB5E-052F-68C5-08DE-B8E749DF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96A4-00A3-BC96-409B-E348A7B9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E9349-A113-6B36-9BAB-7490AB49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D2D5-4B35-E625-98D3-75BCA7AC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C8EA7-8906-0668-8275-944D081EB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5EB4A-E8A4-2B1F-AFF8-5ADE7D0C2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F1D6-E9D6-DBAD-8F21-3B4176FA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279E-2411-00A5-7D66-74F33AB1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E351-4037-5C53-BC96-DD1A6DB3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8C65-43D0-DF16-E336-C0E8D068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863C-B21F-8AC2-58DE-D3807B3F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C508-00F8-6DA1-BD1B-2E5F21B6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B116C-FEC2-52E4-E4F5-4DD344F2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3521-AB50-000C-3943-AC3780CE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0719-2F73-4051-21D7-9603D4E082DD}"/>
              </a:ext>
            </a:extLst>
          </p:cNvPr>
          <p:cNvSpPr txBox="1"/>
          <p:nvPr userDrawn="1"/>
        </p:nvSpPr>
        <p:spPr>
          <a:xfrm>
            <a:off x="0" y="-4207"/>
            <a:ext cx="384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Lecture 16: Simulation Based Inference</a:t>
            </a:r>
          </a:p>
        </p:txBody>
      </p:sp>
    </p:spTree>
    <p:extLst>
      <p:ext uri="{BB962C8B-B14F-4D97-AF65-F5344CB8AC3E}">
        <p14:creationId xmlns:p14="http://schemas.microsoft.com/office/powerpoint/2010/main" val="126751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3D0E-C476-7E34-1399-E137DC9E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93229-1A7C-B970-B4DB-E77D1DB69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0A51-AB85-BA14-57EB-EEAE6F49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72043-D6A9-4BE2-F4AF-EFCA6E57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C1B4-FB4E-0004-D2AF-73400108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3113-0EAD-42D8-D826-4BD2F003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6A3E-B386-24DA-C57C-259AA84D5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0AE69-488C-D99E-D421-973A8679F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8EF74-7773-FA84-A94E-303E285A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F752D-7733-E57B-8F64-C73B2F4F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E63CD-DD3F-92CB-7C71-5C985FB1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0A2B-0D02-860C-7AA2-4673D619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B7AA0-9314-439C-A8D6-5CD36E27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EA040-A6EC-B40D-36C0-3491BECA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3F21B-A84C-7A10-08FB-7B356DA32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ECDB3-191A-DA1C-070F-ABB07288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A76B9-D173-5199-9576-02DE2107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7BFBA-59A6-3C15-DBDA-505DCD6F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B69EB-417A-AFEF-4030-8D316E15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5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6519-74B6-971F-114C-62A6110A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E13CA-BE40-073D-D404-1D7A7CB3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4AD6A-FC91-6D4E-1C54-AE8842F7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2CABD-D8EF-09DE-022F-F776A15D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3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279E-D6D1-3A96-2D7D-E431ECD2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BCC1-0D2D-96C3-3E31-CA58B457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D751-CD35-CA00-C8AB-0BC127F1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5C39-DCD0-4FF5-2F3A-1FCCF020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29ED-5697-DE08-0C5F-D1FB7EF2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9B306-03A1-7957-FB7E-271FB2A1C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89401-D3EA-1484-7604-B93131E1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F6877-CFFF-73B1-8AA6-F637FFFB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3175-0B7A-CD8E-47D3-8C5006A7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7EE1-B962-2829-E476-B8B3E075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DE679-BE6D-451F-D691-5FD8F1B1A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0F430-9998-819F-AA2D-4C2CB9B59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06BCC-5C7E-9811-9599-5F562D54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02838-0DC3-6329-1540-6798B649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F54CA-671E-A9BB-57D9-B7C8A869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1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E4476-BC4D-ADDB-7A6B-0042A4C3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1A411-B8E8-72F6-A145-47D32AFE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D9AAF-2FFD-B799-0157-C4111A95B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65B43-C735-6D4C-6916-30A1B1C02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2B0C-BD95-01BE-1C5D-028530BE6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ownload University of Cambridge Logo in SVG Vector or PNG ...">
            <a:extLst>
              <a:ext uri="{FF2B5EF4-FFF2-40B4-BE49-F238E27FC236}">
                <a16:creationId xmlns:a16="http://schemas.microsoft.com/office/drawing/2014/main" id="{93AB9667-4B40-2482-6571-669E1C9B14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-648574"/>
            <a:ext cx="3581400" cy="238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251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0A33-A037-88C7-E619-4A882FC2F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Lecture 16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Simulation Based Inference for Astrophysics and Cosmology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D3227-2EC7-3F45-76F9-41FB92708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Lecturer: </a:t>
            </a:r>
            <a:r>
              <a:rPr lang="en-US" b="1" dirty="0"/>
              <a:t>Dr Harry Bevins </a:t>
            </a:r>
            <a:r>
              <a:rPr lang="en-US" dirty="0"/>
              <a:t>(htjb2)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0859D-E746-5B76-F19E-2E57E0D8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1645C-7C03-88D8-DA3C-720D176E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27D7E6-AF65-4B14-A57C-0477963B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4531599" cy="45629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Single parameter problem such that our data 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b="0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Gaussian random noise</a:t>
                </a:r>
              </a:p>
              <a:p>
                <a:endParaRPr lang="en-US" dirty="0"/>
              </a:p>
              <a:p>
                <a:r>
                  <a:rPr lang="en-US" dirty="0"/>
                  <a:t>Think about the joint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4531599" cy="4562954"/>
              </a:xfrm>
              <a:blipFill>
                <a:blip r:embed="rId2"/>
                <a:stretch>
                  <a:fillRect l="-2521" t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4D375-C34F-F152-DA75-AE74CA542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656" y="1690688"/>
            <a:ext cx="4953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9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4531599" cy="456295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Make an observation of our data</a:t>
                </a:r>
              </a:p>
              <a:p>
                <a:endParaRPr lang="en-GB" dirty="0"/>
              </a:p>
              <a:p>
                <a:r>
                  <a:rPr lang="en-GB" dirty="0"/>
                  <a:t>Define a distance metric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Pick a value for epsilon say 20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4531599" cy="4562954"/>
              </a:xfrm>
              <a:blipFill>
                <a:blip r:embed="rId2"/>
                <a:stretch>
                  <a:fillRect l="-2521" t="-2222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pic>
        <p:nvPicPr>
          <p:cNvPr id="9" name="Picture 8" descr="A diagram of a function&#10;&#10;Description automatically generated">
            <a:extLst>
              <a:ext uri="{FF2B5EF4-FFF2-40B4-BE49-F238E27FC236}">
                <a16:creationId xmlns:a16="http://schemas.microsoft.com/office/drawing/2014/main" id="{1C597416-C6BE-CF66-2755-05F96EABB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31" y="1870075"/>
            <a:ext cx="4953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does the algorithm look like?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41B9B2-8A8B-5F82-426D-FCC23506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27904"/>
            <a:ext cx="3732036" cy="29787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F9A52C-D577-1C60-4DD0-91DCDA254537}"/>
              </a:ext>
            </a:extLst>
          </p:cNvPr>
          <p:cNvSpPr txBox="1"/>
          <p:nvPr/>
        </p:nvSpPr>
        <p:spPr>
          <a:xfrm>
            <a:off x="2209800" y="1611522"/>
            <a:ext cx="165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Metric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6B29B-3435-2E88-FE5F-B8773BA2B993}"/>
              </a:ext>
            </a:extLst>
          </p:cNvPr>
          <p:cNvSpPr txBox="1"/>
          <p:nvPr/>
        </p:nvSpPr>
        <p:spPr>
          <a:xfrm>
            <a:off x="1251695" y="237219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B1D7E-0F3D-3654-53E4-557D95B2AF48}"/>
              </a:ext>
            </a:extLst>
          </p:cNvPr>
          <p:cNvSpPr txBox="1"/>
          <p:nvPr/>
        </p:nvSpPr>
        <p:spPr>
          <a:xfrm>
            <a:off x="8305058" y="2621962"/>
            <a:ext cx="17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CBBE0F-7EC1-5A9A-53F0-24777FD0D659}"/>
                  </a:ext>
                </a:extLst>
              </p:cNvPr>
              <p:cNvSpPr txBox="1"/>
              <p:nvPr/>
            </p:nvSpPr>
            <p:spPr>
              <a:xfrm>
                <a:off x="8692408" y="4119824"/>
                <a:ext cx="135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CBBE0F-7EC1-5A9A-53F0-24777FD0D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08" y="4119824"/>
                <a:ext cx="135780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9409AFD-E150-DBC5-0FD2-BA7D41B31AB5}"/>
              </a:ext>
            </a:extLst>
          </p:cNvPr>
          <p:cNvSpPr txBox="1"/>
          <p:nvPr/>
        </p:nvSpPr>
        <p:spPr>
          <a:xfrm>
            <a:off x="1718432" y="5669069"/>
            <a:ext cx="346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 samples and simulations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BB39E3-4E2E-4286-CD27-8C66263F1ABC}"/>
              </a:ext>
            </a:extLst>
          </p:cNvPr>
          <p:cNvCxnSpPr/>
          <p:nvPr/>
        </p:nvCxnSpPr>
        <p:spPr>
          <a:xfrm>
            <a:off x="3682148" y="1902443"/>
            <a:ext cx="612000" cy="601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8CCA3D-F66E-9AD6-6C0C-D0D4FD9F9CB9}"/>
              </a:ext>
            </a:extLst>
          </p:cNvPr>
          <p:cNvCxnSpPr>
            <a:cxnSpLocks/>
          </p:cNvCxnSpPr>
          <p:nvPr/>
        </p:nvCxnSpPr>
        <p:spPr>
          <a:xfrm>
            <a:off x="2729434" y="2567753"/>
            <a:ext cx="2051221" cy="580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73F04-0733-2334-3A02-BAEC1CE88A24}"/>
              </a:ext>
            </a:extLst>
          </p:cNvPr>
          <p:cNvCxnSpPr>
            <a:cxnSpLocks/>
          </p:cNvCxnSpPr>
          <p:nvPr/>
        </p:nvCxnSpPr>
        <p:spPr>
          <a:xfrm flipV="1">
            <a:off x="3188680" y="5351120"/>
            <a:ext cx="1819041" cy="352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3F13F3-F81C-6360-48E7-82970EB24E7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473420" y="2806628"/>
            <a:ext cx="1831638" cy="13110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7CFA51-E490-DD7A-343E-52A25E045356}"/>
              </a:ext>
            </a:extLst>
          </p:cNvPr>
          <p:cNvCxnSpPr>
            <a:cxnSpLocks/>
          </p:cNvCxnSpPr>
          <p:nvPr/>
        </p:nvCxnSpPr>
        <p:spPr>
          <a:xfrm flipH="1">
            <a:off x="7163303" y="4304490"/>
            <a:ext cx="14472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FA51F75-EC77-9B6C-E8B9-781E37916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346" y="3038055"/>
            <a:ext cx="2469076" cy="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57AB3-EDFB-007E-B0AC-C4711988CC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57AB3-EDFB-007E-B0AC-C4711988C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BD53DB9-C121-106A-A9B6-6D72F45A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41102"/>
            <a:ext cx="7772400" cy="37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6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57AB3-EDFB-007E-B0AC-C4711988CC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57AB3-EDFB-007E-B0AC-C4711988C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A1988E4E-7A89-9BC5-2E88-89EFA74C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41102"/>
            <a:ext cx="7772400" cy="37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4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57AB3-EDFB-007E-B0AC-C4711988CC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57AB3-EDFB-007E-B0AC-C4711988C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9834D0C-32CA-2C6F-D2F6-3739BE41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41102"/>
            <a:ext cx="7772400" cy="37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4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0">
                <a:solidFill>
                  <a:srgbClr val="C00000"/>
                </a:solidFill>
              </a:rPr>
              <a:t>No likelihood calls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5CFD-8A76-AB78-BCBC-FC539CF7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009"/>
            <a:ext cx="10054820" cy="456295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 did not make a single call to any likelihood function here</a:t>
            </a:r>
          </a:p>
          <a:p>
            <a:endParaRPr lang="en-GB" dirty="0"/>
          </a:p>
          <a:p>
            <a:r>
              <a:rPr lang="en-GB" dirty="0"/>
              <a:t>But there is a cost to generating our simulations (so it might still be slow)</a:t>
            </a:r>
          </a:p>
          <a:p>
            <a:endParaRPr lang="en-GB" dirty="0"/>
          </a:p>
          <a:p>
            <a:r>
              <a:rPr lang="en-GB" dirty="0"/>
              <a:t>Typically need fewer simulation calls than NS and MCMC for example</a:t>
            </a:r>
          </a:p>
          <a:p>
            <a:endParaRPr lang="en-GB" dirty="0"/>
          </a:p>
          <a:p>
            <a:r>
              <a:rPr lang="en-GB" dirty="0"/>
              <a:t>Likelihood might be intractable anyway so NS and MCMC might not be an option</a:t>
            </a:r>
          </a:p>
          <a:p>
            <a:endParaRPr lang="en-GB" dirty="0"/>
          </a:p>
          <a:p>
            <a:r>
              <a:rPr lang="en-GB" dirty="0"/>
              <a:t>We could use emulators to generate the simulations if they are prohibitively costly</a:t>
            </a:r>
          </a:p>
        </p:txBody>
      </p:sp>
    </p:spTree>
    <p:extLst>
      <p:ext uri="{BB962C8B-B14F-4D97-AF65-F5344CB8AC3E}">
        <p14:creationId xmlns:p14="http://schemas.microsoft.com/office/powerpoint/2010/main" val="128931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0">
                <a:solidFill>
                  <a:srgbClr val="C00000"/>
                </a:solidFill>
              </a:rPr>
              <a:t>Problems with ABC?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How do we 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/>
                  <a:t>Becomes very expensive when we have many dimensions and big data sets (curse of dimensionality)</a:t>
                </a:r>
              </a:p>
              <a:p>
                <a:endParaRPr lang="en-GB" dirty="0"/>
              </a:p>
              <a:p>
                <a:r>
                  <a:rPr lang="en-GB" dirty="0"/>
                  <a:t>Sensitive to accuracy of simulations (more general for SBI)</a:t>
                </a:r>
              </a:p>
              <a:p>
                <a:endParaRPr lang="en-GB" dirty="0"/>
              </a:p>
              <a:p>
                <a:r>
                  <a:rPr lang="en-GB" dirty="0"/>
                  <a:t>Not amortized? Basically, means that if our data changes we have to repeat most of the process including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  <a:blipFill>
                <a:blip r:embed="rId2"/>
                <a:stretch>
                  <a:fillRect l="-1136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680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Neural Posterior Estimation (NPE)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0">
                <a:solidFill>
                  <a:srgbClr val="C00000"/>
                </a:solidFill>
              </a:rPr>
              <a:t>What is NPE?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Here we use neural networks to approximate the posterior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Specifically we use normalising flows (NFs)</a:t>
                </a:r>
              </a:p>
              <a:p>
                <a:endParaRPr lang="en-GB" dirty="0"/>
              </a:p>
              <a:p>
                <a:r>
                  <a:rPr lang="en-GB" dirty="0"/>
                  <a:t>NPEs are amortized</a:t>
                </a:r>
              </a:p>
              <a:p>
                <a:endParaRPr lang="en-GB" dirty="0"/>
              </a:p>
              <a:p>
                <a:r>
                  <a:rPr lang="en-GB" dirty="0"/>
                  <a:t>After an initial cost to generate simulations and train the NF we can apply the algorithm to many different data sets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  <a:blipFill>
                <a:blip r:embed="rId2"/>
                <a:stretch>
                  <a:fillRect l="-1136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38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3BA9-F733-3E81-6EDE-22B6209B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Simulation Based Inference?</a:t>
            </a:r>
          </a:p>
          <a:p>
            <a:r>
              <a:rPr lang="en-US" dirty="0"/>
              <a:t>Approximate Bayesian Computation</a:t>
            </a:r>
          </a:p>
          <a:p>
            <a:r>
              <a:rPr lang="en-US" dirty="0"/>
              <a:t>Neural Posterior Estimation </a:t>
            </a:r>
          </a:p>
          <a:p>
            <a:r>
              <a:rPr lang="en-US" dirty="0"/>
              <a:t>Neural Ratio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62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0">
                <a:solidFill>
                  <a:srgbClr val="C00000"/>
                </a:solidFill>
              </a:rPr>
              <a:t>Normalizing Flows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5089-E0CA-BAAB-8119-D759BDD7D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009"/>
            <a:ext cx="10054820" cy="4562954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6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Neural Ratio Estimation (NRE)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What is Simulation Based Inference?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Why not emulate the likelihood?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3BA9-F733-3E81-6EDE-22B6209B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6379"/>
            <a:ext cx="10515600" cy="3470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last lecture I discussed how the likelihood defines the noise distribution we expect in our data</a:t>
            </a:r>
          </a:p>
          <a:p>
            <a:endParaRPr lang="en-US" dirty="0"/>
          </a:p>
          <a:p>
            <a:r>
              <a:rPr lang="en-US" dirty="0"/>
              <a:t>But often this is hard to know and approximations like the above Gaussian don’t really describe our data well</a:t>
            </a:r>
          </a:p>
          <a:p>
            <a:endParaRPr lang="en-US" dirty="0"/>
          </a:p>
          <a:p>
            <a:r>
              <a:rPr lang="en-US" dirty="0"/>
              <a:t>We looked at emulating the model describing our data but we can also think about emulating our likelihood function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49F937-3D71-EB14-FD5F-7FC359F2A5E5}"/>
                  </a:ext>
                </a:extLst>
              </p:cNvPr>
              <p:cNvSpPr txBox="1"/>
              <p:nvPr/>
            </p:nvSpPr>
            <p:spPr>
              <a:xfrm>
                <a:off x="1691640" y="1690688"/>
                <a:ext cx="8808720" cy="896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49F937-3D71-EB14-FD5F-7FC359F2A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1690688"/>
                <a:ext cx="8808720" cy="896207"/>
              </a:xfrm>
              <a:prstGeom prst="rect">
                <a:avLst/>
              </a:prstGeom>
              <a:blipFill>
                <a:blip r:embed="rId2"/>
                <a:stretch>
                  <a:fillRect t="-147222" b="-20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1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Simulation Based Inference (SBI)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3BA9-F733-3E81-6EDE-22B6209B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009"/>
            <a:ext cx="10515600" cy="45629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Sometimes referred to as Likelihood-free Inference (not a good name)</a:t>
            </a:r>
          </a:p>
          <a:p>
            <a:endParaRPr lang="en-US" dirty="0"/>
          </a:p>
          <a:p>
            <a:r>
              <a:rPr lang="en-US" dirty="0"/>
              <a:t>Or Implicit likelihood inference (a decent name)</a:t>
            </a:r>
          </a:p>
          <a:p>
            <a:endParaRPr lang="en-US" dirty="0"/>
          </a:p>
          <a:p>
            <a:r>
              <a:rPr lang="en-US" dirty="0"/>
              <a:t>The idea is to learn an approximation for the likelihood or indeed the posterior via simulations of the data</a:t>
            </a:r>
          </a:p>
          <a:p>
            <a:endParaRPr lang="en-US" dirty="0"/>
          </a:p>
          <a:p>
            <a:r>
              <a:rPr lang="en-US" dirty="0" err="1"/>
              <a:t>Benificial</a:t>
            </a:r>
            <a:r>
              <a:rPr lang="en-US" dirty="0"/>
              <a:t> when we can not analytically write the likelihood, we do not know the noise distribution in our data or the analytic likelihood is too computationally expensive</a:t>
            </a:r>
          </a:p>
          <a:p>
            <a:endParaRPr lang="en-US" dirty="0"/>
          </a:p>
          <a:p>
            <a:r>
              <a:rPr lang="en-US" dirty="0"/>
              <a:t>Simulations here includes the physics we are interested in, and contaminating signals, the noise and the impact of the instrument we are observing with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Simulation Based Inference (SBI)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3BA9-F733-3E81-6EDE-22B6209B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009"/>
            <a:ext cx="10515600" cy="4562954"/>
          </a:xfrm>
        </p:spPr>
        <p:txBody>
          <a:bodyPr>
            <a:normAutofit/>
          </a:bodyPr>
          <a:lstStyle/>
          <a:p>
            <a:r>
              <a:rPr lang="en-US" dirty="0" err="1"/>
              <a:t>Benificial</a:t>
            </a:r>
            <a:r>
              <a:rPr lang="en-US" dirty="0"/>
              <a:t> when we can not analytically write the likelihood, we do not know the noise distribution in our data or the analytic likelihood is too computationally expensive</a:t>
            </a:r>
          </a:p>
          <a:p>
            <a:endParaRPr lang="en-US" dirty="0"/>
          </a:p>
          <a:p>
            <a:r>
              <a:rPr lang="en-US" dirty="0"/>
              <a:t>For example, we might want to do field level inference on images from the SKA (analytically hard to define likelihood)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Or we might want to do quick follow up observations of Gravitational Wave observations (GW analytic likelihoods are very complete but to slow to trigger follow up observations)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Approximate Bayesian Computation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2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10515600" cy="45629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ABC originates from the 80s (Rubin 1984) and was one of the first proposed techniques for simulation based inference</a:t>
                </a:r>
              </a:p>
              <a:p>
                <a:endParaRPr lang="en-US" dirty="0"/>
              </a:p>
              <a:p>
                <a:r>
                  <a:rPr lang="en-US" dirty="0"/>
                  <a:t>The idea is to generate a set of simulations covering a broad prior parameter space</a:t>
                </a:r>
              </a:p>
              <a:p>
                <a:endParaRPr lang="en-US" dirty="0"/>
              </a:p>
              <a:p>
                <a:r>
                  <a:rPr lang="en-US" dirty="0"/>
                  <a:t>Define a distance metric between the data and simulations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And define a non-zero tolerance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such that samples are accepted into the posterior based 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10515600" cy="4562954"/>
              </a:xfrm>
              <a:blipFill>
                <a:blip r:embed="rId2"/>
                <a:stretch>
                  <a:fillRect l="-1086" t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Approximating the posterior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10515600" cy="456295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Effectively we are estimating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hoping that it approximates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well</a:t>
                </a:r>
              </a:p>
              <a:p>
                <a:endParaRPr lang="en-US" dirty="0"/>
              </a:p>
              <a:p>
                <a:r>
                  <a:rPr lang="en-US" dirty="0"/>
                  <a:t>For small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this is true and becomes exact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zero</a:t>
                </a:r>
              </a:p>
              <a:p>
                <a:endParaRPr lang="en-US" dirty="0"/>
              </a:p>
              <a:p>
                <a:r>
                  <a:rPr lang="en-US" dirty="0"/>
                  <a:t>However,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set to large then the approximation will be poor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constitutes small and large will be problem specific and so setting epsilon is hard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10515600" cy="4562954"/>
              </a:xfrm>
              <a:blipFill>
                <a:blip r:embed="rId2"/>
                <a:stretch>
                  <a:fillRect l="-1086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1008</Words>
  <Application>Microsoft Macintosh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Lecture 16 Simulation Based Inference for Astrophysics and Cosmology</vt:lpstr>
      <vt:lpstr>Overview</vt:lpstr>
      <vt:lpstr>What is Simulation Based Inference?</vt:lpstr>
      <vt:lpstr>Why not emulate the likelihood?</vt:lpstr>
      <vt:lpstr>Simulation Based Inference (SBI)</vt:lpstr>
      <vt:lpstr>Simulation Based Inference (SBI)</vt:lpstr>
      <vt:lpstr>Approximate Bayesian Computation</vt:lpstr>
      <vt:lpstr>The idea</vt:lpstr>
      <vt:lpstr>Approximating the posterior</vt:lpstr>
      <vt:lpstr>An Example</vt:lpstr>
      <vt:lpstr>An Example</vt:lpstr>
      <vt:lpstr>What does the algorithm look like?</vt:lpstr>
      <vt:lpstr>ϵ=20</vt:lpstr>
      <vt:lpstr>ϵ=10</vt:lpstr>
      <vt:lpstr>ϵ=5</vt:lpstr>
      <vt:lpstr>No likelihood calls</vt:lpstr>
      <vt:lpstr>Problems with ABC?</vt:lpstr>
      <vt:lpstr>Neural Posterior Estimation (NPE)</vt:lpstr>
      <vt:lpstr>What is NPE?</vt:lpstr>
      <vt:lpstr>Normalizing Flows</vt:lpstr>
      <vt:lpstr>Neural Ratio Estimation (NRE)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modern “large-N” radio interferometers </dc:title>
  <dc:creator>Eloy de Lera Acedo</dc:creator>
  <cp:lastModifiedBy>Harry Bevins</cp:lastModifiedBy>
  <cp:revision>7</cp:revision>
  <dcterms:created xsi:type="dcterms:W3CDTF">2024-01-02T17:05:58Z</dcterms:created>
  <dcterms:modified xsi:type="dcterms:W3CDTF">2024-02-22T13:55:30Z</dcterms:modified>
</cp:coreProperties>
</file>