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27.png" ContentType="image/png"/>
  <Override PartName="/ppt/media/image33.jpeg" ContentType="image/jpeg"/>
  <Override PartName="/ppt/media/image26.jpeg" ContentType="image/jpeg"/>
  <Override PartName="/ppt/media/image24.png" ContentType="image/png"/>
  <Override PartName="/ppt/media/image23.jpeg" ContentType="image/jpeg"/>
  <Override PartName="/ppt/media/image22.png" ContentType="image/png"/>
  <Override PartName="/ppt/media/image29.png" ContentType="image/png"/>
  <Override PartName="/ppt/media/image6.png" ContentType="image/png"/>
  <Override PartName="/ppt/media/image31.png" ContentType="image/png"/>
  <Override PartName="/ppt/media/image7.png" ContentType="image/png"/>
  <Override PartName="/ppt/media/image28.png" ContentType="image/png"/>
  <Override PartName="/ppt/media/image8.jpeg" ContentType="image/jpeg"/>
  <Override PartName="/ppt/media/image5.png" ContentType="image/png"/>
  <Override PartName="/ppt/media/image9.png" ContentType="image/png"/>
  <Override PartName="/ppt/media/image11.png" ContentType="image/png"/>
  <Override PartName="/ppt/media/image34.png" ContentType="image/png"/>
  <Override PartName="/ppt/media/image12.jpeg" ContentType="image/jpeg"/>
  <Override PartName="/ppt/media/image13.png" ContentType="image/png"/>
  <Override PartName="/ppt/media/image30.jpeg" ContentType="image/jpeg"/>
  <Override PartName="/ppt/media/image15.png" ContentType="image/png"/>
  <Override PartName="/ppt/media/image4.jpeg" ContentType="image/jpeg"/>
  <Override PartName="/ppt/media/image32.png" ContentType="image/png"/>
  <Override PartName="/ppt/media/image2.png" ContentType="image/png"/>
  <Override PartName="/ppt/media/image25.png" ContentType="image/png"/>
  <Override PartName="/ppt/media/image3.png" ContentType="image/png"/>
  <Override PartName="/ppt/media/image1.jpeg" ContentType="image/jpeg"/>
  <Override PartName="/ppt/media/image35.jpeg" ContentType="image/jpeg"/>
  <Override PartName="/ppt/media/image10.png" ContentType="image/png"/>
  <Override PartName="/ppt/media/image14.png" ContentType="image/png"/>
  <Override PartName="/ppt/media/image16.jpeg" ContentType="image/jpeg"/>
  <Override PartName="/ppt/media/image17.png" ContentType="image/png"/>
  <Override PartName="/ppt/media/image18.png" ContentType="image/png"/>
  <Override PartName="/ppt/media/image21.png" ContentType="image/png"/>
  <Override PartName="/ppt/media/image19.png" ContentType="image/png"/>
  <Override PartName="/ppt/media/image20.jpeg" ContentType="image/jpe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225720"/>
            <a:ext cx="9071640" cy="2217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highlight>
                <a:srgbClr val="ffffff"/>
              </a:highlight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endParaRPr b="0" lang="en-GB" sz="2400" spc="-1" strike="noStrike">
              <a:solidFill>
                <a:srgbClr val="0066cc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4354560"/>
            <a:ext cx="10079640" cy="1315800"/>
          </a:xfrm>
          <a:prstGeom prst="rect">
            <a:avLst/>
          </a:prstGeom>
          <a:ln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0" y="1755720"/>
            <a:ext cx="9071640" cy="9468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3300" spc="-1" strike="noStrike">
                <a:solidFill>
                  <a:srgbClr val="006699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006699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4000" y="3042000"/>
            <a:ext cx="9071640" cy="1573200"/>
          </a:xfrm>
          <a:prstGeom prst="rect">
            <a:avLst/>
          </a:prstGeom>
        </p:spPr>
        <p:txBody>
          <a:bodyPr lIns="0" rIns="0" tIns="0" bIns="0">
            <a:normAutofit fontScale="65000"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Click to edit the outline text format</a:t>
            </a:r>
            <a:endParaRPr b="0" lang="en-GB" sz="2400" spc="-1" strike="noStrike"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latin typeface="Arial"/>
              </a:rPr>
              <a:t>Second Outline Level</a:t>
            </a:r>
            <a:endParaRPr b="0" lang="en-GB" sz="2100" spc="-1" strike="noStrike"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Third Outline Level</a:t>
            </a:r>
            <a:endParaRPr b="0" lang="en-GB" sz="1800" spc="-1" strike="noStrike"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latin typeface="Arial"/>
              </a:rPr>
              <a:t>Fourth Outline Level</a:t>
            </a:r>
            <a:endParaRPr b="0" lang="en-GB" sz="1500" spc="-1" strike="noStrike"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Fifth Outline Level</a:t>
            </a:r>
            <a:endParaRPr b="0" lang="en-GB" sz="1500" spc="-1" strike="noStrike"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Sixth Outline Level</a:t>
            </a:r>
            <a:endParaRPr b="0" lang="en-GB" sz="1500" spc="-1" strike="noStrike"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Seventh Outline Level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73FA0AC9-FDF4-47E5-B5E4-8FC0D533EFA5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ustomShape 1"/>
          <p:cNvSpPr/>
          <p:nvPr/>
        </p:nvSpPr>
        <p:spPr>
          <a:xfrm>
            <a:off x="0" y="0"/>
            <a:ext cx="10076760" cy="706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2"/>
          <p:cNvSpPr/>
          <p:nvPr/>
        </p:nvSpPr>
        <p:spPr>
          <a:xfrm>
            <a:off x="0" y="4965120"/>
            <a:ext cx="10076760" cy="706320"/>
          </a:xfrm>
          <a:prstGeom prst="rect">
            <a:avLst/>
          </a:prstGeom>
          <a:gradFill rotWithShape="0">
            <a:gsLst>
              <a:gs pos="0">
                <a:srgbClr val="dff2fc"/>
              </a:gs>
              <a:gs pos="100000">
                <a:srgbClr val="009bdd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PlaceHolder 3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478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GB" sz="3300" spc="-1" strike="noStrike">
                <a:solidFill>
                  <a:srgbClr val="ffffff"/>
                </a:solidFill>
                <a:latin typeface="Arial"/>
              </a:rPr>
              <a:t>Click to edit the title text format</a:t>
            </a:r>
            <a:endParaRPr b="0" lang="en-GB" sz="33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spcBef>
                <a:spcPts val="10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66cc"/>
                </a:solidFill>
                <a:latin typeface="Arial"/>
              </a:rPr>
              <a:t>Click to edit the outline text format</a:t>
            </a:r>
            <a:endParaRPr b="0" lang="en-GB" sz="2400" spc="-1" strike="noStrike">
              <a:solidFill>
                <a:srgbClr val="0066cc"/>
              </a:solidFill>
              <a:latin typeface="Arial"/>
            </a:endParaRPr>
          </a:p>
          <a:p>
            <a:pPr lvl="1" marL="864000" indent="-324000">
              <a:spcBef>
                <a:spcPts val="85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100" spc="-1" strike="noStrike">
                <a:solidFill>
                  <a:srgbClr val="0066cc"/>
                </a:solidFill>
                <a:latin typeface="Arial"/>
              </a:rPr>
              <a:t>Second Outline Level</a:t>
            </a:r>
            <a:endParaRPr b="0" lang="en-GB" sz="2100" spc="-1" strike="noStrike">
              <a:solidFill>
                <a:srgbClr val="0066cc"/>
              </a:solidFill>
              <a:latin typeface="Arial"/>
            </a:endParaRPr>
          </a:p>
          <a:p>
            <a:pPr lvl="2" marL="1296000" indent="-288000">
              <a:spcBef>
                <a:spcPts val="635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66cc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66cc"/>
              </a:solidFill>
              <a:latin typeface="Arial"/>
            </a:endParaRPr>
          </a:p>
          <a:p>
            <a:pPr lvl="3" marL="1728000" indent="-216000">
              <a:spcBef>
                <a:spcPts val="422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500" spc="-1" strike="noStrike">
                <a:solidFill>
                  <a:srgbClr val="0066cc"/>
                </a:solidFill>
                <a:latin typeface="Arial"/>
              </a:rPr>
              <a:t>Fourth Outline Level</a:t>
            </a:r>
            <a:endParaRPr b="0" lang="en-GB" sz="1500" spc="-1" strike="noStrike">
              <a:solidFill>
                <a:srgbClr val="0066cc"/>
              </a:solidFill>
              <a:latin typeface="Arial"/>
            </a:endParaRPr>
          </a:p>
          <a:p>
            <a:pPr lvl="4" marL="2160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66cc"/>
                </a:solidFill>
                <a:latin typeface="Arial"/>
              </a:rPr>
              <a:t>Fifth Outline Level</a:t>
            </a:r>
            <a:endParaRPr b="0" lang="en-GB" sz="1500" spc="-1" strike="noStrike">
              <a:solidFill>
                <a:srgbClr val="0066cc"/>
              </a:solidFill>
              <a:latin typeface="Arial"/>
            </a:endParaRPr>
          </a:p>
          <a:p>
            <a:pPr lvl="5" marL="2592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66cc"/>
                </a:solidFill>
                <a:latin typeface="Arial"/>
              </a:rPr>
              <a:t>Sixth Outline Level</a:t>
            </a:r>
            <a:endParaRPr b="0" lang="en-GB" sz="1500" spc="-1" strike="noStrike">
              <a:solidFill>
                <a:srgbClr val="0066cc"/>
              </a:solidFill>
              <a:latin typeface="Arial"/>
            </a:endParaRPr>
          </a:p>
          <a:p>
            <a:pPr lvl="6" marL="3024000" indent="-216000">
              <a:spcBef>
                <a:spcPts val="21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solidFill>
                  <a:srgbClr val="0066cc"/>
                </a:solidFill>
                <a:latin typeface="Arial"/>
              </a:rPr>
              <a:t>Seventh Outline Level</a:t>
            </a:r>
            <a:endParaRPr b="0" lang="en-GB" sz="1500" spc="-1" strike="noStrike">
              <a:solidFill>
                <a:srgbClr val="0066cc"/>
              </a:solidFill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GB" sz="1400" spc="-1" strike="noStrike">
                <a:latin typeface="Arial"/>
              </a:rPr>
              <a:t>&lt;date/time&gt;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7" name="PlaceHolder 6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GB" sz="1400" spc="-1" strike="noStrike">
                <a:latin typeface="Arial"/>
              </a:rPr>
              <a:t>&lt;footer&gt;</a:t>
            </a:r>
            <a:endParaRPr b="0" lang="en-GB" sz="1400" spc="-1" strike="noStrike">
              <a:latin typeface="Arial"/>
            </a:endParaRPr>
          </a:p>
        </p:txBody>
      </p:sp>
      <p:sp>
        <p:nvSpPr>
          <p:cNvPr id="48" name="PlaceHolder 7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9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B7111426-0B73-45F3-BF5A-754421BDDDF6}" type="slidenum">
              <a:rPr b="0" lang="en-GB" sz="1400" spc="-1" strike="noStrike">
                <a:latin typeface="Arial"/>
              </a:rPr>
              <a:t>&lt;number&gt;</a:t>
            </a:fld>
            <a:endParaRPr b="0" lang="en-GB" sz="14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hyperlink" Target="https://arxiv.org/abs/2007.14970" TargetMode="External"/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5" Type="http://schemas.openxmlformats.org/officeDocument/2006/relationships/slideLayout" Target="../slideLayouts/slideLayout1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image" Target="../media/image35.jpeg"/><Relationship Id="rId3" Type="http://schemas.openxmlformats.org/officeDocument/2006/relationships/hyperlink" Target="https://arxiv.org/abs/2007.14970" TargetMode="External"/><Relationship Id="rId4" Type="http://schemas.openxmlformats.org/officeDocument/2006/relationships/hyperlink" Target="https://github.com/htjb/maxsmooth" TargetMode="External"/><Relationship Id="rId5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jpeg"/><Relationship Id="rId5" Type="http://schemas.openxmlformats.org/officeDocument/2006/relationships/image" Target="../media/image9.png"/><Relationship Id="rId6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hyperlink" Target="https://github.com/htjb/maxsmooth" TargetMode="External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image" Target="../media/image20.jpeg"/><Relationship Id="rId4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image" Target="../media/image22.png"/><Relationship Id="rId3" Type="http://schemas.openxmlformats.org/officeDocument/2006/relationships/image" Target="../media/image23.jpeg"/><Relationship Id="rId4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24.png"/><Relationship Id="rId2" Type="http://schemas.openxmlformats.org/officeDocument/2006/relationships/image" Target="../media/image25.png"/><Relationship Id="rId3" Type="http://schemas.openxmlformats.org/officeDocument/2006/relationships/image" Target="../media/image26.jpeg"/><Relationship Id="rId4" Type="http://schemas.openxmlformats.org/officeDocument/2006/relationships/image" Target="../media/image27.png"/><Relationship Id="rId5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8.png"/><Relationship Id="rId2" Type="http://schemas.openxmlformats.org/officeDocument/2006/relationships/image" Target="../media/image29.png"/><Relationship Id="rId3" Type="http://schemas.openxmlformats.org/officeDocument/2006/relationships/image" Target="../media/image30.jpeg"/><Relationship Id="rId4" Type="http://schemas.openxmlformats.org/officeDocument/2006/relationships/image" Target="../media/image31.png"/><Relationship Id="rId5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image" Target="../media/image33.jpeg"/><Relationship Id="rId3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TextShape 1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86" name="TextShape 2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1</a:t>
            </a:r>
            <a:endParaRPr b="0" lang="en-GB" sz="1350" spc="-1" strike="noStrike"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1"/>
          <a:srcRect l="31980" t="32871" r="23016" b="39185"/>
          <a:stretch/>
        </p:blipFill>
        <p:spPr>
          <a:xfrm>
            <a:off x="1155240" y="1332360"/>
            <a:ext cx="7628760" cy="2663640"/>
          </a:xfrm>
          <a:prstGeom prst="rect">
            <a:avLst/>
          </a:prstGeom>
          <a:ln>
            <a:noFill/>
          </a:ln>
        </p:spPr>
      </p:pic>
      <p:sp>
        <p:nvSpPr>
          <p:cNvPr id="88" name="TextShape 3"/>
          <p:cNvSpPr txBox="1"/>
          <p:nvPr/>
        </p:nvSpPr>
        <p:spPr>
          <a:xfrm>
            <a:off x="360000" y="0"/>
            <a:ext cx="6701760" cy="771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TlwgTypewriter"/>
              </a:rPr>
              <a:t>maxsmooth</a:t>
            </a:r>
            <a:r>
              <a:rPr b="0" lang="en-GB" sz="2200" spc="-1" strike="noStrike">
                <a:latin typeface="Arial"/>
              </a:rPr>
              <a:t> and its applications in </a:t>
            </a:r>
            <a:endParaRPr b="0" lang="en-GB" sz="2200" spc="-1" strike="noStrike">
              <a:latin typeface="Arial"/>
            </a:endParaRPr>
          </a:p>
          <a:p>
            <a:r>
              <a:rPr b="0" lang="en-GB" sz="2200" spc="-1" strike="noStrike">
                <a:latin typeface="Arial"/>
              </a:rPr>
              <a:t>21-cm cosmology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89" name="TextShape 4"/>
          <p:cNvSpPr txBox="1"/>
          <p:nvPr/>
        </p:nvSpPr>
        <p:spPr>
          <a:xfrm>
            <a:off x="6831720" y="4449960"/>
            <a:ext cx="29602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500" spc="-1" strike="noStrike">
                <a:latin typeface="Arial"/>
                <a:hlinkClick r:id="rId2"/>
              </a:rPr>
              <a:t>https://arxiv.org/abs/2007.14970</a:t>
            </a:r>
            <a:r>
              <a:rPr b="0" lang="en-GB" sz="1500" spc="-1" strike="noStrike">
                <a:latin typeface="Arial"/>
              </a:rPr>
              <a:t> 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90" name="Picture 2_0" descr="Picture"/>
          <p:cNvPicPr/>
          <p:nvPr/>
        </p:nvPicPr>
        <p:blipFill>
          <a:blip r:embed="rId3"/>
          <a:stretch/>
        </p:blipFill>
        <p:spPr>
          <a:xfrm>
            <a:off x="830232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91" name="" descr=""/>
          <p:cNvPicPr/>
          <p:nvPr/>
        </p:nvPicPr>
        <p:blipFill>
          <a:blip r:embed="rId4"/>
          <a:stretch/>
        </p:blipFill>
        <p:spPr>
          <a:xfrm>
            <a:off x="6366240" y="-18720"/>
            <a:ext cx="1936080" cy="50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9216000" y="5364000"/>
            <a:ext cx="846000" cy="4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10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58" name="TextShape 2"/>
          <p:cNvSpPr txBox="1"/>
          <p:nvPr/>
        </p:nvSpPr>
        <p:spPr>
          <a:xfrm>
            <a:off x="288000" y="180000"/>
            <a:ext cx="35197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Summary and Conclusions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9" name="TextShape 3"/>
          <p:cNvSpPr txBox="1"/>
          <p:nvPr/>
        </p:nvSpPr>
        <p:spPr>
          <a:xfrm>
            <a:off x="576000" y="1080000"/>
            <a:ext cx="8712000" cy="29516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lwgTypewriter"/>
              </a:rPr>
              <a:t>maxsmooth</a:t>
            </a:r>
            <a:r>
              <a:rPr b="0" lang="en-GB" sz="1800" spc="-1" strike="noStrike">
                <a:latin typeface="Arial"/>
              </a:rPr>
              <a:t> is a fast and robust tool for fitting MSFs and related functions.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2 orders of magnitude faster than historically used methods for fitting MSFs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MSFs are shown to be better suited for modelling foregrounds than commonly used unconstrained polynomials.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There are limitations to the usefulness of MSFs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8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Arial"/>
              </a:rPr>
              <a:t>We can use MSFs to identify the presence of non-smooth systematics in 21-cm experiments like LEDA and EDGES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60" name="Picture 2_10" descr="Picture"/>
          <p:cNvPicPr/>
          <p:nvPr/>
        </p:nvPicPr>
        <p:blipFill>
          <a:blip r:embed="rId1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61" name="" descr=""/>
          <p:cNvPicPr/>
          <p:nvPr/>
        </p:nvPicPr>
        <p:blipFill>
          <a:blip r:embed="rId2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sp>
        <p:nvSpPr>
          <p:cNvPr id="162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63" name="TextShape 5"/>
          <p:cNvSpPr txBox="1"/>
          <p:nvPr/>
        </p:nvSpPr>
        <p:spPr>
          <a:xfrm>
            <a:off x="1287720" y="4392000"/>
            <a:ext cx="357768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500" spc="-1" strike="noStrike">
                <a:latin typeface="Arial"/>
              </a:rPr>
              <a:t>Paper: </a:t>
            </a:r>
            <a:r>
              <a:rPr b="0" lang="en-GB" sz="1500" spc="-1" strike="noStrike">
                <a:latin typeface="Arial"/>
                <a:hlinkClick r:id="rId3"/>
              </a:rPr>
              <a:t>https://arxiv.org/abs/2007.14970</a:t>
            </a:r>
            <a:r>
              <a:rPr b="0" lang="en-GB" sz="1500" spc="-1" strike="noStrike">
                <a:latin typeface="Arial"/>
              </a:rPr>
              <a:t> 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64" name="TextShape 6"/>
          <p:cNvSpPr txBox="1"/>
          <p:nvPr/>
        </p:nvSpPr>
        <p:spPr>
          <a:xfrm>
            <a:off x="4942080" y="4377960"/>
            <a:ext cx="376992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latin typeface="Arial"/>
              </a:rPr>
              <a:t>Github: </a:t>
            </a:r>
            <a:r>
              <a:rPr b="0" lang="en-GB" sz="1500" spc="-1" strike="noStrike">
                <a:latin typeface="Arial"/>
                <a:hlinkClick r:id="rId4"/>
              </a:rPr>
              <a:t>https://github.com/htjb/maxsmooth</a:t>
            </a:r>
            <a:endParaRPr b="0" lang="en-GB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2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93" name="TextShape 2"/>
          <p:cNvSpPr txBox="1"/>
          <p:nvPr/>
        </p:nvSpPr>
        <p:spPr>
          <a:xfrm>
            <a:off x="288000" y="180000"/>
            <a:ext cx="511992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What are Maximally Smooth Functions?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6103440" y="1512000"/>
            <a:ext cx="3472560" cy="2673360"/>
          </a:xfrm>
          <a:prstGeom prst="rect">
            <a:avLst/>
          </a:prstGeom>
          <a:ln>
            <a:noFill/>
          </a:ln>
        </p:spPr>
      </p:pic>
      <p:sp>
        <p:nvSpPr>
          <p:cNvPr id="95" name="TextShape 3"/>
          <p:cNvSpPr txBox="1"/>
          <p:nvPr/>
        </p:nvSpPr>
        <p:spPr>
          <a:xfrm>
            <a:off x="504000" y="936000"/>
            <a:ext cx="5472000" cy="38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Originally proposed in Sathyanarayana Rao et al. (2015, 2017) 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Functions constrained by: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with </a:t>
            </a:r>
            <a:r>
              <a:rPr b="0" i="1" lang="en-GB" sz="1500" spc="-1" strike="noStrike">
                <a:latin typeface="Arial"/>
              </a:rPr>
              <a:t>m</a:t>
            </a:r>
            <a:r>
              <a:rPr b="0" i="1" lang="en-GB" sz="1500" spc="-1" strike="noStrike">
                <a:latin typeface="Times New Roman"/>
                <a:ea typeface="Times New Roman"/>
              </a:rPr>
              <a:t>≥</a:t>
            </a:r>
            <a:r>
              <a:rPr b="0" i="1" lang="en-GB" sz="1500" spc="-1" strike="noStrike">
                <a:latin typeface="Arial"/>
                <a:ea typeface="Times New Roman"/>
              </a:rPr>
              <a:t>2.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Times New Roman"/>
              </a:rPr>
              <a:t>Example function 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Smooth properties ideal for modelling foregrounds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Generalise to Derivative Constrained Functions (DCFs) with different constraints on derivatives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Example using the EDGES data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1827360" y="1828440"/>
            <a:ext cx="2376000" cy="669600"/>
          </a:xfrm>
          <a:prstGeom prst="rect">
            <a:avLst/>
          </a:prstGeom>
          <a:ln>
            <a:noFill/>
          </a:ln>
        </p:spPr>
      </p:pic>
      <p:pic>
        <p:nvPicPr>
          <p:cNvPr id="97" name="Picture 2_1" descr="Picture"/>
          <p:cNvPicPr/>
          <p:nvPr/>
        </p:nvPicPr>
        <p:blipFill>
          <a:blip r:embed="rId3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98" name="" descr=""/>
          <p:cNvPicPr/>
          <p:nvPr/>
        </p:nvPicPr>
        <p:blipFill>
          <a:blip r:embed="rId4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pic>
        <p:nvPicPr>
          <p:cNvPr id="99" name="" descr=""/>
          <p:cNvPicPr/>
          <p:nvPr/>
        </p:nvPicPr>
        <p:blipFill>
          <a:blip r:embed="rId5"/>
          <a:srcRect l="44930" t="36949" r="31185" b="55424"/>
          <a:stretch/>
        </p:blipFill>
        <p:spPr>
          <a:xfrm>
            <a:off x="2423520" y="2664000"/>
            <a:ext cx="1752120" cy="575640"/>
          </a:xfrm>
          <a:prstGeom prst="rect">
            <a:avLst/>
          </a:prstGeom>
          <a:ln>
            <a:noFill/>
          </a:ln>
        </p:spPr>
      </p:pic>
      <p:sp>
        <p:nvSpPr>
          <p:cNvPr id="100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" descr=""/>
          <p:cNvPicPr/>
          <p:nvPr/>
        </p:nvPicPr>
        <p:blipFill>
          <a:blip r:embed="rId1"/>
          <a:srcRect l="2039" t="2625" r="2091" b="4659"/>
          <a:stretch/>
        </p:blipFill>
        <p:spPr>
          <a:xfrm>
            <a:off x="5976000" y="1388880"/>
            <a:ext cx="3744000" cy="2848320"/>
          </a:xfrm>
          <a:prstGeom prst="rect">
            <a:avLst/>
          </a:prstGeom>
          <a:ln>
            <a:noFill/>
          </a:ln>
        </p:spPr>
      </p:pic>
      <p:sp>
        <p:nvSpPr>
          <p:cNvPr id="102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3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250560" y="216000"/>
            <a:ext cx="285552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What is </a:t>
            </a:r>
            <a:r>
              <a:rPr b="0" lang="en-GB" sz="2200" spc="-1" strike="noStrike">
                <a:latin typeface="TlwgTypewriter"/>
              </a:rPr>
              <a:t>maxsmooth</a:t>
            </a:r>
            <a:r>
              <a:rPr b="0" lang="en-GB" sz="2200" spc="-1" strike="noStrike">
                <a:latin typeface="Arial"/>
              </a:rPr>
              <a:t>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04" name="TextShape 3"/>
          <p:cNvSpPr txBox="1"/>
          <p:nvPr/>
        </p:nvSpPr>
        <p:spPr>
          <a:xfrm>
            <a:off x="648000" y="1224000"/>
            <a:ext cx="5184000" cy="338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Robust and fast algorithm for fitting DCFs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2 orders of magnitude faster than historically used Basin-hopping/Nelder-Mead routines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Based in quadratic programming and a division of the parameter space determined on the constraints (more details in the paper)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05" name="Picture 2_2" descr="Picture"/>
          <p:cNvPicPr/>
          <p:nvPr/>
        </p:nvPicPr>
        <p:blipFill>
          <a:blip r:embed="rId2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06" name="" descr=""/>
          <p:cNvPicPr/>
          <p:nvPr/>
        </p:nvPicPr>
        <p:blipFill>
          <a:blip r:embed="rId3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pic>
        <p:nvPicPr>
          <p:cNvPr id="107" name="" descr=""/>
          <p:cNvPicPr/>
          <p:nvPr/>
        </p:nvPicPr>
        <p:blipFill>
          <a:blip r:embed="rId4"/>
          <a:stretch/>
        </p:blipFill>
        <p:spPr>
          <a:xfrm>
            <a:off x="1872000" y="3168000"/>
            <a:ext cx="2376000" cy="669600"/>
          </a:xfrm>
          <a:prstGeom prst="rect">
            <a:avLst/>
          </a:prstGeom>
          <a:ln>
            <a:noFill/>
          </a:ln>
        </p:spPr>
      </p:pic>
      <p:sp>
        <p:nvSpPr>
          <p:cNvPr id="108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4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10" name="TextShape 2"/>
          <p:cNvSpPr txBox="1"/>
          <p:nvPr/>
        </p:nvSpPr>
        <p:spPr>
          <a:xfrm>
            <a:off x="250560" y="216000"/>
            <a:ext cx="285552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What is </a:t>
            </a:r>
            <a:r>
              <a:rPr b="0" lang="en-GB" sz="2200" spc="-1" strike="noStrike">
                <a:latin typeface="TlwgTypewriter"/>
              </a:rPr>
              <a:t>maxsmooth</a:t>
            </a:r>
            <a:r>
              <a:rPr b="0" lang="en-GB" sz="2200" spc="-1" strike="noStrike">
                <a:latin typeface="Arial"/>
              </a:rPr>
              <a:t>?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11" name="" descr=""/>
          <p:cNvPicPr/>
          <p:nvPr/>
        </p:nvPicPr>
        <p:blipFill>
          <a:blip r:embed="rId1"/>
          <a:stretch/>
        </p:blipFill>
        <p:spPr>
          <a:xfrm>
            <a:off x="4717080" y="1080000"/>
            <a:ext cx="5074920" cy="3701520"/>
          </a:xfrm>
          <a:prstGeom prst="rect">
            <a:avLst/>
          </a:prstGeom>
          <a:ln>
            <a:noFill/>
          </a:ln>
        </p:spPr>
      </p:pic>
      <p:sp>
        <p:nvSpPr>
          <p:cNvPr id="112" name="TextShape 3"/>
          <p:cNvSpPr txBox="1"/>
          <p:nvPr/>
        </p:nvSpPr>
        <p:spPr>
          <a:xfrm>
            <a:off x="144000" y="792000"/>
            <a:ext cx="4248000" cy="288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Division of the parameter space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For Basin-hopping each region acts as a basin but these aren’t always explored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TlwgTypewriter"/>
              </a:rPr>
              <a:t>maxsmooth</a:t>
            </a:r>
            <a:r>
              <a:rPr b="0" i="1" lang="en-GB" sz="1500" spc="-1" strike="noStrike">
                <a:latin typeface="Arial"/>
              </a:rPr>
              <a:t> </a:t>
            </a:r>
            <a:r>
              <a:rPr b="0" lang="en-GB" sz="1500" spc="-1" strike="noStrike">
                <a:latin typeface="Arial"/>
              </a:rPr>
              <a:t>allows you to explore the entire parameter space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Available on Github: </a:t>
            </a:r>
            <a:r>
              <a:rPr b="0" lang="en-GB" sz="1500" spc="-1" strike="noStrike">
                <a:latin typeface="Arial"/>
                <a:hlinkClick r:id="rId2"/>
              </a:rPr>
              <a:t>https://github.com/htjb/maxsmooth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pip install </a:t>
            </a:r>
            <a:r>
              <a:rPr b="0" lang="en-GB" sz="1500" spc="-1" strike="noStrike">
                <a:latin typeface="TlwgTypewriter"/>
              </a:rPr>
              <a:t>maxsmooth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13" name="Picture 2_3" descr="Picture"/>
          <p:cNvPicPr/>
          <p:nvPr/>
        </p:nvPicPr>
        <p:blipFill>
          <a:blip r:embed="rId3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14" name="" descr=""/>
          <p:cNvPicPr/>
          <p:nvPr/>
        </p:nvPicPr>
        <p:blipFill>
          <a:blip r:embed="rId4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pic>
        <p:nvPicPr>
          <p:cNvPr id="115" name="" descr=""/>
          <p:cNvPicPr/>
          <p:nvPr/>
        </p:nvPicPr>
        <p:blipFill>
          <a:blip r:embed="rId5"/>
          <a:srcRect l="16266" t="11286" r="55872" b="68388"/>
          <a:stretch/>
        </p:blipFill>
        <p:spPr>
          <a:xfrm>
            <a:off x="1080360" y="3528000"/>
            <a:ext cx="3167640" cy="1299240"/>
          </a:xfrm>
          <a:prstGeom prst="rect">
            <a:avLst/>
          </a:prstGeom>
          <a:ln>
            <a:noFill/>
          </a:ln>
        </p:spPr>
      </p:pic>
      <p:sp>
        <p:nvSpPr>
          <p:cNvPr id="116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5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18" name="TextShape 2"/>
          <p:cNvSpPr txBox="1"/>
          <p:nvPr/>
        </p:nvSpPr>
        <p:spPr>
          <a:xfrm>
            <a:off x="288000" y="180000"/>
            <a:ext cx="376668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DCFs and 21-cm Cosmology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4509360" y="1008360"/>
            <a:ext cx="5354640" cy="3242520"/>
          </a:xfrm>
          <a:prstGeom prst="rect">
            <a:avLst/>
          </a:prstGeom>
          <a:ln>
            <a:noFill/>
          </a:ln>
        </p:spPr>
      </p:pic>
      <p:sp>
        <p:nvSpPr>
          <p:cNvPr id="120" name="TextShape 3"/>
          <p:cNvSpPr txBox="1"/>
          <p:nvPr/>
        </p:nvSpPr>
        <p:spPr>
          <a:xfrm>
            <a:off x="360000" y="972000"/>
            <a:ext cx="4104000" cy="360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264 mock signals and a </a:t>
            </a:r>
            <a:r>
              <a:rPr b="0" i="1" lang="en-GB" sz="1500" spc="-1" strike="noStrike">
                <a:latin typeface="Arial"/>
                <a:ea typeface="Arial"/>
              </a:rPr>
              <a:t>ν</a:t>
            </a:r>
            <a:r>
              <a:rPr b="0" i="1" lang="en-GB" sz="1500" spc="-1" strike="noStrike" baseline="33000">
                <a:latin typeface="Arial"/>
                <a:ea typeface="Arial"/>
              </a:rPr>
              <a:t>-2.5</a:t>
            </a:r>
            <a:r>
              <a:rPr b="0" lang="en-GB" sz="1500" spc="-1" strike="noStrike">
                <a:latin typeface="Arial"/>
                <a:ea typeface="Arial"/>
              </a:rPr>
              <a:t> power law foreground.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Models from Cohen et al. (2017) and used by Singh et al. (2018)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Fit and remove different foreground models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Count turning points, </a:t>
            </a:r>
            <a:r>
              <a:rPr b="0" i="1" lang="en-GB" sz="1500" spc="-1" strike="noStrike">
                <a:latin typeface="Arial"/>
                <a:ea typeface="Arial"/>
              </a:rPr>
              <a:t>p</a:t>
            </a:r>
            <a:r>
              <a:rPr b="0" lang="en-GB" sz="1500" spc="-1" strike="noStrike">
                <a:latin typeface="Arial"/>
                <a:ea typeface="Arial"/>
              </a:rPr>
              <a:t>, in residuals and compare with those in the signal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GB" sz="1500" spc="-1" strike="noStrike">
                <a:latin typeface="Arial"/>
                <a:ea typeface="Arial"/>
              </a:rPr>
              <a:t>Δp=0 </a:t>
            </a:r>
            <a:r>
              <a:rPr b="0" lang="en-GB" sz="1500" spc="-1" strike="noStrike">
                <a:latin typeface="Arial"/>
                <a:ea typeface="Arial"/>
              </a:rPr>
              <a:t>indicates a strong remnant of the signal in the residuals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21" name="Picture 2_4" descr="Picture"/>
          <p:cNvPicPr/>
          <p:nvPr/>
        </p:nvPicPr>
        <p:blipFill>
          <a:blip r:embed="rId2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22" name="" descr=""/>
          <p:cNvPicPr/>
          <p:nvPr/>
        </p:nvPicPr>
        <p:blipFill>
          <a:blip r:embed="rId3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sp>
        <p:nvSpPr>
          <p:cNvPr id="123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6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25" name="TextShape 2"/>
          <p:cNvSpPr txBox="1"/>
          <p:nvPr/>
        </p:nvSpPr>
        <p:spPr>
          <a:xfrm>
            <a:off x="288000" y="180000"/>
            <a:ext cx="2619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Limitations of DCFs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26" name="" descr=""/>
          <p:cNvPicPr/>
          <p:nvPr/>
        </p:nvPicPr>
        <p:blipFill>
          <a:blip r:embed="rId1"/>
          <a:srcRect l="5387" t="2850" r="3000" b="7181"/>
          <a:stretch/>
        </p:blipFill>
        <p:spPr>
          <a:xfrm>
            <a:off x="4896360" y="756360"/>
            <a:ext cx="4895640" cy="3815640"/>
          </a:xfrm>
          <a:prstGeom prst="rect">
            <a:avLst/>
          </a:prstGeom>
          <a:ln>
            <a:noFill/>
          </a:ln>
        </p:spPr>
      </p:pic>
      <p:sp>
        <p:nvSpPr>
          <p:cNvPr id="127" name="TextShape 3"/>
          <p:cNvSpPr txBox="1"/>
          <p:nvPr/>
        </p:nvSpPr>
        <p:spPr>
          <a:xfrm>
            <a:off x="432360" y="1152000"/>
            <a:ext cx="4464000" cy="396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Three data sets with same foreground and noise but different signals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Pure foreground and Joint fits of signal with MSFs and an unconstrained polynomial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Find evidence that MSFs struggle with recovery of ‘smooth’ signals and identification of signals in the absence of any real signal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Similar problems with polynomials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Evidence is a strong indicator of presence of smooth signals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28" name="Picture 2_5" descr="Picture"/>
          <p:cNvPicPr/>
          <p:nvPr/>
        </p:nvPicPr>
        <p:blipFill>
          <a:blip r:embed="rId2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29" name="" descr=""/>
          <p:cNvPicPr/>
          <p:nvPr/>
        </p:nvPicPr>
        <p:blipFill>
          <a:blip r:embed="rId3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sp>
        <p:nvSpPr>
          <p:cNvPr id="130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7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32" name="TextShape 2"/>
          <p:cNvSpPr txBox="1"/>
          <p:nvPr/>
        </p:nvSpPr>
        <p:spPr>
          <a:xfrm>
            <a:off x="288000" y="180000"/>
            <a:ext cx="415548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TlwgTypewriter"/>
              </a:rPr>
              <a:t>maxsmooth</a:t>
            </a:r>
            <a:r>
              <a:rPr b="0" i="1" lang="en-GB" sz="2200" spc="-1" strike="noStrike">
                <a:latin typeface="Arial"/>
              </a:rPr>
              <a:t>, </a:t>
            </a:r>
            <a:r>
              <a:rPr b="0" lang="en-GB" sz="2200" spc="-1" strike="noStrike">
                <a:latin typeface="Arial"/>
              </a:rPr>
              <a:t>DCFs and EDGES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33" name="TextShape 3"/>
          <p:cNvSpPr txBox="1"/>
          <p:nvPr/>
        </p:nvSpPr>
        <p:spPr>
          <a:xfrm>
            <a:off x="288000" y="936000"/>
            <a:ext cx="3960000" cy="368892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Testing </a:t>
            </a:r>
            <a:r>
              <a:rPr b="0" lang="en-GB" sz="1500" spc="-1" strike="noStrike">
                <a:latin typeface="TlwgTypewriter"/>
              </a:rPr>
              <a:t>maxsmooth</a:t>
            </a:r>
            <a:r>
              <a:rPr b="0" lang="en-GB" sz="1500" spc="-1" strike="noStrike">
                <a:latin typeface="Arial"/>
              </a:rPr>
              <a:t> on the EDGES data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Previously analysed with  MSFs by Singh and Subrahmanyan (2019)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Pure foreground fit has log</a:t>
            </a:r>
            <a:r>
              <a:rPr b="0" i="1" lang="en-GB" sz="1500" spc="-1" strike="noStrike">
                <a:latin typeface="Arial"/>
              </a:rPr>
              <a:t>(Z)=216.80</a:t>
            </a:r>
            <a:r>
              <a:rPr b="0" i="1" lang="en-GB" sz="1500" spc="-1" strike="noStrike">
                <a:latin typeface="Arial"/>
                <a:ea typeface="Arial"/>
              </a:rPr>
              <a:t>±</a:t>
            </a:r>
            <a:r>
              <a:rPr b="0" i="1" lang="en-GB" sz="1500" spc="-1" strike="noStrike">
                <a:latin typeface="Arial"/>
                <a:ea typeface="Arial"/>
              </a:rPr>
              <a:t>0.09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Found evidence for sinusoidal systematic, </a:t>
            </a:r>
            <a:r>
              <a:rPr b="0" lang="en-GB" sz="1500" spc="-1" strike="noStrike">
                <a:latin typeface="Arial"/>
              </a:rPr>
              <a:t>log</a:t>
            </a:r>
            <a:r>
              <a:rPr b="0" i="1" lang="en-GB" sz="1500" spc="-1" strike="noStrike">
                <a:latin typeface="Arial"/>
              </a:rPr>
              <a:t>(Z)=302.99</a:t>
            </a:r>
            <a:r>
              <a:rPr b="0" i="1" lang="en-GB" sz="1500" spc="-1" strike="noStrike">
                <a:latin typeface="Arial"/>
                <a:ea typeface="Arial"/>
              </a:rPr>
              <a:t>±0.08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We can recover a theoretically plausible Gaussian signal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However the evidence is lower than for the systematic fit, </a:t>
            </a:r>
            <a:r>
              <a:rPr b="0" lang="en-GB" sz="1500" spc="-1" strike="noStrike">
                <a:latin typeface="Arial"/>
              </a:rPr>
              <a:t>log</a:t>
            </a:r>
            <a:r>
              <a:rPr b="0" i="1" lang="en-GB" sz="1500" spc="-1" strike="noStrike">
                <a:latin typeface="Arial"/>
              </a:rPr>
              <a:t>(Z)=292.67</a:t>
            </a:r>
            <a:r>
              <a:rPr b="0" i="1" lang="en-GB" sz="1500" spc="-1" strike="noStrike">
                <a:latin typeface="Arial"/>
                <a:ea typeface="Arial"/>
              </a:rPr>
              <a:t>±</a:t>
            </a:r>
            <a:r>
              <a:rPr b="0" i="1" lang="en-GB" sz="1500" spc="-1" strike="noStrike">
                <a:latin typeface="Arial"/>
                <a:ea typeface="Arial"/>
              </a:rPr>
              <a:t>017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4240080" y="1368000"/>
            <a:ext cx="5479920" cy="2465280"/>
          </a:xfrm>
          <a:prstGeom prst="rect">
            <a:avLst/>
          </a:prstGeom>
          <a:ln>
            <a:noFill/>
          </a:ln>
        </p:spPr>
      </p:pic>
      <p:pic>
        <p:nvPicPr>
          <p:cNvPr id="135" name="Picture 2_6" descr="Picture"/>
          <p:cNvPicPr/>
          <p:nvPr/>
        </p:nvPicPr>
        <p:blipFill>
          <a:blip r:embed="rId2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36" name="" descr=""/>
          <p:cNvPicPr/>
          <p:nvPr/>
        </p:nvPicPr>
        <p:blipFill>
          <a:blip r:embed="rId3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pic>
        <p:nvPicPr>
          <p:cNvPr id="137" name="" descr=""/>
          <p:cNvPicPr/>
          <p:nvPr/>
        </p:nvPicPr>
        <p:blipFill>
          <a:blip r:embed="rId4"/>
          <a:srcRect l="44930" t="52187" r="31521" b="40186"/>
          <a:stretch/>
        </p:blipFill>
        <p:spPr>
          <a:xfrm>
            <a:off x="6732000" y="4032000"/>
            <a:ext cx="1943640" cy="648000"/>
          </a:xfrm>
          <a:prstGeom prst="rect">
            <a:avLst/>
          </a:prstGeom>
          <a:ln>
            <a:noFill/>
          </a:ln>
        </p:spPr>
      </p:pic>
      <p:sp>
        <p:nvSpPr>
          <p:cNvPr id="138" name="TextShape 4"/>
          <p:cNvSpPr txBox="1"/>
          <p:nvPr/>
        </p:nvSpPr>
        <p:spPr>
          <a:xfrm>
            <a:off x="5904000" y="4212000"/>
            <a:ext cx="73404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i="1" lang="en-GB" sz="1500" spc="-1" strike="noStrike">
                <a:latin typeface="Arial"/>
              </a:rPr>
              <a:t>N = 11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39" name="TextShape 5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9360000" y="5364000"/>
            <a:ext cx="702000" cy="281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8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41" name="TextShape 2"/>
          <p:cNvSpPr txBox="1"/>
          <p:nvPr/>
        </p:nvSpPr>
        <p:spPr>
          <a:xfrm>
            <a:off x="288000" y="180000"/>
            <a:ext cx="3908520" cy="459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TlwgTypewriter"/>
              </a:rPr>
              <a:t>maxsmooth</a:t>
            </a:r>
            <a:r>
              <a:rPr b="0" i="1" lang="en-GB" sz="2200" spc="-1" strike="noStrike">
                <a:latin typeface="Arial"/>
              </a:rPr>
              <a:t>, </a:t>
            </a:r>
            <a:r>
              <a:rPr b="0" lang="en-GB" sz="2200" spc="-1" strike="noStrike">
                <a:latin typeface="Arial"/>
              </a:rPr>
              <a:t>DCFs and LEDA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42" name="TextShape 3"/>
          <p:cNvSpPr txBox="1"/>
          <p:nvPr/>
        </p:nvSpPr>
        <p:spPr>
          <a:xfrm>
            <a:off x="144000" y="923400"/>
            <a:ext cx="4104000" cy="390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Fit LEDA data, taken in 2016, for the first time with MSFs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Large RMS and log</a:t>
            </a:r>
            <a:r>
              <a:rPr b="0" i="1" lang="en-GB" sz="1500" spc="-1" strike="noStrike">
                <a:latin typeface="Arial"/>
              </a:rPr>
              <a:t>(Z)=-185.45</a:t>
            </a:r>
            <a:r>
              <a:rPr b="0" i="1" lang="en-GB" sz="1500" spc="-1" strike="noStrike">
                <a:latin typeface="Arial"/>
                <a:ea typeface="Arial"/>
              </a:rPr>
              <a:t>±</a:t>
            </a:r>
            <a:r>
              <a:rPr b="0" i="1" lang="en-GB" sz="1500" spc="-1" strike="noStrike">
                <a:latin typeface="Arial"/>
                <a:ea typeface="Arial"/>
              </a:rPr>
              <a:t>0.09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</a:rPr>
              <a:t>Perform Joint fit with a damped sinusoidal systematic and return </a:t>
            </a:r>
            <a:r>
              <a:rPr b="0" lang="en-GB" sz="1500" spc="-1" strike="noStrike">
                <a:latin typeface="Arial"/>
              </a:rPr>
              <a:t>log</a:t>
            </a:r>
            <a:r>
              <a:rPr b="0" i="1" lang="en-GB" sz="1500" spc="-1" strike="noStrike">
                <a:latin typeface="Arial"/>
              </a:rPr>
              <a:t>(Z)=-175.50</a:t>
            </a:r>
            <a:r>
              <a:rPr b="0" i="1" lang="en-GB" sz="1500" spc="-1" strike="noStrike">
                <a:latin typeface="Arial"/>
                <a:ea typeface="Arial"/>
              </a:rPr>
              <a:t>±</a:t>
            </a:r>
            <a:r>
              <a:rPr b="0" i="1" lang="en-GB" sz="1500" spc="-1" strike="noStrike">
                <a:latin typeface="Arial"/>
                <a:ea typeface="Arial"/>
              </a:rPr>
              <a:t>0.19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Additional sinusoidal structure which we can fit and find 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log</a:t>
            </a:r>
            <a:r>
              <a:rPr b="0" i="1" lang="en-GB" sz="1500" spc="-1" strike="noStrike">
                <a:latin typeface="Arial"/>
                <a:ea typeface="Arial"/>
              </a:rPr>
              <a:t>(Z)=-168.34</a:t>
            </a:r>
            <a:r>
              <a:rPr b="0" i="1" lang="en-GB" sz="1500" spc="-1" strike="noStrike">
                <a:latin typeface="Arial"/>
                <a:ea typeface="Arial"/>
              </a:rPr>
              <a:t>±</a:t>
            </a:r>
            <a:r>
              <a:rPr b="0" i="1" lang="en-GB" sz="1500" spc="-1" strike="noStrike">
                <a:latin typeface="Arial"/>
                <a:ea typeface="Arial"/>
              </a:rPr>
              <a:t>0.19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Systematic described by the leading order terms in a damped Fourier series</a:t>
            </a: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endParaRPr b="0" lang="en-GB" sz="15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500" spc="-1" strike="noStrike">
                <a:latin typeface="Arial"/>
                <a:ea typeface="Arial"/>
              </a:rPr>
              <a:t>Similarities between the systematics here and in EDGES might highlight larger causes in Global 21-cm experimentation</a:t>
            </a:r>
            <a:endParaRPr b="0" lang="en-GB" sz="15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4453200" y="2763720"/>
            <a:ext cx="5482800" cy="2462400"/>
          </a:xfrm>
          <a:prstGeom prst="rect">
            <a:avLst/>
          </a:prstGeom>
          <a:ln>
            <a:noFill/>
          </a:ln>
        </p:spPr>
      </p:pic>
      <p:pic>
        <p:nvPicPr>
          <p:cNvPr id="144" name="Picture 2_8" descr="Picture"/>
          <p:cNvPicPr/>
          <p:nvPr/>
        </p:nvPicPr>
        <p:blipFill>
          <a:blip r:embed="rId2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45" name="" descr=""/>
          <p:cNvPicPr/>
          <p:nvPr/>
        </p:nvPicPr>
        <p:blipFill>
          <a:blip r:embed="rId3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sp>
        <p:nvSpPr>
          <p:cNvPr id="146" name="TextShape 4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  <p:pic>
        <p:nvPicPr>
          <p:cNvPr id="147" name="" descr=""/>
          <p:cNvPicPr/>
          <p:nvPr/>
        </p:nvPicPr>
        <p:blipFill>
          <a:blip r:embed="rId4"/>
          <a:stretch/>
        </p:blipFill>
        <p:spPr>
          <a:xfrm>
            <a:off x="5300640" y="534240"/>
            <a:ext cx="2886120" cy="22240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Shape 1"/>
          <p:cNvSpPr txBox="1"/>
          <p:nvPr/>
        </p:nvSpPr>
        <p:spPr>
          <a:xfrm>
            <a:off x="9288000" y="5364000"/>
            <a:ext cx="796320" cy="4719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Slide 9</a:t>
            </a:r>
            <a:endParaRPr b="0" lang="en-GB" sz="1350" spc="-1" strike="noStrike">
              <a:latin typeface="Arial"/>
            </a:endParaRPr>
          </a:p>
        </p:txBody>
      </p:sp>
      <p:sp>
        <p:nvSpPr>
          <p:cNvPr id="149" name="TextShape 2"/>
          <p:cNvSpPr txBox="1"/>
          <p:nvPr/>
        </p:nvSpPr>
        <p:spPr>
          <a:xfrm>
            <a:off x="288000" y="180000"/>
            <a:ext cx="3843000" cy="402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2200" spc="-1" strike="noStrike">
                <a:latin typeface="Arial"/>
              </a:rPr>
              <a:t>Applications to REACH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50" name="TextShape 3"/>
          <p:cNvSpPr txBox="1"/>
          <p:nvPr/>
        </p:nvSpPr>
        <p:spPr>
          <a:xfrm>
            <a:off x="429840" y="1152000"/>
            <a:ext cx="871416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latin typeface="Arial"/>
                <a:ea typeface="Arial"/>
              </a:rPr>
              <a:t>Best Case Scenario: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1" name="TextShape 4"/>
          <p:cNvSpPr txBox="1"/>
          <p:nvPr/>
        </p:nvSpPr>
        <p:spPr>
          <a:xfrm>
            <a:off x="432000" y="2289960"/>
            <a:ext cx="8714160" cy="302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en-GB" sz="1500" spc="-1" strike="noStrike">
                <a:latin typeface="Arial"/>
                <a:ea typeface="Arial"/>
              </a:rPr>
              <a:t>Worst Case Scenario:</a:t>
            </a:r>
            <a:endParaRPr b="0" lang="en-GB" sz="1500" spc="-1" strike="noStrike">
              <a:latin typeface="Arial"/>
            </a:endParaRPr>
          </a:p>
        </p:txBody>
      </p:sp>
      <p:sp>
        <p:nvSpPr>
          <p:cNvPr id="152" name="TextShape 5"/>
          <p:cNvSpPr txBox="1"/>
          <p:nvPr/>
        </p:nvSpPr>
        <p:spPr>
          <a:xfrm>
            <a:off x="1080000" y="1512000"/>
            <a:ext cx="8568000" cy="864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lwgTypewriter"/>
              </a:rPr>
              <a:t>maxsmooth</a:t>
            </a:r>
            <a:r>
              <a:rPr b="0" i="1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can be used as an independent foreground modelling technique alongside the existing Bayesian pipeline to confirm a detection. 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53" name="TextShape 6"/>
          <p:cNvSpPr txBox="1"/>
          <p:nvPr/>
        </p:nvSpPr>
        <p:spPr>
          <a:xfrm>
            <a:off x="1080000" y="2664000"/>
            <a:ext cx="8064000" cy="1440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pPr marL="216000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latin typeface="TlwgTypewriter"/>
              </a:rPr>
              <a:t>maxsmooth</a:t>
            </a:r>
            <a:r>
              <a:rPr b="0" i="1" lang="en-GB" sz="1800" spc="-1" strike="noStrike">
                <a:latin typeface="Arial"/>
              </a:rPr>
              <a:t> </a:t>
            </a:r>
            <a:r>
              <a:rPr b="0" lang="en-GB" sz="1800" spc="-1" strike="noStrike">
                <a:latin typeface="Arial"/>
              </a:rPr>
              <a:t>can be used to confidently identify systematics in the data set leading to quicker identification and improvements to the REACH experiment. </a:t>
            </a:r>
            <a:endParaRPr b="0" lang="en-GB" sz="1800" spc="-1" strike="noStrike">
              <a:latin typeface="Arial"/>
            </a:endParaRPr>
          </a:p>
        </p:txBody>
      </p:sp>
      <p:pic>
        <p:nvPicPr>
          <p:cNvPr id="154" name="Picture 2_9" descr="Picture"/>
          <p:cNvPicPr/>
          <p:nvPr/>
        </p:nvPicPr>
        <p:blipFill>
          <a:blip r:embed="rId1"/>
          <a:stretch/>
        </p:blipFill>
        <p:spPr>
          <a:xfrm>
            <a:off x="8302680" y="-18720"/>
            <a:ext cx="1778040" cy="666720"/>
          </a:xfrm>
          <a:prstGeom prst="rect">
            <a:avLst/>
          </a:prstGeom>
          <a:ln>
            <a:noFill/>
          </a:ln>
        </p:spPr>
      </p:pic>
      <p:pic>
        <p:nvPicPr>
          <p:cNvPr id="155" name="" descr=""/>
          <p:cNvPicPr/>
          <p:nvPr/>
        </p:nvPicPr>
        <p:blipFill>
          <a:blip r:embed="rId2"/>
          <a:stretch/>
        </p:blipFill>
        <p:spPr>
          <a:xfrm>
            <a:off x="6366600" y="-18720"/>
            <a:ext cx="1936080" cy="508320"/>
          </a:xfrm>
          <a:prstGeom prst="rect">
            <a:avLst/>
          </a:prstGeom>
          <a:ln>
            <a:noFill/>
          </a:ln>
        </p:spPr>
      </p:pic>
      <p:sp>
        <p:nvSpPr>
          <p:cNvPr id="156" name="TextShape 7"/>
          <p:cNvSpPr txBox="1"/>
          <p:nvPr/>
        </p:nvSpPr>
        <p:spPr>
          <a:xfrm>
            <a:off x="26640" y="5382000"/>
            <a:ext cx="5301360" cy="288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GB" sz="1350" spc="-1" strike="noStrike">
                <a:latin typeface="Arial"/>
              </a:rPr>
              <a:t>3</a:t>
            </a:r>
            <a:r>
              <a:rPr b="0" lang="en-GB" sz="1350" spc="-1" strike="noStrike" baseline="14000000">
                <a:latin typeface="Arial"/>
              </a:rPr>
              <a:t>rd</a:t>
            </a:r>
            <a:r>
              <a:rPr b="0" lang="en-GB" sz="1350" spc="-1" strike="noStrike">
                <a:latin typeface="Arial"/>
              </a:rPr>
              <a:t> Global 21-cm Workshop 2020 – Harry Bevins (htjb2@cam.ac.uk)</a:t>
            </a:r>
            <a:endParaRPr b="0" lang="en-GB" sz="135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427</TotalTime>
  <Application>LibreOffice/6.4.6.2$Linux_X86_64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2020-10-08T13:51:55Z</dcterms:created>
  <dc:creator/>
  <dc:description/>
  <dc:language>en-GB</dc:language>
  <cp:lastModifiedBy/>
  <dcterms:modified xsi:type="dcterms:W3CDTF">2020-10-23T12:30:00Z</dcterms:modified>
  <cp:revision>19</cp:revision>
  <dc:subject/>
  <dc:title>Blue Curve</dc:title>
</cp:coreProperties>
</file>