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6"/>
  </p:notesMasterIdLst>
  <p:sldIdLst>
    <p:sldId id="7839" r:id="rId2"/>
    <p:sldId id="7690" r:id="rId3"/>
    <p:sldId id="7840" r:id="rId4"/>
    <p:sldId id="7841" r:id="rId5"/>
  </p:sldIdLst>
  <p:sldSz cx="12192000" cy="6858000"/>
  <p:notesSz cx="6858000" cy="9144000"/>
  <p:embeddedFontLs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5"/>
    <a:srgbClr val="FD4F03"/>
    <a:srgbClr val="FF5F0B"/>
    <a:srgbClr val="009FE3"/>
    <a:srgbClr val="F1F2F2"/>
    <a:srgbClr val="D05113"/>
    <a:srgbClr val="EC0071"/>
    <a:srgbClr val="E7E3E3"/>
    <a:srgbClr val="FF2700"/>
    <a:srgbClr val="EE0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8" autoAdjust="0"/>
    <p:restoredTop sz="92539" autoAdjust="0"/>
  </p:normalViewPr>
  <p:slideViewPr>
    <p:cSldViewPr snapToGrid="0">
      <p:cViewPr varScale="1">
        <p:scale>
          <a:sx n="105" d="100"/>
          <a:sy n="105" d="100"/>
        </p:scale>
        <p:origin x="600" y="-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316C0139-7A2D-454A-AC18-66E4BAE45BCE}" type="datetimeFigureOut">
              <a:rPr lang="ko-KR" altLang="en-US" smtClean="0"/>
              <a:pPr/>
              <a:t>2023-09-01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FD02136D-A528-4BE2-81BB-352BAF4EA0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2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유진투자증권의 </a:t>
            </a:r>
            <a:r>
              <a:rPr lang="en-US" altLang="ko-KR" dirty="0"/>
              <a:t>PB </a:t>
            </a:r>
            <a:r>
              <a:rPr lang="ko-KR" altLang="en-US" dirty="0"/>
              <a:t>역량 강화를 위한 </a:t>
            </a:r>
            <a:r>
              <a:rPr lang="en-US" altLang="ko-KR" dirty="0"/>
              <a:t>AI </a:t>
            </a:r>
            <a:r>
              <a:rPr lang="ko-KR" altLang="en-US" dirty="0"/>
              <a:t>애널리스트 솔루션을 소개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두물머리에서</a:t>
            </a:r>
            <a:r>
              <a:rPr lang="ko-KR" altLang="en-US" dirty="0"/>
              <a:t> 개발한 투자에 </a:t>
            </a:r>
            <a:r>
              <a:rPr lang="ko-KR" altLang="en-US" dirty="0" err="1"/>
              <a:t>맞춤화된</a:t>
            </a:r>
            <a:r>
              <a:rPr lang="ko-KR" altLang="en-US" dirty="0"/>
              <a:t> 대화형 </a:t>
            </a:r>
            <a:r>
              <a:rPr lang="en-US" altLang="ko-KR" dirty="0"/>
              <a:t>AI</a:t>
            </a:r>
            <a:r>
              <a:rPr lang="ko-KR" altLang="en-US" dirty="0"/>
              <a:t>로 </a:t>
            </a:r>
            <a:endParaRPr lang="en-US" altLang="ko-KR" dirty="0"/>
          </a:p>
          <a:p>
            <a:r>
              <a:rPr lang="ko-KR" altLang="en-US" dirty="0"/>
              <a:t>유진투자증권 현업에 계시는 </a:t>
            </a:r>
            <a:r>
              <a:rPr lang="en-US" altLang="ko-KR" dirty="0"/>
              <a:t>PB</a:t>
            </a:r>
            <a:r>
              <a:rPr lang="ko-KR" altLang="en-US" dirty="0"/>
              <a:t> 분들이 복잡한 주식 분석도 말로 쉽고 편리하게 </a:t>
            </a:r>
            <a:r>
              <a:rPr lang="ko-KR" altLang="en-US" dirty="0" err="1"/>
              <a:t>도움받을</a:t>
            </a:r>
            <a:r>
              <a:rPr lang="ko-KR" altLang="en-US" dirty="0"/>
              <a:t> 수 있는 새로운 서비스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2136D-A528-4BE2-81BB-352BAF4EA04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42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41D6CE-CEDA-4FDC-BB60-EBB88F487CE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601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41D6CE-CEDA-4FDC-BB60-EBB88F487CE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866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41D6CE-CEDA-4FDC-BB60-EBB88F487CE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31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3D91E-08E6-976C-FD13-6228CF25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2B1D63-48A9-5A55-9F89-269E872EE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D01A6-EBF1-B055-4FA1-B6554788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723A-D417-45AC-BB16-E12EE2032927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2AF4B-F94A-B279-E5A2-5DF32453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19AB2-71AF-A150-F264-EE53F097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77CA-FDE8-4C93-A597-C01810CC8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7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4E033-BD66-83D7-978B-3386A53E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0DD560-2EC0-5010-7B89-32A27C393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166D4-EEBF-20F6-0E03-9A76DDF7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723A-D417-45AC-BB16-E12EE2032927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E547C-4350-6DFC-4261-4A234E43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1452B-018F-120F-D242-6AA7F6C5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77CA-FDE8-4C93-A597-C01810CC8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65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AF485C-4030-A0AA-CA77-BBECF398A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BC9440-F7AC-86C6-6C87-2B3CC56B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A150D-CE40-49A5-C35A-A003B1DD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723A-D417-45AC-BB16-E12EE2032927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33ACA-211F-B8D0-C4F2-B422E028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C67FA-EA4F-7FE3-609C-6655E61D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77CA-FDE8-4C93-A597-C01810CC8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4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4582A-2111-FC4B-091D-6B3905FF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0B43D-90B3-56C6-95E3-D8980F823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FB1B3-DDB4-0F95-E9A4-4EE91FF7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723A-D417-45AC-BB16-E12EE2032927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BA222-76C6-E7E6-1F51-567DAA8A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12DD1-2D8A-5642-E0E3-3387E16E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77CA-FDE8-4C93-A597-C01810CC8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28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77EC7-A18D-131D-3095-09D6BB0B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7B3EC3-35F4-6538-4975-D7FA99BEC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49852-9271-6679-38BD-FC192338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723A-D417-45AC-BB16-E12EE2032927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22B3A-A7F6-BFC4-D51F-A626C7FE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269474-81FD-8B5D-DD52-A1EE8817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77CA-FDE8-4C93-A597-C01810CC8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2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B4D0D-BFA7-3247-F87B-7BB97F59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969A-4A6D-D62A-AA7E-A3E4065C7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B4A66B-1A39-B82B-F24D-407C156F1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7A81EE-3BC8-736D-B9EB-2A6A858A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723A-D417-45AC-BB16-E12EE2032927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D9E6CE-408C-42E9-7BA2-EB5AE993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6C73C-739F-64A6-8B38-F1E199F9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77CA-FDE8-4C93-A597-C01810CC8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88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81FCF-304E-7018-8C6B-CBC24FCE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2BC97-BE92-7E4C-C26A-FFB4FB2BD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F4AB23-D0A3-BEF3-7722-0C3BA83E3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F1531C-2E49-7631-B636-09A07D9C8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ACB293-A70E-DFC2-EC06-6C9D8F02A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6124CE-3F57-75B6-004C-9A331E70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723A-D417-45AC-BB16-E12EE2032927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9942D6-585A-0F97-F843-F250162E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995C7D-062D-917F-9680-88C10D0B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77CA-FDE8-4C93-A597-C01810CC8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01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A7CFB-9C3F-F466-6D4A-F3FFD627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90774A-1C56-750A-E9B4-C8F9E748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723A-D417-45AC-BB16-E12EE2032927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CE2814-7CAC-37E9-02BB-E4F86DE3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A29575-CA0E-55FF-C1FD-508BC619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77CA-FDE8-4C93-A597-C01810CC8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47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DA5928-26EA-96C7-989F-47123211D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723A-D417-45AC-BB16-E12EE2032927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127911-3C15-0431-238A-C640517E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F0E89-3BCC-6023-7C2F-62A16A21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77CA-FDE8-4C93-A597-C01810CC8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5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0BE6-19B8-6CB9-9825-D73AF0C2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E0249-9C93-D6F5-19B8-2D43B7396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36DD74-1FE0-AF94-67C2-6B782A0D4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5F96BD-D04F-17ED-A541-804F544A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723A-D417-45AC-BB16-E12EE2032927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E29F95-6EBF-DDFD-51C2-B3965193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D97A67-ADB5-54D5-13AD-30E09FBA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77CA-FDE8-4C93-A597-C01810CC8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52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61BDE-ABA6-CCB8-A819-632DE56A0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35E953-F77A-17B1-DB10-4C65E6C5E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3FF883-8D1C-2986-3E3B-6D18BA640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A53198-F393-914B-17D7-CD6B23FB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723A-D417-45AC-BB16-E12EE2032927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6100FA-DBC0-CAA3-0909-53423A99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6E747B-21C6-B0A6-9DBA-E29B37D9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77CA-FDE8-4C93-A597-C01810CC8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3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4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AF28D5-AD15-0B40-34BB-E0A3AD46D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CBA08F-FBF6-39AA-8A27-CABC1F14C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50D07F-26C8-1BAF-F225-2A2145648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679A723A-D417-45AC-BB16-E12EE2032927}" type="datetimeFigureOut">
              <a:rPr lang="ko-KR" altLang="en-US" smtClean="0"/>
              <a:pPr/>
              <a:t>2023-09-01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E5EC8-3514-01D3-91E0-6371C1444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B0179-A4BC-C8F1-FE50-52F91D1F1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33BD77CA-FDE8-4C93-A597-C01810CC857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68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htk1019@korea.ac.kr" TargetMode="External"/><Relationship Id="rId5" Type="http://schemas.openxmlformats.org/officeDocument/2006/relationships/hyperlink" Target="https://github.com/htk1019/dfc613/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code.visualstudio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s://github.com/htk1019/dfc61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29B0C4-302E-42AE-B36B-F6683A032E53}"/>
              </a:ext>
            </a:extLst>
          </p:cNvPr>
          <p:cNvSpPr/>
          <p:nvPr/>
        </p:nvSpPr>
        <p:spPr>
          <a:xfrm>
            <a:off x="0" y="3618986"/>
            <a:ext cx="12192001" cy="3239014"/>
          </a:xfrm>
          <a:prstGeom prst="rect">
            <a:avLst/>
          </a:prstGeom>
          <a:gradFill flip="none" rotWithShape="1">
            <a:gsLst>
              <a:gs pos="100000">
                <a:srgbClr val="D9F3FF">
                  <a:alpha val="22000"/>
                </a:srgbClr>
              </a:gs>
              <a:gs pos="10000">
                <a:srgbClr val="EBF6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345B486-A4F4-480F-9035-D06EDB4E2C0D}"/>
              </a:ext>
            </a:extLst>
          </p:cNvPr>
          <p:cNvSpPr txBox="1">
            <a:spLocks/>
          </p:cNvSpPr>
          <p:nvPr/>
        </p:nvSpPr>
        <p:spPr>
          <a:xfrm>
            <a:off x="787940" y="2589322"/>
            <a:ext cx="10222960" cy="1387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09FE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수업 소개 및 </a:t>
            </a:r>
            <a:r>
              <a:rPr kumimoji="0" lang="ko-KR" altLang="en-US" sz="3200" b="1" i="0" u="none" strike="noStrike" kern="1200" cap="none" spc="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09FE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퀀트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09FE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투자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36A4EA-0435-1B27-6D43-3AF847F7189B}"/>
              </a:ext>
            </a:extLst>
          </p:cNvPr>
          <p:cNvSpPr txBox="1"/>
          <p:nvPr/>
        </p:nvSpPr>
        <p:spPr>
          <a:xfrm>
            <a:off x="923267" y="4471322"/>
            <a:ext cx="2799647" cy="3049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2023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</a:t>
            </a:r>
            <a:r>
              <a:rPr lang="en-US" altLang="ko-KR" sz="200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F2A727-9E62-ACE2-F568-440653C0E6B8}"/>
              </a:ext>
            </a:extLst>
          </p:cNvPr>
          <p:cNvSpPr/>
          <p:nvPr/>
        </p:nvSpPr>
        <p:spPr>
          <a:xfrm>
            <a:off x="-698500" y="447870"/>
            <a:ext cx="368300" cy="368300"/>
          </a:xfrm>
          <a:prstGeom prst="rect">
            <a:avLst/>
          </a:prstGeom>
          <a:solidFill>
            <a:srgbClr val="FF2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26A7AE-C1A6-ABBE-950C-388A4EC0BD82}"/>
              </a:ext>
            </a:extLst>
          </p:cNvPr>
          <p:cNvSpPr/>
          <p:nvPr/>
        </p:nvSpPr>
        <p:spPr>
          <a:xfrm>
            <a:off x="-698500" y="895740"/>
            <a:ext cx="368300" cy="368300"/>
          </a:xfrm>
          <a:prstGeom prst="rect">
            <a:avLst/>
          </a:prstGeom>
          <a:solidFill>
            <a:srgbClr val="EC00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7F63D1-E5D8-9541-5C19-8643031D5135}"/>
              </a:ext>
            </a:extLst>
          </p:cNvPr>
          <p:cNvSpPr/>
          <p:nvPr/>
        </p:nvSpPr>
        <p:spPr>
          <a:xfrm>
            <a:off x="-698500" y="0"/>
            <a:ext cx="368300" cy="368300"/>
          </a:xfrm>
          <a:prstGeom prst="rect">
            <a:avLst/>
          </a:prstGeom>
          <a:solidFill>
            <a:srgbClr val="FF5F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0FE59E-A3BC-E812-30FE-217B692AD0FB}"/>
              </a:ext>
            </a:extLst>
          </p:cNvPr>
          <p:cNvSpPr/>
          <p:nvPr/>
        </p:nvSpPr>
        <p:spPr>
          <a:xfrm>
            <a:off x="-698500" y="1353847"/>
            <a:ext cx="368300" cy="368300"/>
          </a:xfrm>
          <a:prstGeom prst="rect">
            <a:avLst/>
          </a:prstGeom>
          <a:solidFill>
            <a:srgbClr val="009F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23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28A8DEE8-571D-7A43-7296-0DD96206D9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19936" y="73369"/>
            <a:ext cx="1703131" cy="42197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E193259-A8C0-313C-B900-FA771535ACA3}"/>
              </a:ext>
            </a:extLst>
          </p:cNvPr>
          <p:cNvCxnSpPr>
            <a:cxnSpLocks/>
          </p:cNvCxnSpPr>
          <p:nvPr/>
        </p:nvCxnSpPr>
        <p:spPr>
          <a:xfrm>
            <a:off x="1088572" y="1331520"/>
            <a:ext cx="100148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42C1CBD-5D5C-C059-010B-943B20D46A60}"/>
              </a:ext>
            </a:extLst>
          </p:cNvPr>
          <p:cNvSpPr txBox="1"/>
          <p:nvPr/>
        </p:nvSpPr>
        <p:spPr>
          <a:xfrm>
            <a:off x="1338943" y="610274"/>
            <a:ext cx="10014857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defTabSz="414772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66CC"/>
              </a:buClr>
              <a:buSzTx/>
              <a:buFont typeface="Arial" panose="020B0604020202020204" pitchFamily="34" charset="0"/>
              <a:buNone/>
              <a:tabLst/>
              <a:defRPr sz="3200" b="0" i="0" strike="noStrike" spc="-91" baseline="0">
                <a:ln w="3175">
                  <a:solidFill>
                    <a:srgbClr val="8D8D8D">
                      <a:alpha val="0"/>
                    </a:srgbClr>
                  </a:solidFill>
                </a:ln>
                <a:solidFill>
                  <a:srgbClr val="00347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강사 소개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1A21EB-53D7-7EE8-5F31-68BB6163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944270"/>
            <a:ext cx="2743200" cy="365125"/>
          </a:xfrm>
        </p:spPr>
        <p:txBody>
          <a:bodyPr/>
          <a:lstStyle/>
          <a:p>
            <a:fld id="{33BD77CA-FDE8-4C93-A597-C01810CC857E}" type="slidenum">
              <a:rPr lang="ko-KR" altLang="en-US" i="1" smtClean="0">
                <a:solidFill>
                  <a:schemeClr val="bg1"/>
                </a:solidFill>
              </a:rPr>
              <a:t>2</a:t>
            </a:fld>
            <a:endParaRPr lang="ko-KR" altLang="en-US" i="1" dirty="0">
              <a:solidFill>
                <a:schemeClr val="bg1"/>
              </a:solidFill>
            </a:endParaRPr>
          </a:p>
        </p:txBody>
      </p:sp>
      <p:pic>
        <p:nvPicPr>
          <p:cNvPr id="21" name="Picture 12">
            <a:extLst>
              <a:ext uri="{FF2B5EF4-FFF2-40B4-BE49-F238E27FC236}">
                <a16:creationId xmlns:a16="http://schemas.microsoft.com/office/drawing/2014/main" id="{BF93886F-0161-BBA6-272E-DEA877E53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66" y="1510950"/>
            <a:ext cx="1918050" cy="19180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6E4AEA9-1223-C614-F7E2-A07E4A544CB1}"/>
              </a:ext>
            </a:extLst>
          </p:cNvPr>
          <p:cNvSpPr txBox="1"/>
          <p:nvPr/>
        </p:nvSpPr>
        <p:spPr>
          <a:xfrm>
            <a:off x="1489766" y="3465513"/>
            <a:ext cx="19180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한태경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Ungdroo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3D7171-E343-C237-33FD-44FADEC8A6C0}"/>
              </a:ext>
            </a:extLst>
          </p:cNvPr>
          <p:cNvSpPr txBox="1"/>
          <p:nvPr/>
        </p:nvSpPr>
        <p:spPr>
          <a:xfrm>
            <a:off x="1489767" y="4079439"/>
            <a:ext cx="28396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15</a:t>
            </a:r>
            <a:r>
              <a:rPr lang="ko-KR" altLang="en-US" sz="12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년 경력 </a:t>
            </a:r>
            <a:endParaRPr lang="en-US" altLang="ko-KR" sz="12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sz="12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7</a:t>
            </a:r>
            <a:r>
              <a:rPr lang="ko-KR" altLang="en-US" sz="12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년 금융 데이터 엔진 개발</a:t>
            </a:r>
            <a:br>
              <a:rPr lang="en-US" altLang="ko-KR" sz="12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</a:br>
            <a:r>
              <a:rPr lang="en-US" altLang="ko-KR" sz="12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8</a:t>
            </a:r>
            <a:r>
              <a:rPr lang="ko-KR" altLang="en-US" sz="12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년 펀드 매니저</a:t>
            </a:r>
            <a:endParaRPr lang="en-US" altLang="ko-KR" sz="12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br>
              <a:rPr lang="en-US" altLang="ko-KR" sz="12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</a:br>
            <a:r>
              <a:rPr lang="ko-KR" altLang="en-US" sz="12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삼성자산운용 </a:t>
            </a:r>
            <a:r>
              <a:rPr lang="ko-KR" altLang="en-US" sz="1200" dirty="0" err="1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퀀트</a:t>
            </a:r>
            <a:br>
              <a:rPr lang="en-US" altLang="ko-KR" sz="12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</a:br>
            <a:r>
              <a:rPr lang="ko-KR" altLang="en-US" sz="12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삼성자산운용 </a:t>
            </a:r>
            <a:r>
              <a:rPr lang="ko-KR" altLang="en-US" sz="1200" dirty="0" err="1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헤지펀드</a:t>
            </a:r>
            <a:r>
              <a:rPr lang="ko-KR" altLang="en-US" sz="12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매니저</a:t>
            </a:r>
            <a:br>
              <a:rPr lang="en-US" altLang="ko-KR" sz="12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</a:br>
            <a:r>
              <a:rPr lang="ko-KR" altLang="en-US" sz="12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성균관대학교 </a:t>
            </a:r>
            <a:r>
              <a:rPr lang="en-US" altLang="ko-KR" sz="12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AI MBA </a:t>
            </a:r>
            <a:r>
              <a:rPr lang="ko-KR" altLang="en-US" sz="12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겸임교수</a:t>
            </a:r>
            <a:endParaRPr lang="en-US" altLang="ko-KR" sz="12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ko-KR" altLang="en-US" sz="12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고려대 컴퓨터공학 </a:t>
            </a:r>
            <a:r>
              <a:rPr lang="en-US" altLang="ko-KR" sz="12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 KAIST </a:t>
            </a:r>
            <a:r>
              <a:rPr lang="ko-KR" altLang="en-US" sz="12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금융공학</a:t>
            </a:r>
            <a:endParaRPr lang="en-US" altLang="ko-KR" sz="12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E9A1B42-1ECD-B011-74D5-3A7F031BD9AB}"/>
              </a:ext>
            </a:extLst>
          </p:cNvPr>
          <p:cNvSpPr/>
          <p:nvPr/>
        </p:nvSpPr>
        <p:spPr>
          <a:xfrm>
            <a:off x="1590440" y="3809300"/>
            <a:ext cx="1500232" cy="24324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 </a:t>
            </a:r>
            <a:r>
              <a:rPr lang="ko-KR" altLang="en-US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두물머리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CDO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5" name="슬라이드 번호 개체 틀 6">
            <a:extLst>
              <a:ext uri="{FF2B5EF4-FFF2-40B4-BE49-F238E27FC236}">
                <a16:creationId xmlns:a16="http://schemas.microsoft.com/office/drawing/2014/main" id="{8C18E34B-07FC-C0B1-5145-ED5722FA9F7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BD77CA-FDE8-4C93-A597-C01810CC857E}" type="slidenum">
              <a:rPr lang="ko-KR" altLang="en-US" i="1" smtClean="0">
                <a:solidFill>
                  <a:schemeClr val="bg1"/>
                </a:solidFill>
              </a:rPr>
              <a:pPr/>
              <a:t>2</a:t>
            </a:fld>
            <a:endParaRPr lang="ko-KR" altLang="en-US" i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76DBE7-82FC-3E60-F7EC-55C26B559E1E}"/>
              </a:ext>
            </a:extLst>
          </p:cNvPr>
          <p:cNvSpPr/>
          <p:nvPr/>
        </p:nvSpPr>
        <p:spPr>
          <a:xfrm>
            <a:off x="-698500" y="447870"/>
            <a:ext cx="368300" cy="368300"/>
          </a:xfrm>
          <a:prstGeom prst="rect">
            <a:avLst/>
          </a:prstGeom>
          <a:solidFill>
            <a:srgbClr val="FF2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82F38A-1E9D-5C1D-3808-89139889E6F6}"/>
              </a:ext>
            </a:extLst>
          </p:cNvPr>
          <p:cNvSpPr/>
          <p:nvPr/>
        </p:nvSpPr>
        <p:spPr>
          <a:xfrm>
            <a:off x="-698500" y="895740"/>
            <a:ext cx="368300" cy="368300"/>
          </a:xfrm>
          <a:prstGeom prst="rect">
            <a:avLst/>
          </a:prstGeom>
          <a:solidFill>
            <a:srgbClr val="EC00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ACDF07-EA42-7FAA-677E-13EF56A5E3B1}"/>
              </a:ext>
            </a:extLst>
          </p:cNvPr>
          <p:cNvSpPr/>
          <p:nvPr/>
        </p:nvSpPr>
        <p:spPr>
          <a:xfrm>
            <a:off x="-698500" y="0"/>
            <a:ext cx="368300" cy="368300"/>
          </a:xfrm>
          <a:prstGeom prst="rect">
            <a:avLst/>
          </a:prstGeom>
          <a:solidFill>
            <a:srgbClr val="FF5F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927300-82CD-2743-D7DC-F4AD91637DAB}"/>
              </a:ext>
            </a:extLst>
          </p:cNvPr>
          <p:cNvSpPr/>
          <p:nvPr/>
        </p:nvSpPr>
        <p:spPr>
          <a:xfrm>
            <a:off x="-698500" y="1353847"/>
            <a:ext cx="368300" cy="368300"/>
          </a:xfrm>
          <a:prstGeom prst="rect">
            <a:avLst/>
          </a:prstGeom>
          <a:solidFill>
            <a:srgbClr val="009F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25219AF-288F-3CE1-4530-6461F7D4F6DC}"/>
              </a:ext>
            </a:extLst>
          </p:cNvPr>
          <p:cNvSpPr/>
          <p:nvPr/>
        </p:nvSpPr>
        <p:spPr>
          <a:xfrm>
            <a:off x="-698500" y="1811954"/>
            <a:ext cx="368300" cy="368300"/>
          </a:xfrm>
          <a:prstGeom prst="rect">
            <a:avLst/>
          </a:prstGeom>
          <a:solidFill>
            <a:srgbClr val="014A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BAF38-4AED-AAD9-A2C1-F125902F5D2E}"/>
              </a:ext>
            </a:extLst>
          </p:cNvPr>
          <p:cNvSpPr txBox="1"/>
          <p:nvPr/>
        </p:nvSpPr>
        <p:spPr>
          <a:xfrm>
            <a:off x="5586985" y="2285308"/>
            <a:ext cx="52259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수업자료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hlinkClick r:id="rId5"/>
              </a:rPr>
              <a:t>https://github.com/htk1019/dfc613/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E-Mail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hlinkClick r:id="rId6"/>
              </a:rPr>
              <a:t>htk1019@korea.ac.kr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blog : blog.naver.com/htk1019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73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28A8DEE8-571D-7A43-7296-0DD96206D9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19936" y="73369"/>
            <a:ext cx="1703131" cy="4219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2C1CBD-5D5C-C059-010B-943B20D46A60}"/>
              </a:ext>
            </a:extLst>
          </p:cNvPr>
          <p:cNvSpPr txBox="1"/>
          <p:nvPr/>
        </p:nvSpPr>
        <p:spPr>
          <a:xfrm>
            <a:off x="1338943" y="610274"/>
            <a:ext cx="10014857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defTabSz="414772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66CC"/>
              </a:buClr>
              <a:buSzTx/>
              <a:buFont typeface="Arial" panose="020B0604020202020204" pitchFamily="34" charset="0"/>
              <a:buNone/>
              <a:tabLst/>
              <a:defRPr sz="3200" b="0" i="0" strike="noStrike" spc="-91" baseline="0">
                <a:ln w="3175">
                  <a:solidFill>
                    <a:srgbClr val="8D8D8D">
                      <a:alpha val="0"/>
                    </a:srgbClr>
                  </a:solidFill>
                </a:ln>
                <a:solidFill>
                  <a:srgbClr val="00347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사전 준비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1A21EB-53D7-7EE8-5F31-68BB6163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944270"/>
            <a:ext cx="2743200" cy="365125"/>
          </a:xfrm>
        </p:spPr>
        <p:txBody>
          <a:bodyPr/>
          <a:lstStyle/>
          <a:p>
            <a:fld id="{33BD77CA-FDE8-4C93-A597-C01810CC857E}" type="slidenum">
              <a:rPr lang="ko-KR" altLang="en-US" i="1" smtClean="0">
                <a:solidFill>
                  <a:schemeClr val="bg1"/>
                </a:solidFill>
              </a:rPr>
              <a:t>3</a:t>
            </a:fld>
            <a:endParaRPr lang="ko-KR" altLang="en-US" i="1" dirty="0">
              <a:solidFill>
                <a:schemeClr val="bg1"/>
              </a:solidFill>
            </a:endParaRPr>
          </a:p>
        </p:txBody>
      </p:sp>
      <p:sp>
        <p:nvSpPr>
          <p:cNvPr id="75" name="슬라이드 번호 개체 틀 6">
            <a:extLst>
              <a:ext uri="{FF2B5EF4-FFF2-40B4-BE49-F238E27FC236}">
                <a16:creationId xmlns:a16="http://schemas.microsoft.com/office/drawing/2014/main" id="{8C18E34B-07FC-C0B1-5145-ED5722FA9F7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BD77CA-FDE8-4C93-A597-C01810CC857E}" type="slidenum">
              <a:rPr lang="ko-KR" altLang="en-US" i="1" smtClean="0">
                <a:solidFill>
                  <a:schemeClr val="bg1"/>
                </a:solidFill>
              </a:rPr>
              <a:pPr/>
              <a:t>3</a:t>
            </a:fld>
            <a:endParaRPr lang="ko-KR" altLang="en-US" i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76DBE7-82FC-3E60-F7EC-55C26B559E1E}"/>
              </a:ext>
            </a:extLst>
          </p:cNvPr>
          <p:cNvSpPr/>
          <p:nvPr/>
        </p:nvSpPr>
        <p:spPr>
          <a:xfrm>
            <a:off x="-698500" y="447870"/>
            <a:ext cx="368300" cy="368300"/>
          </a:xfrm>
          <a:prstGeom prst="rect">
            <a:avLst/>
          </a:prstGeom>
          <a:solidFill>
            <a:srgbClr val="FF2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82F38A-1E9D-5C1D-3808-89139889E6F6}"/>
              </a:ext>
            </a:extLst>
          </p:cNvPr>
          <p:cNvSpPr/>
          <p:nvPr/>
        </p:nvSpPr>
        <p:spPr>
          <a:xfrm>
            <a:off x="-698500" y="895740"/>
            <a:ext cx="368300" cy="368300"/>
          </a:xfrm>
          <a:prstGeom prst="rect">
            <a:avLst/>
          </a:prstGeom>
          <a:solidFill>
            <a:srgbClr val="EC00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ACDF07-EA42-7FAA-677E-13EF56A5E3B1}"/>
              </a:ext>
            </a:extLst>
          </p:cNvPr>
          <p:cNvSpPr/>
          <p:nvPr/>
        </p:nvSpPr>
        <p:spPr>
          <a:xfrm>
            <a:off x="-698500" y="0"/>
            <a:ext cx="368300" cy="368300"/>
          </a:xfrm>
          <a:prstGeom prst="rect">
            <a:avLst/>
          </a:prstGeom>
          <a:solidFill>
            <a:srgbClr val="FF5F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927300-82CD-2743-D7DC-F4AD91637DAB}"/>
              </a:ext>
            </a:extLst>
          </p:cNvPr>
          <p:cNvSpPr/>
          <p:nvPr/>
        </p:nvSpPr>
        <p:spPr>
          <a:xfrm>
            <a:off x="-698500" y="1353847"/>
            <a:ext cx="368300" cy="368300"/>
          </a:xfrm>
          <a:prstGeom prst="rect">
            <a:avLst/>
          </a:prstGeom>
          <a:solidFill>
            <a:srgbClr val="009F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25219AF-288F-3CE1-4530-6461F7D4F6DC}"/>
              </a:ext>
            </a:extLst>
          </p:cNvPr>
          <p:cNvSpPr/>
          <p:nvPr/>
        </p:nvSpPr>
        <p:spPr>
          <a:xfrm>
            <a:off x="-698500" y="1811954"/>
            <a:ext cx="368300" cy="368300"/>
          </a:xfrm>
          <a:prstGeom prst="rect">
            <a:avLst/>
          </a:prstGeom>
          <a:solidFill>
            <a:srgbClr val="014A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1DB498-20A5-0965-9D97-EA95BD108571}"/>
              </a:ext>
            </a:extLst>
          </p:cNvPr>
          <p:cNvSpPr txBox="1"/>
          <p:nvPr/>
        </p:nvSpPr>
        <p:spPr>
          <a:xfrm>
            <a:off x="1447038" y="1534439"/>
            <a:ext cx="10014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 err="1">
                <a:solidFill>
                  <a:schemeClr val="bg1"/>
                </a:solidFill>
                <a:effectLst/>
                <a:latin typeface="Söhne"/>
              </a:rPr>
              <a:t>VSCode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Söhne"/>
              </a:rPr>
              <a:t>설치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öhne"/>
              </a:rPr>
              <a:t>먼저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öhne"/>
              </a:rPr>
              <a:t>, Visual Studio Code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öhne"/>
              </a:rPr>
              <a:t>를 설치해야 합니다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öhne"/>
              </a:rPr>
              <a:t>만약 아직 설치하지 않았다면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en-US" altLang="ko-KR" b="0" i="0" u="sng" dirty="0">
                <a:solidFill>
                  <a:schemeClr val="bg1"/>
                </a:solidFill>
                <a:effectLst/>
                <a:latin typeface="Söhn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 Studio Code </a:t>
            </a:r>
            <a:r>
              <a:rPr lang="ko-KR" altLang="en-US" b="0" i="0" u="sng" dirty="0">
                <a:solidFill>
                  <a:schemeClr val="bg1"/>
                </a:solidFill>
                <a:effectLst/>
                <a:latin typeface="Söhn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공식 웹사이트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öhne"/>
              </a:rPr>
              <a:t>에서 다운로드 받아 설치하세요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0ED9F-C8D3-6F2C-324A-4084945011E3}"/>
              </a:ext>
            </a:extLst>
          </p:cNvPr>
          <p:cNvSpPr txBox="1"/>
          <p:nvPr/>
        </p:nvSpPr>
        <p:spPr>
          <a:xfrm>
            <a:off x="1447038" y="2520160"/>
            <a:ext cx="62247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chemeClr val="bg1"/>
                </a:solidFill>
                <a:effectLst/>
                <a:latin typeface="Söhne"/>
              </a:rPr>
              <a:t>Markdown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Söhne"/>
              </a:rPr>
              <a:t>확장 기능 설치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öhne"/>
              </a:rPr>
              <a:t>추가적인 기능이 필요하다면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Söhne"/>
              </a:rPr>
              <a:t>VSCode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chemeClr val="bg1"/>
                </a:solidFill>
                <a:effectLst/>
                <a:latin typeface="Söhne"/>
              </a:rPr>
              <a:t>마켓플레이스에서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öhne"/>
              </a:rPr>
              <a:t>Markdown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öhne"/>
              </a:rPr>
              <a:t>관련 확장 기능을 설치할 수 있습니다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öhne"/>
              </a:rPr>
              <a:t>예를 들어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öhne"/>
              </a:rPr>
              <a:t>, 'Markdown All in One'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öhne"/>
              </a:rPr>
              <a:t>이라는 확장 기능은 테이블 생성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öhne"/>
              </a:rPr>
              <a:t>목차 자동 생성 등과 같은 다양한 기능을 제공합니다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öhne"/>
              </a:rPr>
              <a:t>확장 기능을 설치하려면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Söhne"/>
              </a:rPr>
              <a:t>VSCode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öhne"/>
              </a:rPr>
              <a:t>의 왼쪽 사이드바에서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öhne"/>
              </a:rPr>
              <a:t>Extensions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öhne"/>
              </a:rPr>
              <a:t>아이콘을 클릭하고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öhne"/>
              </a:rPr>
              <a:t>검색창에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öhne"/>
              </a:rPr>
              <a:t>'Markdown'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öhne"/>
              </a:rPr>
              <a:t>이라고 입력한 후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öhne"/>
              </a:rPr>
              <a:t>원하는 확장 기능을 선택하여 설치하세요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B8B2616-4717-7136-3E0B-EEA3D304B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319" y="2111483"/>
            <a:ext cx="2831433" cy="408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8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28A8DEE8-571D-7A43-7296-0DD96206D9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19936" y="73369"/>
            <a:ext cx="1703131" cy="4219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2C1CBD-5D5C-C059-010B-943B20D46A60}"/>
              </a:ext>
            </a:extLst>
          </p:cNvPr>
          <p:cNvSpPr txBox="1"/>
          <p:nvPr/>
        </p:nvSpPr>
        <p:spPr>
          <a:xfrm>
            <a:off x="1338943" y="610274"/>
            <a:ext cx="10014857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defTabSz="414772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66CC"/>
              </a:buClr>
              <a:buSzTx/>
              <a:buFont typeface="Arial" panose="020B0604020202020204" pitchFamily="34" charset="0"/>
              <a:buNone/>
              <a:tabLst/>
              <a:defRPr sz="3200" b="0" i="0" strike="noStrike" spc="-91" baseline="0">
                <a:ln w="3175">
                  <a:solidFill>
                    <a:srgbClr val="8D8D8D">
                      <a:alpha val="0"/>
                    </a:srgbClr>
                  </a:solidFill>
                </a:ln>
                <a:solidFill>
                  <a:srgbClr val="00347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사전 준비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1A21EB-53D7-7EE8-5F31-68BB6163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944270"/>
            <a:ext cx="2743200" cy="365125"/>
          </a:xfrm>
        </p:spPr>
        <p:txBody>
          <a:bodyPr/>
          <a:lstStyle/>
          <a:p>
            <a:fld id="{33BD77CA-FDE8-4C93-A597-C01810CC857E}" type="slidenum">
              <a:rPr lang="ko-KR" altLang="en-US" i="1" smtClean="0">
                <a:solidFill>
                  <a:schemeClr val="bg1"/>
                </a:solidFill>
              </a:rPr>
              <a:t>4</a:t>
            </a:fld>
            <a:endParaRPr lang="ko-KR" altLang="en-US" i="1" dirty="0">
              <a:solidFill>
                <a:schemeClr val="bg1"/>
              </a:solidFill>
            </a:endParaRPr>
          </a:p>
        </p:txBody>
      </p:sp>
      <p:sp>
        <p:nvSpPr>
          <p:cNvPr id="75" name="슬라이드 번호 개체 틀 6">
            <a:extLst>
              <a:ext uri="{FF2B5EF4-FFF2-40B4-BE49-F238E27FC236}">
                <a16:creationId xmlns:a16="http://schemas.microsoft.com/office/drawing/2014/main" id="{8C18E34B-07FC-C0B1-5145-ED5722FA9F7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BD77CA-FDE8-4C93-A597-C01810CC857E}" type="slidenum">
              <a:rPr lang="ko-KR" altLang="en-US" i="1" smtClean="0">
                <a:solidFill>
                  <a:schemeClr val="bg1"/>
                </a:solidFill>
              </a:rPr>
              <a:pPr/>
              <a:t>4</a:t>
            </a:fld>
            <a:endParaRPr lang="ko-KR" altLang="en-US" i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76DBE7-82FC-3E60-F7EC-55C26B559E1E}"/>
              </a:ext>
            </a:extLst>
          </p:cNvPr>
          <p:cNvSpPr/>
          <p:nvPr/>
        </p:nvSpPr>
        <p:spPr>
          <a:xfrm>
            <a:off x="-698500" y="447870"/>
            <a:ext cx="368300" cy="368300"/>
          </a:xfrm>
          <a:prstGeom prst="rect">
            <a:avLst/>
          </a:prstGeom>
          <a:solidFill>
            <a:srgbClr val="FF2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82F38A-1E9D-5C1D-3808-89139889E6F6}"/>
              </a:ext>
            </a:extLst>
          </p:cNvPr>
          <p:cNvSpPr/>
          <p:nvPr/>
        </p:nvSpPr>
        <p:spPr>
          <a:xfrm>
            <a:off x="-698500" y="895740"/>
            <a:ext cx="368300" cy="368300"/>
          </a:xfrm>
          <a:prstGeom prst="rect">
            <a:avLst/>
          </a:prstGeom>
          <a:solidFill>
            <a:srgbClr val="EC00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ACDF07-EA42-7FAA-677E-13EF56A5E3B1}"/>
              </a:ext>
            </a:extLst>
          </p:cNvPr>
          <p:cNvSpPr/>
          <p:nvPr/>
        </p:nvSpPr>
        <p:spPr>
          <a:xfrm>
            <a:off x="-698500" y="0"/>
            <a:ext cx="368300" cy="368300"/>
          </a:xfrm>
          <a:prstGeom prst="rect">
            <a:avLst/>
          </a:prstGeom>
          <a:solidFill>
            <a:srgbClr val="FF5F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927300-82CD-2743-D7DC-F4AD91637DAB}"/>
              </a:ext>
            </a:extLst>
          </p:cNvPr>
          <p:cNvSpPr/>
          <p:nvPr/>
        </p:nvSpPr>
        <p:spPr>
          <a:xfrm>
            <a:off x="-698500" y="1353847"/>
            <a:ext cx="368300" cy="368300"/>
          </a:xfrm>
          <a:prstGeom prst="rect">
            <a:avLst/>
          </a:prstGeom>
          <a:solidFill>
            <a:srgbClr val="009F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25219AF-288F-3CE1-4530-6461F7D4F6DC}"/>
              </a:ext>
            </a:extLst>
          </p:cNvPr>
          <p:cNvSpPr/>
          <p:nvPr/>
        </p:nvSpPr>
        <p:spPr>
          <a:xfrm>
            <a:off x="-698500" y="1811954"/>
            <a:ext cx="368300" cy="368300"/>
          </a:xfrm>
          <a:prstGeom prst="rect">
            <a:avLst/>
          </a:prstGeom>
          <a:solidFill>
            <a:srgbClr val="014A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3F427-50FB-80B2-B611-82882D4B50A1}"/>
              </a:ext>
            </a:extLst>
          </p:cNvPr>
          <p:cNvSpPr txBox="1"/>
          <p:nvPr/>
        </p:nvSpPr>
        <p:spPr>
          <a:xfrm>
            <a:off x="1447038" y="1534439"/>
            <a:ext cx="1001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3C8DC-5B23-8B42-8FD6-05B8CAF8A3B2}"/>
              </a:ext>
            </a:extLst>
          </p:cNvPr>
          <p:cNvSpPr txBox="1"/>
          <p:nvPr/>
        </p:nvSpPr>
        <p:spPr>
          <a:xfrm>
            <a:off x="1447038" y="1534439"/>
            <a:ext cx="100148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chemeClr val="bg1"/>
                </a:solidFill>
                <a:effectLst/>
                <a:latin typeface="Söhne"/>
              </a:rPr>
              <a:t>수업자료 다운로드 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Söhne"/>
              </a:rPr>
              <a:t>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hlinkClick r:id="rId4"/>
              </a:rPr>
              <a:t>https://github.com/htk1019/dfc613/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여기서 다운로드 받은 </a:t>
            </a:r>
            <a:r>
              <a:rPr lang="en-US" altLang="ko-KR" dirty="0">
                <a:solidFill>
                  <a:schemeClr val="bg1"/>
                </a:solidFill>
              </a:rPr>
              <a:t>md </a:t>
            </a:r>
            <a:r>
              <a:rPr lang="ko-KR" altLang="en-US" dirty="0">
                <a:solidFill>
                  <a:schemeClr val="bg1"/>
                </a:solidFill>
              </a:rPr>
              <a:t>파일을 </a:t>
            </a:r>
            <a:r>
              <a:rPr lang="en-US" altLang="ko-KR" dirty="0">
                <a:solidFill>
                  <a:schemeClr val="bg1"/>
                </a:solidFill>
              </a:rPr>
              <a:t>Visual Studio Code</a:t>
            </a:r>
            <a:r>
              <a:rPr lang="ko-KR" altLang="en-US" dirty="0">
                <a:solidFill>
                  <a:schemeClr val="bg1"/>
                </a:solidFill>
              </a:rPr>
              <a:t>로 읽으세요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미리보기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Ctrl+Shift+v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를 하시면 수업 자료를 보실 수 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GitHub</a:t>
            </a:r>
            <a:r>
              <a:rPr lang="ko-KR" altLang="en-US" dirty="0">
                <a:solidFill>
                  <a:schemeClr val="bg1"/>
                </a:solidFill>
              </a:rPr>
              <a:t>는 </a:t>
            </a:r>
            <a:r>
              <a:rPr lang="en-US" altLang="ko-KR" dirty="0">
                <a:solidFill>
                  <a:schemeClr val="bg1"/>
                </a:solidFill>
              </a:rPr>
              <a:t>Latex </a:t>
            </a:r>
            <a:r>
              <a:rPr lang="ko-KR" altLang="en-US" dirty="0" err="1">
                <a:solidFill>
                  <a:schemeClr val="bg1"/>
                </a:solidFill>
              </a:rPr>
              <a:t>문법중</a:t>
            </a:r>
            <a:r>
              <a:rPr lang="ko-KR" altLang="en-US" dirty="0">
                <a:solidFill>
                  <a:schemeClr val="bg1"/>
                </a:solidFill>
              </a:rPr>
              <a:t> 지원하지 않는 것들이 있어서 부득이 </a:t>
            </a:r>
            <a:r>
              <a:rPr lang="en-US" altLang="ko-KR" dirty="0" err="1">
                <a:solidFill>
                  <a:schemeClr val="bg1"/>
                </a:solidFill>
              </a:rPr>
              <a:t>VSCode</a:t>
            </a:r>
            <a:r>
              <a:rPr lang="ko-KR" altLang="en-US" dirty="0">
                <a:solidFill>
                  <a:schemeClr val="bg1"/>
                </a:solidFill>
              </a:rPr>
              <a:t>를 사용합니다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389B546-5169-B92F-94A1-D6DC5975F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4470" y="3680079"/>
            <a:ext cx="5598414" cy="28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3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32516</TotalTime>
  <Words>280</Words>
  <Application>Microsoft Office PowerPoint</Application>
  <PresentationFormat>와이드스크린</PresentationFormat>
  <Paragraphs>31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나눔스퀘어_ac Bold</vt:lpstr>
      <vt:lpstr>나눔스퀘어_ac Light</vt:lpstr>
      <vt:lpstr>나눔스퀘어_ac</vt:lpstr>
      <vt:lpstr>Arial</vt:lpstr>
      <vt:lpstr>맑은 고딕</vt:lpstr>
      <vt:lpstr>Söhne</vt:lpstr>
      <vt:lpstr>나눔스퀘어_ac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ryansong</dc:creator>
  <cp:lastModifiedBy>han taegyeong</cp:lastModifiedBy>
  <cp:revision>350</cp:revision>
  <dcterms:created xsi:type="dcterms:W3CDTF">2023-01-31T10:59:33Z</dcterms:created>
  <dcterms:modified xsi:type="dcterms:W3CDTF">2023-09-01T05:30:19Z</dcterms:modified>
</cp:coreProperties>
</file>