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73" r:id="rId3"/>
    <p:sldId id="28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Rocha" initials="MR" lastIdx="1" clrIdx="0">
    <p:extLst>
      <p:ext uri="{19B8F6BF-5375-455C-9EA6-DF929625EA0E}">
        <p15:presenceInfo xmlns:p15="http://schemas.microsoft.com/office/powerpoint/2012/main" userId="6b2d6dc131cd96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53" autoAdjust="0"/>
    <p:restoredTop sz="94660"/>
  </p:normalViewPr>
  <p:slideViewPr>
    <p:cSldViewPr>
      <p:cViewPr varScale="1">
        <p:scale>
          <a:sx n="70" d="100"/>
          <a:sy n="70" d="100"/>
        </p:scale>
        <p:origin x="90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82D55-0A8C-4436-8065-65DD17AAE5D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C20F-61FB-4067-A51A-585998344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C20F-61FB-4067-A51A-5859983446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1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5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9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56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947" y="3866861"/>
            <a:ext cx="2118599" cy="10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14948" y="2235565"/>
            <a:ext cx="5083673" cy="107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3200" b="0">
                <a:solidFill>
                  <a:schemeClr val="bg1"/>
                </a:solidFill>
                <a:latin typeface="DIN" pitchFamily="50" charset="0"/>
              </a:defRPr>
            </a:lvl1pPr>
          </a:lstStyle>
          <a:p>
            <a:pPr lvl="0"/>
            <a:r>
              <a:rPr lang="en-US" noProof="1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947" y="2080446"/>
            <a:ext cx="508367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4947" y="3596280"/>
            <a:ext cx="5083673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14947" y="1394462"/>
            <a:ext cx="5083673" cy="4757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i="0">
                <a:solidFill>
                  <a:schemeClr val="bg1"/>
                </a:solidFill>
                <a:latin typeface="DIN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5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6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5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0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5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9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FB9F-D8D7-4A40-AA14-05132B390DA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ACFBD-9C11-4E97-9D52-87F06409F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7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805" y="2392087"/>
            <a:ext cx="6363511" cy="80622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DIN Light"/>
              </a:rPr>
              <a:t>LP Signal Aggregation</a:t>
            </a:r>
            <a:r>
              <a:rPr lang="en-US" sz="2400" dirty="0">
                <a:latin typeface="DIN Light"/>
              </a:rPr>
              <a:t/>
            </a:r>
            <a:br>
              <a:rPr lang="en-US" sz="2400" dirty="0">
                <a:latin typeface="DIN Light"/>
              </a:rPr>
            </a:br>
            <a:endParaRPr lang="en-US" sz="2400" dirty="0">
              <a:solidFill>
                <a:srgbClr val="FFC000"/>
              </a:solidFill>
              <a:latin typeface="DIN Ligh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DIN Light"/>
              </a:rPr>
              <a:t>February 26</a:t>
            </a:r>
            <a:r>
              <a:rPr lang="en-US" dirty="0" smtClean="0">
                <a:latin typeface="DIN Light"/>
              </a:rPr>
              <a:t>, 2019</a:t>
            </a:r>
            <a:endParaRPr lang="en-US" dirty="0">
              <a:latin typeface="DIN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t="13768" r="15264" b="16782"/>
          <a:stretch/>
        </p:blipFill>
        <p:spPr>
          <a:xfrm>
            <a:off x="5993105" y="685800"/>
            <a:ext cx="6071287" cy="539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4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+mn-lt"/>
              </a:rPr>
              <a:t>Representative Example of Components in LP Signal Aggregation</a:t>
            </a:r>
            <a:endParaRPr lang="en-US" sz="2400" dirty="0">
              <a:latin typeface="+mn-lt"/>
            </a:endParaRPr>
          </a:p>
        </p:txBody>
      </p:sp>
      <p:sp>
        <p:nvSpPr>
          <p:cNvPr id="69" name="Text Placeholder 9"/>
          <p:cNvSpPr txBox="1">
            <a:spLocks/>
          </p:cNvSpPr>
          <p:nvPr/>
        </p:nvSpPr>
        <p:spPr>
          <a:xfrm>
            <a:off x="152400" y="1066800"/>
            <a:ext cx="11887200" cy="5334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diagram on the following page shows a </a:t>
            </a:r>
            <a:r>
              <a:rPr lang="en-US" sz="2000" smtClean="0"/>
              <a:t>representative set </a:t>
            </a:r>
            <a:r>
              <a:rPr lang="en-US" sz="2000" dirty="0" smtClean="0"/>
              <a:t>of the various aggregation components that are deployed to manage the signals required to implement the handshakes between the PD FSMs (</a:t>
            </a:r>
            <a:r>
              <a:rPr lang="en-US" sz="2000" dirty="0" err="1" smtClean="0"/>
              <a:t>ns_pwrsup</a:t>
            </a:r>
            <a:r>
              <a:rPr lang="en-US" sz="2000" dirty="0" smtClean="0"/>
              <a:t> modules also commonly called NSPS’s) and the </a:t>
            </a:r>
            <a:r>
              <a:rPr lang="en-US" sz="2000" dirty="0" err="1" smtClean="0"/>
              <a:t>NoC</a:t>
            </a:r>
            <a:r>
              <a:rPr lang="en-US" sz="2000" dirty="0" smtClean="0"/>
              <a:t> components.</a:t>
            </a:r>
          </a:p>
          <a:p>
            <a:pPr lvl="1"/>
            <a:r>
              <a:rPr lang="en-US" sz="1600" dirty="0" smtClean="0"/>
              <a:t>This </a:t>
            </a:r>
            <a:r>
              <a:rPr lang="en-US" sz="1600" dirty="0" err="1" smtClean="0"/>
              <a:t>NoC</a:t>
            </a:r>
            <a:r>
              <a:rPr lang="en-US" sz="1600" dirty="0" smtClean="0"/>
              <a:t> has several master bridges in 2 different power domains (</a:t>
            </a:r>
            <a:r>
              <a:rPr lang="en-US" sz="1600" dirty="0" err="1" smtClean="0"/>
              <a:t>pdmA</a:t>
            </a:r>
            <a:r>
              <a:rPr lang="en-US" sz="1600" dirty="0" smtClean="0"/>
              <a:t> and </a:t>
            </a:r>
            <a:r>
              <a:rPr lang="en-US" sz="1600" dirty="0" err="1" smtClean="0"/>
              <a:t>pdmB</a:t>
            </a:r>
            <a:r>
              <a:rPr lang="en-US" sz="1600" dirty="0" smtClean="0"/>
              <a:t>), all of which are targeting multiple slave bridges in a separate power domain </a:t>
            </a:r>
            <a:r>
              <a:rPr lang="en-US" sz="1600" dirty="0" err="1" smtClean="0"/>
              <a:t>pdsC</a:t>
            </a:r>
            <a:r>
              <a:rPr lang="en-US" sz="1600" dirty="0" smtClean="0"/>
              <a:t>.  </a:t>
            </a:r>
            <a:r>
              <a:rPr lang="en-US" sz="1600" dirty="0" err="1" smtClean="0"/>
              <a:t>pdsC</a:t>
            </a:r>
            <a:r>
              <a:rPr lang="en-US" sz="1600" dirty="0" smtClean="0"/>
              <a:t> is switchable (not </a:t>
            </a:r>
            <a:r>
              <a:rPr lang="en-US" sz="1600" dirty="0" err="1" smtClean="0"/>
              <a:t>always_on</a:t>
            </a:r>
            <a:r>
              <a:rPr lang="en-US" sz="1600" dirty="0" smtClean="0"/>
              <a:t>), therefore all the master bridges must implement fencing and draining for </a:t>
            </a:r>
            <a:r>
              <a:rPr lang="en-US" sz="1600" dirty="0" err="1" smtClean="0"/>
              <a:t>pdsC</a:t>
            </a:r>
            <a:r>
              <a:rPr lang="en-US" sz="1600" dirty="0" smtClean="0"/>
              <a:t>.  </a:t>
            </a:r>
            <a:r>
              <a:rPr lang="en-US" sz="1600" dirty="0" err="1" smtClean="0"/>
              <a:t>pdmA</a:t>
            </a:r>
            <a:r>
              <a:rPr lang="en-US" sz="1600" dirty="0" smtClean="0"/>
              <a:t> and </a:t>
            </a:r>
            <a:r>
              <a:rPr lang="en-US" sz="1600" dirty="0" err="1" smtClean="0"/>
              <a:t>pdmB</a:t>
            </a:r>
            <a:r>
              <a:rPr lang="en-US" sz="1600" dirty="0" smtClean="0"/>
              <a:t> are also switchable, so they need proxy modules.  </a:t>
            </a:r>
            <a:r>
              <a:rPr lang="en-US" sz="1600" dirty="0" err="1" smtClean="0"/>
              <a:t>NoC</a:t>
            </a:r>
            <a:r>
              <a:rPr lang="en-US" sz="1600" dirty="0" smtClean="0"/>
              <a:t> routing connectivity not shown.</a:t>
            </a:r>
          </a:p>
          <a:p>
            <a:r>
              <a:rPr lang="en-US" sz="2000" dirty="0" smtClean="0"/>
              <a:t>This distributed LP aggregation serves 2 primary functions: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err="1" smtClean="0"/>
              <a:t>ns_nsps_fence_ack_proxy</a:t>
            </a:r>
            <a:r>
              <a:rPr lang="en-US" sz="1600" dirty="0" smtClean="0"/>
              <a:t>: Proxies fence/drain handshake on behalf of master side components that are powered off, including cleanly handling race conditions that otherwise would occur between powering down a target domain while coincidentally powering up masters that could start initiating traffic to that domain.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 smtClean="0"/>
              <a:t>ns_nsps_agg_8phase: Aggregation </a:t>
            </a:r>
            <a:r>
              <a:rPr lang="en-US" sz="1600" dirty="0" smtClean="0"/>
              <a:t>blocks consolidate multiple sets of handshake signals (e.g., </a:t>
            </a:r>
            <a:r>
              <a:rPr lang="en-US" sz="1600" dirty="0" err="1" smtClean="0"/>
              <a:t>pd_active</a:t>
            </a:r>
            <a:r>
              <a:rPr lang="en-US" sz="1600" dirty="0" smtClean="0"/>
              <a:t>/</a:t>
            </a:r>
            <a:r>
              <a:rPr lang="en-US" sz="1600" dirty="0" err="1" smtClean="0"/>
              <a:t>fence_ack_n</a:t>
            </a:r>
            <a:r>
              <a:rPr lang="en-US" sz="1600" dirty="0" smtClean="0"/>
              <a:t>/</a:t>
            </a:r>
            <a:r>
              <a:rPr lang="en-US" sz="1600" dirty="0" err="1" smtClean="0"/>
              <a:t>fence_deny</a:t>
            </a:r>
            <a:r>
              <a:rPr lang="en-US" sz="1600" dirty="0" smtClean="0"/>
              <a:t> and </a:t>
            </a:r>
            <a:r>
              <a:rPr lang="en-US" sz="1600" dirty="0" err="1" smtClean="0"/>
              <a:t>sleep_req_n</a:t>
            </a:r>
            <a:r>
              <a:rPr lang="en-US" sz="1600" dirty="0" smtClean="0"/>
              <a:t>/</a:t>
            </a:r>
            <a:r>
              <a:rPr lang="en-US" sz="1600" dirty="0" err="1" smtClean="0"/>
              <a:t>sleep_ack_n</a:t>
            </a:r>
            <a:r>
              <a:rPr lang="en-US" sz="1600" dirty="0" smtClean="0"/>
              <a:t>)</a:t>
            </a:r>
            <a:r>
              <a:rPr lang="en-US" sz="1600" dirty="0" smtClean="0"/>
              <a:t> into a single set.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 smtClean="0"/>
              <a:t>Within power domain containing multiple leaf elements participating in the handshake.  This is “Level  1” aggregation.  </a:t>
            </a:r>
            <a:r>
              <a:rPr lang="en-US" sz="1400" dirty="0" err="1" smtClean="0"/>
              <a:t>Sleep_req_n</a:t>
            </a:r>
            <a:r>
              <a:rPr lang="en-US" sz="1400" dirty="0" smtClean="0"/>
              <a:t>/</a:t>
            </a:r>
            <a:r>
              <a:rPr lang="en-US" sz="1400" dirty="0" err="1" smtClean="0"/>
              <a:t>sleep_ack_n</a:t>
            </a:r>
            <a:r>
              <a:rPr lang="en-US" sz="1400" dirty="0" smtClean="0"/>
              <a:t> only has Level 1 aggregation.  These modules are instantiated within the power domain of the elements whose handshakes are being aggregated.  Therefore, these modules may be powered down.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n-US" sz="1400" dirty="0" smtClean="0"/>
              <a:t>Feeding PD FSM (</a:t>
            </a:r>
            <a:r>
              <a:rPr lang="en-US" sz="1400" dirty="0" err="1" smtClean="0"/>
              <a:t>ns_pwrsup</a:t>
            </a:r>
            <a:r>
              <a:rPr lang="en-US" sz="1400" dirty="0" smtClean="0"/>
              <a:t>) </a:t>
            </a:r>
            <a:r>
              <a:rPr lang="en-US" sz="1400" dirty="0" err="1" smtClean="0"/>
              <a:t>pd_active</a:t>
            </a:r>
            <a:r>
              <a:rPr lang="en-US" sz="1400" dirty="0" smtClean="0"/>
              <a:t>/</a:t>
            </a:r>
            <a:r>
              <a:rPr lang="en-US" sz="1400" dirty="0" err="1" smtClean="0"/>
              <a:t>fence_ack_n</a:t>
            </a:r>
            <a:r>
              <a:rPr lang="en-US" sz="1400" dirty="0" smtClean="0"/>
              <a:t>/</a:t>
            </a:r>
            <a:r>
              <a:rPr lang="en-US" sz="1400" dirty="0" err="1" smtClean="0"/>
              <a:t>fence_deny</a:t>
            </a:r>
            <a:r>
              <a:rPr lang="en-US" sz="1400" dirty="0" smtClean="0"/>
              <a:t>: when multiple power domains have master elements (</a:t>
            </a:r>
            <a:r>
              <a:rPr lang="en-US" sz="1400" dirty="0" err="1" smtClean="0"/>
              <a:t>pdmA</a:t>
            </a:r>
            <a:r>
              <a:rPr lang="en-US" sz="1400" dirty="0" smtClean="0"/>
              <a:t> and </a:t>
            </a:r>
            <a:r>
              <a:rPr lang="en-US" sz="1400" dirty="0" err="1" smtClean="0"/>
              <a:t>pdmB</a:t>
            </a:r>
            <a:r>
              <a:rPr lang="en-US" sz="1400" dirty="0" smtClean="0"/>
              <a:t> in this example) that must fence/drain for the power domain covered by the PD FSM (</a:t>
            </a:r>
            <a:r>
              <a:rPr lang="en-US" sz="1400" dirty="0" err="1" smtClean="0"/>
              <a:t>pdsC</a:t>
            </a:r>
            <a:r>
              <a:rPr lang="en-US" sz="1400" dirty="0" smtClean="0"/>
              <a:t> in this example), a “Level 2” aggregation </a:t>
            </a:r>
            <a:r>
              <a:rPr lang="en-US" sz="1400" dirty="0" smtClean="0"/>
              <a:t>combines </a:t>
            </a:r>
            <a:r>
              <a:rPr lang="en-US" sz="1400" dirty="0" smtClean="0"/>
              <a:t>the sets of these signals coming from the “master PDs” (</a:t>
            </a:r>
            <a:r>
              <a:rPr lang="en-US" sz="1400" dirty="0" err="1" smtClean="0"/>
              <a:t>pdmA</a:t>
            </a:r>
            <a:r>
              <a:rPr lang="en-US" sz="1400" dirty="0" smtClean="0"/>
              <a:t> and </a:t>
            </a:r>
            <a:r>
              <a:rPr lang="en-US" sz="1400" dirty="0" err="1" smtClean="0"/>
              <a:t>pdmB</a:t>
            </a:r>
            <a:r>
              <a:rPr lang="en-US" sz="1400" dirty="0" smtClean="0"/>
              <a:t>) into a single set of signals </a:t>
            </a:r>
            <a:r>
              <a:rPr lang="en-US" sz="1400" dirty="0" smtClean="0"/>
              <a:t>attached to the </a:t>
            </a:r>
            <a:r>
              <a:rPr lang="en-US" sz="1400" dirty="0" err="1" smtClean="0"/>
              <a:t>ns_pwrsup</a:t>
            </a:r>
            <a:r>
              <a:rPr lang="en-US" sz="1400" dirty="0" smtClean="0"/>
              <a:t> interface.</a:t>
            </a:r>
          </a:p>
          <a:p>
            <a:r>
              <a:rPr lang="en-US" sz="2200" dirty="0" smtClean="0"/>
              <a:t>All the aggregation logic within a power domain </a:t>
            </a:r>
            <a:r>
              <a:rPr lang="en-US" sz="2200" dirty="0" smtClean="0"/>
              <a:t>is placed by </a:t>
            </a:r>
            <a:r>
              <a:rPr lang="en-US" sz="2200" dirty="0" err="1" smtClean="0"/>
              <a:t>NocStudio</a:t>
            </a:r>
            <a:r>
              <a:rPr lang="en-US" sz="2200" dirty="0" smtClean="0"/>
              <a:t> in an “</a:t>
            </a:r>
            <a:r>
              <a:rPr lang="en-US" sz="2200" dirty="0" err="1" smtClean="0"/>
              <a:t>nsps_grp</a:t>
            </a:r>
            <a:r>
              <a:rPr lang="en-US" sz="2200" dirty="0" smtClean="0"/>
              <a:t>” </a:t>
            </a:r>
            <a:r>
              <a:rPr lang="en-US" sz="2200" dirty="0" err="1" smtClean="0"/>
              <a:t>rtl</a:t>
            </a:r>
            <a:r>
              <a:rPr lang="en-US" sz="2200" dirty="0" smtClean="0"/>
              <a:t> group within the power domain </a:t>
            </a:r>
            <a:r>
              <a:rPr lang="en-US" sz="2200" dirty="0" err="1" smtClean="0"/>
              <a:t>rtl</a:t>
            </a:r>
            <a:r>
              <a:rPr lang="en-US" sz="2200" dirty="0" smtClean="0"/>
              <a:t> group.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54207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/>
          <p:cNvSpPr/>
          <p:nvPr/>
        </p:nvSpPr>
        <p:spPr>
          <a:xfrm>
            <a:off x="3516015" y="757312"/>
            <a:ext cx="5635687" cy="55531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pd_system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9600" y="2344806"/>
            <a:ext cx="2743200" cy="1360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pdmA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295646"/>
            <a:ext cx="1173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Low Power Signal Aggregation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838200" y="2780535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mstbrg1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09600" y="4301941"/>
            <a:ext cx="2743200" cy="2008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pdmB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8200" y="4566450"/>
            <a:ext cx="2286000" cy="1604358"/>
            <a:chOff x="7924800" y="3945542"/>
            <a:chExt cx="2286000" cy="1604358"/>
          </a:xfrm>
        </p:grpSpPr>
        <p:sp>
          <p:nvSpPr>
            <p:cNvPr id="4" name="Rectangle 3"/>
            <p:cNvSpPr/>
            <p:nvPr/>
          </p:nvSpPr>
          <p:spPr>
            <a:xfrm>
              <a:off x="9753598" y="4058404"/>
              <a:ext cx="457202" cy="14914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agg</a:t>
              </a:r>
              <a:endParaRPr lang="en-US" sz="1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924800" y="4864100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mstbrg3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924800" y="4058405"/>
              <a:ext cx="1219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mstbrg2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9144000" y="4134604"/>
              <a:ext cx="6095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9212997" y="3945542"/>
              <a:ext cx="4716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pd_act</a:t>
              </a:r>
              <a:endParaRPr lang="en-US" sz="8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144000" y="4361889"/>
              <a:ext cx="6095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212997" y="4172827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f_ack_n</a:t>
              </a:r>
              <a:endParaRPr lang="en-US" sz="8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9144000" y="4604494"/>
              <a:ext cx="6095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212997" y="4415432"/>
              <a:ext cx="4748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f_deny</a:t>
              </a:r>
              <a:endParaRPr lang="en-US" sz="800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9140794" y="4979303"/>
              <a:ext cx="6095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209791" y="4790241"/>
              <a:ext cx="4716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pd_act</a:t>
              </a:r>
              <a:endParaRPr lang="en-US" sz="800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H="1">
              <a:off x="9140794" y="5206588"/>
              <a:ext cx="6095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209791" y="5017526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f_ack_n</a:t>
              </a:r>
              <a:endParaRPr lang="en-US" sz="8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140794" y="5449193"/>
              <a:ext cx="6095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9209791" y="5260131"/>
              <a:ext cx="4748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f_deny</a:t>
              </a:r>
              <a:endParaRPr lang="en-US" sz="8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801790" y="2684974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pd_act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2780951" y="2946398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f_ack_n</a:t>
            </a:r>
            <a:endParaRPr 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2819423" y="3225028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f_deny</a:t>
            </a:r>
            <a:endParaRPr lang="en-US" sz="800" dirty="0"/>
          </a:p>
        </p:txBody>
      </p:sp>
      <p:sp>
        <p:nvSpPr>
          <p:cNvPr id="66" name="Rectangle 65"/>
          <p:cNvSpPr/>
          <p:nvPr/>
        </p:nvSpPr>
        <p:spPr>
          <a:xfrm>
            <a:off x="4652191" y="4987323"/>
            <a:ext cx="811448" cy="9228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proxy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3706504" y="2733356"/>
            <a:ext cx="811448" cy="9228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proxy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54194" y="2847656"/>
            <a:ext cx="165231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2044669" y="3113591"/>
            <a:ext cx="165231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2044669" y="3427883"/>
            <a:ext cx="165231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119166" y="5144062"/>
            <a:ext cx="153302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119166" y="5448750"/>
            <a:ext cx="15330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119165" y="5818421"/>
            <a:ext cx="153302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631099" y="4941751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pd_act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3640624" y="5255533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f_ack_n</a:t>
            </a:r>
            <a:endParaRPr 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3640624" y="5632255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f_deny</a:t>
            </a:r>
            <a:endParaRPr 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3696979" y="826997"/>
            <a:ext cx="811448" cy="9228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pd</a:t>
            </a:r>
            <a:r>
              <a:rPr lang="en-US" sz="1200" dirty="0" smtClean="0"/>
              <a:t> </a:t>
            </a:r>
            <a:r>
              <a:rPr lang="en-US" sz="1200" dirty="0" err="1" smtClean="0"/>
              <a:t>fsm</a:t>
            </a:r>
            <a:endParaRPr lang="en-US" sz="1200" dirty="0" smtClean="0"/>
          </a:p>
          <a:p>
            <a:pPr algn="ctr"/>
            <a:r>
              <a:rPr lang="en-US" sz="1200" dirty="0" err="1" smtClean="0"/>
              <a:t>pdmA</a:t>
            </a:r>
            <a:endParaRPr 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4571367" y="1810698"/>
            <a:ext cx="307777" cy="8168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 err="1" smtClean="0"/>
              <a:t>proxy_activate_n</a:t>
            </a:r>
            <a:endParaRPr lang="en-US" sz="800" dirty="0"/>
          </a:p>
        </p:txBody>
      </p:sp>
      <p:sp>
        <p:nvSpPr>
          <p:cNvPr id="97" name="TextBox 96"/>
          <p:cNvSpPr txBox="1"/>
          <p:nvPr/>
        </p:nvSpPr>
        <p:spPr>
          <a:xfrm>
            <a:off x="5107110" y="1932904"/>
            <a:ext cx="307777" cy="6245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 err="1" smtClean="0"/>
              <a:t>proxy_ack_n</a:t>
            </a:r>
            <a:endParaRPr lang="en-US" sz="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897265" y="1749851"/>
            <a:ext cx="0" cy="100605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343400" y="1727306"/>
            <a:ext cx="0" cy="1006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33106" y="1804996"/>
            <a:ext cx="307777" cy="81689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 err="1" smtClean="0"/>
              <a:t>proxy_activate_n</a:t>
            </a:r>
            <a:endParaRPr 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115434" y="2006798"/>
            <a:ext cx="307777" cy="6245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800" dirty="0" err="1" smtClean="0"/>
              <a:t>proxy_ack_n</a:t>
            </a:r>
            <a:endParaRPr lang="en-US" sz="800" dirty="0"/>
          </a:p>
        </p:txBody>
      </p:sp>
      <p:sp>
        <p:nvSpPr>
          <p:cNvPr id="103" name="Rectangle 102"/>
          <p:cNvSpPr/>
          <p:nvPr/>
        </p:nvSpPr>
        <p:spPr>
          <a:xfrm>
            <a:off x="4647168" y="834835"/>
            <a:ext cx="811448" cy="9228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pd</a:t>
            </a:r>
            <a:r>
              <a:rPr lang="en-US" sz="1200" dirty="0" smtClean="0"/>
              <a:t> </a:t>
            </a:r>
            <a:r>
              <a:rPr lang="en-US" sz="1200" dirty="0" err="1" smtClean="0"/>
              <a:t>fsm</a:t>
            </a:r>
            <a:endParaRPr lang="en-US" sz="1200" dirty="0" smtClean="0"/>
          </a:p>
          <a:p>
            <a:pPr algn="ctr"/>
            <a:r>
              <a:rPr lang="en-US" sz="1200" dirty="0" err="1" smtClean="0"/>
              <a:t>pdmB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89535" y="1744095"/>
            <a:ext cx="0" cy="325434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5334000" y="1754837"/>
            <a:ext cx="0" cy="32543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705600" y="2725054"/>
            <a:ext cx="457202" cy="14914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agg</a:t>
            </a:r>
            <a:endParaRPr lang="en-US" sz="1200" dirty="0"/>
          </a:p>
        </p:txBody>
      </p:sp>
      <p:cxnSp>
        <p:nvCxnSpPr>
          <p:cNvPr id="228" name="Straight Arrow Connector 227"/>
          <p:cNvCxnSpPr/>
          <p:nvPr/>
        </p:nvCxnSpPr>
        <p:spPr>
          <a:xfrm flipH="1">
            <a:off x="5458616" y="3653734"/>
            <a:ext cx="1246984" cy="15034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5458049" y="3907688"/>
            <a:ext cx="1246984" cy="150346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>
            <a:off x="5465434" y="4144469"/>
            <a:ext cx="1246984" cy="150346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913119" y="2654037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pd_act</a:t>
            </a:r>
            <a:endParaRPr lang="en-US" sz="800" dirty="0"/>
          </a:p>
        </p:txBody>
      </p:sp>
      <p:cxnSp>
        <p:nvCxnSpPr>
          <p:cNvPr id="233" name="Straight Arrow Connector 232"/>
          <p:cNvCxnSpPr/>
          <p:nvPr/>
        </p:nvCxnSpPr>
        <p:spPr>
          <a:xfrm flipH="1">
            <a:off x="4517952" y="2841766"/>
            <a:ext cx="218385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4508427" y="3123435"/>
            <a:ext cx="218385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4508427" y="3449232"/>
            <a:ext cx="218385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915241" y="2938546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f_ack_n</a:t>
            </a:r>
            <a:endParaRPr lang="en-US" sz="800" dirty="0"/>
          </a:p>
        </p:txBody>
      </p:sp>
      <p:sp>
        <p:nvSpPr>
          <p:cNvPr id="123" name="TextBox 122"/>
          <p:cNvSpPr txBox="1"/>
          <p:nvPr/>
        </p:nvSpPr>
        <p:spPr>
          <a:xfrm>
            <a:off x="5913119" y="3270635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f_deny</a:t>
            </a:r>
            <a:endParaRPr lang="en-US" sz="800" dirty="0"/>
          </a:p>
        </p:txBody>
      </p:sp>
      <p:sp>
        <p:nvSpPr>
          <p:cNvPr id="124" name="Rectangle 123"/>
          <p:cNvSpPr/>
          <p:nvPr/>
        </p:nvSpPr>
        <p:spPr>
          <a:xfrm>
            <a:off x="9296401" y="2509738"/>
            <a:ext cx="2638424" cy="2008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pdsC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464379" y="3692805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slvbrg2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10464379" y="288711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slvbrg1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7873578" y="2933651"/>
            <a:ext cx="811448" cy="9228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pd</a:t>
            </a:r>
            <a:r>
              <a:rPr lang="en-US" sz="1200" dirty="0" smtClean="0"/>
              <a:t> </a:t>
            </a:r>
            <a:r>
              <a:rPr lang="en-US" sz="1200" dirty="0" err="1" smtClean="0"/>
              <a:t>fsm</a:t>
            </a:r>
            <a:endParaRPr lang="en-US" sz="1200" dirty="0" smtClean="0"/>
          </a:p>
          <a:p>
            <a:pPr algn="ctr"/>
            <a:r>
              <a:rPr lang="en-US" sz="1200" dirty="0" err="1" smtClean="0"/>
              <a:t>pdsC</a:t>
            </a:r>
            <a:endParaRPr lang="en-US" sz="1200" dirty="0"/>
          </a:p>
        </p:txBody>
      </p:sp>
      <p:sp>
        <p:nvSpPr>
          <p:cNvPr id="142" name="Rectangle 141"/>
          <p:cNvSpPr/>
          <p:nvPr/>
        </p:nvSpPr>
        <p:spPr>
          <a:xfrm>
            <a:off x="9518184" y="2882914"/>
            <a:ext cx="457202" cy="14914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agg</a:t>
            </a:r>
            <a:endParaRPr lang="en-US" sz="1200" dirty="0"/>
          </a:p>
        </p:txBody>
      </p:sp>
      <p:cxnSp>
        <p:nvCxnSpPr>
          <p:cNvPr id="245" name="Straight Arrow Connector 244"/>
          <p:cNvCxnSpPr/>
          <p:nvPr/>
        </p:nvCxnSpPr>
        <p:spPr>
          <a:xfrm>
            <a:off x="9930091" y="3054120"/>
            <a:ext cx="53428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9930091" y="3853100"/>
            <a:ext cx="53428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9930091" y="3395078"/>
            <a:ext cx="53428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930091" y="4216549"/>
            <a:ext cx="53428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8685026" y="3194783"/>
            <a:ext cx="83315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685026" y="3648117"/>
            <a:ext cx="83315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/>
          <p:cNvCxnSpPr/>
          <p:nvPr/>
        </p:nvCxnSpPr>
        <p:spPr>
          <a:xfrm flipH="1">
            <a:off x="7156664" y="3046268"/>
            <a:ext cx="716914" cy="785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>
            <a:off x="7156664" y="3370505"/>
            <a:ext cx="716914" cy="785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7154230" y="3705117"/>
            <a:ext cx="716914" cy="785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276885" y="2866925"/>
            <a:ext cx="4716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pd_act</a:t>
            </a:r>
            <a:endParaRPr 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7249405" y="3204551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f_ack_n</a:t>
            </a:r>
            <a:endParaRPr 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261375" y="3540395"/>
            <a:ext cx="4748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f_deny</a:t>
            </a:r>
            <a:endParaRPr lang="en-US" sz="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629536" y="2989107"/>
            <a:ext cx="7040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sleep_req_n</a:t>
            </a:r>
            <a:endParaRPr lang="en-US" sz="8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671050" y="3449232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sleep_ack_n</a:t>
            </a:r>
            <a:endParaRPr lang="en-US" sz="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9919159" y="2872382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slp_req_n</a:t>
            </a:r>
            <a:endParaRPr lang="en-US" sz="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9949521" y="3656210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slp_req_n</a:t>
            </a:r>
            <a:endParaRPr lang="en-US" sz="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9948074" y="4031949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slp_ack_n</a:t>
            </a:r>
            <a:endParaRPr lang="en-US" sz="800" dirty="0"/>
          </a:p>
        </p:txBody>
      </p:sp>
      <p:sp>
        <p:nvSpPr>
          <p:cNvPr id="168" name="TextBox 167"/>
          <p:cNvSpPr txBox="1"/>
          <p:nvPr/>
        </p:nvSpPr>
        <p:spPr>
          <a:xfrm>
            <a:off x="9919159" y="3194783"/>
            <a:ext cx="599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slp_ack_n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80875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417</Words>
  <Application>Microsoft Office PowerPoint</Application>
  <PresentationFormat>Widescreen</PresentationFormat>
  <Paragraphs>61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DIN</vt:lpstr>
      <vt:lpstr>DIN Light</vt:lpstr>
      <vt:lpstr>Office Theme</vt:lpstr>
      <vt:lpstr>think-cell Slide</vt:lpstr>
      <vt:lpstr>LP Signal Aggregation </vt:lpstr>
      <vt:lpstr>Representative Example of Components in LP Signal Aggregation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keywords>CTPClassification=CTP_NT</cp:keywords>
  <cp:lastModifiedBy>Bauman, Jim</cp:lastModifiedBy>
  <cp:revision>568</cp:revision>
  <dcterms:created xsi:type="dcterms:W3CDTF">2015-05-21T05:47:32Z</dcterms:created>
  <dcterms:modified xsi:type="dcterms:W3CDTF">2019-02-26T22:50:00Z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807d90d9-24cf-450f-b225-49207eda85f9</vt:lpwstr>
  </property>
  <property fmtid="{D5CDD505-2E9C-101B-9397-08002B2CF9AE}" pid="3" name="CTP_TimeStamp">
    <vt:lpwstr>2019-02-26 22:50:00Z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