
<file path=[Content_Types].xml><?xml version="1.0" encoding="utf-8"?>
<Types xmlns="http://schemas.openxmlformats.org/package/2006/content-types">
  <Default Extension="bin" ContentType="application/vnd.openxmlformats-officedocument.oleObject"/>
  <Default Extension="png" ContentType="image/png"/>
  <Default Extension="emf" ContentType="image/x-emf"/>
  <Default Extension="jpeg" ContentType="image/jpeg"/>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2"/>
  </p:notesMasterIdLst>
  <p:handoutMasterIdLst>
    <p:handoutMasterId r:id="rId23"/>
  </p:handoutMasterIdLst>
  <p:sldIdLst>
    <p:sldId id="408" r:id="rId2"/>
    <p:sldId id="407" r:id="rId3"/>
    <p:sldId id="414" r:id="rId4"/>
    <p:sldId id="412" r:id="rId5"/>
    <p:sldId id="410" r:id="rId6"/>
    <p:sldId id="415" r:id="rId7"/>
    <p:sldId id="416" r:id="rId8"/>
    <p:sldId id="417" r:id="rId9"/>
    <p:sldId id="411" r:id="rId10"/>
    <p:sldId id="413" r:id="rId11"/>
    <p:sldId id="409" r:id="rId12"/>
    <p:sldId id="418" r:id="rId13"/>
    <p:sldId id="419" r:id="rId14"/>
    <p:sldId id="421" r:id="rId15"/>
    <p:sldId id="425" r:id="rId16"/>
    <p:sldId id="398" r:id="rId17"/>
    <p:sldId id="426" r:id="rId18"/>
    <p:sldId id="423" r:id="rId19"/>
    <p:sldId id="359" r:id="rId20"/>
    <p:sldId id="424" r:id="rId21"/>
  </p:sldIdLst>
  <p:sldSz cx="12192000" cy="6858000"/>
  <p:notesSz cx="7077075" cy="9363075"/>
  <p:custDataLst>
    <p:tags r:id="rId24"/>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userDrawn="1">
          <p15:clr>
            <a:srgbClr val="A4A3A4"/>
          </p15:clr>
        </p15:guide>
        <p15:guide id="2" pos="7489" userDrawn="1">
          <p15:clr>
            <a:srgbClr val="A4A3A4"/>
          </p15:clr>
        </p15:guide>
      </p15:sldGuideLst>
    </p:ext>
    <p:ext uri="{2D200454-40CA-4A62-9FC3-DE9A4176ACB9}">
      <p15:notesGuideLst xmlns:p15="http://schemas.microsoft.com/office/powerpoint/2012/main">
        <p15:guide id="1" orient="horz" pos="2949">
          <p15:clr>
            <a:srgbClr val="A4A3A4"/>
          </p15:clr>
        </p15:guide>
        <p15:guide id="2" pos="2229">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F81BD"/>
    <a:srgbClr val="3C464D"/>
    <a:srgbClr val="000000"/>
    <a:srgbClr val="DCE6F2"/>
    <a:srgbClr val="1C75BC"/>
    <a:srgbClr val="FFFFFF"/>
    <a:srgbClr val="F2DCDB"/>
    <a:srgbClr val="FAFAFA"/>
    <a:srgbClr val="F4F4F4"/>
    <a:srgbClr val="D9969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644" autoAdjust="0"/>
    <p:restoredTop sz="96263" autoAdjust="0"/>
  </p:normalViewPr>
  <p:slideViewPr>
    <p:cSldViewPr snapToGrid="0" showGuides="1">
      <p:cViewPr varScale="1">
        <p:scale>
          <a:sx n="89" d="100"/>
          <a:sy n="89" d="100"/>
        </p:scale>
        <p:origin x="571" y="77"/>
      </p:cViewPr>
      <p:guideLst>
        <p:guide orient="horz"/>
        <p:guide pos="748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67" d="100"/>
        <a:sy n="167" d="100"/>
      </p:scale>
      <p:origin x="0" y="-4157"/>
    </p:cViewPr>
  </p:sorterViewPr>
  <p:notesViewPr>
    <p:cSldViewPr snapToGrid="0" snapToObjects="1">
      <p:cViewPr varScale="1">
        <p:scale>
          <a:sx n="86" d="100"/>
          <a:sy n="86" d="100"/>
        </p:scale>
        <p:origin x="2736" y="108"/>
      </p:cViewPr>
      <p:guideLst>
        <p:guide orient="horz" pos="2949"/>
        <p:guide pos="2229"/>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gs" Target="tags/tag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theme" Target="theme/theme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8.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29.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30.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1.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32.vml.rels><?xml version="1.0" encoding="UTF-8" standalone="yes"?>
<Relationships xmlns="http://schemas.openxmlformats.org/package/2006/relationships"><Relationship Id="rId1" Type="http://schemas.openxmlformats.org/officeDocument/2006/relationships/image" Target="../media/image9.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2.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2.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67050" cy="468313"/>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4008438" y="0"/>
            <a:ext cx="3067050" cy="468313"/>
          </a:xfrm>
          <a:prstGeom prst="rect">
            <a:avLst/>
          </a:prstGeom>
        </p:spPr>
        <p:txBody>
          <a:bodyPr vert="horz" lIns="91440" tIns="45720" rIns="91440" bIns="45720" rtlCol="0"/>
          <a:lstStyle>
            <a:lvl1pPr algn="r">
              <a:defRPr sz="1200"/>
            </a:lvl1pPr>
          </a:lstStyle>
          <a:p>
            <a:fld id="{2ED4FC3B-36CC-4CDC-8A46-2795520AC7EC}" type="datetimeFigureOut">
              <a:rPr lang="en-US" smtClean="0"/>
              <a:t>3/24/2015</a:t>
            </a:fld>
            <a:endParaRPr lang="en-US" dirty="0"/>
          </a:p>
        </p:txBody>
      </p:sp>
      <p:sp>
        <p:nvSpPr>
          <p:cNvPr id="4" name="Footer Placeholder 3"/>
          <p:cNvSpPr>
            <a:spLocks noGrp="1"/>
          </p:cNvSpPr>
          <p:nvPr>
            <p:ph type="ftr" sz="quarter" idx="2"/>
          </p:nvPr>
        </p:nvSpPr>
        <p:spPr>
          <a:xfrm>
            <a:off x="0" y="8893175"/>
            <a:ext cx="3067050" cy="468313"/>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4008438" y="8893175"/>
            <a:ext cx="3067050" cy="468313"/>
          </a:xfrm>
          <a:prstGeom prst="rect">
            <a:avLst/>
          </a:prstGeom>
        </p:spPr>
        <p:txBody>
          <a:bodyPr vert="horz" lIns="91440" tIns="45720" rIns="91440" bIns="45720" rtlCol="0" anchor="b"/>
          <a:lstStyle>
            <a:lvl1pPr algn="r">
              <a:defRPr sz="1200"/>
            </a:lvl1pPr>
          </a:lstStyle>
          <a:p>
            <a:fld id="{0AB8295C-E482-4161-9DF6-7A07F6DA5E3B}" type="slidenum">
              <a:rPr lang="en-US" smtClean="0"/>
              <a:t>‹#›</a:t>
            </a:fld>
            <a:endParaRPr lang="en-US" dirty="0"/>
          </a:p>
        </p:txBody>
      </p:sp>
    </p:spTree>
    <p:extLst>
      <p:ext uri="{BB962C8B-B14F-4D97-AF65-F5344CB8AC3E}">
        <p14:creationId xmlns:p14="http://schemas.microsoft.com/office/powerpoint/2010/main" val="132852931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66517" cy="468315"/>
          </a:xfrm>
          <a:prstGeom prst="rect">
            <a:avLst/>
          </a:prstGeom>
        </p:spPr>
        <p:txBody>
          <a:bodyPr vert="horz" lIns="92866" tIns="46433" rIns="92866" bIns="46433" rtlCol="0"/>
          <a:lstStyle>
            <a:lvl1pPr algn="l">
              <a:defRPr sz="1200"/>
            </a:lvl1pPr>
          </a:lstStyle>
          <a:p>
            <a:endParaRPr lang="en-US" dirty="0"/>
          </a:p>
        </p:txBody>
      </p:sp>
      <p:sp>
        <p:nvSpPr>
          <p:cNvPr id="3" name="Date Placeholder 2"/>
          <p:cNvSpPr>
            <a:spLocks noGrp="1"/>
          </p:cNvSpPr>
          <p:nvPr>
            <p:ph type="dt" idx="1"/>
          </p:nvPr>
        </p:nvSpPr>
        <p:spPr>
          <a:xfrm>
            <a:off x="4008942" y="1"/>
            <a:ext cx="3066517" cy="468315"/>
          </a:xfrm>
          <a:prstGeom prst="rect">
            <a:avLst/>
          </a:prstGeom>
        </p:spPr>
        <p:txBody>
          <a:bodyPr vert="horz" lIns="92866" tIns="46433" rIns="92866" bIns="46433" rtlCol="0"/>
          <a:lstStyle>
            <a:lvl1pPr algn="r">
              <a:defRPr sz="1200"/>
            </a:lvl1pPr>
          </a:lstStyle>
          <a:p>
            <a:fld id="{18AE905A-3C31-4ECB-87DB-AAFEFFFC3D1D}" type="datetimeFigureOut">
              <a:rPr lang="en-US" smtClean="0"/>
              <a:pPr/>
              <a:t>3/24/2015</a:t>
            </a:fld>
            <a:endParaRPr lang="en-US" dirty="0"/>
          </a:p>
        </p:txBody>
      </p:sp>
      <p:sp>
        <p:nvSpPr>
          <p:cNvPr id="4" name="Slide Image Placeholder 3"/>
          <p:cNvSpPr>
            <a:spLocks noGrp="1" noRot="1" noChangeAspect="1"/>
          </p:cNvSpPr>
          <p:nvPr>
            <p:ph type="sldImg" idx="2"/>
          </p:nvPr>
        </p:nvSpPr>
        <p:spPr>
          <a:xfrm>
            <a:off x="417513" y="701675"/>
            <a:ext cx="6242050" cy="3511550"/>
          </a:xfrm>
          <a:prstGeom prst="rect">
            <a:avLst/>
          </a:prstGeom>
          <a:noFill/>
          <a:ln w="12700">
            <a:solidFill>
              <a:prstClr val="black"/>
            </a:solidFill>
          </a:ln>
        </p:spPr>
        <p:txBody>
          <a:bodyPr vert="horz" lIns="92866" tIns="46433" rIns="92866" bIns="46433" rtlCol="0" anchor="ctr"/>
          <a:lstStyle/>
          <a:p>
            <a:endParaRPr lang="en-US" dirty="0"/>
          </a:p>
        </p:txBody>
      </p:sp>
      <p:sp>
        <p:nvSpPr>
          <p:cNvPr id="5" name="Notes Placeholder 4"/>
          <p:cNvSpPr>
            <a:spLocks noGrp="1"/>
          </p:cNvSpPr>
          <p:nvPr>
            <p:ph type="body" sz="quarter" idx="3"/>
          </p:nvPr>
        </p:nvSpPr>
        <p:spPr>
          <a:xfrm>
            <a:off x="708032" y="4448185"/>
            <a:ext cx="5661013" cy="4213223"/>
          </a:xfrm>
          <a:prstGeom prst="rect">
            <a:avLst/>
          </a:prstGeom>
        </p:spPr>
        <p:txBody>
          <a:bodyPr vert="horz" lIns="92866" tIns="46433" rIns="92866" bIns="46433"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893152"/>
            <a:ext cx="3066517" cy="468315"/>
          </a:xfrm>
          <a:prstGeom prst="rect">
            <a:avLst/>
          </a:prstGeom>
        </p:spPr>
        <p:txBody>
          <a:bodyPr vert="horz" lIns="92866" tIns="46433" rIns="92866" bIns="46433" rtlCol="0" anchor="b"/>
          <a:lstStyle>
            <a:lvl1pPr algn="l">
              <a:defRPr sz="1200"/>
            </a:lvl1pPr>
          </a:lstStyle>
          <a:p>
            <a:endParaRPr lang="en-US" dirty="0"/>
          </a:p>
        </p:txBody>
      </p:sp>
      <p:sp>
        <p:nvSpPr>
          <p:cNvPr id="7" name="Slide Number Placeholder 6"/>
          <p:cNvSpPr>
            <a:spLocks noGrp="1"/>
          </p:cNvSpPr>
          <p:nvPr>
            <p:ph type="sldNum" sz="quarter" idx="5"/>
          </p:nvPr>
        </p:nvSpPr>
        <p:spPr>
          <a:xfrm>
            <a:off x="4008942" y="8893152"/>
            <a:ext cx="3066517" cy="468315"/>
          </a:xfrm>
          <a:prstGeom prst="rect">
            <a:avLst/>
          </a:prstGeom>
        </p:spPr>
        <p:txBody>
          <a:bodyPr vert="horz" lIns="92866" tIns="46433" rIns="92866" bIns="46433" rtlCol="0" anchor="b"/>
          <a:lstStyle>
            <a:lvl1pPr algn="r">
              <a:defRPr sz="1200"/>
            </a:lvl1pPr>
          </a:lstStyle>
          <a:p>
            <a:fld id="{B6F2037F-F5EE-442C-8D03-21453C2DE26A}" type="slidenum">
              <a:rPr lang="en-US" smtClean="0"/>
              <a:pPr/>
              <a:t>‹#›</a:t>
            </a:fld>
            <a:endParaRPr lang="en-US" dirty="0"/>
          </a:p>
        </p:txBody>
      </p:sp>
    </p:spTree>
    <p:extLst>
      <p:ext uri="{BB962C8B-B14F-4D97-AF65-F5344CB8AC3E}">
        <p14:creationId xmlns:p14="http://schemas.microsoft.com/office/powerpoint/2010/main" val="31805205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4.xml"/><Relationship Id="rId7" Type="http://schemas.openxmlformats.org/officeDocument/2006/relationships/image" Target="../media/image3.jpeg"/><Relationship Id="rId2" Type="http://schemas.openxmlformats.org/officeDocument/2006/relationships/tags" Target="../tags/tag3.xml"/><Relationship Id="rId1" Type="http://schemas.openxmlformats.org/officeDocument/2006/relationships/vmlDrawing" Target="../drawings/vmlDrawing2.vml"/><Relationship Id="rId6" Type="http://schemas.openxmlformats.org/officeDocument/2006/relationships/image" Target="../media/image2.emf"/><Relationship Id="rId5" Type="http://schemas.openxmlformats.org/officeDocument/2006/relationships/oleObject" Target="../embeddings/oleObject2.bin"/><Relationship Id="rId4"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14.xml"/><Relationship Id="rId1" Type="http://schemas.openxmlformats.org/officeDocument/2006/relationships/vmlDrawing" Target="../drawings/vmlDrawing11.v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11.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15.xml"/><Relationship Id="rId1" Type="http://schemas.openxmlformats.org/officeDocument/2006/relationships/vmlDrawing" Target="../drawings/vmlDrawing12.vml"/><Relationship Id="rId6" Type="http://schemas.openxmlformats.org/officeDocument/2006/relationships/image" Target="../media/image8.png"/><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16.xml"/><Relationship Id="rId1" Type="http://schemas.openxmlformats.org/officeDocument/2006/relationships/vmlDrawing" Target="../drawings/vmlDrawing13.v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13.bin"/></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6.xml"/><Relationship Id="rId7" Type="http://schemas.openxmlformats.org/officeDocument/2006/relationships/image" Target="../media/image5.png"/><Relationship Id="rId2" Type="http://schemas.openxmlformats.org/officeDocument/2006/relationships/tags" Target="../tags/tag5.xml"/><Relationship Id="rId1" Type="http://schemas.openxmlformats.org/officeDocument/2006/relationships/vmlDrawing" Target="../drawings/vmlDrawing3.vml"/><Relationship Id="rId6" Type="http://schemas.openxmlformats.org/officeDocument/2006/relationships/image" Target="../media/image2.emf"/><Relationship Id="rId5" Type="http://schemas.openxmlformats.org/officeDocument/2006/relationships/oleObject" Target="../embeddings/oleObject3.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4.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4.bin"/></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5.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6.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7.vml"/><Relationship Id="rId6" Type="http://schemas.openxmlformats.org/officeDocument/2006/relationships/image" Target="../media/image4.png"/><Relationship Id="rId5" Type="http://schemas.openxmlformats.org/officeDocument/2006/relationships/image" Target="../media/image2.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11.xml"/><Relationship Id="rId1" Type="http://schemas.openxmlformats.org/officeDocument/2006/relationships/vmlDrawing" Target="../drawings/vmlDrawing8.vml"/><Relationship Id="rId6" Type="http://schemas.openxmlformats.org/officeDocument/2006/relationships/image" Target="../media/image5.png"/><Relationship Id="rId5" Type="http://schemas.openxmlformats.org/officeDocument/2006/relationships/image" Target="../media/image2.emf"/><Relationship Id="rId4" Type="http://schemas.openxmlformats.org/officeDocument/2006/relationships/oleObject" Target="../embeddings/oleObject8.bin"/></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Master" Target="../slideMasters/slideMaster1.xml"/><Relationship Id="rId7" Type="http://schemas.microsoft.com/office/2007/relationships/hdphoto" Target="../media/hdphoto1.wdp"/><Relationship Id="rId2" Type="http://schemas.openxmlformats.org/officeDocument/2006/relationships/tags" Target="../tags/tag12.xml"/><Relationship Id="rId1" Type="http://schemas.openxmlformats.org/officeDocument/2006/relationships/vmlDrawing" Target="../drawings/vmlDrawing9.vml"/><Relationship Id="rId6" Type="http://schemas.openxmlformats.org/officeDocument/2006/relationships/image" Target="../media/image6.png"/><Relationship Id="rId5" Type="http://schemas.openxmlformats.org/officeDocument/2006/relationships/image" Target="../media/image2.emf"/><Relationship Id="rId4" Type="http://schemas.openxmlformats.org/officeDocument/2006/relationships/oleObject" Target="../embeddings/oleObject9.bin"/></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4.png"/><Relationship Id="rId2" Type="http://schemas.openxmlformats.org/officeDocument/2006/relationships/tags" Target="../tags/tag13.xml"/><Relationship Id="rId1" Type="http://schemas.openxmlformats.org/officeDocument/2006/relationships/vmlDrawing" Target="../drawings/vmlDrawing10.vml"/><Relationship Id="rId6" Type="http://schemas.openxmlformats.org/officeDocument/2006/relationships/image" Target="../media/image7.png"/><Relationship Id="rId5" Type="http://schemas.openxmlformats.org/officeDocument/2006/relationships/image" Target="../media/image2.emf"/><Relationship Id="rId4" Type="http://schemas.openxmlformats.org/officeDocument/2006/relationships/oleObject" Target="../embeddings/oleObject10.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009340097"/>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19214"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2118" y="1589"/>
                        <a:ext cx="2116" cy="1587"/>
                      </a:xfrm>
                      <a:prstGeom prst="rect">
                        <a:avLst/>
                      </a:prstGeom>
                    </p:spPr>
                  </p:pic>
                </p:oleObj>
              </mc:Fallback>
            </mc:AlternateContent>
          </a:graphicData>
        </a:graphic>
      </p:graphicFrame>
      <p:pic>
        <p:nvPicPr>
          <p:cNvPr id="1026" name="Picture 2"/>
          <p:cNvPicPr>
            <a:picLocks noChangeAspect="1" noChangeArrowheads="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ln w="9525">
            <a:noFill/>
            <a:miter lim="800000"/>
            <a:headEnd/>
            <a:tailEnd/>
          </a:ln>
        </p:spPr>
      </p:pic>
      <p:sp>
        <p:nvSpPr>
          <p:cNvPr id="8" name="Rectangle 7"/>
          <p:cNvSpPr/>
          <p:nvPr userDrawn="1"/>
        </p:nvSpPr>
        <p:spPr>
          <a:xfrm>
            <a:off x="-12587" y="-1348"/>
            <a:ext cx="12192000" cy="6858000"/>
          </a:xfrm>
          <a:prstGeom prst="rect">
            <a:avLst/>
          </a:prstGeom>
          <a:solidFill>
            <a:schemeClr val="bg1">
              <a:alpha val="63000"/>
            </a:schemeClr>
          </a:solidFill>
          <a:effectLst/>
        </p:spPr>
        <p:style>
          <a:lnRef idx="1">
            <a:schemeClr val="accent1"/>
          </a:lnRef>
          <a:fillRef idx="3">
            <a:schemeClr val="accent1"/>
          </a:fillRef>
          <a:effectRef idx="2">
            <a:schemeClr val="accent1"/>
          </a:effectRef>
          <a:fontRef idx="minor">
            <a:schemeClr val="lt1"/>
          </a:fontRef>
        </p:style>
        <p:txBody>
          <a:bodyPr wrap="square" rtlCol="0" anchor="ctr"/>
          <a:lstStyle/>
          <a:p>
            <a:pPr algn="ctr"/>
            <a:endParaRPr lang="en-US" sz="1800" dirty="0"/>
          </a:p>
        </p:txBody>
      </p:sp>
      <p:pic>
        <p:nvPicPr>
          <p:cNvPr id="7" name="Picture 6"/>
          <p:cNvPicPr>
            <a:picLocks noChangeAspect="1" noChangeArrowheads="1"/>
          </p:cNvPicPr>
          <p:nvPr userDrawn="1"/>
        </p:nvPicPr>
        <p:blipFill>
          <a:blip r:embed="rId8" cstate="print">
            <a:extLst>
              <a:ext uri="{28A0092B-C50C-407E-A947-70E740481C1C}">
                <a14:useLocalDpi xmlns:a14="http://schemas.microsoft.com/office/drawing/2010/main" val="0"/>
              </a:ext>
            </a:extLst>
          </a:blip>
          <a:stretch>
            <a:fillRect/>
          </a:stretch>
        </p:blipFill>
        <p:spPr bwMode="auto">
          <a:xfrm>
            <a:off x="10601524" y="72828"/>
            <a:ext cx="1508833" cy="731555"/>
          </a:xfrm>
          <a:prstGeom prst="rect">
            <a:avLst/>
          </a:prstGeom>
          <a:noFill/>
          <a:ln>
            <a:noFill/>
          </a:ln>
        </p:spPr>
      </p:pic>
      <p:sp>
        <p:nvSpPr>
          <p:cNvPr id="23" name="Title1"/>
          <p:cNvSpPr>
            <a:spLocks noGrp="1" noChangeArrowheads="1"/>
          </p:cNvSpPr>
          <p:nvPr>
            <p:ph type="title"/>
            <p:custDataLst>
              <p:tags r:id="rId3"/>
            </p:custDataLst>
          </p:nvPr>
        </p:nvSpPr>
        <p:spPr bwMode="gray">
          <a:xfrm>
            <a:off x="1021875" y="2918899"/>
            <a:ext cx="10148252" cy="763134"/>
          </a:xfrm>
          <a:prstGeom prst="rect">
            <a:avLst/>
          </a:prstGeom>
          <a:noFill/>
          <a:ln w="9525">
            <a:noFill/>
            <a:miter lim="800000"/>
            <a:headEnd/>
            <a:tailEnd/>
          </a:ln>
        </p:spPr>
        <p:txBody>
          <a:bodyPr vert="horz" wrap="square" lIns="85195" tIns="42597" rIns="85195" bIns="42597" numCol="1" anchor="b" anchorCtr="0" compatLnSpc="1">
            <a:prstTxWarp prst="textNoShape">
              <a:avLst/>
            </a:prstTxWarp>
            <a:spAutoFit/>
          </a:bodyPr>
          <a:lstStyle>
            <a:lvl1pPr algn="ctr">
              <a:defRPr sz="4400" b="1">
                <a:solidFill>
                  <a:schemeClr val="tx2"/>
                </a:solidFill>
                <a:latin typeface="Calibri" pitchFamily="34" charset="0"/>
              </a:defRPr>
            </a:lvl1pPr>
          </a:lstStyle>
          <a:p>
            <a:pPr lvl="0"/>
            <a:r>
              <a:rPr lang="en-US" noProof="1" smtClean="0"/>
              <a:t>Click to edit Master title style</a:t>
            </a:r>
          </a:p>
        </p:txBody>
      </p:sp>
      <p:sp>
        <p:nvSpPr>
          <p:cNvPr id="12" name="Subtitle 2"/>
          <p:cNvSpPr>
            <a:spLocks noGrp="1"/>
          </p:cNvSpPr>
          <p:nvPr>
            <p:ph type="subTitle" idx="1"/>
          </p:nvPr>
        </p:nvSpPr>
        <p:spPr>
          <a:xfrm>
            <a:off x="1828800" y="4088081"/>
            <a:ext cx="8534400" cy="1752600"/>
          </a:xfrm>
          <a:prstGeom prst="rect">
            <a:avLst/>
          </a:prstGeom>
        </p:spPr>
        <p:txBody>
          <a:bodyPr/>
          <a:lstStyle>
            <a:lvl1pPr marL="0" indent="0" algn="ctr">
              <a:buNone/>
              <a:defRPr sz="2800" i="1">
                <a:solidFill>
                  <a:schemeClr val="tx2"/>
                </a:solidFill>
                <a:latin typeface="Calibri" pitchFamily="34"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6_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685162555"/>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4579"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0" name="Picture 9"/>
          <p:cNvPicPr>
            <a:picLocks noChangeAspect="1"/>
          </p:cNvPicPr>
          <p:nvPr userDrawn="1"/>
        </p:nvPicPr>
        <p:blipFill>
          <a:blip r:embed="rId6"/>
          <a:stretch>
            <a:fillRect/>
          </a:stretch>
        </p:blipFill>
        <p:spPr>
          <a:xfrm>
            <a:off x="1" y="0"/>
            <a:ext cx="12192000" cy="6858000"/>
          </a:xfrm>
          <a:prstGeom prst="rect">
            <a:avLst/>
          </a:prstGeom>
        </p:spPr>
      </p:pic>
      <p:sp>
        <p:nvSpPr>
          <p:cNvPr id="9" name="Content Placeholder 2"/>
          <p:cNvSpPr>
            <a:spLocks noGrp="1"/>
          </p:cNvSpPr>
          <p:nvPr>
            <p:ph idx="1"/>
          </p:nvPr>
        </p:nvSpPr>
        <p:spPr>
          <a:xfrm>
            <a:off x="250208" y="1375646"/>
            <a:ext cx="11379200" cy="4677196"/>
          </a:xfrm>
          <a:prstGeom prst="rect">
            <a:avLst/>
          </a:prstGeom>
        </p:spPr>
        <p:txBody>
          <a:bodyPr/>
          <a:lstStyle>
            <a:lvl1pPr>
              <a:buClr>
                <a:schemeClr val="bg1"/>
              </a:buClr>
              <a:buFont typeface="Wingdings" pitchFamily="2" charset="2"/>
              <a:buChar char="§"/>
              <a:defRPr sz="2000">
                <a:solidFill>
                  <a:schemeClr val="bg1"/>
                </a:solidFill>
                <a:latin typeface="DIN Light" pitchFamily="50" charset="0"/>
                <a:cs typeface="Arial" pitchFamily="34" charset="0"/>
              </a:defRPr>
            </a:lvl1pPr>
            <a:lvl2pPr>
              <a:buClr>
                <a:schemeClr val="bg1"/>
              </a:buClr>
              <a:defRPr sz="1800">
                <a:solidFill>
                  <a:schemeClr val="bg1"/>
                </a:solidFill>
                <a:latin typeface="DIN Light" pitchFamily="50" charset="0"/>
                <a:cs typeface="Arial" pitchFamily="34" charset="0"/>
              </a:defRPr>
            </a:lvl2pPr>
            <a:lvl3pPr>
              <a:buClr>
                <a:schemeClr val="bg1"/>
              </a:buClr>
              <a:defRPr sz="1400">
                <a:solidFill>
                  <a:schemeClr val="bg1"/>
                </a:solidFill>
                <a:latin typeface="DIN Light" pitchFamily="50" charset="0"/>
                <a:cs typeface="Arial" pitchFamily="34" charset="0"/>
              </a:defRPr>
            </a:lvl3pPr>
            <a:lvl4pPr>
              <a:buClr>
                <a:schemeClr val="bg1"/>
              </a:buClr>
              <a:defRPr sz="1400">
                <a:solidFill>
                  <a:schemeClr val="bg1"/>
                </a:solidFill>
                <a:latin typeface="DIN Light" pitchFamily="50" charset="0"/>
                <a:cs typeface="Arial" pitchFamily="34" charset="0"/>
              </a:defRPr>
            </a:lvl4pPr>
            <a:lvl5pPr>
              <a:buClr>
                <a:schemeClr val="bg1"/>
              </a:buClr>
              <a:defRPr sz="1400">
                <a:solidFill>
                  <a:schemeClr val="bg1"/>
                </a:solidFill>
                <a:latin typeface="DIN Light" pitchFamily="50"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5" name="Title 1"/>
          <p:cNvSpPr>
            <a:spLocks noGrp="1"/>
          </p:cNvSpPr>
          <p:nvPr>
            <p:ph type="title"/>
          </p:nvPr>
        </p:nvSpPr>
        <p:spPr>
          <a:xfrm>
            <a:off x="122827" y="253334"/>
            <a:ext cx="11506581" cy="582594"/>
          </a:xfrm>
          <a:prstGeom prst="rect">
            <a:avLst/>
          </a:prstGeom>
          <a:noFill/>
          <a:ln>
            <a:noFill/>
          </a:ln>
        </p:spPr>
        <p:txBody>
          <a:bodyPr>
            <a:normAutofit/>
          </a:bodyPr>
          <a:lstStyle>
            <a:lvl1pPr algn="l">
              <a:defRPr lang="en-US" sz="3200" b="0" cap="none" baseline="0" dirty="0" smtClean="0">
                <a:solidFill>
                  <a:schemeClr val="bg1"/>
                </a:solidFill>
                <a:latin typeface="DIN" pitchFamily="50" charset="0"/>
                <a:ea typeface="+mj-ea"/>
                <a:cs typeface="+mj-cs"/>
              </a:defRPr>
            </a:lvl1pPr>
          </a:lstStyle>
          <a:p>
            <a:r>
              <a:rPr lang="en-US" dirty="0" smtClean="0"/>
              <a:t>Click to edit Master title style</a:t>
            </a:r>
            <a:endParaRPr lang="en-GB" dirty="0"/>
          </a:p>
        </p:txBody>
      </p:sp>
      <p:pic>
        <p:nvPicPr>
          <p:cNvPr id="7" name="Picture 6"/>
          <p:cNvPicPr>
            <a:picLocks noChangeAspect="1" noChangeArrowheads="1"/>
          </p:cNvPicPr>
          <p:nvPr userDrawn="1"/>
        </p:nvPicPr>
        <p:blipFill>
          <a:blip r:embed="rId7" cstate="print">
            <a:biLevel thresh="25000"/>
            <a:extLst>
              <a:ext uri="{28A0092B-C50C-407E-A947-70E740481C1C}">
                <a14:useLocalDpi xmlns:a14="http://schemas.microsoft.com/office/drawing/2010/main" val="0"/>
              </a:ext>
            </a:extLst>
          </a:blip>
          <a:stretch>
            <a:fillRect/>
          </a:stretch>
        </p:blipFill>
        <p:spPr bwMode="auto">
          <a:xfrm>
            <a:off x="73843" y="6187736"/>
            <a:ext cx="1320166" cy="640080"/>
          </a:xfrm>
          <a:prstGeom prst="rect">
            <a:avLst/>
          </a:prstGeom>
          <a:noFill/>
          <a:ln>
            <a:noFill/>
          </a:ln>
        </p:spPr>
      </p:pic>
      <p:sp>
        <p:nvSpPr>
          <p:cNvPr id="8" name="Text Box 14"/>
          <p:cNvSpPr txBox="1">
            <a:spLocks noChangeArrowheads="1"/>
          </p:cNvSpPr>
          <p:nvPr userDrawn="1"/>
        </p:nvSpPr>
        <p:spPr bwMode="auto">
          <a:xfrm>
            <a:off x="7787536" y="6614982"/>
            <a:ext cx="4404465" cy="230832"/>
          </a:xfrm>
          <a:prstGeom prst="rect">
            <a:avLst/>
          </a:prstGeom>
          <a:noFill/>
          <a:ln w="9525" algn="ctr">
            <a:noFill/>
            <a:miter lim="800000"/>
            <a:headEnd/>
            <a:tailEnd/>
          </a:ln>
          <a:effectLst/>
        </p:spPr>
        <p:txBody>
          <a:bodyPr wrap="square">
            <a:spAutoFit/>
          </a:bodyPr>
          <a:lstStyle/>
          <a:p>
            <a:pPr marL="0" marR="0" indent="0" algn="r" defTabSz="914400" rtl="0" eaLnBrk="1" fontAlgn="base" latinLnBrk="0" hangingPunct="1">
              <a:lnSpc>
                <a:spcPct val="100000"/>
              </a:lnSpc>
              <a:spcBef>
                <a:spcPts val="0"/>
              </a:spcBef>
              <a:spcAft>
                <a:spcPts val="0"/>
              </a:spcAft>
              <a:buClrTx/>
              <a:buSzTx/>
              <a:buFontTx/>
              <a:buNone/>
              <a:tabLst/>
              <a:defRPr/>
            </a:pPr>
            <a:r>
              <a:rPr lang="en-US" sz="900" b="1" i="0" kern="1200" dirty="0" smtClean="0">
                <a:solidFill>
                  <a:schemeClr val="bg1"/>
                </a:solidFill>
                <a:latin typeface="DIN Light" pitchFamily="50" charset="0"/>
                <a:ea typeface="+mn-ea"/>
                <a:cs typeface="+mn-cs"/>
              </a:rPr>
              <a:t>CONFIDENTIAL </a:t>
            </a:r>
            <a:r>
              <a:rPr lang="en-US" sz="900" b="1" i="0" kern="1200" dirty="0" smtClean="0">
                <a:solidFill>
                  <a:schemeClr val="bg1"/>
                </a:solidFill>
                <a:latin typeface="DIN Light" pitchFamily="50" charset="0"/>
                <a:ea typeface="+mn-ea"/>
                <a:cs typeface="Arial" pitchFamily="34" charset="0"/>
              </a:rPr>
              <a:t>© Copyright 2014 NetSpeed Systems | </a:t>
            </a:r>
            <a:fld id="{EE207C0C-704C-4F0F-806A-242341E3EA58}" type="slidenum">
              <a:rPr lang="en-US" sz="900" i="0" kern="1200" smtClean="0">
                <a:solidFill>
                  <a:schemeClr val="bg1"/>
                </a:solidFill>
                <a:latin typeface="DIN Light" pitchFamily="50" charset="0"/>
                <a:ea typeface="+mn-ea"/>
                <a:cs typeface="Arial" pitchFamily="34" charset="0"/>
              </a:rPr>
              <a:pPr marL="0" marR="0" indent="0" algn="r" defTabSz="914400" rtl="0" eaLnBrk="1" fontAlgn="base" latinLnBrk="0" hangingPunct="1">
                <a:lnSpc>
                  <a:spcPct val="100000"/>
                </a:lnSpc>
                <a:spcBef>
                  <a:spcPts val="0"/>
                </a:spcBef>
                <a:spcAft>
                  <a:spcPts val="0"/>
                </a:spcAft>
                <a:buClrTx/>
                <a:buSzTx/>
                <a:buFontTx/>
                <a:buNone/>
                <a:tabLst/>
                <a:defRPr/>
              </a:pPr>
              <a:t>‹#›</a:t>
            </a:fld>
            <a:endParaRPr lang="en-US" sz="900" b="1" i="0" kern="1200" dirty="0" smtClean="0">
              <a:solidFill>
                <a:schemeClr val="bg1"/>
              </a:solidFill>
              <a:latin typeface="DIN Light" pitchFamily="50" charset="0"/>
              <a:ea typeface="+mn-ea"/>
              <a:cs typeface="Arial" pitchFamily="34" charset="0"/>
            </a:endParaRPr>
          </a:p>
        </p:txBody>
      </p:sp>
    </p:spTree>
    <p:extLst>
      <p:ext uri="{BB962C8B-B14F-4D97-AF65-F5344CB8AC3E}">
        <p14:creationId xmlns:p14="http://schemas.microsoft.com/office/powerpoint/2010/main" val="8530470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_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2808343874"/>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5605"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0" name="Picture 9"/>
          <p:cNvPicPr>
            <a:picLocks noChangeAspect="1"/>
          </p:cNvPicPr>
          <p:nvPr userDrawn="1"/>
        </p:nvPicPr>
        <p:blipFill>
          <a:blip r:embed="rId6"/>
          <a:stretch>
            <a:fillRect/>
          </a:stretch>
        </p:blipFill>
        <p:spPr>
          <a:xfrm>
            <a:off x="1" y="0"/>
            <a:ext cx="12192000" cy="6858000"/>
          </a:xfrm>
          <a:prstGeom prst="rect">
            <a:avLst/>
          </a:prstGeom>
        </p:spPr>
      </p:pic>
      <p:sp>
        <p:nvSpPr>
          <p:cNvPr id="9" name="Content Placeholder 2"/>
          <p:cNvSpPr>
            <a:spLocks noGrp="1"/>
          </p:cNvSpPr>
          <p:nvPr>
            <p:ph idx="1"/>
          </p:nvPr>
        </p:nvSpPr>
        <p:spPr>
          <a:xfrm>
            <a:off x="250208" y="1375646"/>
            <a:ext cx="11379200" cy="4677196"/>
          </a:xfrm>
          <a:prstGeom prst="rect">
            <a:avLst/>
          </a:prstGeom>
        </p:spPr>
        <p:txBody>
          <a:bodyPr/>
          <a:lstStyle>
            <a:lvl1pPr>
              <a:buClr>
                <a:schemeClr val="bg1"/>
              </a:buClr>
              <a:buFont typeface="Wingdings" pitchFamily="2" charset="2"/>
              <a:buChar char="§"/>
              <a:defRPr sz="2000">
                <a:solidFill>
                  <a:schemeClr val="bg1"/>
                </a:solidFill>
                <a:latin typeface="DIN Light" pitchFamily="50" charset="0"/>
                <a:cs typeface="Arial" pitchFamily="34" charset="0"/>
              </a:defRPr>
            </a:lvl1pPr>
            <a:lvl2pPr>
              <a:buClr>
                <a:schemeClr val="bg1"/>
              </a:buClr>
              <a:defRPr sz="1800">
                <a:solidFill>
                  <a:schemeClr val="bg1"/>
                </a:solidFill>
                <a:latin typeface="DIN Light" pitchFamily="50" charset="0"/>
                <a:cs typeface="Arial" pitchFamily="34" charset="0"/>
              </a:defRPr>
            </a:lvl2pPr>
            <a:lvl3pPr>
              <a:buClr>
                <a:schemeClr val="bg1"/>
              </a:buClr>
              <a:defRPr sz="1400">
                <a:solidFill>
                  <a:schemeClr val="bg1"/>
                </a:solidFill>
                <a:latin typeface="DIN Light" pitchFamily="50" charset="0"/>
                <a:cs typeface="Arial" pitchFamily="34" charset="0"/>
              </a:defRPr>
            </a:lvl3pPr>
            <a:lvl4pPr>
              <a:buClr>
                <a:schemeClr val="bg1"/>
              </a:buClr>
              <a:defRPr sz="1400">
                <a:solidFill>
                  <a:schemeClr val="bg1"/>
                </a:solidFill>
                <a:latin typeface="DIN Light" pitchFamily="50" charset="0"/>
                <a:cs typeface="Arial" pitchFamily="34" charset="0"/>
              </a:defRPr>
            </a:lvl4pPr>
            <a:lvl5pPr>
              <a:buClr>
                <a:schemeClr val="bg1"/>
              </a:buClr>
              <a:defRPr sz="1400">
                <a:solidFill>
                  <a:schemeClr val="bg1"/>
                </a:solidFill>
                <a:latin typeface="DIN Light" pitchFamily="50"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5" name="Title 1"/>
          <p:cNvSpPr>
            <a:spLocks noGrp="1"/>
          </p:cNvSpPr>
          <p:nvPr>
            <p:ph type="title"/>
          </p:nvPr>
        </p:nvSpPr>
        <p:spPr>
          <a:xfrm>
            <a:off x="122827" y="253334"/>
            <a:ext cx="11506581" cy="582594"/>
          </a:xfrm>
          <a:prstGeom prst="rect">
            <a:avLst/>
          </a:prstGeom>
          <a:noFill/>
          <a:ln>
            <a:noFill/>
          </a:ln>
        </p:spPr>
        <p:txBody>
          <a:bodyPr>
            <a:normAutofit/>
          </a:bodyPr>
          <a:lstStyle>
            <a:lvl1pPr algn="l">
              <a:defRPr lang="en-US" sz="3200" b="0" cap="none" baseline="0" dirty="0" smtClean="0">
                <a:solidFill>
                  <a:schemeClr val="bg1"/>
                </a:solidFill>
                <a:latin typeface="DIN" pitchFamily="50" charset="0"/>
                <a:ea typeface="+mj-ea"/>
                <a:cs typeface="+mj-cs"/>
              </a:defRPr>
            </a:lvl1pPr>
          </a:lstStyle>
          <a:p>
            <a:r>
              <a:rPr lang="en-US" dirty="0" smtClean="0"/>
              <a:t>Click to edit Master title style</a:t>
            </a:r>
            <a:endParaRPr lang="en-GB" dirty="0"/>
          </a:p>
        </p:txBody>
      </p:sp>
      <p:pic>
        <p:nvPicPr>
          <p:cNvPr id="7" name="Picture 6"/>
          <p:cNvPicPr>
            <a:picLocks noChangeAspect="1" noChangeArrowheads="1"/>
          </p:cNvPicPr>
          <p:nvPr userDrawn="1"/>
        </p:nvPicPr>
        <p:blipFill>
          <a:blip r:embed="rId7" cstate="print">
            <a:biLevel thresh="25000"/>
            <a:extLst>
              <a:ext uri="{28A0092B-C50C-407E-A947-70E740481C1C}">
                <a14:useLocalDpi xmlns:a14="http://schemas.microsoft.com/office/drawing/2010/main" val="0"/>
              </a:ext>
            </a:extLst>
          </a:blip>
          <a:stretch>
            <a:fillRect/>
          </a:stretch>
        </p:blipFill>
        <p:spPr bwMode="auto">
          <a:xfrm>
            <a:off x="73843" y="6187736"/>
            <a:ext cx="1320166" cy="640080"/>
          </a:xfrm>
          <a:prstGeom prst="rect">
            <a:avLst/>
          </a:prstGeom>
          <a:noFill/>
          <a:ln>
            <a:noFill/>
          </a:ln>
        </p:spPr>
      </p:pic>
      <p:sp>
        <p:nvSpPr>
          <p:cNvPr id="8" name="Text Box 14"/>
          <p:cNvSpPr txBox="1">
            <a:spLocks noChangeArrowheads="1"/>
          </p:cNvSpPr>
          <p:nvPr userDrawn="1"/>
        </p:nvSpPr>
        <p:spPr bwMode="auto">
          <a:xfrm>
            <a:off x="7787536" y="6614982"/>
            <a:ext cx="4404465" cy="230832"/>
          </a:xfrm>
          <a:prstGeom prst="rect">
            <a:avLst/>
          </a:prstGeom>
          <a:noFill/>
          <a:ln w="9525" algn="ctr">
            <a:noFill/>
            <a:miter lim="800000"/>
            <a:headEnd/>
            <a:tailEnd/>
          </a:ln>
          <a:effectLst/>
        </p:spPr>
        <p:txBody>
          <a:bodyPr wrap="square">
            <a:spAutoFit/>
          </a:bodyPr>
          <a:lstStyle/>
          <a:p>
            <a:pPr marL="0" marR="0" indent="0" algn="r" defTabSz="914400" rtl="0" eaLnBrk="1" fontAlgn="base" latinLnBrk="0" hangingPunct="1">
              <a:lnSpc>
                <a:spcPct val="100000"/>
              </a:lnSpc>
              <a:spcBef>
                <a:spcPts val="0"/>
              </a:spcBef>
              <a:spcAft>
                <a:spcPts val="0"/>
              </a:spcAft>
              <a:buClrTx/>
              <a:buSzTx/>
              <a:buFontTx/>
              <a:buNone/>
              <a:tabLst/>
              <a:defRPr/>
            </a:pPr>
            <a:r>
              <a:rPr lang="en-US" sz="900" b="1" i="0" kern="1200" dirty="0" smtClean="0">
                <a:solidFill>
                  <a:schemeClr val="bg1"/>
                </a:solidFill>
                <a:latin typeface="DIN Light" pitchFamily="50" charset="0"/>
                <a:ea typeface="+mn-ea"/>
                <a:cs typeface="+mn-cs"/>
              </a:rPr>
              <a:t>CONFIDENTIAL </a:t>
            </a:r>
            <a:r>
              <a:rPr lang="en-US" sz="900" b="1" i="0" kern="1200" dirty="0" smtClean="0">
                <a:solidFill>
                  <a:schemeClr val="bg1"/>
                </a:solidFill>
                <a:latin typeface="DIN Light" pitchFamily="50" charset="0"/>
                <a:ea typeface="+mn-ea"/>
                <a:cs typeface="Arial" pitchFamily="34" charset="0"/>
              </a:rPr>
              <a:t>© Copyright 2014 NetSpeed Systems | </a:t>
            </a:r>
            <a:fld id="{EE207C0C-704C-4F0F-806A-242341E3EA58}" type="slidenum">
              <a:rPr lang="en-US" sz="900" i="0" kern="1200" smtClean="0">
                <a:solidFill>
                  <a:schemeClr val="bg1"/>
                </a:solidFill>
                <a:latin typeface="DIN Light" pitchFamily="50" charset="0"/>
                <a:ea typeface="+mn-ea"/>
                <a:cs typeface="Arial" pitchFamily="34" charset="0"/>
              </a:rPr>
              <a:pPr marL="0" marR="0" indent="0" algn="r" defTabSz="914400" rtl="0" eaLnBrk="1" fontAlgn="base" latinLnBrk="0" hangingPunct="1">
                <a:lnSpc>
                  <a:spcPct val="100000"/>
                </a:lnSpc>
                <a:spcBef>
                  <a:spcPts val="0"/>
                </a:spcBef>
                <a:spcAft>
                  <a:spcPts val="0"/>
                </a:spcAft>
                <a:buClrTx/>
                <a:buSzTx/>
                <a:buFontTx/>
                <a:buNone/>
                <a:tabLst/>
                <a:defRPr/>
              </a:pPr>
              <a:t>‹#›</a:t>
            </a:fld>
            <a:endParaRPr lang="en-US" sz="900" b="1" i="0" kern="1200" dirty="0" smtClean="0">
              <a:solidFill>
                <a:schemeClr val="bg1"/>
              </a:solidFill>
              <a:latin typeface="DIN Light" pitchFamily="50" charset="0"/>
              <a:ea typeface="+mn-ea"/>
              <a:cs typeface="Arial" pitchFamily="34" charset="0"/>
            </a:endParaRPr>
          </a:p>
        </p:txBody>
      </p:sp>
    </p:spTree>
    <p:extLst>
      <p:ext uri="{BB962C8B-B14F-4D97-AF65-F5344CB8AC3E}">
        <p14:creationId xmlns:p14="http://schemas.microsoft.com/office/powerpoint/2010/main" val="5497372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7_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75250"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0" name="Picture 9"/>
          <p:cNvPicPr>
            <a:picLocks noChangeAspect="1"/>
          </p:cNvPicPr>
          <p:nvPr userDrawn="1"/>
        </p:nvPicPr>
        <p:blipFill>
          <a:blip r:embed="rId6"/>
          <a:stretch>
            <a:fillRect/>
          </a:stretch>
        </p:blipFill>
        <p:spPr>
          <a:xfrm>
            <a:off x="1" y="0"/>
            <a:ext cx="12192000" cy="6858000"/>
          </a:xfrm>
          <a:prstGeom prst="rect">
            <a:avLst/>
          </a:prstGeom>
        </p:spPr>
      </p:pic>
      <p:pic>
        <p:nvPicPr>
          <p:cNvPr id="7" name="Picture 6"/>
          <p:cNvPicPr>
            <a:picLocks noChangeAspect="1" noChangeArrowheads="1"/>
          </p:cNvPicPr>
          <p:nvPr userDrawn="1"/>
        </p:nvPicPr>
        <p:blipFill>
          <a:blip r:embed="rId7" cstate="print">
            <a:biLevel thresh="25000"/>
            <a:extLst>
              <a:ext uri="{28A0092B-C50C-407E-A947-70E740481C1C}">
                <a14:useLocalDpi xmlns:a14="http://schemas.microsoft.com/office/drawing/2010/main" val="0"/>
              </a:ext>
            </a:extLst>
          </a:blip>
          <a:stretch>
            <a:fillRect/>
          </a:stretch>
        </p:blipFill>
        <p:spPr bwMode="auto">
          <a:xfrm>
            <a:off x="4048059" y="2436060"/>
            <a:ext cx="4095883" cy="1985881"/>
          </a:xfrm>
          <a:prstGeom prst="rect">
            <a:avLst/>
          </a:prstGeom>
          <a:noFill/>
          <a:ln>
            <a:noFill/>
          </a:ln>
        </p:spPr>
      </p:pic>
    </p:spTree>
    <p:extLst>
      <p:ext uri="{BB962C8B-B14F-4D97-AF65-F5344CB8AC3E}">
        <p14:creationId xmlns:p14="http://schemas.microsoft.com/office/powerpoint/2010/main" val="2986284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575857358"/>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60949" name="think-cell Slide" r:id="rId5" imgW="270" imgH="270" progId="TCLayout.ActiveDocument.1">
                  <p:embed/>
                </p:oleObj>
              </mc:Choice>
              <mc:Fallback>
                <p:oleObj name="think-cell Slide" r:id="rId5" imgW="270" imgH="270" progId="TCLayout.ActiveDocument.1">
                  <p:embed/>
                  <p:pic>
                    <p:nvPicPr>
                      <p:cNvPr id="0" name=""/>
                      <p:cNvPicPr/>
                      <p:nvPr/>
                    </p:nvPicPr>
                    <p:blipFill>
                      <a:blip r:embed="rId6"/>
                      <a:stretch>
                        <a:fillRect/>
                      </a:stretch>
                    </p:blipFill>
                    <p:spPr>
                      <a:xfrm>
                        <a:off x="2118" y="1589"/>
                        <a:ext cx="2116" cy="1587"/>
                      </a:xfrm>
                      <a:prstGeom prst="rect">
                        <a:avLst/>
                      </a:prstGeom>
                    </p:spPr>
                  </p:pic>
                </p:oleObj>
              </mc:Fallback>
            </mc:AlternateContent>
          </a:graphicData>
        </a:graphic>
      </p:graphicFrame>
      <p:pic>
        <p:nvPicPr>
          <p:cNvPr id="9" name="Picture 8"/>
          <p:cNvPicPr>
            <a:picLocks noChangeAspect="1"/>
          </p:cNvPicPr>
          <p:nvPr userDrawn="1"/>
        </p:nvPicPr>
        <p:blipFill>
          <a:blip r:embed="rId7"/>
          <a:stretch>
            <a:fillRect/>
          </a:stretch>
        </p:blipFill>
        <p:spPr>
          <a:xfrm>
            <a:off x="1" y="0"/>
            <a:ext cx="12192000" cy="6858000"/>
          </a:xfrm>
          <a:prstGeom prst="rect">
            <a:avLst/>
          </a:prstGeom>
        </p:spPr>
      </p:pic>
      <p:pic>
        <p:nvPicPr>
          <p:cNvPr id="7" name="Picture 6"/>
          <p:cNvPicPr>
            <a:picLocks noChangeAspect="1" noChangeArrowheads="1"/>
          </p:cNvPicPr>
          <p:nvPr userDrawn="1"/>
        </p:nvPicPr>
        <p:blipFill>
          <a:blip r:embed="rId8" cstate="print">
            <a:biLevel thresh="25000"/>
            <a:extLst>
              <a:ext uri="{28A0092B-C50C-407E-A947-70E740481C1C}">
                <a14:useLocalDpi xmlns:a14="http://schemas.microsoft.com/office/drawing/2010/main" val="0"/>
              </a:ext>
            </a:extLst>
          </a:blip>
          <a:stretch>
            <a:fillRect/>
          </a:stretch>
        </p:blipFill>
        <p:spPr bwMode="auto">
          <a:xfrm>
            <a:off x="214947" y="3866861"/>
            <a:ext cx="2118599" cy="1027199"/>
          </a:xfrm>
          <a:prstGeom prst="rect">
            <a:avLst/>
          </a:prstGeom>
          <a:noFill/>
          <a:ln>
            <a:noFill/>
          </a:ln>
        </p:spPr>
      </p:pic>
      <p:sp>
        <p:nvSpPr>
          <p:cNvPr id="23" name="Title1"/>
          <p:cNvSpPr>
            <a:spLocks noGrp="1" noChangeArrowheads="1"/>
          </p:cNvSpPr>
          <p:nvPr>
            <p:ph type="title"/>
            <p:custDataLst>
              <p:tags r:id="rId3"/>
            </p:custDataLst>
          </p:nvPr>
        </p:nvSpPr>
        <p:spPr bwMode="gray">
          <a:xfrm>
            <a:off x="214948" y="2235565"/>
            <a:ext cx="5083673" cy="1070911"/>
          </a:xfrm>
          <a:prstGeom prst="rect">
            <a:avLst/>
          </a:prstGeom>
          <a:noFill/>
          <a:ln w="9525">
            <a:noFill/>
            <a:miter lim="800000"/>
            <a:headEnd/>
            <a:tailEnd/>
          </a:ln>
        </p:spPr>
        <p:txBody>
          <a:bodyPr vert="horz" wrap="square" lIns="85195" tIns="42597" rIns="85195" bIns="42597" numCol="1" anchor="t" anchorCtr="0" compatLnSpc="1">
            <a:prstTxWarp prst="textNoShape">
              <a:avLst/>
            </a:prstTxWarp>
            <a:spAutoFit/>
          </a:bodyPr>
          <a:lstStyle>
            <a:lvl1pPr algn="l">
              <a:defRPr sz="3200" b="0">
                <a:solidFill>
                  <a:schemeClr val="bg1"/>
                </a:solidFill>
                <a:latin typeface="DIN" pitchFamily="50" charset="0"/>
              </a:defRPr>
            </a:lvl1pPr>
          </a:lstStyle>
          <a:p>
            <a:pPr lvl="0"/>
            <a:r>
              <a:rPr lang="en-US" noProof="1" smtClean="0"/>
              <a:t>Click to edit Master title style</a:t>
            </a:r>
          </a:p>
        </p:txBody>
      </p:sp>
      <p:cxnSp>
        <p:nvCxnSpPr>
          <p:cNvPr id="6" name="Straight Connector 5"/>
          <p:cNvCxnSpPr/>
          <p:nvPr userDrawn="1"/>
        </p:nvCxnSpPr>
        <p:spPr>
          <a:xfrm>
            <a:off x="214947" y="2080446"/>
            <a:ext cx="5083673" cy="0"/>
          </a:xfrm>
          <a:prstGeom prst="line">
            <a:avLst/>
          </a:prstGeom>
          <a:ln w="57150">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14" name="Straight Connector 13"/>
          <p:cNvCxnSpPr/>
          <p:nvPr userDrawn="1"/>
        </p:nvCxnSpPr>
        <p:spPr>
          <a:xfrm>
            <a:off x="214947" y="3596280"/>
            <a:ext cx="5083673" cy="0"/>
          </a:xfrm>
          <a:prstGeom prst="line">
            <a:avLst/>
          </a:prstGeom>
          <a:ln w="9525">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5" name="Subtitle 2"/>
          <p:cNvSpPr>
            <a:spLocks noGrp="1"/>
          </p:cNvSpPr>
          <p:nvPr>
            <p:ph type="subTitle" idx="1"/>
          </p:nvPr>
        </p:nvSpPr>
        <p:spPr>
          <a:xfrm>
            <a:off x="214947" y="1394462"/>
            <a:ext cx="5083673" cy="475755"/>
          </a:xfrm>
          <a:prstGeom prst="rect">
            <a:avLst/>
          </a:prstGeom>
        </p:spPr>
        <p:txBody>
          <a:bodyPr/>
          <a:lstStyle>
            <a:lvl1pPr marL="0" indent="0" algn="l">
              <a:buNone/>
              <a:defRPr sz="2000" i="0">
                <a:solidFill>
                  <a:schemeClr val="bg1"/>
                </a:solidFill>
                <a:latin typeface="DIN" pitchFamily="50" charset="0"/>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Tree>
    <p:extLst>
      <p:ext uri="{BB962C8B-B14F-4D97-AF65-F5344CB8AC3E}">
        <p14:creationId xmlns:p14="http://schemas.microsoft.com/office/powerpoint/2010/main" val="155562137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54809" name="think-cell Slide" r:id="rId4" imgW="270" imgH="270" progId="TCLayout.ActiveDocument.1">
                  <p:embed/>
                </p:oleObj>
              </mc:Choice>
              <mc:Fallback>
                <p:oleObj name="think-cell Slide" r:id="rId4" imgW="270" imgH="27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7" name="Picture 6"/>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0601524" y="72828"/>
            <a:ext cx="1508833" cy="731555"/>
          </a:xfrm>
          <a:prstGeom prst="rect">
            <a:avLst/>
          </a:prstGeom>
          <a:noFill/>
          <a:ln>
            <a:noFill/>
          </a:ln>
        </p:spPr>
      </p:pic>
    </p:spTree>
    <p:extLst>
      <p:ext uri="{BB962C8B-B14F-4D97-AF65-F5344CB8AC3E}">
        <p14:creationId xmlns:p14="http://schemas.microsoft.com/office/powerpoint/2010/main" val="6863037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divid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785167818"/>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9062"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grpSp>
        <p:nvGrpSpPr>
          <p:cNvPr id="11" name="Group 10"/>
          <p:cNvGrpSpPr/>
          <p:nvPr userDrawn="1"/>
        </p:nvGrpSpPr>
        <p:grpSpPr>
          <a:xfrm>
            <a:off x="0" y="2546604"/>
            <a:ext cx="12192000" cy="850392"/>
            <a:chOff x="0" y="2365248"/>
            <a:chExt cx="9144000" cy="850392"/>
          </a:xfrm>
        </p:grpSpPr>
        <p:cxnSp>
          <p:nvCxnSpPr>
            <p:cNvPr id="10" name="Straight Connector 9"/>
            <p:cNvCxnSpPr/>
            <p:nvPr userDrawn="1"/>
          </p:nvCxnSpPr>
          <p:spPr bwMode="gray">
            <a:xfrm>
              <a:off x="0" y="3215640"/>
              <a:ext cx="9144000" cy="0"/>
            </a:xfrm>
            <a:prstGeom prst="line">
              <a:avLst/>
            </a:prstGeom>
            <a:ln w="38100">
              <a:solidFill>
                <a:srgbClr val="3C464D"/>
              </a:solidFill>
              <a:round/>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bwMode="gray">
            <a:xfrm>
              <a:off x="0" y="2365248"/>
              <a:ext cx="9144000" cy="0"/>
            </a:xfrm>
            <a:prstGeom prst="line">
              <a:avLst/>
            </a:prstGeom>
            <a:ln w="38100">
              <a:solidFill>
                <a:srgbClr val="3C464D"/>
              </a:solidFill>
              <a:round/>
            </a:ln>
            <a:effectLst/>
          </p:spPr>
          <p:style>
            <a:lnRef idx="2">
              <a:schemeClr val="accent1"/>
            </a:lnRef>
            <a:fillRef idx="0">
              <a:schemeClr val="accent1"/>
            </a:fillRef>
            <a:effectRef idx="1">
              <a:schemeClr val="accent1"/>
            </a:effectRef>
            <a:fontRef idx="minor">
              <a:schemeClr val="tx1"/>
            </a:fontRef>
          </p:style>
        </p:cxnSp>
      </p:grpSp>
      <p:sp>
        <p:nvSpPr>
          <p:cNvPr id="17" name="Title 1"/>
          <p:cNvSpPr>
            <a:spLocks noGrp="1"/>
          </p:cNvSpPr>
          <p:nvPr>
            <p:ph type="title"/>
          </p:nvPr>
        </p:nvSpPr>
        <p:spPr>
          <a:xfrm>
            <a:off x="76414" y="2668986"/>
            <a:ext cx="12115585" cy="582594"/>
          </a:xfrm>
          <a:prstGeom prst="rect">
            <a:avLst/>
          </a:prstGeom>
          <a:noFill/>
          <a:ln>
            <a:noFill/>
          </a:ln>
        </p:spPr>
        <p:txBody>
          <a:bodyPr/>
          <a:lstStyle>
            <a:lvl1pPr algn="ctr">
              <a:defRPr lang="en-US" sz="2800" b="0" cap="small" baseline="0" dirty="0" smtClean="0">
                <a:solidFill>
                  <a:schemeClr val="tx2"/>
                </a:solidFill>
                <a:latin typeface="DIN" pitchFamily="50" charset="0"/>
                <a:ea typeface="+mj-ea"/>
                <a:cs typeface="+mj-cs"/>
              </a:defRPr>
            </a:lvl1pPr>
          </a:lstStyle>
          <a:p>
            <a:r>
              <a:rPr lang="en-US" dirty="0" smtClean="0"/>
              <a:t>Click to edit Master title style</a:t>
            </a:r>
            <a:endParaRPr lang="en-GB" dirty="0"/>
          </a:p>
        </p:txBody>
      </p:sp>
      <p:sp>
        <p:nvSpPr>
          <p:cNvPr id="19" name="Text Box 14"/>
          <p:cNvSpPr txBox="1">
            <a:spLocks noChangeArrowheads="1"/>
          </p:cNvSpPr>
          <p:nvPr userDrawn="1"/>
        </p:nvSpPr>
        <p:spPr bwMode="auto">
          <a:xfrm>
            <a:off x="0" y="6614982"/>
            <a:ext cx="5418667" cy="230832"/>
          </a:xfrm>
          <a:prstGeom prst="rect">
            <a:avLst/>
          </a:prstGeom>
          <a:noFill/>
          <a:ln w="9525" algn="ctr">
            <a:noFill/>
            <a:miter lim="800000"/>
            <a:headEnd/>
            <a:tailEnd/>
          </a:ln>
          <a:effectLst/>
        </p:spPr>
        <p:txBody>
          <a:bodyPr wrap="square">
            <a:spAutoFit/>
          </a:bodyPr>
          <a:lstStyle/>
          <a:p>
            <a:pPr marL="0" marR="0" indent="0" algn="l" defTabSz="914400" rtl="0" eaLnBrk="1" fontAlgn="base" latinLnBrk="0" hangingPunct="1">
              <a:lnSpc>
                <a:spcPct val="100000"/>
              </a:lnSpc>
              <a:spcBef>
                <a:spcPts val="0"/>
              </a:spcBef>
              <a:spcAft>
                <a:spcPts val="0"/>
              </a:spcAft>
              <a:buClrTx/>
              <a:buSzTx/>
              <a:buFontTx/>
              <a:buNone/>
              <a:tabLst/>
              <a:defRPr/>
            </a:pPr>
            <a:fld id="{EE207C0C-704C-4F0F-806A-242341E3EA58}" type="slidenum">
              <a:rPr lang="en-US" sz="900" b="0" i="0" kern="1200" smtClean="0">
                <a:solidFill>
                  <a:srgbClr val="3C464D"/>
                </a:solidFill>
                <a:latin typeface="DIN Light" pitchFamily="50" charset="0"/>
                <a:ea typeface="+mn-ea"/>
                <a:cs typeface="Arial" pitchFamily="34" charset="0"/>
              </a:rPr>
              <a:pPr marL="0" marR="0" indent="0" algn="l" defTabSz="914400" rtl="0" eaLnBrk="1" fontAlgn="base" latinLnBrk="0" hangingPunct="1">
                <a:lnSpc>
                  <a:spcPct val="100000"/>
                </a:lnSpc>
                <a:spcBef>
                  <a:spcPts val="0"/>
                </a:spcBef>
                <a:spcAft>
                  <a:spcPts val="0"/>
                </a:spcAft>
                <a:buClrTx/>
                <a:buSzTx/>
                <a:buFontTx/>
                <a:buNone/>
                <a:tabLst/>
                <a:defRPr/>
              </a:pPr>
              <a:t>‹#›</a:t>
            </a:fld>
            <a:r>
              <a:rPr lang="en-US" sz="900" b="0" i="0" kern="1200" dirty="0" smtClean="0">
                <a:solidFill>
                  <a:srgbClr val="3C464D"/>
                </a:solidFill>
                <a:latin typeface="DIN Light" pitchFamily="50" charset="0"/>
                <a:ea typeface="+mn-ea"/>
                <a:cs typeface="Arial" pitchFamily="34" charset="0"/>
              </a:rPr>
              <a:t> | </a:t>
            </a:r>
            <a:r>
              <a:rPr lang="en-US" sz="900" b="0" i="0" kern="1200" dirty="0" smtClean="0">
                <a:solidFill>
                  <a:srgbClr val="3C464D"/>
                </a:solidFill>
                <a:latin typeface="DIN Light" pitchFamily="50" charset="0"/>
                <a:ea typeface="+mn-ea"/>
                <a:cs typeface="+mn-cs"/>
              </a:rPr>
              <a:t>CONFIDENTIAL </a:t>
            </a:r>
            <a:r>
              <a:rPr lang="en-US" sz="900" b="0" i="0" kern="1200" dirty="0" smtClean="0">
                <a:solidFill>
                  <a:srgbClr val="3C464D"/>
                </a:solidFill>
                <a:latin typeface="DIN Light" pitchFamily="50" charset="0"/>
                <a:ea typeface="+mn-ea"/>
                <a:cs typeface="Arial" pitchFamily="34" charset="0"/>
              </a:rPr>
              <a:t>© Copyright 2014 NetSpeed Systems</a:t>
            </a:r>
          </a:p>
        </p:txBody>
      </p:sp>
      <p:pic>
        <p:nvPicPr>
          <p:cNvPr id="9" name="Picture 8"/>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10601524" y="72828"/>
            <a:ext cx="1508833" cy="731555"/>
          </a:xfrm>
          <a:prstGeom prst="rect">
            <a:avLst/>
          </a:prstGeom>
          <a:noFill/>
          <a:ln>
            <a:noFill/>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_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87063375"/>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32416"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9" name="Content Placeholder 2"/>
          <p:cNvSpPr>
            <a:spLocks noGrp="1"/>
          </p:cNvSpPr>
          <p:nvPr>
            <p:ph idx="1"/>
          </p:nvPr>
        </p:nvSpPr>
        <p:spPr>
          <a:xfrm>
            <a:off x="250208" y="1375646"/>
            <a:ext cx="11379200" cy="4677196"/>
          </a:xfrm>
          <a:prstGeom prst="rect">
            <a:avLst/>
          </a:prstGeom>
        </p:spPr>
        <p:txBody>
          <a:bodyPr/>
          <a:lstStyle>
            <a:lvl1pPr>
              <a:buClr>
                <a:schemeClr val="accent1"/>
              </a:buClr>
              <a:buFont typeface="Wingdings" pitchFamily="2" charset="2"/>
              <a:buChar char="§"/>
              <a:defRPr sz="2000">
                <a:solidFill>
                  <a:srgbClr val="3C464D"/>
                </a:solidFill>
                <a:latin typeface="DIN Light" pitchFamily="50" charset="0"/>
                <a:cs typeface="Arial" pitchFamily="34" charset="0"/>
              </a:defRPr>
            </a:lvl1pPr>
            <a:lvl2pPr>
              <a:buClr>
                <a:schemeClr val="accent1"/>
              </a:buClr>
              <a:defRPr sz="1800">
                <a:solidFill>
                  <a:srgbClr val="3C464D"/>
                </a:solidFill>
                <a:latin typeface="DIN Light" pitchFamily="50" charset="0"/>
                <a:cs typeface="Arial" pitchFamily="34" charset="0"/>
              </a:defRPr>
            </a:lvl2pPr>
            <a:lvl3pPr>
              <a:buClr>
                <a:schemeClr val="accent1"/>
              </a:buClr>
              <a:defRPr sz="1400">
                <a:solidFill>
                  <a:srgbClr val="3C464D"/>
                </a:solidFill>
                <a:latin typeface="DIN Light" pitchFamily="50" charset="0"/>
                <a:cs typeface="Arial" pitchFamily="34" charset="0"/>
              </a:defRPr>
            </a:lvl3pPr>
            <a:lvl4pPr>
              <a:buClr>
                <a:schemeClr val="accent1"/>
              </a:buClr>
              <a:defRPr sz="1400">
                <a:solidFill>
                  <a:srgbClr val="3C464D"/>
                </a:solidFill>
                <a:latin typeface="DIN Light" pitchFamily="50" charset="0"/>
                <a:cs typeface="Arial" pitchFamily="34" charset="0"/>
              </a:defRPr>
            </a:lvl4pPr>
            <a:lvl5pPr>
              <a:buClr>
                <a:schemeClr val="accent1"/>
              </a:buClr>
              <a:defRPr sz="1400">
                <a:solidFill>
                  <a:srgbClr val="3C464D"/>
                </a:solidFill>
                <a:latin typeface="DIN Light" pitchFamily="50"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7" name="Text Box 14"/>
          <p:cNvSpPr txBox="1">
            <a:spLocks noChangeArrowheads="1"/>
          </p:cNvSpPr>
          <p:nvPr userDrawn="1"/>
        </p:nvSpPr>
        <p:spPr bwMode="auto">
          <a:xfrm>
            <a:off x="7787536" y="6614982"/>
            <a:ext cx="4404465" cy="230832"/>
          </a:xfrm>
          <a:prstGeom prst="rect">
            <a:avLst/>
          </a:prstGeom>
          <a:noFill/>
          <a:ln w="9525" algn="ctr">
            <a:noFill/>
            <a:miter lim="800000"/>
            <a:headEnd/>
            <a:tailEnd/>
          </a:ln>
          <a:effectLst/>
        </p:spPr>
        <p:txBody>
          <a:bodyPr wrap="square">
            <a:spAutoFit/>
          </a:bodyPr>
          <a:lstStyle/>
          <a:p>
            <a:pPr marL="0" marR="0" indent="0" algn="r" defTabSz="914400" rtl="0" eaLnBrk="1" fontAlgn="base" latinLnBrk="0" hangingPunct="1">
              <a:lnSpc>
                <a:spcPct val="100000"/>
              </a:lnSpc>
              <a:spcBef>
                <a:spcPts val="0"/>
              </a:spcBef>
              <a:spcAft>
                <a:spcPts val="0"/>
              </a:spcAft>
              <a:buClrTx/>
              <a:buSzTx/>
              <a:buFontTx/>
              <a:buNone/>
              <a:tabLst/>
              <a:defRPr/>
            </a:pPr>
            <a:r>
              <a:rPr lang="en-US" sz="900" b="1" i="0" kern="1200" dirty="0" smtClean="0">
                <a:solidFill>
                  <a:srgbClr val="3C464D"/>
                </a:solidFill>
                <a:latin typeface="DIN Light" pitchFamily="50" charset="0"/>
                <a:ea typeface="+mn-ea"/>
                <a:cs typeface="+mn-cs"/>
              </a:rPr>
              <a:t>CONFIDENTIAL </a:t>
            </a:r>
            <a:r>
              <a:rPr lang="en-US" sz="900" b="1" i="0" kern="1200" dirty="0" smtClean="0">
                <a:solidFill>
                  <a:srgbClr val="3C464D"/>
                </a:solidFill>
                <a:latin typeface="DIN Light" pitchFamily="50" charset="0"/>
                <a:ea typeface="+mn-ea"/>
                <a:cs typeface="Arial" pitchFamily="34" charset="0"/>
              </a:rPr>
              <a:t>© Copyright 2014 NetSpeed Systems | </a:t>
            </a:r>
            <a:fld id="{EE207C0C-704C-4F0F-806A-242341E3EA58}" type="slidenum">
              <a:rPr lang="en-US" sz="900" i="0" kern="1200" smtClean="0">
                <a:solidFill>
                  <a:srgbClr val="3C464D"/>
                </a:solidFill>
                <a:latin typeface="DIN Light" pitchFamily="50" charset="0"/>
                <a:ea typeface="+mn-ea"/>
                <a:cs typeface="Arial" pitchFamily="34" charset="0"/>
              </a:rPr>
              <a:pPr marL="0" marR="0" indent="0" algn="r" defTabSz="914400" rtl="0" eaLnBrk="1" fontAlgn="base" latinLnBrk="0" hangingPunct="1">
                <a:lnSpc>
                  <a:spcPct val="100000"/>
                </a:lnSpc>
                <a:spcBef>
                  <a:spcPts val="0"/>
                </a:spcBef>
                <a:spcAft>
                  <a:spcPts val="0"/>
                </a:spcAft>
                <a:buClrTx/>
                <a:buSzTx/>
                <a:buFontTx/>
                <a:buNone/>
                <a:tabLst/>
                <a:defRPr/>
              </a:pPr>
              <a:t>‹#›</a:t>
            </a:fld>
            <a:endParaRPr lang="en-US" sz="900" b="1" i="0" kern="1200" dirty="0" smtClean="0">
              <a:solidFill>
                <a:srgbClr val="3C464D"/>
              </a:solidFill>
              <a:latin typeface="DIN Light" pitchFamily="50" charset="0"/>
              <a:ea typeface="+mn-ea"/>
              <a:cs typeface="Arial" pitchFamily="34" charset="0"/>
            </a:endParaRPr>
          </a:p>
        </p:txBody>
      </p:sp>
      <p:sp>
        <p:nvSpPr>
          <p:cNvPr id="8" name="Rectangle 7"/>
          <p:cNvSpPr/>
          <p:nvPr/>
        </p:nvSpPr>
        <p:spPr bwMode="auto">
          <a:xfrm rot="10800000" flipH="1">
            <a:off x="1" y="284285"/>
            <a:ext cx="12095241" cy="685359"/>
          </a:xfrm>
          <a:prstGeom prst="rect">
            <a:avLst/>
          </a:prstGeom>
          <a:gradFill flip="none" rotWithShape="1">
            <a:gsLst>
              <a:gs pos="60000">
                <a:schemeClr val="accent2"/>
              </a:gs>
              <a:gs pos="100000">
                <a:srgbClr val="294374">
                  <a:alpha val="0"/>
                </a:srgbClr>
              </a:gs>
            </a:gsLst>
            <a:lin ang="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dirty="0" smtClean="0">
              <a:ln>
                <a:noFill/>
              </a:ln>
              <a:solidFill>
                <a:schemeClr val="tx1"/>
              </a:solidFill>
              <a:effectLst/>
              <a:latin typeface="Arial" charset="0"/>
            </a:endParaRPr>
          </a:p>
        </p:txBody>
      </p:sp>
      <p:sp>
        <p:nvSpPr>
          <p:cNvPr id="15" name="Title 1"/>
          <p:cNvSpPr>
            <a:spLocks noGrp="1"/>
          </p:cNvSpPr>
          <p:nvPr>
            <p:ph type="title"/>
          </p:nvPr>
        </p:nvSpPr>
        <p:spPr>
          <a:xfrm>
            <a:off x="122827" y="329287"/>
            <a:ext cx="8257693" cy="582594"/>
          </a:xfrm>
          <a:prstGeom prst="rect">
            <a:avLst/>
          </a:prstGeom>
          <a:noFill/>
          <a:ln>
            <a:noFill/>
          </a:ln>
        </p:spPr>
        <p:txBody>
          <a:bodyPr/>
          <a:lstStyle>
            <a:lvl1pPr algn="l">
              <a:defRPr lang="en-US" sz="2800" b="0" cap="none" baseline="0" dirty="0" smtClean="0">
                <a:solidFill>
                  <a:schemeClr val="bg1"/>
                </a:solidFill>
                <a:latin typeface="DIN" pitchFamily="50" charset="0"/>
                <a:ea typeface="+mj-ea"/>
                <a:cs typeface="+mj-cs"/>
              </a:defRPr>
            </a:lvl1pPr>
          </a:lstStyle>
          <a:p>
            <a:r>
              <a:rPr lang="en-US" dirty="0" smtClean="0"/>
              <a:t>Click to edit Master title style</a:t>
            </a:r>
            <a:endParaRPr lang="en-GB" dirty="0"/>
          </a:p>
        </p:txBody>
      </p:sp>
      <p:pic>
        <p:nvPicPr>
          <p:cNvPr id="10" name="Picture 9"/>
          <p:cNvPicPr>
            <a:picLocks noChangeAspect="1" noChangeArrowheads="1"/>
          </p:cNvPicPr>
          <p:nvPr userDrawn="1"/>
        </p:nvPicPr>
        <p:blipFill>
          <a:blip r:embed="rId6" cstate="print">
            <a:extLst>
              <a:ext uri="{28A0092B-C50C-407E-A947-70E740481C1C}">
                <a14:useLocalDpi xmlns:a14="http://schemas.microsoft.com/office/drawing/2010/main" val="0"/>
              </a:ext>
            </a:extLst>
          </a:blip>
          <a:stretch>
            <a:fillRect/>
          </a:stretch>
        </p:blipFill>
        <p:spPr bwMode="auto">
          <a:xfrm>
            <a:off x="73843" y="6187736"/>
            <a:ext cx="1320166" cy="640080"/>
          </a:xfrm>
          <a:prstGeom prst="rect">
            <a:avLst/>
          </a:prstGeom>
          <a:noFill/>
          <a:ln>
            <a:noFill/>
          </a:ln>
        </p:spPr>
      </p:pic>
    </p:spTree>
    <p:extLst>
      <p:ext uri="{BB962C8B-B14F-4D97-AF65-F5344CB8AC3E}">
        <p14:creationId xmlns:p14="http://schemas.microsoft.com/office/powerpoint/2010/main" val="205561247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4_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2527"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sp>
        <p:nvSpPr>
          <p:cNvPr id="9" name="Content Placeholder 2"/>
          <p:cNvSpPr>
            <a:spLocks noGrp="1"/>
          </p:cNvSpPr>
          <p:nvPr>
            <p:ph idx="1"/>
          </p:nvPr>
        </p:nvSpPr>
        <p:spPr>
          <a:xfrm>
            <a:off x="250208" y="1375646"/>
            <a:ext cx="11379200" cy="4677196"/>
          </a:xfrm>
          <a:prstGeom prst="rect">
            <a:avLst/>
          </a:prstGeom>
        </p:spPr>
        <p:txBody>
          <a:bodyPr/>
          <a:lstStyle>
            <a:lvl1pPr>
              <a:buClr>
                <a:schemeClr val="bg1"/>
              </a:buClr>
              <a:buFont typeface="Wingdings" pitchFamily="2" charset="2"/>
              <a:buChar char="§"/>
              <a:defRPr sz="2000">
                <a:solidFill>
                  <a:schemeClr val="bg1"/>
                </a:solidFill>
                <a:latin typeface="DIN Light" pitchFamily="50" charset="0"/>
                <a:cs typeface="Arial" pitchFamily="34" charset="0"/>
              </a:defRPr>
            </a:lvl1pPr>
            <a:lvl2pPr>
              <a:buClr>
                <a:schemeClr val="bg1"/>
              </a:buClr>
              <a:defRPr sz="1800">
                <a:solidFill>
                  <a:schemeClr val="bg1"/>
                </a:solidFill>
                <a:latin typeface="DIN Light" pitchFamily="50" charset="0"/>
                <a:cs typeface="Arial" pitchFamily="34" charset="0"/>
              </a:defRPr>
            </a:lvl2pPr>
            <a:lvl3pPr>
              <a:buClr>
                <a:schemeClr val="bg1"/>
              </a:buClr>
              <a:defRPr sz="1400">
                <a:solidFill>
                  <a:schemeClr val="bg1"/>
                </a:solidFill>
                <a:latin typeface="DIN Light" pitchFamily="50" charset="0"/>
                <a:cs typeface="Arial" pitchFamily="34" charset="0"/>
              </a:defRPr>
            </a:lvl3pPr>
            <a:lvl4pPr>
              <a:buClr>
                <a:schemeClr val="bg1"/>
              </a:buClr>
              <a:defRPr sz="1400">
                <a:solidFill>
                  <a:schemeClr val="bg1"/>
                </a:solidFill>
                <a:latin typeface="DIN Light" pitchFamily="50" charset="0"/>
                <a:cs typeface="Arial" pitchFamily="34" charset="0"/>
              </a:defRPr>
            </a:lvl4pPr>
            <a:lvl5pPr>
              <a:buClr>
                <a:schemeClr val="bg1"/>
              </a:buClr>
              <a:defRPr sz="1400">
                <a:solidFill>
                  <a:schemeClr val="bg1"/>
                </a:solidFill>
                <a:latin typeface="DIN Light" pitchFamily="50"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5" name="Title 1"/>
          <p:cNvSpPr>
            <a:spLocks noGrp="1"/>
          </p:cNvSpPr>
          <p:nvPr>
            <p:ph type="title"/>
          </p:nvPr>
        </p:nvSpPr>
        <p:spPr>
          <a:xfrm>
            <a:off x="122827" y="253334"/>
            <a:ext cx="11506581" cy="582594"/>
          </a:xfrm>
          <a:prstGeom prst="rect">
            <a:avLst/>
          </a:prstGeom>
          <a:noFill/>
          <a:ln>
            <a:noFill/>
          </a:ln>
        </p:spPr>
        <p:txBody>
          <a:bodyPr/>
          <a:lstStyle>
            <a:lvl1pPr algn="l">
              <a:defRPr lang="en-US" sz="2800" b="0" cap="none" baseline="0" dirty="0" smtClean="0">
                <a:solidFill>
                  <a:schemeClr val="bg1"/>
                </a:solidFill>
                <a:latin typeface="DIN" pitchFamily="50" charset="0"/>
                <a:ea typeface="+mj-ea"/>
                <a:cs typeface="+mj-cs"/>
              </a:defRPr>
            </a:lvl1pPr>
          </a:lstStyle>
          <a:p>
            <a:r>
              <a:rPr lang="en-US" dirty="0" smtClean="0"/>
              <a:t>Click to edit Master title style</a:t>
            </a:r>
            <a:endParaRPr lang="en-GB" dirty="0"/>
          </a:p>
        </p:txBody>
      </p:sp>
      <p:pic>
        <p:nvPicPr>
          <p:cNvPr id="7" name="Picture 6"/>
          <p:cNvPicPr>
            <a:picLocks noChangeAspect="1" noChangeArrowheads="1"/>
          </p:cNvPicPr>
          <p:nvPr userDrawn="1"/>
        </p:nvPicPr>
        <p:blipFill>
          <a:blip r:embed="rId6" cstate="print">
            <a:biLevel thresh="25000"/>
            <a:extLst>
              <a:ext uri="{28A0092B-C50C-407E-A947-70E740481C1C}">
                <a14:useLocalDpi xmlns:a14="http://schemas.microsoft.com/office/drawing/2010/main" val="0"/>
              </a:ext>
            </a:extLst>
          </a:blip>
          <a:stretch>
            <a:fillRect/>
          </a:stretch>
        </p:blipFill>
        <p:spPr bwMode="auto">
          <a:xfrm>
            <a:off x="73843" y="6187736"/>
            <a:ext cx="1320166" cy="640080"/>
          </a:xfrm>
          <a:prstGeom prst="rect">
            <a:avLst/>
          </a:prstGeom>
          <a:noFill/>
          <a:ln>
            <a:noFill/>
          </a:ln>
        </p:spPr>
      </p:pic>
      <p:sp>
        <p:nvSpPr>
          <p:cNvPr id="8" name="Text Box 14"/>
          <p:cNvSpPr txBox="1">
            <a:spLocks noChangeArrowheads="1"/>
          </p:cNvSpPr>
          <p:nvPr userDrawn="1"/>
        </p:nvSpPr>
        <p:spPr bwMode="auto">
          <a:xfrm>
            <a:off x="7787536" y="6614982"/>
            <a:ext cx="4404465" cy="230832"/>
          </a:xfrm>
          <a:prstGeom prst="rect">
            <a:avLst/>
          </a:prstGeom>
          <a:noFill/>
          <a:ln w="9525" algn="ctr">
            <a:noFill/>
            <a:miter lim="800000"/>
            <a:headEnd/>
            <a:tailEnd/>
          </a:ln>
          <a:effectLst/>
        </p:spPr>
        <p:txBody>
          <a:bodyPr wrap="square">
            <a:spAutoFit/>
          </a:bodyPr>
          <a:lstStyle/>
          <a:p>
            <a:pPr marL="0" marR="0" indent="0" algn="r" defTabSz="914400" rtl="0" eaLnBrk="1" fontAlgn="base" latinLnBrk="0" hangingPunct="1">
              <a:lnSpc>
                <a:spcPct val="100000"/>
              </a:lnSpc>
              <a:spcBef>
                <a:spcPts val="0"/>
              </a:spcBef>
              <a:spcAft>
                <a:spcPts val="0"/>
              </a:spcAft>
              <a:buClrTx/>
              <a:buSzTx/>
              <a:buFontTx/>
              <a:buNone/>
              <a:tabLst/>
              <a:defRPr/>
            </a:pPr>
            <a:r>
              <a:rPr lang="en-US" sz="900" b="1" i="0" kern="1200" dirty="0" smtClean="0">
                <a:solidFill>
                  <a:schemeClr val="bg1"/>
                </a:solidFill>
                <a:latin typeface="DIN Light" pitchFamily="50" charset="0"/>
                <a:ea typeface="+mn-ea"/>
                <a:cs typeface="+mn-cs"/>
              </a:rPr>
              <a:t>CONFIDENTIAL </a:t>
            </a:r>
            <a:r>
              <a:rPr lang="en-US" sz="900" b="1" i="0" kern="1200" dirty="0" smtClean="0">
                <a:solidFill>
                  <a:schemeClr val="bg1"/>
                </a:solidFill>
                <a:latin typeface="DIN Light" pitchFamily="50" charset="0"/>
                <a:ea typeface="+mn-ea"/>
                <a:cs typeface="Arial" pitchFamily="34" charset="0"/>
              </a:rPr>
              <a:t>© Copyright 2014 NetSpeed Systems | </a:t>
            </a:r>
            <a:fld id="{EE207C0C-704C-4F0F-806A-242341E3EA58}" type="slidenum">
              <a:rPr lang="en-US" sz="900" i="0" kern="1200" smtClean="0">
                <a:solidFill>
                  <a:schemeClr val="bg1"/>
                </a:solidFill>
                <a:latin typeface="DIN Light" pitchFamily="50" charset="0"/>
                <a:ea typeface="+mn-ea"/>
                <a:cs typeface="Arial" pitchFamily="34" charset="0"/>
              </a:rPr>
              <a:pPr marL="0" marR="0" indent="0" algn="r" defTabSz="914400" rtl="0" eaLnBrk="1" fontAlgn="base" latinLnBrk="0" hangingPunct="1">
                <a:lnSpc>
                  <a:spcPct val="100000"/>
                </a:lnSpc>
                <a:spcBef>
                  <a:spcPts val="0"/>
                </a:spcBef>
                <a:spcAft>
                  <a:spcPts val="0"/>
                </a:spcAft>
                <a:buClrTx/>
                <a:buSzTx/>
                <a:buFontTx/>
                <a:buNone/>
                <a:tabLst/>
                <a:defRPr/>
              </a:pPr>
              <a:t>‹#›</a:t>
            </a:fld>
            <a:endParaRPr lang="en-US" sz="900" b="1" i="0" kern="1200" dirty="0" smtClean="0">
              <a:solidFill>
                <a:schemeClr val="bg1"/>
              </a:solidFill>
              <a:latin typeface="DIN Light" pitchFamily="50" charset="0"/>
              <a:ea typeface="+mn-ea"/>
              <a:cs typeface="Arial" pitchFamily="34" charset="0"/>
            </a:endParaRPr>
          </a:p>
        </p:txBody>
      </p:sp>
    </p:spTree>
    <p:extLst>
      <p:ext uri="{BB962C8B-B14F-4D97-AF65-F5344CB8AC3E}">
        <p14:creationId xmlns:p14="http://schemas.microsoft.com/office/powerpoint/2010/main" val="68246727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ection divider">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144385452"/>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53786"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2" name="Picture 11"/>
          <p:cNvPicPr>
            <a:picLocks noChangeAspect="1"/>
          </p:cNvPicPr>
          <p:nvPr userDrawn="1"/>
        </p:nvPicPr>
        <p:blipFill>
          <a:blip r:embed="rId6"/>
          <a:stretch>
            <a:fillRect/>
          </a:stretch>
        </p:blipFill>
        <p:spPr>
          <a:xfrm>
            <a:off x="1" y="0"/>
            <a:ext cx="12192000" cy="6858000"/>
          </a:xfrm>
          <a:prstGeom prst="rect">
            <a:avLst/>
          </a:prstGeom>
        </p:spPr>
      </p:pic>
      <p:grpSp>
        <p:nvGrpSpPr>
          <p:cNvPr id="11" name="Group 10"/>
          <p:cNvGrpSpPr/>
          <p:nvPr userDrawn="1"/>
        </p:nvGrpSpPr>
        <p:grpSpPr>
          <a:xfrm>
            <a:off x="0" y="2546604"/>
            <a:ext cx="12192000" cy="850392"/>
            <a:chOff x="0" y="2365248"/>
            <a:chExt cx="9144000" cy="850392"/>
          </a:xfrm>
        </p:grpSpPr>
        <p:cxnSp>
          <p:nvCxnSpPr>
            <p:cNvPr id="10" name="Straight Connector 9"/>
            <p:cNvCxnSpPr/>
            <p:nvPr userDrawn="1"/>
          </p:nvCxnSpPr>
          <p:spPr bwMode="gray">
            <a:xfrm>
              <a:off x="0" y="3215640"/>
              <a:ext cx="9144000" cy="0"/>
            </a:xfrm>
            <a:prstGeom prst="line">
              <a:avLst/>
            </a:prstGeom>
            <a:ln w="38100">
              <a:solidFill>
                <a:schemeClr val="bg1"/>
              </a:solidFill>
              <a:round/>
            </a:ln>
            <a:effectLst/>
          </p:spPr>
          <p:style>
            <a:lnRef idx="2">
              <a:schemeClr val="accent1"/>
            </a:lnRef>
            <a:fillRef idx="0">
              <a:schemeClr val="accent1"/>
            </a:fillRef>
            <a:effectRef idx="1">
              <a:schemeClr val="accent1"/>
            </a:effectRef>
            <a:fontRef idx="minor">
              <a:schemeClr val="tx1"/>
            </a:fontRef>
          </p:style>
        </p:cxnSp>
        <p:cxnSp>
          <p:nvCxnSpPr>
            <p:cNvPr id="8" name="Straight Connector 7"/>
            <p:cNvCxnSpPr/>
            <p:nvPr userDrawn="1"/>
          </p:nvCxnSpPr>
          <p:spPr bwMode="gray">
            <a:xfrm>
              <a:off x="0" y="2365248"/>
              <a:ext cx="9144000" cy="0"/>
            </a:xfrm>
            <a:prstGeom prst="line">
              <a:avLst/>
            </a:prstGeom>
            <a:ln w="38100">
              <a:solidFill>
                <a:schemeClr val="bg1"/>
              </a:solidFill>
              <a:round/>
            </a:ln>
            <a:effectLst/>
          </p:spPr>
          <p:style>
            <a:lnRef idx="2">
              <a:schemeClr val="accent1"/>
            </a:lnRef>
            <a:fillRef idx="0">
              <a:schemeClr val="accent1"/>
            </a:fillRef>
            <a:effectRef idx="1">
              <a:schemeClr val="accent1"/>
            </a:effectRef>
            <a:fontRef idx="minor">
              <a:schemeClr val="tx1"/>
            </a:fontRef>
          </p:style>
        </p:cxnSp>
      </p:grpSp>
      <p:sp>
        <p:nvSpPr>
          <p:cNvPr id="17" name="Title 1"/>
          <p:cNvSpPr>
            <a:spLocks noGrp="1"/>
          </p:cNvSpPr>
          <p:nvPr>
            <p:ph type="title"/>
          </p:nvPr>
        </p:nvSpPr>
        <p:spPr>
          <a:xfrm>
            <a:off x="76414" y="2668986"/>
            <a:ext cx="12115585" cy="582594"/>
          </a:xfrm>
          <a:prstGeom prst="rect">
            <a:avLst/>
          </a:prstGeom>
          <a:noFill/>
          <a:ln>
            <a:noFill/>
          </a:ln>
        </p:spPr>
        <p:txBody>
          <a:bodyPr/>
          <a:lstStyle>
            <a:lvl1pPr algn="ctr">
              <a:defRPr lang="en-US" sz="2800" b="0" cap="small" baseline="0" dirty="0" smtClean="0">
                <a:solidFill>
                  <a:schemeClr val="bg1"/>
                </a:solidFill>
                <a:latin typeface="DIN" pitchFamily="50" charset="0"/>
                <a:ea typeface="+mj-ea"/>
                <a:cs typeface="+mj-cs"/>
              </a:defRPr>
            </a:lvl1pPr>
          </a:lstStyle>
          <a:p>
            <a:r>
              <a:rPr lang="en-US" dirty="0" smtClean="0"/>
              <a:t>Click to edit Master title style</a:t>
            </a:r>
            <a:endParaRPr lang="en-GB" dirty="0"/>
          </a:p>
        </p:txBody>
      </p:sp>
      <p:sp>
        <p:nvSpPr>
          <p:cNvPr id="19" name="Text Box 14"/>
          <p:cNvSpPr txBox="1">
            <a:spLocks noChangeArrowheads="1"/>
          </p:cNvSpPr>
          <p:nvPr userDrawn="1"/>
        </p:nvSpPr>
        <p:spPr bwMode="auto">
          <a:xfrm>
            <a:off x="0" y="6614982"/>
            <a:ext cx="5418667" cy="230832"/>
          </a:xfrm>
          <a:prstGeom prst="rect">
            <a:avLst/>
          </a:prstGeom>
          <a:noFill/>
          <a:ln w="9525" algn="ctr">
            <a:noFill/>
            <a:miter lim="800000"/>
            <a:headEnd/>
            <a:tailEnd/>
          </a:ln>
          <a:effectLst/>
        </p:spPr>
        <p:txBody>
          <a:bodyPr wrap="square">
            <a:spAutoFit/>
          </a:bodyPr>
          <a:lstStyle/>
          <a:p>
            <a:pPr marL="0" marR="0" indent="0" algn="l" defTabSz="914400" rtl="0" eaLnBrk="1" fontAlgn="base" latinLnBrk="0" hangingPunct="1">
              <a:lnSpc>
                <a:spcPct val="100000"/>
              </a:lnSpc>
              <a:spcBef>
                <a:spcPts val="0"/>
              </a:spcBef>
              <a:spcAft>
                <a:spcPts val="0"/>
              </a:spcAft>
              <a:buClrTx/>
              <a:buSzTx/>
              <a:buFontTx/>
              <a:buNone/>
              <a:tabLst/>
              <a:defRPr/>
            </a:pPr>
            <a:fld id="{EE207C0C-704C-4F0F-806A-242341E3EA58}" type="slidenum">
              <a:rPr lang="en-US" sz="900" b="0" i="0" kern="1200" smtClean="0">
                <a:solidFill>
                  <a:schemeClr val="bg1"/>
                </a:solidFill>
                <a:latin typeface="DIN Light" pitchFamily="50" charset="0"/>
                <a:ea typeface="+mn-ea"/>
                <a:cs typeface="Arial" pitchFamily="34" charset="0"/>
              </a:rPr>
              <a:pPr marL="0" marR="0" indent="0" algn="l" defTabSz="914400" rtl="0" eaLnBrk="1" fontAlgn="base" latinLnBrk="0" hangingPunct="1">
                <a:lnSpc>
                  <a:spcPct val="100000"/>
                </a:lnSpc>
                <a:spcBef>
                  <a:spcPts val="0"/>
                </a:spcBef>
                <a:spcAft>
                  <a:spcPts val="0"/>
                </a:spcAft>
                <a:buClrTx/>
                <a:buSzTx/>
                <a:buFontTx/>
                <a:buNone/>
                <a:tabLst/>
                <a:defRPr/>
              </a:pPr>
              <a:t>‹#›</a:t>
            </a:fld>
            <a:r>
              <a:rPr lang="en-US" sz="900" b="0" i="0" kern="1200" dirty="0" smtClean="0">
                <a:solidFill>
                  <a:schemeClr val="bg1"/>
                </a:solidFill>
                <a:latin typeface="DIN Light" pitchFamily="50" charset="0"/>
                <a:ea typeface="+mn-ea"/>
                <a:cs typeface="Arial" pitchFamily="34" charset="0"/>
              </a:rPr>
              <a:t> | </a:t>
            </a:r>
            <a:r>
              <a:rPr lang="en-US" sz="900" b="0" i="0" kern="1200" dirty="0" smtClean="0">
                <a:solidFill>
                  <a:schemeClr val="bg1"/>
                </a:solidFill>
                <a:latin typeface="DIN Light" pitchFamily="50" charset="0"/>
                <a:ea typeface="+mn-ea"/>
                <a:cs typeface="+mn-cs"/>
              </a:rPr>
              <a:t>CONFIDENTIAL </a:t>
            </a:r>
            <a:r>
              <a:rPr lang="en-US" sz="900" b="0" i="0" kern="1200" dirty="0" smtClean="0">
                <a:solidFill>
                  <a:schemeClr val="bg1"/>
                </a:solidFill>
                <a:latin typeface="DIN Light" pitchFamily="50" charset="0"/>
                <a:ea typeface="+mn-ea"/>
                <a:cs typeface="Arial" pitchFamily="34" charset="0"/>
              </a:rPr>
              <a:t>© Copyright 2014 NetSpeed Systems</a:t>
            </a:r>
          </a:p>
        </p:txBody>
      </p:sp>
      <p:pic>
        <p:nvPicPr>
          <p:cNvPr id="9" name="Picture 8"/>
          <p:cNvPicPr>
            <a:picLocks noChangeAspect="1" noChangeArrowheads="1"/>
          </p:cNvPicPr>
          <p:nvPr userDrawn="1"/>
        </p:nvPicPr>
        <p:blipFill>
          <a:blip r:embed="rId7" cstate="print">
            <a:biLevel thresh="25000"/>
            <a:extLst>
              <a:ext uri="{28A0092B-C50C-407E-A947-70E740481C1C}">
                <a14:useLocalDpi xmlns:a14="http://schemas.microsoft.com/office/drawing/2010/main" val="0"/>
              </a:ext>
            </a:extLst>
          </a:blip>
          <a:stretch>
            <a:fillRect/>
          </a:stretch>
        </p:blipFill>
        <p:spPr bwMode="auto">
          <a:xfrm>
            <a:off x="10601524" y="72828"/>
            <a:ext cx="1508833" cy="731555"/>
          </a:xfrm>
          <a:prstGeom prst="rect">
            <a:avLst/>
          </a:prstGeom>
          <a:noFill/>
          <a:ln>
            <a:noFill/>
          </a:ln>
        </p:spPr>
      </p:pic>
    </p:spTree>
    <p:extLst>
      <p:ext uri="{BB962C8B-B14F-4D97-AF65-F5344CB8AC3E}">
        <p14:creationId xmlns:p14="http://schemas.microsoft.com/office/powerpoint/2010/main" val="27937980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949751031"/>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7028"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4" name="Content Placeholder 3"/>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20000"/>
                    </a14:imgEffect>
                  </a14:imgLayer>
                </a14:imgProps>
              </a:ext>
              <a:ext uri="{28A0092B-C50C-407E-A947-70E740481C1C}">
                <a14:useLocalDpi xmlns:a14="http://schemas.microsoft.com/office/drawing/2010/main" val="0"/>
              </a:ext>
            </a:extLst>
          </a:blip>
          <a:srcRect l="20899" t="19199" r="63946" b="57239"/>
          <a:stretch/>
        </p:blipFill>
        <p:spPr>
          <a:xfrm>
            <a:off x="0" y="0"/>
            <a:ext cx="12192000" cy="6858000"/>
          </a:xfrm>
          <a:prstGeom prst="rect">
            <a:avLst/>
          </a:prstGeom>
        </p:spPr>
      </p:pic>
      <p:sp>
        <p:nvSpPr>
          <p:cNvPr id="9" name="Content Placeholder 2"/>
          <p:cNvSpPr>
            <a:spLocks noGrp="1"/>
          </p:cNvSpPr>
          <p:nvPr>
            <p:ph idx="1"/>
          </p:nvPr>
        </p:nvSpPr>
        <p:spPr>
          <a:xfrm>
            <a:off x="250208" y="1375646"/>
            <a:ext cx="11379200" cy="4677196"/>
          </a:xfrm>
          <a:prstGeom prst="rect">
            <a:avLst/>
          </a:prstGeom>
        </p:spPr>
        <p:txBody>
          <a:bodyPr/>
          <a:lstStyle>
            <a:lvl1pPr>
              <a:buClr>
                <a:schemeClr val="bg1"/>
              </a:buClr>
              <a:buFont typeface="Wingdings" pitchFamily="2" charset="2"/>
              <a:buChar char="§"/>
              <a:defRPr sz="2000">
                <a:solidFill>
                  <a:schemeClr val="bg1"/>
                </a:solidFill>
                <a:latin typeface="DIN Light" pitchFamily="50" charset="0"/>
                <a:cs typeface="Arial" pitchFamily="34" charset="0"/>
              </a:defRPr>
            </a:lvl1pPr>
            <a:lvl2pPr>
              <a:buClr>
                <a:schemeClr val="bg1"/>
              </a:buClr>
              <a:defRPr sz="1800">
                <a:solidFill>
                  <a:schemeClr val="bg1"/>
                </a:solidFill>
                <a:latin typeface="DIN Light" pitchFamily="50" charset="0"/>
                <a:cs typeface="Arial" pitchFamily="34" charset="0"/>
              </a:defRPr>
            </a:lvl2pPr>
            <a:lvl3pPr>
              <a:buClr>
                <a:schemeClr val="bg1"/>
              </a:buClr>
              <a:defRPr sz="1400">
                <a:solidFill>
                  <a:schemeClr val="bg1"/>
                </a:solidFill>
                <a:latin typeface="DIN Light" pitchFamily="50" charset="0"/>
                <a:cs typeface="Arial" pitchFamily="34" charset="0"/>
              </a:defRPr>
            </a:lvl3pPr>
            <a:lvl4pPr>
              <a:buClr>
                <a:schemeClr val="bg1"/>
              </a:buClr>
              <a:defRPr sz="1400">
                <a:solidFill>
                  <a:schemeClr val="bg1"/>
                </a:solidFill>
                <a:latin typeface="DIN Light" pitchFamily="50" charset="0"/>
                <a:cs typeface="Arial" pitchFamily="34" charset="0"/>
              </a:defRPr>
            </a:lvl4pPr>
            <a:lvl5pPr>
              <a:buClr>
                <a:schemeClr val="bg1"/>
              </a:buClr>
              <a:defRPr sz="1400">
                <a:solidFill>
                  <a:schemeClr val="bg1"/>
                </a:solidFill>
                <a:latin typeface="DIN Light" pitchFamily="50"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5" name="Title 1"/>
          <p:cNvSpPr>
            <a:spLocks noGrp="1"/>
          </p:cNvSpPr>
          <p:nvPr>
            <p:ph type="title"/>
          </p:nvPr>
        </p:nvSpPr>
        <p:spPr>
          <a:xfrm>
            <a:off x="122827" y="253334"/>
            <a:ext cx="11506581" cy="582594"/>
          </a:xfrm>
          <a:prstGeom prst="rect">
            <a:avLst/>
          </a:prstGeom>
          <a:noFill/>
          <a:ln>
            <a:noFill/>
          </a:ln>
        </p:spPr>
        <p:txBody>
          <a:bodyPr>
            <a:normAutofit/>
          </a:bodyPr>
          <a:lstStyle>
            <a:lvl1pPr algn="l">
              <a:defRPr lang="en-US" sz="3200" b="0" cap="none" baseline="0" dirty="0" smtClean="0">
                <a:solidFill>
                  <a:schemeClr val="bg1"/>
                </a:solidFill>
                <a:latin typeface="DIN" pitchFamily="50" charset="0"/>
                <a:ea typeface="+mj-ea"/>
                <a:cs typeface="+mj-cs"/>
              </a:defRPr>
            </a:lvl1pPr>
          </a:lstStyle>
          <a:p>
            <a:r>
              <a:rPr lang="en-US" dirty="0" smtClean="0"/>
              <a:t>Click to edit Master title style</a:t>
            </a:r>
            <a:endParaRPr lang="en-GB" dirty="0"/>
          </a:p>
        </p:txBody>
      </p:sp>
      <p:pic>
        <p:nvPicPr>
          <p:cNvPr id="7" name="Picture 6"/>
          <p:cNvPicPr>
            <a:picLocks noChangeAspect="1" noChangeArrowheads="1"/>
          </p:cNvPicPr>
          <p:nvPr userDrawn="1"/>
        </p:nvPicPr>
        <p:blipFill>
          <a:blip r:embed="rId8" cstate="print">
            <a:biLevel thresh="25000"/>
            <a:extLst>
              <a:ext uri="{28A0092B-C50C-407E-A947-70E740481C1C}">
                <a14:useLocalDpi xmlns:a14="http://schemas.microsoft.com/office/drawing/2010/main" val="0"/>
              </a:ext>
            </a:extLst>
          </a:blip>
          <a:stretch>
            <a:fillRect/>
          </a:stretch>
        </p:blipFill>
        <p:spPr bwMode="auto">
          <a:xfrm>
            <a:off x="73843" y="6187736"/>
            <a:ext cx="1320166" cy="640080"/>
          </a:xfrm>
          <a:prstGeom prst="rect">
            <a:avLst/>
          </a:prstGeom>
          <a:noFill/>
          <a:ln>
            <a:noFill/>
          </a:ln>
        </p:spPr>
      </p:pic>
      <p:sp>
        <p:nvSpPr>
          <p:cNvPr id="8" name="Text Box 14"/>
          <p:cNvSpPr txBox="1">
            <a:spLocks noChangeArrowheads="1"/>
          </p:cNvSpPr>
          <p:nvPr userDrawn="1"/>
        </p:nvSpPr>
        <p:spPr bwMode="auto">
          <a:xfrm>
            <a:off x="7787536" y="6614982"/>
            <a:ext cx="4404465" cy="230832"/>
          </a:xfrm>
          <a:prstGeom prst="rect">
            <a:avLst/>
          </a:prstGeom>
          <a:noFill/>
          <a:ln w="9525" algn="ctr">
            <a:noFill/>
            <a:miter lim="800000"/>
            <a:headEnd/>
            <a:tailEnd/>
          </a:ln>
          <a:effectLst/>
        </p:spPr>
        <p:txBody>
          <a:bodyPr wrap="square">
            <a:spAutoFit/>
          </a:bodyPr>
          <a:lstStyle/>
          <a:p>
            <a:pPr marL="0" marR="0" indent="0" algn="r" defTabSz="914400" rtl="0" eaLnBrk="1" fontAlgn="base" latinLnBrk="0" hangingPunct="1">
              <a:lnSpc>
                <a:spcPct val="100000"/>
              </a:lnSpc>
              <a:spcBef>
                <a:spcPts val="0"/>
              </a:spcBef>
              <a:spcAft>
                <a:spcPts val="0"/>
              </a:spcAft>
              <a:buClrTx/>
              <a:buSzTx/>
              <a:buFontTx/>
              <a:buNone/>
              <a:tabLst/>
              <a:defRPr/>
            </a:pPr>
            <a:r>
              <a:rPr lang="en-US" sz="900" b="1" i="0" kern="1200" dirty="0" smtClean="0">
                <a:solidFill>
                  <a:schemeClr val="bg1"/>
                </a:solidFill>
                <a:latin typeface="DIN Light" pitchFamily="50" charset="0"/>
                <a:ea typeface="+mn-ea"/>
                <a:cs typeface="+mn-cs"/>
              </a:rPr>
              <a:t>CONFIDENTIAL </a:t>
            </a:r>
            <a:r>
              <a:rPr lang="en-US" sz="900" b="1" i="0" kern="1200" dirty="0" smtClean="0">
                <a:solidFill>
                  <a:schemeClr val="bg1"/>
                </a:solidFill>
                <a:latin typeface="DIN Light" pitchFamily="50" charset="0"/>
                <a:ea typeface="+mn-ea"/>
                <a:cs typeface="Arial" pitchFamily="34" charset="0"/>
              </a:rPr>
              <a:t>© Copyright 2014 NetSpeed Systems | </a:t>
            </a:r>
            <a:fld id="{EE207C0C-704C-4F0F-806A-242341E3EA58}" type="slidenum">
              <a:rPr lang="en-US" sz="900" i="0" kern="1200" smtClean="0">
                <a:solidFill>
                  <a:schemeClr val="bg1"/>
                </a:solidFill>
                <a:latin typeface="DIN Light" pitchFamily="50" charset="0"/>
                <a:ea typeface="+mn-ea"/>
                <a:cs typeface="Arial" pitchFamily="34" charset="0"/>
              </a:rPr>
              <a:pPr marL="0" marR="0" indent="0" algn="r" defTabSz="914400" rtl="0" eaLnBrk="1" fontAlgn="base" latinLnBrk="0" hangingPunct="1">
                <a:lnSpc>
                  <a:spcPct val="100000"/>
                </a:lnSpc>
                <a:spcBef>
                  <a:spcPts val="0"/>
                </a:spcBef>
                <a:spcAft>
                  <a:spcPts val="0"/>
                </a:spcAft>
                <a:buClrTx/>
                <a:buSzTx/>
                <a:buFontTx/>
                <a:buNone/>
                <a:tabLst/>
                <a:defRPr/>
              </a:pPr>
              <a:t>‹#›</a:t>
            </a:fld>
            <a:endParaRPr lang="en-US" sz="900" b="1" i="0" kern="1200" dirty="0" smtClean="0">
              <a:solidFill>
                <a:schemeClr val="bg1"/>
              </a:solidFill>
              <a:latin typeface="DIN Light" pitchFamily="50" charset="0"/>
              <a:ea typeface="+mn-ea"/>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2_bullet slide">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userDrawn="1">
            <p:custDataLst>
              <p:tags r:id="rId2"/>
            </p:custDataLst>
            <p:extLst>
              <p:ext uri="{D42A27DB-BD31-4B8C-83A1-F6EECF244321}">
                <p14:modId xmlns:p14="http://schemas.microsoft.com/office/powerpoint/2010/main" val="3069318125"/>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43558"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2118" y="1589"/>
                        <a:ext cx="2116" cy="1587"/>
                      </a:xfrm>
                      <a:prstGeom prst="rect">
                        <a:avLst/>
                      </a:prstGeom>
                    </p:spPr>
                  </p:pic>
                </p:oleObj>
              </mc:Fallback>
            </mc:AlternateContent>
          </a:graphicData>
        </a:graphic>
      </p:graphicFrame>
      <p:pic>
        <p:nvPicPr>
          <p:cNvPr id="10" name="Picture 9"/>
          <p:cNvPicPr>
            <a:picLocks noChangeAspect="1"/>
          </p:cNvPicPr>
          <p:nvPr userDrawn="1"/>
        </p:nvPicPr>
        <p:blipFill>
          <a:blip r:embed="rId6"/>
          <a:stretch>
            <a:fillRect/>
          </a:stretch>
        </p:blipFill>
        <p:spPr>
          <a:xfrm>
            <a:off x="1" y="0"/>
            <a:ext cx="12192000" cy="6858000"/>
          </a:xfrm>
          <a:prstGeom prst="rect">
            <a:avLst/>
          </a:prstGeom>
        </p:spPr>
      </p:pic>
      <p:sp>
        <p:nvSpPr>
          <p:cNvPr id="9" name="Content Placeholder 2"/>
          <p:cNvSpPr>
            <a:spLocks noGrp="1"/>
          </p:cNvSpPr>
          <p:nvPr>
            <p:ph idx="1"/>
          </p:nvPr>
        </p:nvSpPr>
        <p:spPr>
          <a:xfrm>
            <a:off x="250208" y="1375646"/>
            <a:ext cx="11379200" cy="4677196"/>
          </a:xfrm>
          <a:prstGeom prst="rect">
            <a:avLst/>
          </a:prstGeom>
        </p:spPr>
        <p:txBody>
          <a:bodyPr/>
          <a:lstStyle>
            <a:lvl1pPr>
              <a:buClr>
                <a:schemeClr val="bg1"/>
              </a:buClr>
              <a:buFont typeface="Wingdings" pitchFamily="2" charset="2"/>
              <a:buChar char="§"/>
              <a:defRPr sz="2000">
                <a:solidFill>
                  <a:schemeClr val="bg1"/>
                </a:solidFill>
                <a:latin typeface="DIN Light" pitchFamily="50" charset="0"/>
                <a:cs typeface="Arial" pitchFamily="34" charset="0"/>
              </a:defRPr>
            </a:lvl1pPr>
            <a:lvl2pPr>
              <a:buClr>
                <a:schemeClr val="bg1"/>
              </a:buClr>
              <a:defRPr sz="1800">
                <a:solidFill>
                  <a:schemeClr val="bg1"/>
                </a:solidFill>
                <a:latin typeface="DIN Light" pitchFamily="50" charset="0"/>
                <a:cs typeface="Arial" pitchFamily="34" charset="0"/>
              </a:defRPr>
            </a:lvl2pPr>
            <a:lvl3pPr>
              <a:buClr>
                <a:schemeClr val="bg1"/>
              </a:buClr>
              <a:defRPr sz="1400">
                <a:solidFill>
                  <a:schemeClr val="bg1"/>
                </a:solidFill>
                <a:latin typeface="DIN Light" pitchFamily="50" charset="0"/>
                <a:cs typeface="Arial" pitchFamily="34" charset="0"/>
              </a:defRPr>
            </a:lvl3pPr>
            <a:lvl4pPr>
              <a:buClr>
                <a:schemeClr val="bg1"/>
              </a:buClr>
              <a:defRPr sz="1400">
                <a:solidFill>
                  <a:schemeClr val="bg1"/>
                </a:solidFill>
                <a:latin typeface="DIN Light" pitchFamily="50" charset="0"/>
                <a:cs typeface="Arial" pitchFamily="34" charset="0"/>
              </a:defRPr>
            </a:lvl4pPr>
            <a:lvl5pPr>
              <a:buClr>
                <a:schemeClr val="bg1"/>
              </a:buClr>
              <a:defRPr sz="1400">
                <a:solidFill>
                  <a:schemeClr val="bg1"/>
                </a:solidFill>
                <a:latin typeface="DIN Light" pitchFamily="50" charset="0"/>
                <a:cs typeface="Arial" pitchFamily="34" charset="0"/>
              </a:defRPr>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5" name="Title 1"/>
          <p:cNvSpPr>
            <a:spLocks noGrp="1"/>
          </p:cNvSpPr>
          <p:nvPr>
            <p:ph type="title"/>
          </p:nvPr>
        </p:nvSpPr>
        <p:spPr>
          <a:xfrm>
            <a:off x="122827" y="253334"/>
            <a:ext cx="11506581" cy="582594"/>
          </a:xfrm>
          <a:prstGeom prst="rect">
            <a:avLst/>
          </a:prstGeom>
          <a:noFill/>
          <a:ln>
            <a:noFill/>
          </a:ln>
        </p:spPr>
        <p:txBody>
          <a:bodyPr>
            <a:normAutofit/>
          </a:bodyPr>
          <a:lstStyle>
            <a:lvl1pPr algn="l">
              <a:defRPr lang="en-US" sz="3200" b="0" cap="none" baseline="0" dirty="0" smtClean="0">
                <a:solidFill>
                  <a:schemeClr val="bg1"/>
                </a:solidFill>
                <a:latin typeface="DIN" pitchFamily="50" charset="0"/>
                <a:ea typeface="+mj-ea"/>
                <a:cs typeface="+mj-cs"/>
              </a:defRPr>
            </a:lvl1pPr>
          </a:lstStyle>
          <a:p>
            <a:r>
              <a:rPr lang="en-US" dirty="0" smtClean="0"/>
              <a:t>Click to edit Master title style</a:t>
            </a:r>
            <a:endParaRPr lang="en-GB" dirty="0"/>
          </a:p>
        </p:txBody>
      </p:sp>
      <p:pic>
        <p:nvPicPr>
          <p:cNvPr id="7" name="Picture 6"/>
          <p:cNvPicPr>
            <a:picLocks noChangeAspect="1" noChangeArrowheads="1"/>
          </p:cNvPicPr>
          <p:nvPr userDrawn="1"/>
        </p:nvPicPr>
        <p:blipFill>
          <a:blip r:embed="rId7" cstate="print">
            <a:biLevel thresh="25000"/>
            <a:extLst>
              <a:ext uri="{28A0092B-C50C-407E-A947-70E740481C1C}">
                <a14:useLocalDpi xmlns:a14="http://schemas.microsoft.com/office/drawing/2010/main" val="0"/>
              </a:ext>
            </a:extLst>
          </a:blip>
          <a:stretch>
            <a:fillRect/>
          </a:stretch>
        </p:blipFill>
        <p:spPr bwMode="auto">
          <a:xfrm>
            <a:off x="73843" y="6187736"/>
            <a:ext cx="1320166" cy="640080"/>
          </a:xfrm>
          <a:prstGeom prst="rect">
            <a:avLst/>
          </a:prstGeom>
          <a:noFill/>
          <a:ln>
            <a:noFill/>
          </a:ln>
        </p:spPr>
      </p:pic>
      <p:sp>
        <p:nvSpPr>
          <p:cNvPr id="8" name="Text Box 14"/>
          <p:cNvSpPr txBox="1">
            <a:spLocks noChangeArrowheads="1"/>
          </p:cNvSpPr>
          <p:nvPr userDrawn="1"/>
        </p:nvSpPr>
        <p:spPr bwMode="auto">
          <a:xfrm>
            <a:off x="7787536" y="6614982"/>
            <a:ext cx="4404465" cy="230832"/>
          </a:xfrm>
          <a:prstGeom prst="rect">
            <a:avLst/>
          </a:prstGeom>
          <a:noFill/>
          <a:ln w="9525" algn="ctr">
            <a:noFill/>
            <a:miter lim="800000"/>
            <a:headEnd/>
            <a:tailEnd/>
          </a:ln>
          <a:effectLst/>
        </p:spPr>
        <p:txBody>
          <a:bodyPr wrap="square">
            <a:spAutoFit/>
          </a:bodyPr>
          <a:lstStyle/>
          <a:p>
            <a:pPr marL="0" marR="0" indent="0" algn="r" defTabSz="914400" rtl="0" eaLnBrk="1" fontAlgn="base" latinLnBrk="0" hangingPunct="1">
              <a:lnSpc>
                <a:spcPct val="100000"/>
              </a:lnSpc>
              <a:spcBef>
                <a:spcPts val="0"/>
              </a:spcBef>
              <a:spcAft>
                <a:spcPts val="0"/>
              </a:spcAft>
              <a:buClrTx/>
              <a:buSzTx/>
              <a:buFontTx/>
              <a:buNone/>
              <a:tabLst/>
              <a:defRPr/>
            </a:pPr>
            <a:r>
              <a:rPr lang="en-US" sz="900" b="1" i="0" kern="1200" dirty="0" smtClean="0">
                <a:solidFill>
                  <a:schemeClr val="bg1"/>
                </a:solidFill>
                <a:latin typeface="DIN Light" pitchFamily="50" charset="0"/>
                <a:ea typeface="+mn-ea"/>
                <a:cs typeface="+mn-cs"/>
              </a:rPr>
              <a:t>CONFIDENTIAL </a:t>
            </a:r>
            <a:r>
              <a:rPr lang="en-US" sz="900" b="1" i="0" kern="1200" dirty="0" smtClean="0">
                <a:solidFill>
                  <a:schemeClr val="bg1"/>
                </a:solidFill>
                <a:latin typeface="DIN Light" pitchFamily="50" charset="0"/>
                <a:ea typeface="+mn-ea"/>
                <a:cs typeface="Arial" pitchFamily="34" charset="0"/>
              </a:rPr>
              <a:t>© Copyright 2014 NetSpeed Systems | </a:t>
            </a:r>
            <a:fld id="{EE207C0C-704C-4F0F-806A-242341E3EA58}" type="slidenum">
              <a:rPr lang="en-US" sz="900" i="0" kern="1200" smtClean="0">
                <a:solidFill>
                  <a:schemeClr val="bg1"/>
                </a:solidFill>
                <a:latin typeface="DIN Light" pitchFamily="50" charset="0"/>
                <a:ea typeface="+mn-ea"/>
                <a:cs typeface="Arial" pitchFamily="34" charset="0"/>
              </a:rPr>
              <a:pPr marL="0" marR="0" indent="0" algn="r" defTabSz="914400" rtl="0" eaLnBrk="1" fontAlgn="base" latinLnBrk="0" hangingPunct="1">
                <a:lnSpc>
                  <a:spcPct val="100000"/>
                </a:lnSpc>
                <a:spcBef>
                  <a:spcPts val="0"/>
                </a:spcBef>
                <a:spcAft>
                  <a:spcPts val="0"/>
                </a:spcAft>
                <a:buClrTx/>
                <a:buSzTx/>
                <a:buFontTx/>
                <a:buNone/>
                <a:tabLst/>
                <a:defRPr/>
              </a:pPr>
              <a:t>‹#›</a:t>
            </a:fld>
            <a:endParaRPr lang="en-US" sz="900" b="1" i="0" kern="1200" dirty="0" smtClean="0">
              <a:solidFill>
                <a:schemeClr val="bg1"/>
              </a:solidFill>
              <a:latin typeface="DIN Light" pitchFamily="50" charset="0"/>
              <a:ea typeface="+mn-ea"/>
              <a:cs typeface="Arial" pitchFamily="34" charset="0"/>
            </a:endParaRPr>
          </a:p>
        </p:txBody>
      </p:sp>
    </p:spTree>
    <p:extLst>
      <p:ext uri="{BB962C8B-B14F-4D97-AF65-F5344CB8AC3E}">
        <p14:creationId xmlns:p14="http://schemas.microsoft.com/office/powerpoint/2010/main" val="347364070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oleObject" Target="../embeddings/oleObject1.bin"/><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ags" Target="../tags/tag2.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vmlDrawing" Target="../drawings/vmlDrawing1.v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15"/>
            </p:custDataLst>
            <p:extLst>
              <p:ext uri="{D42A27DB-BD31-4B8C-83A1-F6EECF244321}">
                <p14:modId xmlns:p14="http://schemas.microsoft.com/office/powerpoint/2010/main" val="2135259588"/>
              </p:ext>
            </p:extLst>
          </p:nvPr>
        </p:nvGraphicFramePr>
        <p:xfrm>
          <a:off x="2118" y="1589"/>
          <a:ext cx="2116" cy="1587"/>
        </p:xfrm>
        <a:graphic>
          <a:graphicData uri="http://schemas.openxmlformats.org/presentationml/2006/ole">
            <mc:AlternateContent xmlns:mc="http://schemas.openxmlformats.org/markup-compatibility/2006">
              <mc:Choice xmlns:v="urn:schemas-microsoft-com:vml" Requires="v">
                <p:oleObj spid="_x0000_s2023" name="think-cell Slide" r:id="rId16" imgW="420" imgH="430" progId="TCLayout.ActiveDocument.1">
                  <p:embed/>
                </p:oleObj>
              </mc:Choice>
              <mc:Fallback>
                <p:oleObj name="think-cell Slide" r:id="rId16" imgW="420" imgH="430" progId="TCLayout.ActiveDocument.1">
                  <p:embed/>
                  <p:pic>
                    <p:nvPicPr>
                      <p:cNvPr id="0" name=""/>
                      <p:cNvPicPr/>
                      <p:nvPr/>
                    </p:nvPicPr>
                    <p:blipFill>
                      <a:blip r:embed="rId17"/>
                      <a:stretch>
                        <a:fillRect/>
                      </a:stretch>
                    </p:blipFill>
                    <p:spPr>
                      <a:xfrm>
                        <a:off x="2118" y="1589"/>
                        <a:ext cx="2116" cy="1587"/>
                      </a:xfrm>
                      <a:prstGeom prst="rect">
                        <a:avLst/>
                      </a:prstGeom>
                    </p:spPr>
                  </p:pic>
                </p:oleObj>
              </mc:Fallback>
            </mc:AlternateContent>
          </a:graphicData>
        </a:graphic>
      </p:graphicFrame>
      <p:sp>
        <p:nvSpPr>
          <p:cNvPr id="3" name="Title Placeholder 2"/>
          <p:cNvSpPr>
            <a:spLocks noGrp="1"/>
          </p:cNvSpPr>
          <p:nvPr>
            <p:ph type="title"/>
          </p:nvPr>
        </p:nvSpPr>
        <p:spPr>
          <a:xfrm>
            <a:off x="609600" y="274638"/>
            <a:ext cx="109728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Tree>
  </p:cSld>
  <p:clrMap bg1="lt1" tx1="dk1" bg2="lt2" tx2="dk2" accent1="accent1" accent2="accent2" accent3="accent3" accent4="accent4" accent5="accent5" accent6="accent6" hlink="hlink" folHlink="folHlink"/>
  <p:sldLayoutIdLst>
    <p:sldLayoutId id="2147483661" r:id="rId1"/>
    <p:sldLayoutId id="2147483678" r:id="rId2"/>
    <p:sldLayoutId id="2147483677" r:id="rId3"/>
    <p:sldLayoutId id="2147483668" r:id="rId4"/>
    <p:sldLayoutId id="2147483671" r:id="rId5"/>
    <p:sldLayoutId id="2147483672" r:id="rId6"/>
    <p:sldLayoutId id="2147483676" r:id="rId7"/>
    <p:sldLayoutId id="2147483667" r:id="rId8"/>
    <p:sldLayoutId id="2147483673" r:id="rId9"/>
    <p:sldLayoutId id="2147483675" r:id="rId10"/>
    <p:sldLayoutId id="2147483674" r:id="rId11"/>
    <p:sldLayoutId id="2147483679" r:id="rId12"/>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txStyles>
    <p:titleStyle>
      <a:lvl1pPr algn="ctr" defTabSz="455785" rtl="0" eaLnBrk="1" fontAlgn="base" hangingPunct="1">
        <a:spcBef>
          <a:spcPct val="0"/>
        </a:spcBef>
        <a:spcAft>
          <a:spcPct val="0"/>
        </a:spcAft>
        <a:defRPr sz="4400" b="0" i="0" u="none" kern="1200">
          <a:solidFill>
            <a:schemeClr val="tx1"/>
          </a:solidFill>
          <a:latin typeface="Arial" pitchFamily="34" charset="0"/>
          <a:ea typeface="+mj-ea"/>
          <a:cs typeface="Arial" pitchFamily="34" charset="0"/>
        </a:defRPr>
      </a:lvl1pPr>
      <a:lvl2pPr algn="ctr" defTabSz="455785" rtl="0" eaLnBrk="1" fontAlgn="base" hangingPunct="1">
        <a:spcBef>
          <a:spcPct val="0"/>
        </a:spcBef>
        <a:spcAft>
          <a:spcPct val="0"/>
        </a:spcAft>
        <a:defRPr sz="4400">
          <a:solidFill>
            <a:schemeClr val="tx1"/>
          </a:solidFill>
          <a:latin typeface="Arial" pitchFamily="34" charset="0"/>
          <a:cs typeface="Arial" pitchFamily="34" charset="0"/>
        </a:defRPr>
      </a:lvl2pPr>
      <a:lvl3pPr algn="ctr" defTabSz="455785" rtl="0" eaLnBrk="1" fontAlgn="base" hangingPunct="1">
        <a:spcBef>
          <a:spcPct val="0"/>
        </a:spcBef>
        <a:spcAft>
          <a:spcPct val="0"/>
        </a:spcAft>
        <a:defRPr sz="4400">
          <a:solidFill>
            <a:schemeClr val="tx1"/>
          </a:solidFill>
          <a:latin typeface="Arial" pitchFamily="34" charset="0"/>
          <a:cs typeface="Arial" pitchFamily="34" charset="0"/>
        </a:defRPr>
      </a:lvl3pPr>
      <a:lvl4pPr algn="ctr" defTabSz="455785" rtl="0" eaLnBrk="1" fontAlgn="base" hangingPunct="1">
        <a:spcBef>
          <a:spcPct val="0"/>
        </a:spcBef>
        <a:spcAft>
          <a:spcPct val="0"/>
        </a:spcAft>
        <a:defRPr sz="4400">
          <a:solidFill>
            <a:schemeClr val="tx1"/>
          </a:solidFill>
          <a:latin typeface="Arial" pitchFamily="34" charset="0"/>
          <a:cs typeface="Arial" pitchFamily="34" charset="0"/>
        </a:defRPr>
      </a:lvl4pPr>
      <a:lvl5pPr algn="ctr" defTabSz="455785" rtl="0" eaLnBrk="1" fontAlgn="base" hangingPunct="1">
        <a:spcBef>
          <a:spcPct val="0"/>
        </a:spcBef>
        <a:spcAft>
          <a:spcPct val="0"/>
        </a:spcAft>
        <a:defRPr sz="4400">
          <a:solidFill>
            <a:schemeClr val="tx1"/>
          </a:solidFill>
          <a:latin typeface="Arial" pitchFamily="34" charset="0"/>
          <a:cs typeface="Arial" pitchFamily="34" charset="0"/>
        </a:defRPr>
      </a:lvl5pPr>
      <a:lvl6pPr marL="410206" algn="ctr" defTabSz="455785" rtl="0" eaLnBrk="1" fontAlgn="base" hangingPunct="1">
        <a:spcBef>
          <a:spcPct val="0"/>
        </a:spcBef>
        <a:spcAft>
          <a:spcPct val="0"/>
        </a:spcAft>
        <a:defRPr sz="4400">
          <a:solidFill>
            <a:schemeClr val="tx1"/>
          </a:solidFill>
          <a:latin typeface="Calibri" pitchFamily="34" charset="0"/>
        </a:defRPr>
      </a:lvl6pPr>
      <a:lvl7pPr marL="820415" algn="ctr" defTabSz="455785" rtl="0" eaLnBrk="1" fontAlgn="base" hangingPunct="1">
        <a:spcBef>
          <a:spcPct val="0"/>
        </a:spcBef>
        <a:spcAft>
          <a:spcPct val="0"/>
        </a:spcAft>
        <a:defRPr sz="4400">
          <a:solidFill>
            <a:schemeClr val="tx1"/>
          </a:solidFill>
          <a:latin typeface="Calibri" pitchFamily="34" charset="0"/>
        </a:defRPr>
      </a:lvl7pPr>
      <a:lvl8pPr marL="1230621" algn="ctr" defTabSz="455785" rtl="0" eaLnBrk="1" fontAlgn="base" hangingPunct="1">
        <a:spcBef>
          <a:spcPct val="0"/>
        </a:spcBef>
        <a:spcAft>
          <a:spcPct val="0"/>
        </a:spcAft>
        <a:defRPr sz="4400">
          <a:solidFill>
            <a:schemeClr val="tx1"/>
          </a:solidFill>
          <a:latin typeface="Calibri" pitchFamily="34" charset="0"/>
        </a:defRPr>
      </a:lvl8pPr>
      <a:lvl9pPr marL="1640827" algn="ctr" defTabSz="455785" rtl="0" eaLnBrk="1" fontAlgn="base" hangingPunct="1">
        <a:spcBef>
          <a:spcPct val="0"/>
        </a:spcBef>
        <a:spcAft>
          <a:spcPct val="0"/>
        </a:spcAft>
        <a:defRPr sz="4400">
          <a:solidFill>
            <a:schemeClr val="tx1"/>
          </a:solidFill>
          <a:latin typeface="Calibri" pitchFamily="34" charset="0"/>
        </a:defRPr>
      </a:lvl9pPr>
    </p:titleStyle>
    <p:bodyStyle>
      <a:lvl1pPr marL="341839" indent="-341839" algn="l" defTabSz="455785" rtl="0" eaLnBrk="1" fontAlgn="base" hangingPunct="1">
        <a:spcBef>
          <a:spcPct val="20000"/>
        </a:spcBef>
        <a:spcAft>
          <a:spcPct val="0"/>
        </a:spcAft>
        <a:buFont typeface="Arial" pitchFamily="34" charset="0"/>
        <a:buChar char="•"/>
        <a:defRPr sz="3300" kern="1200">
          <a:solidFill>
            <a:schemeClr val="tx1"/>
          </a:solidFill>
          <a:latin typeface="Arial" pitchFamily="34" charset="0"/>
          <a:ea typeface="+mn-ea"/>
          <a:cs typeface="Arial" pitchFamily="34" charset="0"/>
        </a:defRPr>
      </a:lvl1pPr>
      <a:lvl2pPr marL="742077" indent="-284866" algn="l" defTabSz="455785" rtl="0" eaLnBrk="1" fontAlgn="base" hangingPunct="1">
        <a:spcBef>
          <a:spcPct val="20000"/>
        </a:spcBef>
        <a:spcAft>
          <a:spcPct val="0"/>
        </a:spcAft>
        <a:buFont typeface="Arial" pitchFamily="34" charset="0"/>
        <a:buChar char="–"/>
        <a:defRPr sz="2800" kern="1200">
          <a:solidFill>
            <a:schemeClr val="tx1"/>
          </a:solidFill>
          <a:latin typeface="Arial" pitchFamily="34" charset="0"/>
          <a:ea typeface="+mn-ea"/>
          <a:cs typeface="Arial" pitchFamily="34" charset="0"/>
        </a:defRPr>
      </a:lvl2pPr>
      <a:lvl3pPr marL="1142312" indent="-227893" algn="l" defTabSz="455785" rtl="0" eaLnBrk="1" fontAlgn="base" hangingPunct="1">
        <a:spcBef>
          <a:spcPct val="20000"/>
        </a:spcBef>
        <a:spcAft>
          <a:spcPct val="0"/>
        </a:spcAft>
        <a:buFont typeface="Arial" pitchFamily="34" charset="0"/>
        <a:buChar char="•"/>
        <a:defRPr sz="2400" kern="1200">
          <a:solidFill>
            <a:schemeClr val="tx1"/>
          </a:solidFill>
          <a:latin typeface="Arial" pitchFamily="34" charset="0"/>
          <a:ea typeface="+mn-ea"/>
          <a:cs typeface="Arial" pitchFamily="34" charset="0"/>
        </a:defRPr>
      </a:lvl3pPr>
      <a:lvl4pPr marL="1599523" indent="-227893" algn="l" defTabSz="455785"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4pPr>
      <a:lvl5pPr marL="2056731" indent="-227893" algn="l" defTabSz="455785" rtl="0" eaLnBrk="1" fontAlgn="base" hangingPunct="1">
        <a:spcBef>
          <a:spcPct val="20000"/>
        </a:spcBef>
        <a:spcAft>
          <a:spcPct val="0"/>
        </a:spcAft>
        <a:buFont typeface="Arial" pitchFamily="34" charset="0"/>
        <a:buChar char="»"/>
        <a:defRPr sz="2000" kern="1200">
          <a:solidFill>
            <a:schemeClr val="tx1"/>
          </a:solidFill>
          <a:latin typeface="Arial" pitchFamily="34" charset="0"/>
          <a:ea typeface="+mn-ea"/>
          <a:cs typeface="Arial" pitchFamily="34" charset="0"/>
        </a:defRPr>
      </a:lvl5pPr>
      <a:lvl6pPr marL="2513789" indent="-228526" algn="l" defTabSz="457052" rtl="0" eaLnBrk="1" latinLnBrk="0" hangingPunct="1">
        <a:spcBef>
          <a:spcPct val="20000"/>
        </a:spcBef>
        <a:buFont typeface="Arial"/>
        <a:buChar char="•"/>
        <a:defRPr sz="2000" kern="1200">
          <a:solidFill>
            <a:schemeClr val="tx1"/>
          </a:solidFill>
          <a:latin typeface="+mn-lt"/>
          <a:ea typeface="+mn-ea"/>
          <a:cs typeface="+mn-cs"/>
        </a:defRPr>
      </a:lvl6pPr>
      <a:lvl7pPr marL="2970842" indent="-228526" algn="l" defTabSz="457052" rtl="0" eaLnBrk="1" latinLnBrk="0" hangingPunct="1">
        <a:spcBef>
          <a:spcPct val="20000"/>
        </a:spcBef>
        <a:buFont typeface="Arial"/>
        <a:buChar char="•"/>
        <a:defRPr sz="2000" kern="1200">
          <a:solidFill>
            <a:schemeClr val="tx1"/>
          </a:solidFill>
          <a:latin typeface="+mn-lt"/>
          <a:ea typeface="+mn-ea"/>
          <a:cs typeface="+mn-cs"/>
        </a:defRPr>
      </a:lvl7pPr>
      <a:lvl8pPr marL="3427894" indent="-228526" algn="l" defTabSz="457052" rtl="0" eaLnBrk="1" latinLnBrk="0" hangingPunct="1">
        <a:spcBef>
          <a:spcPct val="20000"/>
        </a:spcBef>
        <a:buFont typeface="Arial"/>
        <a:buChar char="•"/>
        <a:defRPr sz="2000" kern="1200">
          <a:solidFill>
            <a:schemeClr val="tx1"/>
          </a:solidFill>
          <a:latin typeface="+mn-lt"/>
          <a:ea typeface="+mn-ea"/>
          <a:cs typeface="+mn-cs"/>
        </a:defRPr>
      </a:lvl8pPr>
      <a:lvl9pPr marL="3884947" indent="-228526" algn="l" defTabSz="457052"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052" rtl="0" eaLnBrk="1" latinLnBrk="0" hangingPunct="1">
        <a:defRPr sz="1800" kern="1200">
          <a:solidFill>
            <a:schemeClr val="tx1"/>
          </a:solidFill>
          <a:latin typeface="+mn-lt"/>
          <a:ea typeface="+mn-ea"/>
          <a:cs typeface="+mn-cs"/>
        </a:defRPr>
      </a:lvl1pPr>
      <a:lvl2pPr marL="457052" algn="l" defTabSz="457052" rtl="0" eaLnBrk="1" latinLnBrk="0" hangingPunct="1">
        <a:defRPr sz="1800" kern="1200">
          <a:solidFill>
            <a:schemeClr val="tx1"/>
          </a:solidFill>
          <a:latin typeface="+mn-lt"/>
          <a:ea typeface="+mn-ea"/>
          <a:cs typeface="+mn-cs"/>
        </a:defRPr>
      </a:lvl2pPr>
      <a:lvl3pPr marL="914105" algn="l" defTabSz="457052" rtl="0" eaLnBrk="1" latinLnBrk="0" hangingPunct="1">
        <a:defRPr sz="1800" kern="1200">
          <a:solidFill>
            <a:schemeClr val="tx1"/>
          </a:solidFill>
          <a:latin typeface="+mn-lt"/>
          <a:ea typeface="+mn-ea"/>
          <a:cs typeface="+mn-cs"/>
        </a:defRPr>
      </a:lvl3pPr>
      <a:lvl4pPr marL="1371158" algn="l" defTabSz="457052" rtl="0" eaLnBrk="1" latinLnBrk="0" hangingPunct="1">
        <a:defRPr sz="1800" kern="1200">
          <a:solidFill>
            <a:schemeClr val="tx1"/>
          </a:solidFill>
          <a:latin typeface="+mn-lt"/>
          <a:ea typeface="+mn-ea"/>
          <a:cs typeface="+mn-cs"/>
        </a:defRPr>
      </a:lvl4pPr>
      <a:lvl5pPr marL="1828211" algn="l" defTabSz="457052" rtl="0" eaLnBrk="1" latinLnBrk="0" hangingPunct="1">
        <a:defRPr sz="1800" kern="1200">
          <a:solidFill>
            <a:schemeClr val="tx1"/>
          </a:solidFill>
          <a:latin typeface="+mn-lt"/>
          <a:ea typeface="+mn-ea"/>
          <a:cs typeface="+mn-cs"/>
        </a:defRPr>
      </a:lvl5pPr>
      <a:lvl6pPr marL="2285263" algn="l" defTabSz="457052" rtl="0" eaLnBrk="1" latinLnBrk="0" hangingPunct="1">
        <a:defRPr sz="1800" kern="1200">
          <a:solidFill>
            <a:schemeClr val="tx1"/>
          </a:solidFill>
          <a:latin typeface="+mn-lt"/>
          <a:ea typeface="+mn-ea"/>
          <a:cs typeface="+mn-cs"/>
        </a:defRPr>
      </a:lvl6pPr>
      <a:lvl7pPr marL="2742315" algn="l" defTabSz="457052" rtl="0" eaLnBrk="1" latinLnBrk="0" hangingPunct="1">
        <a:defRPr sz="1800" kern="1200">
          <a:solidFill>
            <a:schemeClr val="tx1"/>
          </a:solidFill>
          <a:latin typeface="+mn-lt"/>
          <a:ea typeface="+mn-ea"/>
          <a:cs typeface="+mn-cs"/>
        </a:defRPr>
      </a:lvl7pPr>
      <a:lvl8pPr marL="3199367" algn="l" defTabSz="457052" rtl="0" eaLnBrk="1" latinLnBrk="0" hangingPunct="1">
        <a:defRPr sz="1800" kern="1200">
          <a:solidFill>
            <a:schemeClr val="tx1"/>
          </a:solidFill>
          <a:latin typeface="+mn-lt"/>
          <a:ea typeface="+mn-ea"/>
          <a:cs typeface="+mn-cs"/>
        </a:defRPr>
      </a:lvl8pPr>
      <a:lvl9pPr marL="3656419" algn="l" defTabSz="457052"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7.xml"/><Relationship Id="rId1" Type="http://schemas.openxmlformats.org/officeDocument/2006/relationships/vmlDrawing" Target="../drawings/vmlDrawing14.vml"/><Relationship Id="rId5" Type="http://schemas.openxmlformats.org/officeDocument/2006/relationships/image" Target="../media/image9.emf"/><Relationship Id="rId4" Type="http://schemas.openxmlformats.org/officeDocument/2006/relationships/oleObject" Target="../embeddings/oleObject14.bin"/></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6.xml"/><Relationship Id="rId1" Type="http://schemas.openxmlformats.org/officeDocument/2006/relationships/vmlDrawing" Target="../drawings/vmlDrawing23.vml"/><Relationship Id="rId5" Type="http://schemas.openxmlformats.org/officeDocument/2006/relationships/image" Target="../media/image9.emf"/><Relationship Id="rId4" Type="http://schemas.openxmlformats.org/officeDocument/2006/relationships/oleObject" Target="../embeddings/oleObject23.bin"/></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7.xml"/><Relationship Id="rId1" Type="http://schemas.openxmlformats.org/officeDocument/2006/relationships/vmlDrawing" Target="../drawings/vmlDrawing24.vml"/><Relationship Id="rId5" Type="http://schemas.openxmlformats.org/officeDocument/2006/relationships/image" Target="../media/image9.emf"/><Relationship Id="rId4" Type="http://schemas.openxmlformats.org/officeDocument/2006/relationships/oleObject" Target="../embeddings/oleObject24.bin"/></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8.xml"/><Relationship Id="rId1" Type="http://schemas.openxmlformats.org/officeDocument/2006/relationships/vmlDrawing" Target="../drawings/vmlDrawing25.vml"/><Relationship Id="rId5" Type="http://schemas.openxmlformats.org/officeDocument/2006/relationships/image" Target="../media/image9.emf"/><Relationship Id="rId4" Type="http://schemas.openxmlformats.org/officeDocument/2006/relationships/oleObject" Target="../embeddings/oleObject25.bin"/></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9.xml"/><Relationship Id="rId1" Type="http://schemas.openxmlformats.org/officeDocument/2006/relationships/vmlDrawing" Target="../drawings/vmlDrawing26.vml"/><Relationship Id="rId5" Type="http://schemas.openxmlformats.org/officeDocument/2006/relationships/image" Target="../media/image9.emf"/><Relationship Id="rId4" Type="http://schemas.openxmlformats.org/officeDocument/2006/relationships/oleObject" Target="../embeddings/oleObject26.bin"/></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0.xml"/><Relationship Id="rId1" Type="http://schemas.openxmlformats.org/officeDocument/2006/relationships/vmlDrawing" Target="../drawings/vmlDrawing27.vml"/><Relationship Id="rId5" Type="http://schemas.openxmlformats.org/officeDocument/2006/relationships/image" Target="../media/image9.emf"/><Relationship Id="rId4" Type="http://schemas.openxmlformats.org/officeDocument/2006/relationships/oleObject" Target="../embeddings/oleObject27.bin"/></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1.xml"/><Relationship Id="rId1" Type="http://schemas.openxmlformats.org/officeDocument/2006/relationships/vmlDrawing" Target="../drawings/vmlDrawing28.vml"/><Relationship Id="rId5" Type="http://schemas.openxmlformats.org/officeDocument/2006/relationships/image" Target="../media/image9.emf"/><Relationship Id="rId4" Type="http://schemas.openxmlformats.org/officeDocument/2006/relationships/oleObject" Target="../embeddings/oleObject28.bin"/></Relationships>
</file>

<file path=ppt/slides/_rels/slide1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2.xml"/><Relationship Id="rId1" Type="http://schemas.openxmlformats.org/officeDocument/2006/relationships/vmlDrawing" Target="../drawings/vmlDrawing29.vml"/><Relationship Id="rId5" Type="http://schemas.openxmlformats.org/officeDocument/2006/relationships/image" Target="../media/image9.emf"/><Relationship Id="rId4" Type="http://schemas.openxmlformats.org/officeDocument/2006/relationships/oleObject" Target="../embeddings/oleObject29.bin"/></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3.xml"/><Relationship Id="rId1" Type="http://schemas.openxmlformats.org/officeDocument/2006/relationships/vmlDrawing" Target="../drawings/vmlDrawing30.vml"/><Relationship Id="rId5" Type="http://schemas.openxmlformats.org/officeDocument/2006/relationships/image" Target="../media/image9.emf"/><Relationship Id="rId4" Type="http://schemas.openxmlformats.org/officeDocument/2006/relationships/oleObject" Target="../embeddings/oleObject30.bin"/></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4.xml"/><Relationship Id="rId1" Type="http://schemas.openxmlformats.org/officeDocument/2006/relationships/vmlDrawing" Target="../drawings/vmlDrawing31.vml"/><Relationship Id="rId5" Type="http://schemas.openxmlformats.org/officeDocument/2006/relationships/image" Target="../media/image9.emf"/><Relationship Id="rId4" Type="http://schemas.openxmlformats.org/officeDocument/2006/relationships/oleObject" Target="../embeddings/oleObject31.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8.xml"/><Relationship Id="rId1" Type="http://schemas.openxmlformats.org/officeDocument/2006/relationships/vmlDrawing" Target="../drawings/vmlDrawing15.vml"/><Relationship Id="rId5" Type="http://schemas.openxmlformats.org/officeDocument/2006/relationships/image" Target="../media/image9.emf"/><Relationship Id="rId4" Type="http://schemas.openxmlformats.org/officeDocument/2006/relationships/oleObject" Target="../embeddings/oleObject15.bin"/></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35.xml"/><Relationship Id="rId1" Type="http://schemas.openxmlformats.org/officeDocument/2006/relationships/vmlDrawing" Target="../drawings/vmlDrawing32.vml"/><Relationship Id="rId5" Type="http://schemas.openxmlformats.org/officeDocument/2006/relationships/image" Target="../media/image9.emf"/><Relationship Id="rId4" Type="http://schemas.openxmlformats.org/officeDocument/2006/relationships/oleObject" Target="../embeddings/oleObject32.bin"/></Relationships>
</file>

<file path=ppt/slides/_rels/slide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19.xml"/><Relationship Id="rId1" Type="http://schemas.openxmlformats.org/officeDocument/2006/relationships/vmlDrawing" Target="../drawings/vmlDrawing16.vml"/><Relationship Id="rId5" Type="http://schemas.openxmlformats.org/officeDocument/2006/relationships/image" Target="../media/image9.emf"/><Relationship Id="rId4" Type="http://schemas.openxmlformats.org/officeDocument/2006/relationships/oleObject" Target="../embeddings/oleObject16.bin"/></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0.xml"/><Relationship Id="rId1" Type="http://schemas.openxmlformats.org/officeDocument/2006/relationships/vmlDrawing" Target="../drawings/vmlDrawing17.vml"/><Relationship Id="rId5" Type="http://schemas.openxmlformats.org/officeDocument/2006/relationships/image" Target="../media/image9.emf"/><Relationship Id="rId4" Type="http://schemas.openxmlformats.org/officeDocument/2006/relationships/oleObject" Target="../embeddings/oleObject17.bin"/></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1.xml"/><Relationship Id="rId1" Type="http://schemas.openxmlformats.org/officeDocument/2006/relationships/vmlDrawing" Target="../drawings/vmlDrawing18.vml"/><Relationship Id="rId5" Type="http://schemas.openxmlformats.org/officeDocument/2006/relationships/image" Target="../media/image9.emf"/><Relationship Id="rId4" Type="http://schemas.openxmlformats.org/officeDocument/2006/relationships/oleObject" Target="../embeddings/oleObject18.bin"/></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2.xml"/><Relationship Id="rId1" Type="http://schemas.openxmlformats.org/officeDocument/2006/relationships/vmlDrawing" Target="../drawings/vmlDrawing19.vml"/><Relationship Id="rId5" Type="http://schemas.openxmlformats.org/officeDocument/2006/relationships/image" Target="../media/image9.emf"/><Relationship Id="rId4" Type="http://schemas.openxmlformats.org/officeDocument/2006/relationships/oleObject" Target="../embeddings/oleObject19.bin"/></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3.xml"/><Relationship Id="rId1" Type="http://schemas.openxmlformats.org/officeDocument/2006/relationships/vmlDrawing" Target="../drawings/vmlDrawing20.vml"/><Relationship Id="rId5" Type="http://schemas.openxmlformats.org/officeDocument/2006/relationships/image" Target="../media/image9.emf"/><Relationship Id="rId4" Type="http://schemas.openxmlformats.org/officeDocument/2006/relationships/oleObject" Target="../embeddings/oleObject20.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4.xml"/><Relationship Id="rId1" Type="http://schemas.openxmlformats.org/officeDocument/2006/relationships/vmlDrawing" Target="../drawings/vmlDrawing21.vml"/><Relationship Id="rId5" Type="http://schemas.openxmlformats.org/officeDocument/2006/relationships/image" Target="../media/image9.emf"/><Relationship Id="rId4" Type="http://schemas.openxmlformats.org/officeDocument/2006/relationships/oleObject" Target="../embeddings/oleObject21.bin"/></Relationships>
</file>

<file path=ppt/slides/_rels/slide9.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tags" Target="../tags/tag25.xml"/><Relationship Id="rId1" Type="http://schemas.openxmlformats.org/officeDocument/2006/relationships/vmlDrawing" Target="../drawings/vmlDrawing22.vml"/><Relationship Id="rId5" Type="http://schemas.openxmlformats.org/officeDocument/2006/relationships/image" Target="../media/image9.emf"/><Relationship Id="rId4" Type="http://schemas.openxmlformats.org/officeDocument/2006/relationships/oleObject" Target="../embeddings/oleObject22.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9818"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Low Power Features</a:t>
            </a:r>
            <a:endParaRPr lang="en-US" sz="2400" dirty="0"/>
          </a:p>
        </p:txBody>
      </p:sp>
      <p:sp>
        <p:nvSpPr>
          <p:cNvPr id="5" name="TextBox 4"/>
          <p:cNvSpPr txBox="1"/>
          <p:nvPr/>
        </p:nvSpPr>
        <p:spPr bwMode="auto">
          <a:xfrm>
            <a:off x="793105" y="1278294"/>
            <a:ext cx="10421235" cy="2831544"/>
          </a:xfrm>
          <a:prstGeom prst="rect">
            <a:avLst/>
          </a:prstGeom>
          <a:noFill/>
          <a:ln w="9525">
            <a:noFill/>
            <a:miter lim="800000"/>
            <a:headEnd/>
            <a:tailEnd/>
          </a:ln>
        </p:spPr>
        <p:txBody>
          <a:bodyPr wrap="square" rtlCol="0">
            <a:spAutoFit/>
          </a:bodyPr>
          <a:lstStyle/>
          <a:p>
            <a:pPr marL="342900" indent="-342900" algn="just">
              <a:buFont typeface="Wingdings" panose="05000000000000000000" pitchFamily="2" charset="2"/>
              <a:buChar char="Ø"/>
            </a:pPr>
            <a:r>
              <a:rPr lang="en-US" sz="2000" dirty="0" smtClean="0">
                <a:solidFill>
                  <a:schemeClr val="bg1"/>
                </a:solidFill>
                <a:latin typeface="DIN"/>
              </a:rPr>
              <a:t>Clock Gating</a:t>
            </a:r>
          </a:p>
          <a:p>
            <a:pPr marL="800100" lvl="1" indent="-342900" algn="just">
              <a:buFont typeface="Wingdings" panose="05000000000000000000" pitchFamily="2" charset="2"/>
              <a:buChar char="Ø"/>
            </a:pPr>
            <a:r>
              <a:rPr lang="en-US" sz="2000" dirty="0" smtClean="0">
                <a:solidFill>
                  <a:schemeClr val="bg1"/>
                </a:solidFill>
                <a:latin typeface="DIN"/>
              </a:rPr>
              <a:t>Fine Grained CG: Synthesis based </a:t>
            </a:r>
          </a:p>
          <a:p>
            <a:pPr marL="800100" lvl="1" indent="-342900" algn="just">
              <a:buFont typeface="Wingdings" panose="05000000000000000000" pitchFamily="2" charset="2"/>
              <a:buChar char="Ø"/>
            </a:pPr>
            <a:r>
              <a:rPr lang="en-US" sz="2000" dirty="0" smtClean="0">
                <a:solidFill>
                  <a:schemeClr val="bg1"/>
                </a:solidFill>
                <a:latin typeface="DIN"/>
              </a:rPr>
              <a:t>Coarse Grained CG: At </a:t>
            </a:r>
            <a:r>
              <a:rPr lang="en-US" sz="2000" dirty="0" err="1" smtClean="0">
                <a:solidFill>
                  <a:schemeClr val="bg1"/>
                </a:solidFill>
                <a:latin typeface="DIN"/>
              </a:rPr>
              <a:t>NoC</a:t>
            </a:r>
            <a:r>
              <a:rPr lang="en-US" sz="2000" dirty="0" smtClean="0">
                <a:solidFill>
                  <a:schemeClr val="bg1"/>
                </a:solidFill>
                <a:latin typeface="DIN"/>
              </a:rPr>
              <a:t> element level</a:t>
            </a:r>
          </a:p>
          <a:p>
            <a:pPr marL="800100" lvl="1" indent="-342900" algn="just">
              <a:buFont typeface="Wingdings" panose="05000000000000000000" pitchFamily="2" charset="2"/>
              <a:buChar char="Ø"/>
            </a:pPr>
            <a:r>
              <a:rPr lang="en-US" sz="2000" dirty="0" smtClean="0">
                <a:solidFill>
                  <a:schemeClr val="bg1"/>
                </a:solidFill>
                <a:latin typeface="DIN"/>
              </a:rPr>
              <a:t>System Level CG: External control of </a:t>
            </a:r>
            <a:r>
              <a:rPr lang="en-US" sz="2000" dirty="0" err="1" smtClean="0">
                <a:solidFill>
                  <a:schemeClr val="bg1"/>
                </a:solidFill>
                <a:latin typeface="DIN"/>
              </a:rPr>
              <a:t>NoC</a:t>
            </a:r>
            <a:r>
              <a:rPr lang="en-US" sz="2000" dirty="0" smtClean="0">
                <a:solidFill>
                  <a:schemeClr val="bg1"/>
                </a:solidFill>
                <a:latin typeface="DIN"/>
              </a:rPr>
              <a:t> element level clocks</a:t>
            </a:r>
          </a:p>
          <a:p>
            <a:pPr lvl="1" algn="just"/>
            <a:endParaRPr lang="en-US" sz="2000" dirty="0">
              <a:solidFill>
                <a:schemeClr val="bg1"/>
              </a:solidFill>
              <a:latin typeface="DIN"/>
            </a:endParaRPr>
          </a:p>
          <a:p>
            <a:pPr marL="342900" indent="-342900" algn="just">
              <a:buFont typeface="Wingdings" panose="05000000000000000000" pitchFamily="2" charset="2"/>
              <a:buChar char="Ø"/>
            </a:pPr>
            <a:r>
              <a:rPr lang="en-US" sz="2000" dirty="0" smtClean="0">
                <a:solidFill>
                  <a:schemeClr val="bg1"/>
                </a:solidFill>
                <a:latin typeface="DIN"/>
              </a:rPr>
              <a:t>Power Gating in </a:t>
            </a:r>
            <a:r>
              <a:rPr lang="en-US" sz="2000" dirty="0">
                <a:solidFill>
                  <a:schemeClr val="bg1"/>
                </a:solidFill>
                <a:latin typeface="DIN"/>
              </a:rPr>
              <a:t>s</a:t>
            </a:r>
            <a:r>
              <a:rPr lang="en-US" sz="2000" dirty="0" smtClean="0">
                <a:solidFill>
                  <a:schemeClr val="bg1"/>
                </a:solidFill>
                <a:latin typeface="DIN"/>
              </a:rPr>
              <a:t>ingle voltage </a:t>
            </a:r>
            <a:r>
              <a:rPr lang="en-US" sz="2000" dirty="0" err="1" smtClean="0">
                <a:solidFill>
                  <a:schemeClr val="bg1"/>
                </a:solidFill>
                <a:latin typeface="DIN"/>
              </a:rPr>
              <a:t>NoC</a:t>
            </a:r>
            <a:endParaRPr lang="en-US" sz="2000" dirty="0" smtClean="0">
              <a:solidFill>
                <a:schemeClr val="bg1"/>
              </a:solidFill>
              <a:latin typeface="DIN"/>
            </a:endParaRPr>
          </a:p>
          <a:p>
            <a:pPr marL="800100" lvl="1" indent="-342900" algn="just">
              <a:buFont typeface="Wingdings" panose="05000000000000000000" pitchFamily="2" charset="2"/>
              <a:buChar char="Ø"/>
            </a:pPr>
            <a:r>
              <a:rPr lang="en-US" sz="2000" dirty="0" smtClean="0">
                <a:solidFill>
                  <a:schemeClr val="bg1"/>
                </a:solidFill>
                <a:latin typeface="DIN"/>
              </a:rPr>
              <a:t>Power gating of individual </a:t>
            </a:r>
            <a:r>
              <a:rPr lang="en-US" sz="2000" dirty="0" err="1" smtClean="0">
                <a:solidFill>
                  <a:schemeClr val="bg1"/>
                </a:solidFill>
                <a:latin typeface="DIN"/>
              </a:rPr>
              <a:t>NoC</a:t>
            </a:r>
            <a:r>
              <a:rPr lang="en-US" sz="2000" dirty="0" smtClean="0">
                <a:solidFill>
                  <a:schemeClr val="bg1"/>
                </a:solidFill>
                <a:latin typeface="DIN"/>
              </a:rPr>
              <a:t> elements or group of </a:t>
            </a:r>
            <a:r>
              <a:rPr lang="en-US" sz="2000" dirty="0" err="1" smtClean="0">
                <a:solidFill>
                  <a:schemeClr val="bg1"/>
                </a:solidFill>
                <a:latin typeface="DIN"/>
              </a:rPr>
              <a:t>NoC</a:t>
            </a:r>
            <a:r>
              <a:rPr lang="en-US" sz="2000" dirty="0" smtClean="0">
                <a:solidFill>
                  <a:schemeClr val="bg1"/>
                </a:solidFill>
                <a:latin typeface="DIN"/>
              </a:rPr>
              <a:t> elements</a:t>
            </a:r>
            <a:endParaRPr lang="en-US" sz="2000" dirty="0">
              <a:solidFill>
                <a:schemeClr val="bg1"/>
              </a:solidFill>
              <a:latin typeface="DIN"/>
            </a:endParaRPr>
          </a:p>
          <a:p>
            <a:pPr algn="just"/>
            <a:endParaRPr lang="en-US" sz="1800" b="1" dirty="0">
              <a:cs typeface="Arial" charset="0"/>
            </a:endParaRPr>
          </a:p>
        </p:txBody>
      </p:sp>
      <p:grpSp>
        <p:nvGrpSpPr>
          <p:cNvPr id="7" name="Group 6"/>
          <p:cNvGrpSpPr/>
          <p:nvPr/>
        </p:nvGrpSpPr>
        <p:grpSpPr>
          <a:xfrm>
            <a:off x="7204989" y="4123779"/>
            <a:ext cx="3051110" cy="1632857"/>
            <a:chOff x="5169159" y="4348065"/>
            <a:chExt cx="3051110" cy="1632857"/>
          </a:xfrm>
        </p:grpSpPr>
        <p:sp>
          <p:nvSpPr>
            <p:cNvPr id="4" name="Explosion 1 3"/>
            <p:cNvSpPr/>
            <p:nvPr/>
          </p:nvSpPr>
          <p:spPr>
            <a:xfrm>
              <a:off x="5169159" y="4348065"/>
              <a:ext cx="3051110" cy="1632857"/>
            </a:xfrm>
            <a:prstGeom prst="irregularSeal1">
              <a:avLst/>
            </a:prstGeom>
            <a:solidFill>
              <a:schemeClr val="bg1"/>
            </a:solidFill>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err="1" smtClean="0"/>
            </a:p>
          </p:txBody>
        </p:sp>
        <p:sp>
          <p:nvSpPr>
            <p:cNvPr id="6" name="TextBox 5"/>
            <p:cNvSpPr txBox="1"/>
            <p:nvPr/>
          </p:nvSpPr>
          <p:spPr bwMode="auto">
            <a:xfrm>
              <a:off x="5896947" y="4795935"/>
              <a:ext cx="2323322" cy="646331"/>
            </a:xfrm>
            <a:prstGeom prst="rect">
              <a:avLst/>
            </a:prstGeom>
            <a:noFill/>
            <a:ln w="9525">
              <a:noFill/>
              <a:miter lim="800000"/>
              <a:headEnd/>
              <a:tailEnd/>
            </a:ln>
          </p:spPr>
          <p:txBody>
            <a:bodyPr wrap="square" rtlCol="0">
              <a:spAutoFit/>
            </a:bodyPr>
            <a:lstStyle/>
            <a:p>
              <a:r>
                <a:rPr lang="en-US" b="1" dirty="0" smtClean="0">
                  <a:cs typeface="Arial" charset="0"/>
                </a:rPr>
                <a:t>Today’s focus on Power Gating</a:t>
              </a:r>
              <a:endParaRPr lang="en-US" sz="1800" b="1" dirty="0">
                <a:cs typeface="Arial" charset="0"/>
              </a:endParaRPr>
            </a:p>
          </p:txBody>
        </p:sp>
      </p:grpSp>
    </p:spTree>
    <p:extLst>
      <p:ext uri="{BB962C8B-B14F-4D97-AF65-F5344CB8AC3E}">
        <p14:creationId xmlns:p14="http://schemas.microsoft.com/office/powerpoint/2010/main" val="32483897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5955"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Assertion IP</a:t>
            </a:r>
            <a:endParaRPr lang="en-US" sz="2400" dirty="0"/>
          </a:p>
        </p:txBody>
      </p:sp>
      <p:sp>
        <p:nvSpPr>
          <p:cNvPr id="5" name="TextBox 4"/>
          <p:cNvSpPr txBox="1"/>
          <p:nvPr/>
        </p:nvSpPr>
        <p:spPr bwMode="auto">
          <a:xfrm>
            <a:off x="793105" y="1278294"/>
            <a:ext cx="10645522" cy="3477875"/>
          </a:xfrm>
          <a:prstGeom prst="rect">
            <a:avLst/>
          </a:prstGeom>
          <a:noFill/>
          <a:ln w="9525">
            <a:noFill/>
            <a:miter lim="800000"/>
            <a:headEnd/>
            <a:tailEnd/>
          </a:ln>
        </p:spPr>
        <p:txBody>
          <a:bodyPr wrap="square" rtlCol="0">
            <a:spAutoFit/>
          </a:bodyPr>
          <a:lstStyle/>
          <a:p>
            <a:pPr marL="800100" lvl="1" indent="-342900" algn="just">
              <a:buFont typeface="Wingdings" panose="05000000000000000000" pitchFamily="2" charset="2"/>
              <a:buChar char="Ø"/>
            </a:pPr>
            <a:r>
              <a:rPr lang="en-US" sz="2000" b="1" dirty="0" smtClean="0">
                <a:solidFill>
                  <a:schemeClr val="bg1"/>
                </a:solidFill>
                <a:latin typeface="DIN"/>
              </a:rPr>
              <a:t>Power Profile Assertions:</a:t>
            </a:r>
            <a:r>
              <a:rPr lang="en-US" sz="2000" dirty="0" smtClean="0">
                <a:solidFill>
                  <a:schemeClr val="bg1"/>
                </a:solidFill>
                <a:latin typeface="DIN"/>
              </a:rPr>
              <a:t> Stable Power profile state SV Assertion checks of </a:t>
            </a:r>
            <a:r>
              <a:rPr lang="en-US" sz="2000" dirty="0" err="1" smtClean="0">
                <a:solidFill>
                  <a:schemeClr val="bg1"/>
                </a:solidFill>
                <a:latin typeface="DIN"/>
              </a:rPr>
              <a:t>NoC</a:t>
            </a:r>
            <a:r>
              <a:rPr lang="en-US" sz="2000" b="1" dirty="0" smtClean="0">
                <a:solidFill>
                  <a:schemeClr val="bg1"/>
                </a:solidFill>
                <a:latin typeface="DIN"/>
              </a:rPr>
              <a:t> </a:t>
            </a:r>
            <a:r>
              <a:rPr lang="en-US" sz="2000" dirty="0" smtClean="0">
                <a:solidFill>
                  <a:schemeClr val="bg1"/>
                </a:solidFill>
                <a:latin typeface="DIN"/>
              </a:rPr>
              <a:t>by parsing power intent specified from </a:t>
            </a:r>
            <a:r>
              <a:rPr lang="en-US" sz="2000" dirty="0" err="1" smtClean="0">
                <a:solidFill>
                  <a:schemeClr val="bg1"/>
                </a:solidFill>
                <a:latin typeface="DIN"/>
              </a:rPr>
              <a:t>config</a:t>
            </a:r>
            <a:r>
              <a:rPr lang="en-US" sz="2000" dirty="0" smtClean="0">
                <a:solidFill>
                  <a:schemeClr val="bg1"/>
                </a:solidFill>
                <a:latin typeface="DIN"/>
              </a:rPr>
              <a:t> to Power profile state switching during dynamic simulations</a:t>
            </a:r>
          </a:p>
          <a:p>
            <a:pPr marL="800100" lvl="1" indent="-342900" algn="just">
              <a:buFont typeface="Wingdings" panose="05000000000000000000" pitchFamily="2" charset="2"/>
              <a:buChar char="Ø"/>
            </a:pPr>
            <a:endParaRPr lang="en-US" sz="2000" dirty="0" smtClean="0">
              <a:solidFill>
                <a:schemeClr val="bg1"/>
              </a:solidFill>
              <a:latin typeface="DIN"/>
            </a:endParaRPr>
          </a:p>
          <a:p>
            <a:pPr marL="800100" lvl="1" indent="-342900" algn="just">
              <a:buFont typeface="Wingdings" panose="05000000000000000000" pitchFamily="2" charset="2"/>
              <a:buChar char="Ø"/>
            </a:pPr>
            <a:r>
              <a:rPr lang="en-US" sz="2000" b="1" dirty="0" smtClean="0">
                <a:solidFill>
                  <a:schemeClr val="bg1"/>
                </a:solidFill>
                <a:latin typeface="DIN"/>
              </a:rPr>
              <a:t>Power Profile Coverage: </a:t>
            </a:r>
            <a:r>
              <a:rPr lang="en-US" sz="2000" dirty="0" smtClean="0">
                <a:solidFill>
                  <a:schemeClr val="bg1"/>
                </a:solidFill>
                <a:latin typeface="DIN"/>
              </a:rPr>
              <a:t>SV property based coverage to measure the switching all power profile states and triggering of respective LP control signals. This is estimated during dynamic simulations and useful for improving LP sequencing stimulus </a:t>
            </a:r>
            <a:r>
              <a:rPr lang="en-US" sz="2000" b="1" dirty="0" smtClean="0">
                <a:solidFill>
                  <a:schemeClr val="bg1"/>
                </a:solidFill>
                <a:latin typeface="DIN"/>
              </a:rPr>
              <a:t> </a:t>
            </a:r>
          </a:p>
          <a:p>
            <a:pPr marL="800100" lvl="1" indent="-342900" algn="just">
              <a:buFont typeface="Wingdings" panose="05000000000000000000" pitchFamily="2" charset="2"/>
              <a:buChar char="Ø"/>
            </a:pPr>
            <a:endParaRPr lang="en-US" sz="2000" dirty="0">
              <a:solidFill>
                <a:schemeClr val="bg1"/>
              </a:solidFill>
              <a:latin typeface="DIN"/>
            </a:endParaRPr>
          </a:p>
        </p:txBody>
      </p:sp>
    </p:spTree>
    <p:extLst>
      <p:ext uri="{BB962C8B-B14F-4D97-AF65-F5344CB8AC3E}">
        <p14:creationId xmlns:p14="http://schemas.microsoft.com/office/powerpoint/2010/main" val="14503075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0844"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LP Verification Tools</a:t>
            </a:r>
            <a:endParaRPr lang="en-US" sz="2400" dirty="0"/>
          </a:p>
        </p:txBody>
      </p:sp>
      <p:sp>
        <p:nvSpPr>
          <p:cNvPr id="5" name="TextBox 4"/>
          <p:cNvSpPr txBox="1"/>
          <p:nvPr/>
        </p:nvSpPr>
        <p:spPr bwMode="auto">
          <a:xfrm>
            <a:off x="793105" y="1278294"/>
            <a:ext cx="10646226" cy="2862322"/>
          </a:xfrm>
          <a:prstGeom prst="rect">
            <a:avLst/>
          </a:prstGeom>
          <a:noFill/>
          <a:ln w="9525">
            <a:noFill/>
            <a:miter lim="800000"/>
            <a:headEnd/>
            <a:tailEnd/>
          </a:ln>
        </p:spPr>
        <p:txBody>
          <a:bodyPr wrap="square" rtlCol="0">
            <a:spAutoFit/>
          </a:bodyPr>
          <a:lstStyle/>
          <a:p>
            <a:pPr marL="285750" indent="-285750">
              <a:buFont typeface="Wingdings" panose="05000000000000000000" pitchFamily="2" charset="2"/>
              <a:buChar char="Ø"/>
            </a:pPr>
            <a:r>
              <a:rPr lang="en-US" dirty="0" smtClean="0">
                <a:solidFill>
                  <a:schemeClr val="bg1"/>
                </a:solidFill>
                <a:latin typeface="DIN"/>
              </a:rPr>
              <a:t>Static </a:t>
            </a:r>
            <a:r>
              <a:rPr lang="en-US" dirty="0">
                <a:solidFill>
                  <a:schemeClr val="bg1"/>
                </a:solidFill>
                <a:latin typeface="DIN"/>
              </a:rPr>
              <a:t>LP </a:t>
            </a:r>
            <a:r>
              <a:rPr lang="en-US" dirty="0" smtClean="0">
                <a:solidFill>
                  <a:schemeClr val="bg1"/>
                </a:solidFill>
                <a:latin typeface="DIN"/>
              </a:rPr>
              <a:t>Verification</a:t>
            </a:r>
            <a:endParaRPr lang="en-US" dirty="0">
              <a:solidFill>
                <a:schemeClr val="bg1"/>
              </a:solidFill>
              <a:latin typeface="DIN"/>
            </a:endParaRPr>
          </a:p>
          <a:p>
            <a:pPr marL="742950" lvl="1" indent="-285750">
              <a:buFont typeface="Wingdings" panose="05000000000000000000" pitchFamily="2" charset="2"/>
              <a:buChar char="Ø"/>
            </a:pPr>
            <a:r>
              <a:rPr lang="en-US" dirty="0" smtClean="0">
                <a:solidFill>
                  <a:schemeClr val="bg1"/>
                </a:solidFill>
                <a:latin typeface="DIN"/>
              </a:rPr>
              <a:t>Conformal LP at Pre-</a:t>
            </a:r>
            <a:r>
              <a:rPr lang="en-US" dirty="0" err="1">
                <a:solidFill>
                  <a:schemeClr val="bg1"/>
                </a:solidFill>
                <a:latin typeface="DIN"/>
              </a:rPr>
              <a:t>S</a:t>
            </a:r>
            <a:r>
              <a:rPr lang="en-US" dirty="0" err="1" smtClean="0">
                <a:solidFill>
                  <a:schemeClr val="bg1"/>
                </a:solidFill>
                <a:latin typeface="DIN"/>
              </a:rPr>
              <a:t>im</a:t>
            </a:r>
            <a:r>
              <a:rPr lang="en-US" dirty="0" smtClean="0">
                <a:solidFill>
                  <a:schemeClr val="bg1"/>
                </a:solidFill>
                <a:latin typeface="DIN"/>
              </a:rPr>
              <a:t> with LEC (CLP 14.1)</a:t>
            </a:r>
          </a:p>
          <a:p>
            <a:pPr marL="742950" lvl="1" indent="-285750">
              <a:buFont typeface="Wingdings" panose="05000000000000000000" pitchFamily="2" charset="2"/>
              <a:buChar char="Ø"/>
            </a:pPr>
            <a:r>
              <a:rPr lang="en-US" dirty="0" smtClean="0">
                <a:solidFill>
                  <a:schemeClr val="bg1"/>
                </a:solidFill>
                <a:latin typeface="DIN"/>
              </a:rPr>
              <a:t>LP RCP at Pre-Synth with LEC (12.1)</a:t>
            </a:r>
          </a:p>
          <a:p>
            <a:pPr marL="742950" lvl="1" indent="-285750">
              <a:buFont typeface="Wingdings" panose="05000000000000000000" pitchFamily="2" charset="2"/>
              <a:buChar char="Ø"/>
            </a:pPr>
            <a:r>
              <a:rPr lang="en-US" dirty="0" err="1" smtClean="0">
                <a:solidFill>
                  <a:schemeClr val="bg1"/>
                </a:solidFill>
                <a:latin typeface="DIN"/>
              </a:rPr>
              <a:t>NocStudio</a:t>
            </a:r>
            <a:r>
              <a:rPr lang="en-US" dirty="0" smtClean="0">
                <a:solidFill>
                  <a:schemeClr val="bg1"/>
                </a:solidFill>
                <a:latin typeface="DIN"/>
              </a:rPr>
              <a:t> generated collateral verification </a:t>
            </a:r>
            <a:r>
              <a:rPr lang="en-US" dirty="0">
                <a:solidFill>
                  <a:schemeClr val="bg1"/>
                </a:solidFill>
                <a:latin typeface="DIN"/>
              </a:rPr>
              <a:t>(</a:t>
            </a:r>
            <a:r>
              <a:rPr lang="en-US" dirty="0" smtClean="0">
                <a:solidFill>
                  <a:schemeClr val="bg1"/>
                </a:solidFill>
                <a:latin typeface="DIN"/>
              </a:rPr>
              <a:t>Perl)</a:t>
            </a:r>
          </a:p>
          <a:p>
            <a:pPr lvl="1"/>
            <a:endParaRPr lang="en-US" dirty="0">
              <a:solidFill>
                <a:schemeClr val="bg1"/>
              </a:solidFill>
              <a:latin typeface="DIN"/>
            </a:endParaRPr>
          </a:p>
          <a:p>
            <a:pPr marL="285750" indent="-285750">
              <a:buFont typeface="Wingdings" panose="05000000000000000000" pitchFamily="2" charset="2"/>
              <a:buChar char="Ø"/>
            </a:pPr>
            <a:r>
              <a:rPr lang="en-US" dirty="0">
                <a:solidFill>
                  <a:schemeClr val="bg1"/>
                </a:solidFill>
                <a:latin typeface="DIN"/>
              </a:rPr>
              <a:t>Dynamic LP </a:t>
            </a:r>
            <a:r>
              <a:rPr lang="en-US" dirty="0" smtClean="0">
                <a:solidFill>
                  <a:schemeClr val="bg1"/>
                </a:solidFill>
                <a:latin typeface="DIN"/>
              </a:rPr>
              <a:t>Verification: RTL Sims verified with Incisive </a:t>
            </a:r>
            <a:r>
              <a:rPr lang="en-US" dirty="0" err="1" smtClean="0">
                <a:solidFill>
                  <a:schemeClr val="bg1"/>
                </a:solidFill>
                <a:latin typeface="DIN"/>
              </a:rPr>
              <a:t>ncsim</a:t>
            </a:r>
            <a:endParaRPr lang="en-US" dirty="0">
              <a:solidFill>
                <a:schemeClr val="bg1"/>
              </a:solidFill>
              <a:latin typeface="DIN"/>
            </a:endParaRPr>
          </a:p>
          <a:p>
            <a:pPr marL="742950" lvl="1" indent="-285750">
              <a:buFont typeface="Wingdings" panose="05000000000000000000" pitchFamily="2" charset="2"/>
              <a:buChar char="Ø"/>
            </a:pPr>
            <a:r>
              <a:rPr lang="en-US" dirty="0" smtClean="0">
                <a:solidFill>
                  <a:schemeClr val="bg1"/>
                </a:solidFill>
                <a:latin typeface="DIN"/>
              </a:rPr>
              <a:t>AMBA Protocol</a:t>
            </a:r>
            <a:r>
              <a:rPr lang="en-US" dirty="0" smtClean="0">
                <a:latin typeface="DIN"/>
              </a:rPr>
              <a:t> </a:t>
            </a:r>
            <a:r>
              <a:rPr lang="en-US" dirty="0">
                <a:solidFill>
                  <a:schemeClr val="bg1"/>
                </a:solidFill>
                <a:latin typeface="DIN"/>
              </a:rPr>
              <a:t>and NS checkers</a:t>
            </a:r>
          </a:p>
          <a:p>
            <a:pPr marL="742950" lvl="1" indent="-285750">
              <a:buFont typeface="Wingdings" panose="05000000000000000000" pitchFamily="2" charset="2"/>
              <a:buChar char="Ø"/>
            </a:pPr>
            <a:r>
              <a:rPr lang="en-US" dirty="0" smtClean="0">
                <a:solidFill>
                  <a:schemeClr val="bg1"/>
                </a:solidFill>
                <a:latin typeface="DIN"/>
              </a:rPr>
              <a:t>Assertion IP package excluding SW Assertions</a:t>
            </a:r>
            <a:endParaRPr lang="en-US" dirty="0">
              <a:solidFill>
                <a:schemeClr val="bg1"/>
              </a:solidFill>
              <a:latin typeface="DIN"/>
            </a:endParaRPr>
          </a:p>
          <a:p>
            <a:pPr marL="742950" lvl="1" indent="-285750">
              <a:buFont typeface="Wingdings" panose="05000000000000000000" pitchFamily="2" charset="2"/>
              <a:buChar char="Ø"/>
            </a:pPr>
            <a:r>
              <a:rPr lang="en-US" dirty="0" smtClean="0">
                <a:solidFill>
                  <a:schemeClr val="bg1"/>
                </a:solidFill>
                <a:latin typeface="DIN"/>
              </a:rPr>
              <a:t>Simulator </a:t>
            </a:r>
            <a:r>
              <a:rPr lang="en-US" dirty="0">
                <a:solidFill>
                  <a:schemeClr val="bg1"/>
                </a:solidFill>
                <a:latin typeface="DIN"/>
              </a:rPr>
              <a:t>tool LP Assertions and </a:t>
            </a:r>
            <a:r>
              <a:rPr lang="en-US" dirty="0" smtClean="0">
                <a:solidFill>
                  <a:schemeClr val="bg1"/>
                </a:solidFill>
                <a:latin typeface="DIN"/>
              </a:rPr>
              <a:t>Coverage </a:t>
            </a:r>
            <a:endParaRPr lang="en-US" dirty="0">
              <a:latin typeface="DIN"/>
            </a:endParaRPr>
          </a:p>
          <a:p>
            <a:endParaRPr lang="en-US" sz="1800" b="1" dirty="0">
              <a:solidFill>
                <a:schemeClr val="bg1"/>
              </a:solidFill>
              <a:latin typeface="DIN"/>
              <a:cs typeface="Arial" charset="0"/>
            </a:endParaRPr>
          </a:p>
        </p:txBody>
      </p:sp>
    </p:spTree>
    <p:extLst>
      <p:ext uri="{BB962C8B-B14F-4D97-AF65-F5344CB8AC3E}">
        <p14:creationId xmlns:p14="http://schemas.microsoft.com/office/powerpoint/2010/main" val="3968064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1036"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Low Power Flow: LP Verification</a:t>
            </a:r>
            <a:endParaRPr lang="en-US" sz="2400" dirty="0"/>
          </a:p>
        </p:txBody>
      </p:sp>
      <p:sp>
        <p:nvSpPr>
          <p:cNvPr id="5" name="TextBox 4"/>
          <p:cNvSpPr txBox="1"/>
          <p:nvPr/>
        </p:nvSpPr>
        <p:spPr bwMode="auto">
          <a:xfrm>
            <a:off x="793105" y="1278294"/>
            <a:ext cx="10646226" cy="3416320"/>
          </a:xfrm>
          <a:prstGeom prst="rect">
            <a:avLst/>
          </a:prstGeom>
          <a:noFill/>
          <a:ln w="9525">
            <a:noFill/>
            <a:miter lim="800000"/>
            <a:headEnd/>
            <a:tailEnd/>
          </a:ln>
        </p:spPr>
        <p:txBody>
          <a:bodyPr wrap="square" rtlCol="0">
            <a:spAutoFit/>
          </a:bodyPr>
          <a:lstStyle/>
          <a:p>
            <a:pPr marL="285750" indent="-285750">
              <a:buFont typeface="Wingdings" panose="05000000000000000000" pitchFamily="2" charset="2"/>
              <a:buChar char="Ø"/>
            </a:pPr>
            <a:r>
              <a:rPr lang="en-US" dirty="0" smtClean="0">
                <a:solidFill>
                  <a:schemeClr val="bg1"/>
                </a:solidFill>
                <a:latin typeface="DIN"/>
              </a:rPr>
              <a:t>Static </a:t>
            </a:r>
            <a:r>
              <a:rPr lang="en-US" dirty="0">
                <a:solidFill>
                  <a:schemeClr val="bg1"/>
                </a:solidFill>
                <a:latin typeface="DIN"/>
              </a:rPr>
              <a:t>LP </a:t>
            </a:r>
            <a:r>
              <a:rPr lang="en-US" dirty="0" smtClean="0">
                <a:solidFill>
                  <a:schemeClr val="bg1"/>
                </a:solidFill>
                <a:latin typeface="DIN"/>
              </a:rPr>
              <a:t>Verification</a:t>
            </a:r>
            <a:endParaRPr lang="en-US" dirty="0">
              <a:solidFill>
                <a:schemeClr val="bg1"/>
              </a:solidFill>
              <a:latin typeface="DIN"/>
            </a:endParaRPr>
          </a:p>
          <a:p>
            <a:pPr marL="742950" lvl="1" indent="-285750">
              <a:buFont typeface="Wingdings" panose="05000000000000000000" pitchFamily="2" charset="2"/>
              <a:buChar char="Ø"/>
            </a:pPr>
            <a:r>
              <a:rPr lang="en-US" dirty="0" smtClean="0">
                <a:solidFill>
                  <a:schemeClr val="bg1"/>
                </a:solidFill>
                <a:latin typeface="DIN"/>
              </a:rPr>
              <a:t>Conformal LP at Pre-</a:t>
            </a:r>
            <a:r>
              <a:rPr lang="en-US" dirty="0" err="1">
                <a:solidFill>
                  <a:schemeClr val="bg1"/>
                </a:solidFill>
                <a:latin typeface="DIN"/>
              </a:rPr>
              <a:t>S</a:t>
            </a:r>
            <a:r>
              <a:rPr lang="en-US" dirty="0" err="1" smtClean="0">
                <a:solidFill>
                  <a:schemeClr val="bg1"/>
                </a:solidFill>
                <a:latin typeface="DIN"/>
              </a:rPr>
              <a:t>im</a:t>
            </a:r>
            <a:r>
              <a:rPr lang="en-US" dirty="0" smtClean="0">
                <a:solidFill>
                  <a:schemeClr val="bg1"/>
                </a:solidFill>
                <a:latin typeface="DIN"/>
              </a:rPr>
              <a:t> and Pre-Synth</a:t>
            </a:r>
          </a:p>
          <a:p>
            <a:pPr lvl="1"/>
            <a:endParaRPr lang="en-US" dirty="0">
              <a:solidFill>
                <a:schemeClr val="bg1"/>
              </a:solidFill>
              <a:latin typeface="DIN"/>
            </a:endParaRPr>
          </a:p>
          <a:p>
            <a:pPr marL="285750" indent="-285750">
              <a:buFont typeface="Wingdings" panose="05000000000000000000" pitchFamily="2" charset="2"/>
              <a:buChar char="Ø"/>
            </a:pPr>
            <a:r>
              <a:rPr lang="en-US" dirty="0">
                <a:solidFill>
                  <a:schemeClr val="bg1"/>
                </a:solidFill>
                <a:latin typeface="DIN"/>
              </a:rPr>
              <a:t>Dynamic LP </a:t>
            </a:r>
            <a:r>
              <a:rPr lang="en-US" dirty="0" smtClean="0">
                <a:solidFill>
                  <a:schemeClr val="bg1"/>
                </a:solidFill>
                <a:latin typeface="DIN"/>
              </a:rPr>
              <a:t>Verification: Functional </a:t>
            </a:r>
            <a:r>
              <a:rPr lang="en-US" dirty="0">
                <a:solidFill>
                  <a:schemeClr val="bg1"/>
                </a:solidFill>
                <a:latin typeface="DIN"/>
              </a:rPr>
              <a:t>LP RTL S</a:t>
            </a:r>
            <a:r>
              <a:rPr lang="en-US" dirty="0" smtClean="0">
                <a:solidFill>
                  <a:schemeClr val="bg1"/>
                </a:solidFill>
                <a:latin typeface="DIN"/>
              </a:rPr>
              <a:t>ims </a:t>
            </a:r>
            <a:r>
              <a:rPr lang="en-US" dirty="0">
                <a:solidFill>
                  <a:schemeClr val="bg1"/>
                </a:solidFill>
                <a:latin typeface="DIN"/>
              </a:rPr>
              <a:t>verified </a:t>
            </a:r>
            <a:r>
              <a:rPr lang="en-US" dirty="0" smtClean="0">
                <a:solidFill>
                  <a:schemeClr val="bg1"/>
                </a:solidFill>
                <a:latin typeface="DIN"/>
              </a:rPr>
              <a:t>internally with</a:t>
            </a:r>
            <a:endParaRPr lang="en-US" dirty="0">
              <a:solidFill>
                <a:schemeClr val="bg1"/>
              </a:solidFill>
              <a:latin typeface="DIN"/>
            </a:endParaRPr>
          </a:p>
          <a:p>
            <a:pPr marL="742950" lvl="1" indent="-285750">
              <a:buFont typeface="Wingdings" panose="05000000000000000000" pitchFamily="2" charset="2"/>
              <a:buChar char="Ø"/>
            </a:pPr>
            <a:r>
              <a:rPr lang="en-US" dirty="0" smtClean="0">
                <a:solidFill>
                  <a:schemeClr val="bg1"/>
                </a:solidFill>
                <a:latin typeface="DIN"/>
              </a:rPr>
              <a:t>AMBA Protocol</a:t>
            </a:r>
            <a:r>
              <a:rPr lang="en-US" dirty="0" smtClean="0">
                <a:latin typeface="DIN"/>
              </a:rPr>
              <a:t> </a:t>
            </a:r>
            <a:r>
              <a:rPr lang="en-US" dirty="0">
                <a:solidFill>
                  <a:schemeClr val="bg1"/>
                </a:solidFill>
                <a:latin typeface="DIN"/>
              </a:rPr>
              <a:t>and NS checkers</a:t>
            </a:r>
          </a:p>
          <a:p>
            <a:pPr marL="742950" lvl="1" indent="-285750">
              <a:buFont typeface="Wingdings" panose="05000000000000000000" pitchFamily="2" charset="2"/>
              <a:buChar char="Ø"/>
            </a:pPr>
            <a:r>
              <a:rPr lang="en-US" dirty="0" smtClean="0">
                <a:solidFill>
                  <a:schemeClr val="bg1"/>
                </a:solidFill>
                <a:latin typeface="DIN"/>
              </a:rPr>
              <a:t>Bridge </a:t>
            </a:r>
            <a:r>
              <a:rPr lang="en-US" dirty="0">
                <a:solidFill>
                  <a:schemeClr val="bg1"/>
                </a:solidFill>
                <a:latin typeface="DIN"/>
              </a:rPr>
              <a:t>and Router LP functionality checkers</a:t>
            </a:r>
          </a:p>
          <a:p>
            <a:pPr marL="742950" lvl="1" indent="-285750">
              <a:buFont typeface="Wingdings" panose="05000000000000000000" pitchFamily="2" charset="2"/>
              <a:buChar char="Ø"/>
            </a:pPr>
            <a:r>
              <a:rPr lang="en-US" dirty="0" err="1" smtClean="0">
                <a:solidFill>
                  <a:schemeClr val="bg1"/>
                </a:solidFill>
                <a:latin typeface="DIN"/>
              </a:rPr>
              <a:t>NocStudio</a:t>
            </a:r>
            <a:r>
              <a:rPr lang="en-US" dirty="0" smtClean="0">
                <a:solidFill>
                  <a:schemeClr val="bg1"/>
                </a:solidFill>
                <a:latin typeface="DIN"/>
              </a:rPr>
              <a:t> LP sequence checkers </a:t>
            </a:r>
            <a:endParaRPr lang="en-US" dirty="0">
              <a:latin typeface="DIN"/>
            </a:endParaRPr>
          </a:p>
          <a:p>
            <a:pPr marL="742950" lvl="1" indent="-285750">
              <a:buFont typeface="Wingdings" panose="05000000000000000000" pitchFamily="2" charset="2"/>
              <a:buChar char="Ø"/>
            </a:pPr>
            <a:r>
              <a:rPr lang="en-US" dirty="0" smtClean="0">
                <a:solidFill>
                  <a:schemeClr val="bg1"/>
                </a:solidFill>
                <a:latin typeface="DIN"/>
              </a:rPr>
              <a:t>Power </a:t>
            </a:r>
            <a:r>
              <a:rPr lang="en-US" dirty="0">
                <a:solidFill>
                  <a:schemeClr val="bg1"/>
                </a:solidFill>
                <a:latin typeface="DIN"/>
              </a:rPr>
              <a:t>Profile </a:t>
            </a:r>
            <a:r>
              <a:rPr lang="en-US" dirty="0" smtClean="0">
                <a:solidFill>
                  <a:schemeClr val="bg1"/>
                </a:solidFill>
                <a:latin typeface="DIN"/>
              </a:rPr>
              <a:t>switching checkers </a:t>
            </a:r>
            <a:endParaRPr lang="en-US" dirty="0">
              <a:latin typeface="DIN"/>
            </a:endParaRPr>
          </a:p>
          <a:p>
            <a:pPr marL="742950" lvl="1" indent="-285750">
              <a:buFont typeface="Wingdings" panose="05000000000000000000" pitchFamily="2" charset="2"/>
              <a:buChar char="Ø"/>
            </a:pPr>
            <a:r>
              <a:rPr lang="en-US" dirty="0" smtClean="0">
                <a:solidFill>
                  <a:schemeClr val="bg1"/>
                </a:solidFill>
                <a:latin typeface="DIN"/>
              </a:rPr>
              <a:t>Simulator </a:t>
            </a:r>
            <a:r>
              <a:rPr lang="en-US" dirty="0">
                <a:solidFill>
                  <a:schemeClr val="bg1"/>
                </a:solidFill>
                <a:latin typeface="DIN"/>
              </a:rPr>
              <a:t>tool LP Assertions and </a:t>
            </a:r>
            <a:r>
              <a:rPr lang="en-US" dirty="0" smtClean="0">
                <a:solidFill>
                  <a:schemeClr val="bg1"/>
                </a:solidFill>
                <a:latin typeface="DIN"/>
              </a:rPr>
              <a:t>Coverage </a:t>
            </a:r>
          </a:p>
          <a:p>
            <a:pPr marL="742950" lvl="1" indent="-285750">
              <a:buFont typeface="Wingdings" panose="05000000000000000000" pitchFamily="2" charset="2"/>
              <a:buChar char="Ø"/>
            </a:pPr>
            <a:endParaRPr lang="en-US" dirty="0">
              <a:solidFill>
                <a:schemeClr val="bg1"/>
              </a:solidFill>
              <a:latin typeface="DIN"/>
            </a:endParaRPr>
          </a:p>
          <a:p>
            <a:pPr lvl="1"/>
            <a:endParaRPr lang="en-US" dirty="0">
              <a:latin typeface="DIN"/>
            </a:endParaRPr>
          </a:p>
          <a:p>
            <a:endParaRPr lang="en-US" sz="1800" b="1" dirty="0">
              <a:solidFill>
                <a:schemeClr val="bg1"/>
              </a:solidFill>
              <a:latin typeface="DIN"/>
              <a:cs typeface="Arial" charset="0"/>
            </a:endParaRPr>
          </a:p>
        </p:txBody>
      </p:sp>
    </p:spTree>
    <p:extLst>
      <p:ext uri="{BB962C8B-B14F-4D97-AF65-F5344CB8AC3E}">
        <p14:creationId xmlns:p14="http://schemas.microsoft.com/office/powerpoint/2010/main" val="4181402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2060"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897147"/>
            <a:ext cx="12192001" cy="5281231"/>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1412.1 LP Release &amp; Status</a:t>
            </a:r>
            <a:endParaRPr lang="en-US" sz="2400" dirty="0"/>
          </a:p>
        </p:txBody>
      </p:sp>
      <p:sp>
        <p:nvSpPr>
          <p:cNvPr id="5" name="TextBox 4"/>
          <p:cNvSpPr txBox="1"/>
          <p:nvPr/>
        </p:nvSpPr>
        <p:spPr bwMode="auto">
          <a:xfrm>
            <a:off x="793105" y="1278294"/>
            <a:ext cx="9358605" cy="369332"/>
          </a:xfrm>
          <a:prstGeom prst="rect">
            <a:avLst/>
          </a:prstGeom>
          <a:noFill/>
          <a:ln w="9525">
            <a:noFill/>
            <a:miter lim="800000"/>
            <a:headEnd/>
            <a:tailEnd/>
          </a:ln>
        </p:spPr>
        <p:txBody>
          <a:bodyPr wrap="square" rtlCol="0">
            <a:spAutoFit/>
          </a:bodyPr>
          <a:lstStyle/>
          <a:p>
            <a:endParaRPr lang="en-US" dirty="0" smtClean="0">
              <a:solidFill>
                <a:schemeClr val="bg1"/>
              </a:solidFill>
              <a:latin typeface="DIN"/>
            </a:endParaRPr>
          </a:p>
        </p:txBody>
      </p:sp>
      <p:graphicFrame>
        <p:nvGraphicFramePr>
          <p:cNvPr id="4" name="Table 3"/>
          <p:cNvGraphicFramePr>
            <a:graphicFrameLocks noGrp="1"/>
          </p:cNvGraphicFramePr>
          <p:nvPr>
            <p:extLst>
              <p:ext uri="{D42A27DB-BD31-4B8C-83A1-F6EECF244321}">
                <p14:modId xmlns:p14="http://schemas.microsoft.com/office/powerpoint/2010/main" val="2822047821"/>
              </p:ext>
            </p:extLst>
          </p:nvPr>
        </p:nvGraphicFramePr>
        <p:xfrm>
          <a:off x="638044" y="968275"/>
          <a:ext cx="9618764" cy="4724146"/>
        </p:xfrm>
        <a:graphic>
          <a:graphicData uri="http://schemas.openxmlformats.org/drawingml/2006/table">
            <a:tbl>
              <a:tblPr firstRow="1" bandRow="1">
                <a:tableStyleId>{5C22544A-7EE6-4342-B048-85BDC9FD1C3A}</a:tableStyleId>
              </a:tblPr>
              <a:tblGrid>
                <a:gridCol w="3818273"/>
                <a:gridCol w="917940"/>
                <a:gridCol w="4882551"/>
              </a:tblGrid>
              <a:tr h="337439">
                <a:tc>
                  <a:txBody>
                    <a:bodyPr/>
                    <a:lstStyle/>
                    <a:p>
                      <a:r>
                        <a:rPr lang="en-US" sz="1600" dirty="0" smtClean="0"/>
                        <a:t>LP</a:t>
                      </a:r>
                      <a:r>
                        <a:rPr lang="en-US" sz="1600" baseline="0" dirty="0" smtClean="0"/>
                        <a:t> Feature</a:t>
                      </a:r>
                      <a:endParaRPr lang="en-US" sz="1600" dirty="0"/>
                    </a:p>
                  </a:txBody>
                  <a:tcPr/>
                </a:tc>
                <a:tc>
                  <a:txBody>
                    <a:bodyPr/>
                    <a:lstStyle/>
                    <a:p>
                      <a:r>
                        <a:rPr lang="en-US" sz="1600" dirty="0" smtClean="0"/>
                        <a:t>1412.1</a:t>
                      </a:r>
                      <a:endParaRPr lang="en-US" sz="1600" dirty="0"/>
                    </a:p>
                  </a:txBody>
                  <a:tcPr/>
                </a:tc>
                <a:tc>
                  <a:txBody>
                    <a:bodyPr/>
                    <a:lstStyle/>
                    <a:p>
                      <a:r>
                        <a:rPr lang="en-US" sz="1600" dirty="0" smtClean="0"/>
                        <a:t>Comments</a:t>
                      </a:r>
                      <a:endParaRPr lang="en-US" sz="1600" dirty="0"/>
                    </a:p>
                  </a:txBody>
                  <a:tcPr/>
                </a:tc>
              </a:tr>
              <a:tr h="337439">
                <a:tc>
                  <a:txBody>
                    <a:bodyPr/>
                    <a:lstStyle/>
                    <a:p>
                      <a:r>
                        <a:rPr lang="en-US" sz="1600" dirty="0" smtClean="0"/>
                        <a:t>Single VD </a:t>
                      </a:r>
                      <a:r>
                        <a:rPr lang="en-US" sz="1600" dirty="0" err="1" smtClean="0"/>
                        <a:t>NoC</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a:t>
                      </a:r>
                      <a:endParaRPr lang="en-US" sz="1600" dirty="0" smtClean="0"/>
                    </a:p>
                  </a:txBody>
                  <a:tcPr/>
                </a:tc>
                <a:tc>
                  <a:txBody>
                    <a:bodyPr/>
                    <a:lstStyle/>
                    <a:p>
                      <a:pPr marL="0" marR="0" indent="0" algn="l" defTabSz="457052" rtl="0" eaLnBrk="1" fontAlgn="auto" latinLnBrk="0" hangingPunct="1">
                        <a:lnSpc>
                          <a:spcPct val="100000"/>
                        </a:lnSpc>
                        <a:spcBef>
                          <a:spcPts val="0"/>
                        </a:spcBef>
                        <a:spcAft>
                          <a:spcPts val="0"/>
                        </a:spcAft>
                        <a:buClrTx/>
                        <a:buSzTx/>
                        <a:buFontTx/>
                        <a:buNone/>
                        <a:tabLst/>
                        <a:defRPr/>
                      </a:pPr>
                      <a:endParaRPr lang="en-US" sz="1600" dirty="0" smtClean="0"/>
                    </a:p>
                  </a:txBody>
                  <a:tcPr/>
                </a:tc>
              </a:tr>
              <a:tr h="337439">
                <a:tc>
                  <a:txBody>
                    <a:bodyPr/>
                    <a:lstStyle/>
                    <a:p>
                      <a:r>
                        <a:rPr lang="en-US" sz="1600" dirty="0" smtClean="0"/>
                        <a:t>Conformal LP w/ LEC</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a:t>
                      </a:r>
                      <a:endParaRPr lang="en-US" sz="1600" dirty="0" smtClean="0"/>
                    </a:p>
                  </a:txBody>
                  <a:tcPr/>
                </a:tc>
                <a:tc>
                  <a:txBody>
                    <a:bodyPr/>
                    <a:lstStyle/>
                    <a:p>
                      <a:pPr marL="0" marR="0" indent="0" algn="l" defTabSz="457052" rtl="0" eaLnBrk="1" fontAlgn="auto" latinLnBrk="0" hangingPunct="1">
                        <a:lnSpc>
                          <a:spcPct val="100000"/>
                        </a:lnSpc>
                        <a:spcBef>
                          <a:spcPts val="0"/>
                        </a:spcBef>
                        <a:spcAft>
                          <a:spcPts val="0"/>
                        </a:spcAft>
                        <a:buClrTx/>
                        <a:buSzTx/>
                        <a:buFontTx/>
                        <a:buNone/>
                        <a:tabLst/>
                        <a:defRPr/>
                      </a:pPr>
                      <a:endParaRPr lang="en-US" sz="1600" dirty="0" smtClean="0"/>
                    </a:p>
                  </a:txBody>
                  <a:tcPr/>
                </a:tc>
              </a:tr>
              <a:tr h="337439">
                <a:tc>
                  <a:txBody>
                    <a:bodyPr/>
                    <a:lstStyle/>
                    <a:p>
                      <a:r>
                        <a:rPr lang="en-US" sz="1600" dirty="0" smtClean="0"/>
                        <a:t>CDC on LP </a:t>
                      </a:r>
                      <a:r>
                        <a:rPr lang="en-US" sz="1600" dirty="0" err="1" smtClean="0"/>
                        <a:t>configs</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a:t>
                      </a:r>
                    </a:p>
                  </a:txBody>
                  <a:tcPr/>
                </a:tc>
                <a:tc>
                  <a:txBody>
                    <a:bodyPr/>
                    <a:lstStyle/>
                    <a:p>
                      <a:pPr marL="0" marR="0" indent="0" algn="l" defTabSz="457052" rtl="0" eaLnBrk="1" fontAlgn="auto" latinLnBrk="0" hangingPunct="1">
                        <a:lnSpc>
                          <a:spcPct val="100000"/>
                        </a:lnSpc>
                        <a:spcBef>
                          <a:spcPts val="0"/>
                        </a:spcBef>
                        <a:spcAft>
                          <a:spcPts val="0"/>
                        </a:spcAft>
                        <a:buClrTx/>
                        <a:buSzTx/>
                        <a:buFontTx/>
                        <a:buNone/>
                        <a:tabLst/>
                        <a:defRPr/>
                      </a:pPr>
                      <a:endParaRPr lang="en-US" sz="1600" dirty="0" smtClean="0">
                        <a:sym typeface="Wingdings" panose="05000000000000000000" pitchFamily="2" charset="2"/>
                      </a:endParaRPr>
                    </a:p>
                  </a:txBody>
                  <a:tcPr/>
                </a:tc>
              </a:tr>
              <a:tr h="337439">
                <a:tc>
                  <a:txBody>
                    <a:bodyPr/>
                    <a:lstStyle/>
                    <a:p>
                      <a:r>
                        <a:rPr lang="en-US" sz="1600" dirty="0" smtClean="0"/>
                        <a:t>Hierarchical CPF</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a:t>
                      </a:r>
                      <a:endParaRPr lang="en-US" sz="1600" dirty="0" smtClean="0"/>
                    </a:p>
                  </a:txBody>
                  <a:tcPr/>
                </a:tc>
                <a:tc>
                  <a:txBody>
                    <a:bodyPr/>
                    <a:lstStyle/>
                    <a:p>
                      <a:pPr marL="0" marR="0" indent="0" algn="l" defTabSz="457052" rtl="0" eaLnBrk="1" fontAlgn="auto" latinLnBrk="0" hangingPunct="1">
                        <a:lnSpc>
                          <a:spcPct val="100000"/>
                        </a:lnSpc>
                        <a:spcBef>
                          <a:spcPts val="0"/>
                        </a:spcBef>
                        <a:spcAft>
                          <a:spcPts val="0"/>
                        </a:spcAft>
                        <a:buClrTx/>
                        <a:buSzTx/>
                        <a:buFontTx/>
                        <a:buNone/>
                        <a:tabLst/>
                        <a:defRPr/>
                      </a:pPr>
                      <a:endParaRPr lang="en-US" sz="1600" dirty="0" smtClean="0"/>
                    </a:p>
                  </a:txBody>
                  <a:tcPr/>
                </a:tc>
              </a:tr>
              <a:tr h="337439">
                <a:tc>
                  <a:txBody>
                    <a:bodyPr/>
                    <a:lstStyle/>
                    <a:p>
                      <a:pPr marL="0" marR="0" indent="0" algn="l" defTabSz="457052" rtl="0" eaLnBrk="1" fontAlgn="auto" latinLnBrk="0" hangingPunct="1">
                        <a:lnSpc>
                          <a:spcPct val="100000"/>
                        </a:lnSpc>
                        <a:spcBef>
                          <a:spcPts val="0"/>
                        </a:spcBef>
                        <a:spcAft>
                          <a:spcPts val="0"/>
                        </a:spcAft>
                        <a:buClrTx/>
                        <a:buSzTx/>
                        <a:buFontTx/>
                        <a:buNone/>
                        <a:tabLst/>
                        <a:defRPr/>
                      </a:pPr>
                      <a:r>
                        <a:rPr lang="en-US" sz="1600" dirty="0" smtClean="0"/>
                        <a:t>LP</a:t>
                      </a:r>
                      <a:r>
                        <a:rPr lang="en-US" sz="1600" baseline="0" dirty="0" smtClean="0"/>
                        <a:t> Sequences (SW &amp; L1 HW FSM)</a:t>
                      </a:r>
                      <a:endParaRPr lang="en-US" sz="1600" dirty="0" smtClean="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a:t>
                      </a:r>
                      <a:endParaRPr lang="en-US" sz="1600" dirty="0" smtClean="0"/>
                    </a:p>
                  </a:txBody>
                  <a:tcPr/>
                </a:tc>
                <a:tc>
                  <a:txBody>
                    <a:bodyPr/>
                    <a:lstStyle/>
                    <a:p>
                      <a:pPr marL="0" marR="0" indent="0" algn="l" defTabSz="457052" rtl="0" eaLnBrk="1" fontAlgn="auto" latinLnBrk="0" hangingPunct="1">
                        <a:lnSpc>
                          <a:spcPct val="100000"/>
                        </a:lnSpc>
                        <a:spcBef>
                          <a:spcPts val="0"/>
                        </a:spcBef>
                        <a:spcAft>
                          <a:spcPts val="0"/>
                        </a:spcAft>
                        <a:buClrTx/>
                        <a:buSzTx/>
                        <a:buFontTx/>
                        <a:buNone/>
                        <a:tabLst/>
                        <a:defRPr/>
                      </a:pPr>
                      <a:endParaRPr lang="en-US" sz="1600" dirty="0" smtClean="0"/>
                    </a:p>
                  </a:txBody>
                  <a:tcPr/>
                </a:tc>
              </a:tr>
              <a:tr h="337439">
                <a:tc>
                  <a:txBody>
                    <a:bodyPr/>
                    <a:lstStyle/>
                    <a:p>
                      <a:r>
                        <a:rPr lang="en-US" sz="1600" dirty="0" smtClean="0"/>
                        <a:t>Power aware</a:t>
                      </a:r>
                      <a:r>
                        <a:rPr lang="en-US" sz="1600" baseline="0" dirty="0" smtClean="0"/>
                        <a:t> AMBA and NS checkers*</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a:t>
                      </a:r>
                      <a:endParaRPr lang="en-US" sz="1600" dirty="0" smtClean="0"/>
                    </a:p>
                  </a:txBody>
                  <a:tcPr/>
                </a:tc>
                <a:tc>
                  <a:txBody>
                    <a:bodyPr/>
                    <a:lstStyle/>
                    <a:p>
                      <a:pPr marL="0" marR="0" indent="0" algn="l" defTabSz="457052" rtl="0" eaLnBrk="1" fontAlgn="auto" latinLnBrk="0" hangingPunct="1">
                        <a:lnSpc>
                          <a:spcPct val="100000"/>
                        </a:lnSpc>
                        <a:spcBef>
                          <a:spcPts val="0"/>
                        </a:spcBef>
                        <a:spcAft>
                          <a:spcPts val="0"/>
                        </a:spcAft>
                        <a:buClrTx/>
                        <a:buSzTx/>
                        <a:buFontTx/>
                        <a:buNone/>
                        <a:tabLst/>
                        <a:defRPr/>
                      </a:pPr>
                      <a:endParaRPr lang="en-US" sz="1600" dirty="0" smtClean="0"/>
                    </a:p>
                  </a:txBody>
                  <a:tcPr/>
                </a:tc>
              </a:tr>
              <a:tr h="337439">
                <a:tc>
                  <a:txBody>
                    <a:bodyPr/>
                    <a:lstStyle/>
                    <a:p>
                      <a:r>
                        <a:rPr lang="en-US" sz="1600" dirty="0" err="1" smtClean="0"/>
                        <a:t>NocWeaver</a:t>
                      </a:r>
                      <a:r>
                        <a:rPr lang="en-US" sz="1600" dirty="0" smtClean="0"/>
                        <a:t> for LP </a:t>
                      </a:r>
                      <a:r>
                        <a:rPr lang="en-US" sz="1600" dirty="0" err="1" smtClean="0"/>
                        <a:t>configs</a:t>
                      </a:r>
                      <a:endParaRPr lang="en-US" sz="1600" dirty="0"/>
                    </a:p>
                  </a:txBody>
                  <a:tcPr/>
                </a:tc>
                <a:tc>
                  <a:txBody>
                    <a:bodyPr/>
                    <a:lstStyle/>
                    <a:p>
                      <a:pPr algn="ctr"/>
                      <a:r>
                        <a:rPr lang="en-US" sz="1600" dirty="0" smtClean="0">
                          <a:sym typeface="Wingdings" panose="05000000000000000000" pitchFamily="2" charset="2"/>
                        </a:rPr>
                        <a:t></a:t>
                      </a:r>
                      <a:endParaRPr lang="en-US" sz="1600" dirty="0"/>
                    </a:p>
                  </a:txBody>
                  <a:tcPr/>
                </a:tc>
                <a:tc>
                  <a:txBody>
                    <a:bodyPr/>
                    <a:lstStyle/>
                    <a:p>
                      <a:pPr algn="l"/>
                      <a:r>
                        <a:rPr lang="en-US" sz="1600" dirty="0" smtClean="0"/>
                        <a:t>Daily 1000 </a:t>
                      </a:r>
                      <a:r>
                        <a:rPr lang="en-US" sz="1600" dirty="0" err="1" smtClean="0"/>
                        <a:t>configs</a:t>
                      </a:r>
                      <a:r>
                        <a:rPr lang="en-US" sz="1600" dirty="0" smtClean="0"/>
                        <a:t> were run with LP enabled</a:t>
                      </a:r>
                      <a:endParaRPr lang="en-US" sz="1600" dirty="0"/>
                    </a:p>
                  </a:txBody>
                  <a:tcPr/>
                </a:tc>
              </a:tr>
              <a:tr h="337439">
                <a:tc gridSpan="2">
                  <a:txBody>
                    <a:bodyPr/>
                    <a:lstStyle/>
                    <a:p>
                      <a:r>
                        <a:rPr lang="en-US" sz="1600" dirty="0" smtClean="0"/>
                        <a:t>LP Assertion IP</a:t>
                      </a:r>
                      <a:endParaRPr lang="en-US" sz="1600" dirty="0"/>
                    </a:p>
                  </a:txBody>
                  <a:tcPr/>
                </a:tc>
                <a:tc hMerge="1">
                  <a:txBody>
                    <a:bodyPr/>
                    <a:lstStyle/>
                    <a:p>
                      <a:endParaRPr lang="en-US"/>
                    </a:p>
                  </a:txBody>
                  <a:tcPr/>
                </a:tc>
                <a:tc>
                  <a:txBody>
                    <a:bodyPr/>
                    <a:lstStyle/>
                    <a:p>
                      <a:pPr algn="l"/>
                      <a:endParaRPr lang="en-US" sz="1600" dirty="0"/>
                    </a:p>
                  </a:txBody>
                  <a:tcPr/>
                </a:tc>
              </a:tr>
              <a:tr h="337439">
                <a:tc>
                  <a:txBody>
                    <a:bodyPr/>
                    <a:lstStyle/>
                    <a:p>
                      <a:r>
                        <a:rPr lang="en-US" sz="1600" dirty="0" smtClean="0"/>
                        <a:t>    SW</a:t>
                      </a:r>
                      <a:r>
                        <a:rPr lang="en-US" sz="1600" baseline="0" dirty="0" smtClean="0"/>
                        <a:t> AIP</a:t>
                      </a:r>
                      <a:endParaRPr lang="en-US" sz="1600" dirty="0"/>
                    </a:p>
                  </a:txBody>
                  <a:tcPr/>
                </a:tc>
                <a:tc>
                  <a:txBody>
                    <a:bodyPr/>
                    <a:lstStyle/>
                    <a:p>
                      <a:pPr algn="ctr"/>
                      <a:r>
                        <a:rPr lang="en-US" sz="1600" i="1" dirty="0" smtClean="0">
                          <a:sym typeface="Wingdings" panose="05000000000000000000" pitchFamily="2" charset="2"/>
                        </a:rPr>
                        <a:t>X</a:t>
                      </a:r>
                      <a:endParaRPr lang="en-US" sz="1600" dirty="0"/>
                    </a:p>
                  </a:txBody>
                  <a:tcPr/>
                </a:tc>
                <a:tc>
                  <a:txBody>
                    <a:bodyPr/>
                    <a:lstStyle/>
                    <a:p>
                      <a:pPr algn="l"/>
                      <a:endParaRPr lang="en-US" sz="1600" dirty="0"/>
                    </a:p>
                  </a:txBody>
                  <a:tcPr/>
                </a:tc>
              </a:tr>
              <a:tr h="337439">
                <a:tc>
                  <a:txBody>
                    <a:bodyPr/>
                    <a:lstStyle/>
                    <a:p>
                      <a:r>
                        <a:rPr lang="en-US" sz="1600" dirty="0" smtClean="0"/>
                        <a:t>    Intra</a:t>
                      </a:r>
                      <a:r>
                        <a:rPr lang="en-US" sz="1600" baseline="0" dirty="0" smtClean="0"/>
                        <a:t> AIP</a:t>
                      </a:r>
                      <a:endParaRPr lang="en-US" sz="1600" dirty="0"/>
                    </a:p>
                  </a:txBody>
                  <a:tcPr/>
                </a:tc>
                <a:tc>
                  <a:txBody>
                    <a:bodyPr/>
                    <a:lstStyle/>
                    <a:p>
                      <a:pPr algn="ctr"/>
                      <a:r>
                        <a:rPr lang="en-US" sz="1600" dirty="0" smtClean="0">
                          <a:sym typeface="Wingdings" panose="05000000000000000000" pitchFamily="2" charset="2"/>
                        </a:rPr>
                        <a:t></a:t>
                      </a:r>
                      <a:endParaRPr lang="en-US" sz="1600" dirty="0"/>
                    </a:p>
                  </a:txBody>
                  <a:tcPr/>
                </a:tc>
                <a:tc>
                  <a:txBody>
                    <a:bodyPr/>
                    <a:lstStyle/>
                    <a:p>
                      <a:pPr algn="l"/>
                      <a:endParaRPr lang="en-US" sz="1600" dirty="0"/>
                    </a:p>
                  </a:txBody>
                  <a:tcPr/>
                </a:tc>
              </a:tr>
              <a:tr h="337439">
                <a:tc>
                  <a:txBody>
                    <a:bodyPr/>
                    <a:lstStyle/>
                    <a:p>
                      <a:r>
                        <a:rPr lang="en-US" sz="1600" dirty="0" smtClean="0"/>
                        <a:t>    Inter</a:t>
                      </a:r>
                      <a:r>
                        <a:rPr lang="en-US" sz="1600" baseline="0" dirty="0" smtClean="0"/>
                        <a:t> AIP</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i="1" dirty="0" smtClean="0">
                          <a:sym typeface="Wingdings" panose="05000000000000000000" pitchFamily="2" charset="2"/>
                        </a:rPr>
                        <a:t>X</a:t>
                      </a:r>
                      <a:endParaRPr lang="en-US" sz="1600" dirty="0" smtClean="0"/>
                    </a:p>
                  </a:txBody>
                  <a:tcPr/>
                </a:tc>
                <a:tc>
                  <a:txBody>
                    <a:bodyPr/>
                    <a:lstStyle/>
                    <a:p>
                      <a:pPr marL="0" marR="0" indent="0" algn="l" defTabSz="457052"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Last</a:t>
                      </a:r>
                      <a:r>
                        <a:rPr lang="en-US" sz="1600" baseline="0" dirty="0" smtClean="0">
                          <a:sym typeface="Wingdings" panose="05000000000000000000" pitchFamily="2" charset="2"/>
                        </a:rPr>
                        <a:t> minute bug in checker</a:t>
                      </a:r>
                      <a:endParaRPr lang="en-US" sz="1600" dirty="0" smtClean="0">
                        <a:sym typeface="Wingdings" panose="05000000000000000000" pitchFamily="2" charset="2"/>
                      </a:endParaRPr>
                    </a:p>
                  </a:txBody>
                  <a:tcPr/>
                </a:tc>
              </a:tr>
              <a:tr h="337439">
                <a:tc>
                  <a:txBody>
                    <a:bodyPr/>
                    <a:lstStyle/>
                    <a:p>
                      <a:pPr marL="0" marR="0" indent="0" algn="l" defTabSz="457052" rtl="0" eaLnBrk="1" fontAlgn="auto" latinLnBrk="0" hangingPunct="1">
                        <a:lnSpc>
                          <a:spcPct val="100000"/>
                        </a:lnSpc>
                        <a:spcBef>
                          <a:spcPts val="0"/>
                        </a:spcBef>
                        <a:spcAft>
                          <a:spcPts val="0"/>
                        </a:spcAft>
                        <a:buClrTx/>
                        <a:buSzTx/>
                        <a:buFontTx/>
                        <a:buNone/>
                        <a:tabLst/>
                        <a:defRPr/>
                      </a:pPr>
                      <a:r>
                        <a:rPr lang="en-US" sz="1600" dirty="0" smtClean="0"/>
                        <a:t>    PP AIP &amp; Coverage</a:t>
                      </a: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i="1" dirty="0" smtClean="0">
                          <a:sym typeface="Wingdings" panose="05000000000000000000" pitchFamily="2" charset="2"/>
                        </a:rPr>
                        <a:t>X</a:t>
                      </a:r>
                      <a:endParaRPr lang="en-US" sz="1600" dirty="0" smtClean="0"/>
                    </a:p>
                  </a:txBody>
                  <a:tcPr/>
                </a:tc>
                <a:tc>
                  <a:txBody>
                    <a:bodyPr/>
                    <a:lstStyle/>
                    <a:p>
                      <a:pPr algn="l"/>
                      <a:r>
                        <a:rPr lang="en-US" sz="1600" dirty="0" smtClean="0"/>
                        <a:t>PP</a:t>
                      </a:r>
                      <a:r>
                        <a:rPr lang="en-US" sz="1600" baseline="0" dirty="0" smtClean="0"/>
                        <a:t> will become PD for v2</a:t>
                      </a:r>
                      <a:endParaRPr lang="en-US" sz="1600" dirty="0"/>
                    </a:p>
                  </a:txBody>
                  <a:tcPr/>
                </a:tc>
              </a:tr>
              <a:tr h="337439">
                <a:tc>
                  <a:txBody>
                    <a:bodyPr/>
                    <a:lstStyle/>
                    <a:p>
                      <a:r>
                        <a:rPr lang="en-US" sz="1600" dirty="0" smtClean="0"/>
                        <a:t>    LP</a:t>
                      </a:r>
                      <a:r>
                        <a:rPr lang="en-US" sz="1600" baseline="0" dirty="0" smtClean="0"/>
                        <a:t> Coverage</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i="1" dirty="0" smtClean="0">
                          <a:sym typeface="Wingdings" panose="05000000000000000000" pitchFamily="2" charset="2"/>
                        </a:rPr>
                        <a:t>X</a:t>
                      </a:r>
                      <a:endParaRPr lang="en-US" sz="1600" dirty="0" smtClean="0"/>
                    </a:p>
                  </a:txBody>
                  <a:tcPr/>
                </a:tc>
                <a:tc>
                  <a:txBody>
                    <a:bodyPr/>
                    <a:lstStyle/>
                    <a:p>
                      <a:pPr marL="0" marR="0" indent="0" algn="l" defTabSz="457052" rtl="0" eaLnBrk="1" fontAlgn="auto" latinLnBrk="0" hangingPunct="1">
                        <a:lnSpc>
                          <a:spcPct val="100000"/>
                        </a:lnSpc>
                        <a:spcBef>
                          <a:spcPts val="0"/>
                        </a:spcBef>
                        <a:spcAft>
                          <a:spcPts val="0"/>
                        </a:spcAft>
                        <a:buClrTx/>
                        <a:buSzTx/>
                        <a:buFontTx/>
                        <a:buNone/>
                        <a:tabLst/>
                        <a:defRPr/>
                      </a:pPr>
                      <a:endParaRPr lang="en-US" sz="1600" dirty="0" smtClean="0"/>
                    </a:p>
                  </a:txBody>
                  <a:tcPr/>
                </a:tc>
              </a:tr>
            </a:tbl>
          </a:graphicData>
        </a:graphic>
      </p:graphicFrame>
    </p:spTree>
    <p:extLst>
      <p:ext uri="{BB962C8B-B14F-4D97-AF65-F5344CB8AC3E}">
        <p14:creationId xmlns:p14="http://schemas.microsoft.com/office/powerpoint/2010/main" val="82602441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4104"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897147"/>
            <a:ext cx="12192001" cy="5281231"/>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1412.1 LP Release &amp; Status</a:t>
            </a:r>
            <a:endParaRPr lang="en-US" sz="2400" dirty="0"/>
          </a:p>
        </p:txBody>
      </p:sp>
      <p:sp>
        <p:nvSpPr>
          <p:cNvPr id="5" name="TextBox 4"/>
          <p:cNvSpPr txBox="1"/>
          <p:nvPr/>
        </p:nvSpPr>
        <p:spPr bwMode="auto">
          <a:xfrm>
            <a:off x="793105" y="1278294"/>
            <a:ext cx="9358605" cy="369332"/>
          </a:xfrm>
          <a:prstGeom prst="rect">
            <a:avLst/>
          </a:prstGeom>
          <a:noFill/>
          <a:ln w="9525">
            <a:noFill/>
            <a:miter lim="800000"/>
            <a:headEnd/>
            <a:tailEnd/>
          </a:ln>
        </p:spPr>
        <p:txBody>
          <a:bodyPr wrap="square" rtlCol="0">
            <a:spAutoFit/>
          </a:bodyPr>
          <a:lstStyle/>
          <a:p>
            <a:endParaRPr lang="en-US" dirty="0" smtClean="0">
              <a:solidFill>
                <a:schemeClr val="bg1"/>
              </a:solidFill>
              <a:latin typeface="DIN"/>
            </a:endParaRPr>
          </a:p>
        </p:txBody>
      </p:sp>
      <p:graphicFrame>
        <p:nvGraphicFramePr>
          <p:cNvPr id="4" name="Table 3"/>
          <p:cNvGraphicFramePr>
            <a:graphicFrameLocks noGrp="1"/>
          </p:cNvGraphicFramePr>
          <p:nvPr>
            <p:extLst>
              <p:ext uri="{D42A27DB-BD31-4B8C-83A1-F6EECF244321}">
                <p14:modId xmlns:p14="http://schemas.microsoft.com/office/powerpoint/2010/main" val="1785314428"/>
              </p:ext>
            </p:extLst>
          </p:nvPr>
        </p:nvGraphicFramePr>
        <p:xfrm>
          <a:off x="638044" y="968275"/>
          <a:ext cx="9618764" cy="4049268"/>
        </p:xfrm>
        <a:graphic>
          <a:graphicData uri="http://schemas.openxmlformats.org/drawingml/2006/table">
            <a:tbl>
              <a:tblPr firstRow="1" bandRow="1">
                <a:tableStyleId>{5C22544A-7EE6-4342-B048-85BDC9FD1C3A}</a:tableStyleId>
              </a:tblPr>
              <a:tblGrid>
                <a:gridCol w="3818273"/>
                <a:gridCol w="917940"/>
                <a:gridCol w="4882551"/>
              </a:tblGrid>
              <a:tr h="337439">
                <a:tc>
                  <a:txBody>
                    <a:bodyPr/>
                    <a:lstStyle/>
                    <a:p>
                      <a:r>
                        <a:rPr lang="en-US" sz="1600" dirty="0" smtClean="0"/>
                        <a:t>LP</a:t>
                      </a:r>
                      <a:r>
                        <a:rPr lang="en-US" sz="1600" baseline="0" dirty="0" smtClean="0"/>
                        <a:t> Feature</a:t>
                      </a:r>
                      <a:endParaRPr lang="en-US" sz="1600" dirty="0"/>
                    </a:p>
                  </a:txBody>
                  <a:tcPr/>
                </a:tc>
                <a:tc>
                  <a:txBody>
                    <a:bodyPr/>
                    <a:lstStyle/>
                    <a:p>
                      <a:r>
                        <a:rPr lang="en-US" sz="1600" dirty="0" smtClean="0"/>
                        <a:t>1412.1</a:t>
                      </a:r>
                      <a:endParaRPr lang="en-US" sz="1600" dirty="0"/>
                    </a:p>
                  </a:txBody>
                  <a:tcPr/>
                </a:tc>
                <a:tc>
                  <a:txBody>
                    <a:bodyPr/>
                    <a:lstStyle/>
                    <a:p>
                      <a:r>
                        <a:rPr lang="en-US" sz="1600" dirty="0" smtClean="0"/>
                        <a:t>Comments</a:t>
                      </a:r>
                      <a:endParaRPr lang="en-US" sz="1600" dirty="0"/>
                    </a:p>
                  </a:txBody>
                  <a:tcPr/>
                </a:tc>
              </a:tr>
              <a:tr h="337439">
                <a:tc>
                  <a:txBody>
                    <a:bodyPr/>
                    <a:lstStyle/>
                    <a:p>
                      <a:r>
                        <a:rPr lang="en-US" sz="1600" dirty="0" smtClean="0"/>
                        <a:t>Sanity TB</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a:t>
                      </a:r>
                    </a:p>
                  </a:txBody>
                  <a:tcPr/>
                </a:tc>
                <a:tc>
                  <a:txBody>
                    <a:bodyPr/>
                    <a:lstStyle/>
                    <a:p>
                      <a:pPr marL="0" marR="0" indent="0" algn="l" defTabSz="457052" rtl="0" eaLnBrk="1" fontAlgn="auto" latinLnBrk="0" hangingPunct="1">
                        <a:lnSpc>
                          <a:spcPct val="100000"/>
                        </a:lnSpc>
                        <a:spcBef>
                          <a:spcPts val="0"/>
                        </a:spcBef>
                        <a:spcAft>
                          <a:spcPts val="0"/>
                        </a:spcAft>
                        <a:buClrTx/>
                        <a:buSzTx/>
                        <a:buFontTx/>
                        <a:buNone/>
                        <a:tabLst/>
                        <a:defRPr/>
                      </a:pPr>
                      <a:endParaRPr lang="en-US" sz="1600" dirty="0" smtClean="0"/>
                    </a:p>
                  </a:txBody>
                  <a:tcPr/>
                </a:tc>
              </a:tr>
              <a:tr h="337439">
                <a:tc>
                  <a:txBody>
                    <a:bodyPr/>
                    <a:lstStyle/>
                    <a:p>
                      <a:pPr marL="0" marR="0" indent="0" algn="l" defTabSz="457052" rtl="0" eaLnBrk="1" fontAlgn="auto" latinLnBrk="0" hangingPunct="1">
                        <a:lnSpc>
                          <a:spcPct val="100000"/>
                        </a:lnSpc>
                        <a:spcBef>
                          <a:spcPts val="0"/>
                        </a:spcBef>
                        <a:spcAft>
                          <a:spcPts val="0"/>
                        </a:spcAft>
                        <a:buClrTx/>
                        <a:buSzTx/>
                        <a:buFontTx/>
                        <a:buNone/>
                        <a:tabLst/>
                        <a:defRPr/>
                      </a:pPr>
                      <a:r>
                        <a:rPr lang="en-US" sz="1600" dirty="0" smtClean="0"/>
                        <a:t>LP flow for Synthesis</a:t>
                      </a:r>
                    </a:p>
                  </a:txBody>
                  <a:tcPr/>
                </a:tc>
                <a:tc>
                  <a:txBody>
                    <a:bodyPr/>
                    <a:lstStyle/>
                    <a:p>
                      <a:pPr algn="ctr"/>
                      <a:r>
                        <a:rPr lang="en-US" sz="1600" i="1" dirty="0" smtClean="0">
                          <a:sym typeface="Wingdings" panose="05000000000000000000" pitchFamily="2" charset="2"/>
                        </a:rPr>
                        <a:t>X</a:t>
                      </a:r>
                      <a:endParaRPr lang="en-US" sz="1600" dirty="0"/>
                    </a:p>
                  </a:txBody>
                  <a:tcPr/>
                </a:tc>
                <a:tc>
                  <a:txBody>
                    <a:bodyPr/>
                    <a:lstStyle/>
                    <a:p>
                      <a:pPr marL="0" marR="0" indent="0" algn="l" defTabSz="457052" rtl="0" eaLnBrk="1" fontAlgn="auto" latinLnBrk="0" hangingPunct="1">
                        <a:lnSpc>
                          <a:spcPct val="100000"/>
                        </a:lnSpc>
                        <a:spcBef>
                          <a:spcPts val="0"/>
                        </a:spcBef>
                        <a:spcAft>
                          <a:spcPts val="0"/>
                        </a:spcAft>
                        <a:buClrTx/>
                        <a:buSzTx/>
                        <a:buFontTx/>
                        <a:buNone/>
                        <a:tabLst/>
                        <a:defRPr/>
                      </a:pPr>
                      <a:r>
                        <a:rPr lang="en-US" sz="1600" dirty="0" smtClean="0"/>
                        <a:t>Delivered to customer with flat synthesis only</a:t>
                      </a:r>
                    </a:p>
                  </a:txBody>
                  <a:tcPr/>
                </a:tc>
              </a:tr>
              <a:tr h="337439">
                <a:tc>
                  <a:txBody>
                    <a:bodyPr/>
                    <a:lstStyle/>
                    <a:p>
                      <a:r>
                        <a:rPr lang="en-US" sz="1600" dirty="0" smtClean="0"/>
                        <a:t>Documentation</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a:t>
                      </a:r>
                      <a:endParaRPr lang="en-US" sz="1600" dirty="0" smtClean="0"/>
                    </a:p>
                  </a:txBody>
                  <a:tcPr/>
                </a:tc>
                <a:tc>
                  <a:txBody>
                    <a:bodyPr/>
                    <a:lstStyle/>
                    <a:p>
                      <a:pPr marL="0" marR="0" indent="0" algn="l" defTabSz="457052" rtl="0" eaLnBrk="1" fontAlgn="auto" latinLnBrk="0" hangingPunct="1">
                        <a:lnSpc>
                          <a:spcPct val="100000"/>
                        </a:lnSpc>
                        <a:spcBef>
                          <a:spcPts val="0"/>
                        </a:spcBef>
                        <a:spcAft>
                          <a:spcPts val="0"/>
                        </a:spcAft>
                        <a:buClrTx/>
                        <a:buSzTx/>
                        <a:buFontTx/>
                        <a:buNone/>
                        <a:tabLst/>
                        <a:defRPr/>
                      </a:pPr>
                      <a:endParaRPr lang="en-US" sz="1600" dirty="0" smtClean="0">
                        <a:sym typeface="Wingdings" panose="05000000000000000000" pitchFamily="2" charset="2"/>
                      </a:endParaRPr>
                    </a:p>
                  </a:txBody>
                  <a:tcPr/>
                </a:tc>
              </a:tr>
              <a:tr h="337439">
                <a:tc>
                  <a:txBody>
                    <a:bodyPr/>
                    <a:lstStyle/>
                    <a:p>
                      <a:pPr marL="0" marR="0" indent="0" algn="l" defTabSz="457052" rtl="0" eaLnBrk="1" fontAlgn="auto" latinLnBrk="0" hangingPunct="1">
                        <a:lnSpc>
                          <a:spcPct val="100000"/>
                        </a:lnSpc>
                        <a:spcBef>
                          <a:spcPts val="0"/>
                        </a:spcBef>
                        <a:spcAft>
                          <a:spcPts val="0"/>
                        </a:spcAft>
                        <a:buClrTx/>
                        <a:buSzTx/>
                        <a:buFontTx/>
                        <a:buNone/>
                        <a:tabLst/>
                        <a:defRPr/>
                      </a:pPr>
                      <a:r>
                        <a:rPr lang="en-US" sz="1600" dirty="0" smtClean="0"/>
                        <a:t>*Cold reset Power</a:t>
                      </a:r>
                      <a:r>
                        <a:rPr lang="en-US" sz="1600" baseline="0" dirty="0" smtClean="0"/>
                        <a:t> Profile</a:t>
                      </a:r>
                      <a:endParaRPr lang="en-US" sz="1600" dirty="0" smtClean="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i="1" dirty="0" smtClean="0">
                          <a:sym typeface="Wingdings" panose="05000000000000000000" pitchFamily="2" charset="2"/>
                        </a:rPr>
                        <a:t>X</a:t>
                      </a:r>
                      <a:endParaRPr lang="en-US" sz="1600" i="1" dirty="0" smtClean="0"/>
                    </a:p>
                  </a:txBody>
                  <a:tcPr/>
                </a:tc>
                <a:tc>
                  <a:txBody>
                    <a:bodyPr/>
                    <a:lstStyle/>
                    <a:p>
                      <a:pPr marL="0" marR="0" indent="0" algn="l" defTabSz="457052" rtl="0" eaLnBrk="1" fontAlgn="auto" latinLnBrk="0" hangingPunct="1">
                        <a:lnSpc>
                          <a:spcPct val="100000"/>
                        </a:lnSpc>
                        <a:spcBef>
                          <a:spcPts val="0"/>
                        </a:spcBef>
                        <a:spcAft>
                          <a:spcPts val="0"/>
                        </a:spcAft>
                        <a:buClrTx/>
                        <a:buSzTx/>
                        <a:buFontTx/>
                        <a:buNone/>
                        <a:tabLst/>
                        <a:defRPr/>
                      </a:pPr>
                      <a:r>
                        <a:rPr lang="en-US" sz="1600" dirty="0" smtClean="0"/>
                        <a:t>Due to Sanity</a:t>
                      </a:r>
                      <a:r>
                        <a:rPr lang="en-US" sz="1600" baseline="0" dirty="0" smtClean="0"/>
                        <a:t> bench support</a:t>
                      </a:r>
                      <a:endParaRPr lang="en-US" sz="1600" dirty="0" smtClean="0"/>
                    </a:p>
                  </a:txBody>
                  <a:tcPr/>
                </a:tc>
              </a:tr>
              <a:tr h="337439">
                <a:tc>
                  <a:txBody>
                    <a:bodyPr/>
                    <a:lstStyle/>
                    <a:p>
                      <a:r>
                        <a:rPr lang="en-US" sz="1600" dirty="0" smtClean="0"/>
                        <a:t>*Clock</a:t>
                      </a:r>
                      <a:r>
                        <a:rPr lang="en-US" sz="1600" baseline="0" dirty="0" smtClean="0"/>
                        <a:t> cross to ratio fast and slow</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i="1" dirty="0" smtClean="0">
                          <a:sym typeface="Wingdings" panose="05000000000000000000" pitchFamily="2" charset="2"/>
                        </a:rPr>
                        <a:t>X</a:t>
                      </a:r>
                      <a:endParaRPr lang="en-US" sz="1600" dirty="0" smtClean="0"/>
                    </a:p>
                  </a:txBody>
                  <a:tcPr/>
                </a:tc>
                <a:tc>
                  <a:txBody>
                    <a:bodyPr/>
                    <a:lstStyle/>
                    <a:p>
                      <a:pPr marL="0" marR="0" indent="0" algn="l" defTabSz="457052" rtl="0" eaLnBrk="1" fontAlgn="auto" latinLnBrk="0" hangingPunct="1">
                        <a:lnSpc>
                          <a:spcPct val="100000"/>
                        </a:lnSpc>
                        <a:spcBef>
                          <a:spcPts val="0"/>
                        </a:spcBef>
                        <a:spcAft>
                          <a:spcPts val="0"/>
                        </a:spcAft>
                        <a:buClrTx/>
                        <a:buSzTx/>
                        <a:buFontTx/>
                        <a:buNone/>
                        <a:tabLst/>
                        <a:defRPr/>
                      </a:pPr>
                      <a:r>
                        <a:rPr lang="en-US" sz="1600" dirty="0" smtClean="0"/>
                        <a:t>Last minute RTL bug</a:t>
                      </a:r>
                    </a:p>
                  </a:txBody>
                  <a:tcPr/>
                </a:tc>
              </a:tr>
              <a:tr h="337439">
                <a:tc>
                  <a:txBody>
                    <a:bodyPr/>
                    <a:lstStyle/>
                    <a:p>
                      <a:r>
                        <a:rPr lang="en-US" sz="1600" dirty="0" smtClean="0"/>
                        <a:t>*RTL</a:t>
                      </a:r>
                      <a:r>
                        <a:rPr lang="en-US" sz="1600" baseline="0" dirty="0" smtClean="0"/>
                        <a:t> grouping</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i="1" dirty="0" smtClean="0">
                          <a:sym typeface="Wingdings" panose="05000000000000000000" pitchFamily="2" charset="2"/>
                        </a:rPr>
                        <a:t>X</a:t>
                      </a:r>
                      <a:endParaRPr lang="en-US" sz="1600" dirty="0" smtClean="0"/>
                    </a:p>
                  </a:txBody>
                  <a:tcPr/>
                </a:tc>
                <a:tc>
                  <a:txBody>
                    <a:bodyPr/>
                    <a:lstStyle/>
                    <a:p>
                      <a:pPr marL="0" marR="0" indent="0" algn="l" defTabSz="457052" rtl="0" eaLnBrk="1" fontAlgn="auto" latinLnBrk="0" hangingPunct="1">
                        <a:lnSpc>
                          <a:spcPct val="100000"/>
                        </a:lnSpc>
                        <a:spcBef>
                          <a:spcPts val="0"/>
                        </a:spcBef>
                        <a:spcAft>
                          <a:spcPts val="0"/>
                        </a:spcAft>
                        <a:buClrTx/>
                        <a:buSzTx/>
                        <a:buFontTx/>
                        <a:buNone/>
                        <a:tabLst/>
                        <a:defRPr/>
                      </a:pPr>
                      <a:endParaRPr lang="en-US" sz="1600" dirty="0" smtClean="0"/>
                    </a:p>
                  </a:txBody>
                  <a:tcPr/>
                </a:tc>
              </a:tr>
              <a:tr h="337439">
                <a:tc>
                  <a:txBody>
                    <a:bodyPr/>
                    <a:lstStyle/>
                    <a:p>
                      <a:pPr marL="0" marR="0" indent="0" algn="l" defTabSz="457052" rtl="0" eaLnBrk="1" fontAlgn="auto" latinLnBrk="0" hangingPunct="1">
                        <a:lnSpc>
                          <a:spcPct val="100000"/>
                        </a:lnSpc>
                        <a:spcBef>
                          <a:spcPts val="0"/>
                        </a:spcBef>
                        <a:spcAft>
                          <a:spcPts val="0"/>
                        </a:spcAft>
                        <a:buClrTx/>
                        <a:buSzTx/>
                        <a:buFontTx/>
                        <a:buNone/>
                        <a:tabLst/>
                        <a:defRPr/>
                      </a:pPr>
                      <a:r>
                        <a:rPr lang="en-US" sz="1600" dirty="0" smtClean="0"/>
                        <a:t>AHBLM in</a:t>
                      </a:r>
                      <a:r>
                        <a:rPr lang="en-US" sz="1600" baseline="0" dirty="0" smtClean="0"/>
                        <a:t> same Host PD</a:t>
                      </a:r>
                      <a:endParaRPr lang="en-US" sz="1600" dirty="0" smtClean="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i="1" dirty="0" smtClean="0">
                          <a:sym typeface="Wingdings" panose="05000000000000000000" pitchFamily="2" charset="2"/>
                        </a:rPr>
                        <a:t>X</a:t>
                      </a:r>
                      <a:endParaRPr lang="en-US" sz="1600" dirty="0" smtClean="0"/>
                    </a:p>
                  </a:txBody>
                  <a:tcPr/>
                </a:tc>
                <a:tc>
                  <a:txBody>
                    <a:bodyPr/>
                    <a:lstStyle/>
                    <a:p>
                      <a:pPr algn="l"/>
                      <a:r>
                        <a:rPr lang="en-US" sz="1600" dirty="0" smtClean="0"/>
                        <a:t>Architecture</a:t>
                      </a:r>
                      <a:r>
                        <a:rPr lang="en-US" sz="1600" baseline="0" dirty="0" smtClean="0"/>
                        <a:t> bug</a:t>
                      </a:r>
                      <a:endParaRPr lang="en-US" sz="1600" dirty="0"/>
                    </a:p>
                  </a:txBody>
                  <a:tcPr/>
                </a:tc>
              </a:tr>
              <a:tr h="337439">
                <a:tc>
                  <a:txBody>
                    <a:bodyPr/>
                    <a:lstStyle/>
                    <a:p>
                      <a:r>
                        <a:rPr lang="en-US" sz="1600" dirty="0" smtClean="0"/>
                        <a:t>*Host checkers and </a:t>
                      </a:r>
                      <a:r>
                        <a:rPr lang="en-US" sz="1600" dirty="0" err="1" smtClean="0"/>
                        <a:t>Scbds</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i="1" dirty="0" smtClean="0">
                          <a:sym typeface="Wingdings" panose="05000000000000000000" pitchFamily="2" charset="2"/>
                        </a:rPr>
                        <a:t>X</a:t>
                      </a:r>
                      <a:endParaRPr lang="en-US" sz="1600" dirty="0" smtClean="0"/>
                    </a:p>
                  </a:txBody>
                  <a:tcPr/>
                </a:tc>
                <a:tc>
                  <a:txBody>
                    <a:bodyPr/>
                    <a:lstStyle/>
                    <a:p>
                      <a:pPr algn="l"/>
                      <a:r>
                        <a:rPr lang="en-US" sz="1600" dirty="0" smtClean="0"/>
                        <a:t>TB </a:t>
                      </a:r>
                      <a:r>
                        <a:rPr lang="en-US" sz="1600" dirty="0" err="1" smtClean="0"/>
                        <a:t>Transactors</a:t>
                      </a:r>
                      <a:r>
                        <a:rPr lang="en-US" sz="1600" dirty="0" smtClean="0"/>
                        <a:t> Sync resolves in v2</a:t>
                      </a:r>
                      <a:endParaRPr lang="en-US" sz="1600" dirty="0"/>
                    </a:p>
                  </a:txBody>
                  <a:tcPr/>
                </a:tc>
              </a:tr>
              <a:tr h="337439">
                <a:tc>
                  <a:txBody>
                    <a:bodyPr/>
                    <a:lstStyle/>
                    <a:p>
                      <a:r>
                        <a:rPr lang="en-US" sz="1600" dirty="0" smtClean="0"/>
                        <a:t>*AHB2AXI checker</a:t>
                      </a:r>
                      <a:endParaRPr lang="en-US" sz="1600" dirty="0"/>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600" i="1" dirty="0" smtClean="0">
                          <a:sym typeface="Wingdings" panose="05000000000000000000" pitchFamily="2" charset="2"/>
                        </a:rPr>
                        <a:t>X</a:t>
                      </a:r>
                      <a:endParaRPr lang="en-US" sz="1600" dirty="0" smtClean="0"/>
                    </a:p>
                  </a:txBody>
                  <a:tcPr/>
                </a:tc>
                <a:tc>
                  <a:txBody>
                    <a:bodyPr/>
                    <a:lstStyle/>
                    <a:p>
                      <a:pPr algn="l"/>
                      <a:r>
                        <a:rPr lang="en-US" sz="1600" dirty="0" smtClean="0"/>
                        <a:t>Assertions need to be power aware</a:t>
                      </a:r>
                      <a:endParaRPr lang="en-US" sz="1600" dirty="0"/>
                    </a:p>
                  </a:txBody>
                  <a:tcPr/>
                </a:tc>
              </a:tr>
              <a:tr h="337439">
                <a:tc>
                  <a:txBody>
                    <a:bodyPr/>
                    <a:lstStyle/>
                    <a:p>
                      <a:r>
                        <a:rPr lang="en-US" sz="1600" dirty="0" smtClean="0"/>
                        <a:t>Dynamic</a:t>
                      </a:r>
                      <a:r>
                        <a:rPr lang="en-US" sz="1600" baseline="0" dirty="0" smtClean="0"/>
                        <a:t> clock frequency handling</a:t>
                      </a:r>
                      <a:endParaRPr lang="en-US" sz="1600" dirty="0"/>
                    </a:p>
                  </a:txBody>
                  <a:tcPr/>
                </a:tc>
                <a:tc>
                  <a:txBody>
                    <a:bodyPr/>
                    <a:lstStyle/>
                    <a:p>
                      <a:pPr algn="ctr"/>
                      <a:r>
                        <a:rPr lang="en-US" sz="1600" i="1" dirty="0" smtClean="0">
                          <a:sym typeface="Wingdings" panose="05000000000000000000" pitchFamily="2" charset="2"/>
                        </a:rPr>
                        <a:t>X</a:t>
                      </a:r>
                      <a:endParaRPr lang="en-US" sz="1600" dirty="0"/>
                    </a:p>
                  </a:txBody>
                  <a:tcPr/>
                </a:tc>
                <a:tc>
                  <a:txBody>
                    <a:bodyPr/>
                    <a:lstStyle/>
                    <a:p>
                      <a:pPr algn="l"/>
                      <a:r>
                        <a:rPr lang="en-US" sz="1600" dirty="0" smtClean="0"/>
                        <a:t>TB </a:t>
                      </a:r>
                      <a:r>
                        <a:rPr lang="en-US" sz="1600" dirty="0" err="1" smtClean="0"/>
                        <a:t>Transactors</a:t>
                      </a:r>
                      <a:r>
                        <a:rPr lang="en-US" sz="1600" dirty="0" smtClean="0"/>
                        <a:t> Sync resolves in v2</a:t>
                      </a:r>
                      <a:endParaRPr lang="en-US" sz="1600" dirty="0"/>
                    </a:p>
                  </a:txBody>
                  <a:tcPr/>
                </a:tc>
              </a:tr>
              <a:tr h="337439">
                <a:tc>
                  <a:txBody>
                    <a:bodyPr/>
                    <a:lstStyle/>
                    <a:p>
                      <a:r>
                        <a:rPr lang="en-US" sz="1600" dirty="0" smtClean="0"/>
                        <a:t>Isolation and Idle value checks</a:t>
                      </a:r>
                      <a:endParaRPr lang="en-US" sz="1600" dirty="0"/>
                    </a:p>
                  </a:txBody>
                  <a:tcPr/>
                </a:tc>
                <a:tc>
                  <a:txBody>
                    <a:bodyPr/>
                    <a:lstStyle/>
                    <a:p>
                      <a:pPr algn="ctr"/>
                      <a:r>
                        <a:rPr lang="en-US" sz="1600" i="1" dirty="0" smtClean="0">
                          <a:sym typeface="Wingdings" panose="05000000000000000000" pitchFamily="2" charset="2"/>
                        </a:rPr>
                        <a:t>X</a:t>
                      </a:r>
                      <a:endParaRPr lang="en-US" sz="1600" dirty="0"/>
                    </a:p>
                  </a:txBody>
                  <a:tcPr/>
                </a:tc>
                <a:tc>
                  <a:txBody>
                    <a:bodyPr/>
                    <a:lstStyle/>
                    <a:p>
                      <a:pPr marL="0" marR="0" indent="0" algn="l" defTabSz="457052" rtl="0" eaLnBrk="1" fontAlgn="auto" latinLnBrk="0" hangingPunct="1">
                        <a:lnSpc>
                          <a:spcPct val="100000"/>
                        </a:lnSpc>
                        <a:spcBef>
                          <a:spcPts val="0"/>
                        </a:spcBef>
                        <a:spcAft>
                          <a:spcPts val="0"/>
                        </a:spcAft>
                        <a:buClrTx/>
                        <a:buSzTx/>
                        <a:buFontTx/>
                        <a:buNone/>
                        <a:tabLst/>
                        <a:defRPr/>
                      </a:pPr>
                      <a:r>
                        <a:rPr lang="en-US" sz="1600" dirty="0" smtClean="0">
                          <a:sym typeface="Wingdings" panose="05000000000000000000" pitchFamily="2" charset="2"/>
                        </a:rPr>
                        <a:t>Partially enabled,</a:t>
                      </a:r>
                      <a:r>
                        <a:rPr lang="en-US" sz="1600" baseline="0" dirty="0" smtClean="0">
                          <a:sym typeface="Wingdings" panose="05000000000000000000" pitchFamily="2" charset="2"/>
                        </a:rPr>
                        <a:t> filed bugs on failing cases</a:t>
                      </a:r>
                      <a:endParaRPr lang="en-US" sz="1600" dirty="0" smtClean="0">
                        <a:sym typeface="Wingdings" panose="05000000000000000000" pitchFamily="2" charset="2"/>
                      </a:endParaRPr>
                    </a:p>
                  </a:txBody>
                  <a:tcPr/>
                </a:tc>
              </a:tr>
            </a:tbl>
          </a:graphicData>
        </a:graphic>
      </p:graphicFrame>
      <p:sp>
        <p:nvSpPr>
          <p:cNvPr id="6" name="TextBox 5"/>
          <p:cNvSpPr txBox="1"/>
          <p:nvPr/>
        </p:nvSpPr>
        <p:spPr bwMode="auto">
          <a:xfrm>
            <a:off x="603849" y="5357004"/>
            <a:ext cx="6573328" cy="369332"/>
          </a:xfrm>
          <a:prstGeom prst="rect">
            <a:avLst/>
          </a:prstGeom>
          <a:noFill/>
          <a:ln w="9525">
            <a:noFill/>
            <a:miter lim="800000"/>
            <a:headEnd/>
            <a:tailEnd/>
          </a:ln>
        </p:spPr>
        <p:txBody>
          <a:bodyPr wrap="square" rtlCol="0">
            <a:spAutoFit/>
          </a:bodyPr>
          <a:lstStyle/>
          <a:p>
            <a:r>
              <a:rPr lang="en-US" sz="1800" dirty="0" smtClean="0">
                <a:solidFill>
                  <a:schemeClr val="bg1"/>
                </a:solidFill>
                <a:cs typeface="Arial" charset="0"/>
              </a:rPr>
              <a:t>* Low priority tasks (not features)</a:t>
            </a:r>
            <a:endParaRPr lang="en-US" sz="1800" dirty="0">
              <a:solidFill>
                <a:schemeClr val="bg1"/>
              </a:solidFill>
              <a:cs typeface="Arial" charset="0"/>
            </a:endParaRPr>
          </a:p>
        </p:txBody>
      </p:sp>
    </p:spTree>
    <p:extLst>
      <p:ext uri="{BB962C8B-B14F-4D97-AF65-F5344CB8AC3E}">
        <p14:creationId xmlns:p14="http://schemas.microsoft.com/office/powerpoint/2010/main" val="2509031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8192"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Bugs found in v1 or 1412.1</a:t>
            </a:r>
            <a:endParaRPr lang="en-US" sz="2400" dirty="0"/>
          </a:p>
        </p:txBody>
      </p:sp>
      <p:sp>
        <p:nvSpPr>
          <p:cNvPr id="5" name="TextBox 4"/>
          <p:cNvSpPr txBox="1"/>
          <p:nvPr/>
        </p:nvSpPr>
        <p:spPr bwMode="auto">
          <a:xfrm>
            <a:off x="793105" y="1278294"/>
            <a:ext cx="9358605" cy="2092881"/>
          </a:xfrm>
          <a:prstGeom prst="rect">
            <a:avLst/>
          </a:prstGeom>
          <a:noFill/>
          <a:ln w="9525">
            <a:noFill/>
            <a:miter lim="800000"/>
            <a:headEnd/>
            <a:tailEnd/>
          </a:ln>
        </p:spPr>
        <p:txBody>
          <a:bodyPr wrap="square" rtlCol="0">
            <a:spAutoFit/>
          </a:bodyPr>
          <a:lstStyle/>
          <a:p>
            <a:pPr marL="285750" indent="-285750">
              <a:spcAft>
                <a:spcPts val="1200"/>
              </a:spcAft>
              <a:buFont typeface="Wingdings" panose="05000000000000000000" pitchFamily="2" charset="2"/>
              <a:buChar char="Ø"/>
            </a:pPr>
            <a:r>
              <a:rPr lang="en-US" dirty="0" smtClean="0">
                <a:solidFill>
                  <a:schemeClr val="bg1"/>
                </a:solidFill>
                <a:latin typeface="DIN"/>
              </a:rPr>
              <a:t>Total bugs found : 63</a:t>
            </a:r>
          </a:p>
          <a:p>
            <a:pPr marL="285750" indent="-285750">
              <a:spcAft>
                <a:spcPts val="1200"/>
              </a:spcAft>
              <a:buFont typeface="Wingdings" panose="05000000000000000000" pitchFamily="2" charset="2"/>
              <a:buChar char="Ø"/>
            </a:pPr>
            <a:r>
              <a:rPr lang="en-US" dirty="0" err="1" smtClean="0">
                <a:solidFill>
                  <a:schemeClr val="bg1"/>
                </a:solidFill>
                <a:latin typeface="DIN"/>
              </a:rPr>
              <a:t>NocStudio</a:t>
            </a:r>
            <a:r>
              <a:rPr lang="en-US" dirty="0" smtClean="0">
                <a:solidFill>
                  <a:schemeClr val="bg1"/>
                </a:solidFill>
                <a:latin typeface="DIN"/>
              </a:rPr>
              <a:t> (7) + RTL (42) + </a:t>
            </a:r>
            <a:r>
              <a:rPr lang="en-US" dirty="0" err="1" smtClean="0">
                <a:solidFill>
                  <a:schemeClr val="bg1"/>
                </a:solidFill>
                <a:latin typeface="DIN"/>
              </a:rPr>
              <a:t>Verif</a:t>
            </a:r>
            <a:r>
              <a:rPr lang="en-US" dirty="0" smtClean="0">
                <a:solidFill>
                  <a:schemeClr val="bg1"/>
                </a:solidFill>
                <a:latin typeface="DIN"/>
              </a:rPr>
              <a:t> (14)</a:t>
            </a:r>
          </a:p>
          <a:p>
            <a:pPr marL="285750" indent="-285750">
              <a:spcAft>
                <a:spcPts val="1200"/>
              </a:spcAft>
              <a:buFont typeface="Wingdings" panose="05000000000000000000" pitchFamily="2" charset="2"/>
              <a:buChar char="Ø"/>
            </a:pPr>
            <a:r>
              <a:rPr lang="en-US" dirty="0" smtClean="0">
                <a:solidFill>
                  <a:schemeClr val="bg1"/>
                </a:solidFill>
                <a:latin typeface="DIN"/>
              </a:rPr>
              <a:t>Out of 42 RTL bugs still 13 bugs are open and valid for v2</a:t>
            </a:r>
          </a:p>
          <a:p>
            <a:pPr marL="285750" indent="-285750">
              <a:spcAft>
                <a:spcPts val="1200"/>
              </a:spcAft>
              <a:buFont typeface="Wingdings" panose="05000000000000000000" pitchFamily="2" charset="2"/>
              <a:buChar char="Ø"/>
            </a:pPr>
            <a:r>
              <a:rPr lang="en-US" dirty="0" smtClean="0">
                <a:solidFill>
                  <a:schemeClr val="bg1"/>
                </a:solidFill>
                <a:latin typeface="DIN"/>
              </a:rPr>
              <a:t>Most of the bugs are independent of v1 or v2 arch</a:t>
            </a:r>
          </a:p>
          <a:p>
            <a:pPr marL="285750" indent="-285750">
              <a:spcAft>
                <a:spcPts val="1200"/>
              </a:spcAft>
              <a:buFont typeface="Wingdings" panose="05000000000000000000" pitchFamily="2" charset="2"/>
              <a:buChar char="Ø"/>
            </a:pPr>
            <a:endParaRPr lang="en-US" dirty="0">
              <a:solidFill>
                <a:schemeClr val="bg1"/>
              </a:solidFill>
              <a:latin typeface="DIN"/>
            </a:endParaRPr>
          </a:p>
        </p:txBody>
      </p:sp>
    </p:spTree>
    <p:extLst>
      <p:ext uri="{BB962C8B-B14F-4D97-AF65-F5344CB8AC3E}">
        <p14:creationId xmlns:p14="http://schemas.microsoft.com/office/powerpoint/2010/main" val="8902119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48609"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v2 Verification bench</a:t>
            </a:r>
            <a:endParaRPr lang="en-US" sz="2400" dirty="0"/>
          </a:p>
        </p:txBody>
      </p:sp>
      <p:sp>
        <p:nvSpPr>
          <p:cNvPr id="5" name="TextBox 4"/>
          <p:cNvSpPr txBox="1"/>
          <p:nvPr/>
        </p:nvSpPr>
        <p:spPr bwMode="auto">
          <a:xfrm>
            <a:off x="793105" y="1278294"/>
            <a:ext cx="9358605" cy="646331"/>
          </a:xfrm>
          <a:prstGeom prst="rect">
            <a:avLst/>
          </a:prstGeom>
          <a:noFill/>
          <a:ln w="9525">
            <a:noFill/>
            <a:miter lim="800000"/>
            <a:headEnd/>
            <a:tailEnd/>
          </a:ln>
        </p:spPr>
        <p:txBody>
          <a:bodyPr wrap="square" rtlCol="0">
            <a:spAutoFit/>
          </a:bodyPr>
          <a:lstStyle/>
          <a:p>
            <a:pPr marL="285750" indent="-285750">
              <a:buFont typeface="Wingdings" panose="05000000000000000000" pitchFamily="2" charset="2"/>
              <a:buChar char="Ø"/>
            </a:pPr>
            <a:r>
              <a:rPr lang="en-US" dirty="0" smtClean="0">
                <a:solidFill>
                  <a:schemeClr val="bg1"/>
                </a:solidFill>
                <a:latin typeface="DIN"/>
              </a:rPr>
              <a:t>Refer to TB </a:t>
            </a:r>
            <a:r>
              <a:rPr lang="en-US" dirty="0" err="1" smtClean="0">
                <a:solidFill>
                  <a:schemeClr val="bg1"/>
                </a:solidFill>
                <a:latin typeface="DIN"/>
              </a:rPr>
              <a:t>Transactor</a:t>
            </a:r>
            <a:r>
              <a:rPr lang="en-US" dirty="0" smtClean="0">
                <a:solidFill>
                  <a:schemeClr val="bg1"/>
                </a:solidFill>
                <a:latin typeface="DIN"/>
              </a:rPr>
              <a:t> Requirements document</a:t>
            </a:r>
          </a:p>
          <a:p>
            <a:endParaRPr lang="en-US" dirty="0">
              <a:solidFill>
                <a:schemeClr val="bg1"/>
              </a:solidFill>
              <a:latin typeface="DIN"/>
            </a:endParaRPr>
          </a:p>
        </p:txBody>
      </p:sp>
      <p:sp>
        <p:nvSpPr>
          <p:cNvPr id="4" name="Rectangle 126"/>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407281040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80239"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Development post 1412.1</a:t>
            </a:r>
            <a:endParaRPr lang="en-US" sz="2400" dirty="0"/>
          </a:p>
        </p:txBody>
      </p:sp>
      <p:sp>
        <p:nvSpPr>
          <p:cNvPr id="5" name="TextBox 4"/>
          <p:cNvSpPr txBox="1"/>
          <p:nvPr/>
        </p:nvSpPr>
        <p:spPr bwMode="auto">
          <a:xfrm>
            <a:off x="793105" y="1278294"/>
            <a:ext cx="9358605" cy="3385542"/>
          </a:xfrm>
          <a:prstGeom prst="rect">
            <a:avLst/>
          </a:prstGeom>
          <a:noFill/>
          <a:ln w="9525">
            <a:noFill/>
            <a:miter lim="800000"/>
            <a:headEnd/>
            <a:tailEnd/>
          </a:ln>
        </p:spPr>
        <p:txBody>
          <a:bodyPr wrap="square" rtlCol="0">
            <a:spAutoFit/>
          </a:bodyPr>
          <a:lstStyle/>
          <a:p>
            <a:pPr marL="285750" indent="-285750">
              <a:spcAft>
                <a:spcPts val="1200"/>
              </a:spcAft>
              <a:buFont typeface="Wingdings" panose="05000000000000000000" pitchFamily="2" charset="2"/>
              <a:buChar char="Ø"/>
            </a:pPr>
            <a:r>
              <a:rPr lang="en-US" dirty="0" smtClean="0">
                <a:solidFill>
                  <a:schemeClr val="bg1"/>
                </a:solidFill>
                <a:latin typeface="DIN"/>
              </a:rPr>
              <a:t>Experiments on CPFs for Synthesis</a:t>
            </a:r>
          </a:p>
          <a:p>
            <a:pPr marL="285750" indent="-285750">
              <a:spcAft>
                <a:spcPts val="1200"/>
              </a:spcAft>
              <a:buFont typeface="Wingdings" panose="05000000000000000000" pitchFamily="2" charset="2"/>
              <a:buChar char="Ø"/>
            </a:pPr>
            <a:r>
              <a:rPr lang="en-US" dirty="0" smtClean="0">
                <a:solidFill>
                  <a:schemeClr val="bg1"/>
                </a:solidFill>
                <a:latin typeface="DIN"/>
              </a:rPr>
              <a:t>TB </a:t>
            </a:r>
            <a:r>
              <a:rPr lang="en-US" dirty="0" err="1" smtClean="0">
                <a:solidFill>
                  <a:schemeClr val="bg1"/>
                </a:solidFill>
                <a:latin typeface="DIN"/>
              </a:rPr>
              <a:t>Transactors</a:t>
            </a:r>
            <a:r>
              <a:rPr lang="en-US" dirty="0" smtClean="0">
                <a:solidFill>
                  <a:schemeClr val="bg1"/>
                </a:solidFill>
                <a:latin typeface="DIN"/>
              </a:rPr>
              <a:t> requirements</a:t>
            </a:r>
          </a:p>
          <a:p>
            <a:pPr marL="285750" indent="-285750">
              <a:spcAft>
                <a:spcPts val="1200"/>
              </a:spcAft>
              <a:buFont typeface="Wingdings" panose="05000000000000000000" pitchFamily="2" charset="2"/>
              <a:buChar char="Ø"/>
            </a:pPr>
            <a:r>
              <a:rPr lang="en-US" dirty="0" smtClean="0">
                <a:solidFill>
                  <a:schemeClr val="bg1"/>
                </a:solidFill>
                <a:latin typeface="DIN"/>
              </a:rPr>
              <a:t>Verified fixes for the open bugs in 1412.1</a:t>
            </a:r>
          </a:p>
          <a:p>
            <a:pPr marL="285750" indent="-285750">
              <a:spcAft>
                <a:spcPts val="1200"/>
              </a:spcAft>
              <a:buFont typeface="Wingdings" panose="05000000000000000000" pitchFamily="2" charset="2"/>
              <a:buChar char="Ø"/>
            </a:pPr>
            <a:r>
              <a:rPr lang="en-US" dirty="0" smtClean="0">
                <a:solidFill>
                  <a:schemeClr val="bg1"/>
                </a:solidFill>
                <a:latin typeface="DIN"/>
              </a:rPr>
              <a:t>Power aware AHB2AXI Checker</a:t>
            </a:r>
          </a:p>
          <a:p>
            <a:pPr marL="285750" indent="-285750">
              <a:spcAft>
                <a:spcPts val="1200"/>
              </a:spcAft>
              <a:buFont typeface="Wingdings" panose="05000000000000000000" pitchFamily="2" charset="2"/>
              <a:buChar char="Ø"/>
            </a:pPr>
            <a:endParaRPr lang="en-US" dirty="0" smtClean="0">
              <a:solidFill>
                <a:schemeClr val="bg1"/>
              </a:solidFill>
              <a:latin typeface="DIN"/>
            </a:endParaRPr>
          </a:p>
          <a:p>
            <a:pPr marL="285750" indent="-285750">
              <a:spcAft>
                <a:spcPts val="1200"/>
              </a:spcAft>
              <a:buFont typeface="Wingdings" panose="05000000000000000000" pitchFamily="2" charset="2"/>
              <a:buChar char="Ø"/>
            </a:pPr>
            <a:endParaRPr lang="en-US" dirty="0" smtClean="0">
              <a:solidFill>
                <a:schemeClr val="bg1"/>
              </a:solidFill>
              <a:latin typeface="DIN"/>
            </a:endParaRPr>
          </a:p>
          <a:p>
            <a:pPr marL="285750" indent="-285750">
              <a:spcAft>
                <a:spcPts val="1200"/>
              </a:spcAft>
              <a:buFont typeface="Wingdings" panose="05000000000000000000" pitchFamily="2" charset="2"/>
              <a:buChar char="Ø"/>
            </a:pPr>
            <a:endParaRPr lang="en-US" dirty="0" smtClean="0">
              <a:solidFill>
                <a:schemeClr val="bg1"/>
              </a:solidFill>
              <a:latin typeface="DIN"/>
            </a:endParaRPr>
          </a:p>
          <a:p>
            <a:pPr marL="285750" indent="-285750">
              <a:spcAft>
                <a:spcPts val="1200"/>
              </a:spcAft>
              <a:buFont typeface="Wingdings" panose="05000000000000000000" pitchFamily="2" charset="2"/>
              <a:buChar char="Ø"/>
            </a:pPr>
            <a:endParaRPr lang="en-US" dirty="0">
              <a:solidFill>
                <a:schemeClr val="bg1"/>
              </a:solidFill>
              <a:latin typeface="DIN"/>
            </a:endParaRPr>
          </a:p>
        </p:txBody>
      </p:sp>
    </p:spTree>
    <p:extLst>
      <p:ext uri="{BB962C8B-B14F-4D97-AF65-F5344CB8AC3E}">
        <p14:creationId xmlns:p14="http://schemas.microsoft.com/office/powerpoint/2010/main" val="64212807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6149"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897147"/>
            <a:ext cx="12192001" cy="5281231"/>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v2 LP </a:t>
            </a:r>
            <a:r>
              <a:rPr lang="en-US" dirty="0" err="1" smtClean="0"/>
              <a:t>Verif</a:t>
            </a:r>
            <a:r>
              <a:rPr lang="en-US" dirty="0" smtClean="0"/>
              <a:t> New items</a:t>
            </a:r>
            <a:endParaRPr lang="en-US" sz="2400" dirty="0"/>
          </a:p>
        </p:txBody>
      </p:sp>
      <p:sp>
        <p:nvSpPr>
          <p:cNvPr id="5" name="TextBox 4"/>
          <p:cNvSpPr txBox="1"/>
          <p:nvPr/>
        </p:nvSpPr>
        <p:spPr bwMode="auto">
          <a:xfrm>
            <a:off x="793105" y="1278294"/>
            <a:ext cx="9358605" cy="369332"/>
          </a:xfrm>
          <a:prstGeom prst="rect">
            <a:avLst/>
          </a:prstGeom>
          <a:noFill/>
          <a:ln w="9525">
            <a:noFill/>
            <a:miter lim="800000"/>
            <a:headEnd/>
            <a:tailEnd/>
          </a:ln>
        </p:spPr>
        <p:txBody>
          <a:bodyPr wrap="square" rtlCol="0">
            <a:spAutoFit/>
          </a:bodyPr>
          <a:lstStyle/>
          <a:p>
            <a:endParaRPr lang="en-US" dirty="0" smtClean="0">
              <a:solidFill>
                <a:schemeClr val="bg1"/>
              </a:solidFill>
              <a:latin typeface="DIN"/>
            </a:endParaRPr>
          </a:p>
        </p:txBody>
      </p:sp>
      <p:graphicFrame>
        <p:nvGraphicFramePr>
          <p:cNvPr id="4" name="Table 3"/>
          <p:cNvGraphicFramePr>
            <a:graphicFrameLocks noGrp="1"/>
          </p:cNvGraphicFramePr>
          <p:nvPr>
            <p:extLst>
              <p:ext uri="{D42A27DB-BD31-4B8C-83A1-F6EECF244321}">
                <p14:modId xmlns:p14="http://schemas.microsoft.com/office/powerpoint/2010/main" val="2530450259"/>
              </p:ext>
            </p:extLst>
          </p:nvPr>
        </p:nvGraphicFramePr>
        <p:xfrm>
          <a:off x="638044" y="968275"/>
          <a:ext cx="3818273" cy="2024634"/>
        </p:xfrm>
        <a:graphic>
          <a:graphicData uri="http://schemas.openxmlformats.org/drawingml/2006/table">
            <a:tbl>
              <a:tblPr firstRow="1" bandRow="1">
                <a:tableStyleId>{5C22544A-7EE6-4342-B048-85BDC9FD1C3A}</a:tableStyleId>
              </a:tblPr>
              <a:tblGrid>
                <a:gridCol w="3818273"/>
              </a:tblGrid>
              <a:tr h="337439">
                <a:tc>
                  <a:txBody>
                    <a:bodyPr/>
                    <a:lstStyle/>
                    <a:p>
                      <a:r>
                        <a:rPr lang="en-US" sz="1600" dirty="0" smtClean="0"/>
                        <a:t>LP</a:t>
                      </a:r>
                      <a:r>
                        <a:rPr lang="en-US" sz="1600" baseline="0" dirty="0" smtClean="0"/>
                        <a:t> Feature</a:t>
                      </a:r>
                      <a:endParaRPr lang="en-US" sz="1600" dirty="0"/>
                    </a:p>
                  </a:txBody>
                  <a:tcPr/>
                </a:tc>
              </a:tr>
              <a:tr h="337439">
                <a:tc>
                  <a:txBody>
                    <a:bodyPr/>
                    <a:lstStyle/>
                    <a:p>
                      <a:r>
                        <a:rPr lang="en-US" sz="1600" dirty="0" smtClean="0"/>
                        <a:t>Nemesis based on new TB Sync</a:t>
                      </a:r>
                      <a:r>
                        <a:rPr lang="en-US" sz="1600" baseline="0" dirty="0" smtClean="0"/>
                        <a:t> scheme</a:t>
                      </a:r>
                      <a:endParaRPr lang="en-US" sz="1600" dirty="0"/>
                    </a:p>
                  </a:txBody>
                  <a:tcPr/>
                </a:tc>
              </a:tr>
              <a:tr h="337439">
                <a:tc>
                  <a:txBody>
                    <a:bodyPr/>
                    <a:lstStyle/>
                    <a:p>
                      <a:r>
                        <a:rPr lang="en-US" sz="1600" dirty="0" smtClean="0"/>
                        <a:t>PMXTOR development</a:t>
                      </a:r>
                      <a:endParaRPr lang="en-US" sz="1600" dirty="0"/>
                    </a:p>
                  </a:txBody>
                  <a:tcPr/>
                </a:tc>
              </a:tr>
              <a:tr h="337439">
                <a:tc>
                  <a:txBody>
                    <a:bodyPr/>
                    <a:lstStyle/>
                    <a:p>
                      <a:r>
                        <a:rPr lang="en-US" sz="1600" dirty="0" smtClean="0"/>
                        <a:t>SYNC_UNIT</a:t>
                      </a:r>
                      <a:r>
                        <a:rPr lang="en-US" sz="1600" baseline="0" dirty="0" smtClean="0"/>
                        <a:t> development</a:t>
                      </a:r>
                      <a:endParaRPr lang="en-US" sz="1600" dirty="0"/>
                    </a:p>
                  </a:txBody>
                  <a:tcPr/>
                </a:tc>
              </a:tr>
              <a:tr h="337439">
                <a:tc>
                  <a:txBody>
                    <a:bodyPr/>
                    <a:lstStyle/>
                    <a:p>
                      <a:r>
                        <a:rPr lang="en-US" sz="1600" dirty="0" smtClean="0"/>
                        <a:t>Coverage/Test</a:t>
                      </a:r>
                      <a:r>
                        <a:rPr lang="en-US" sz="1600" baseline="0" dirty="0" smtClean="0"/>
                        <a:t> Plan</a:t>
                      </a:r>
                      <a:endParaRPr lang="en-US" sz="1600" dirty="0"/>
                    </a:p>
                  </a:txBody>
                  <a:tcPr/>
                </a:tc>
              </a:tr>
              <a:tr h="337439">
                <a:tc>
                  <a:txBody>
                    <a:bodyPr/>
                    <a:lstStyle/>
                    <a:p>
                      <a:pPr marL="0" marR="0" indent="0" algn="l" defTabSz="457052" rtl="0" eaLnBrk="1" fontAlgn="auto" latinLnBrk="0" hangingPunct="1">
                        <a:lnSpc>
                          <a:spcPct val="100000"/>
                        </a:lnSpc>
                        <a:spcBef>
                          <a:spcPts val="0"/>
                        </a:spcBef>
                        <a:spcAft>
                          <a:spcPts val="0"/>
                        </a:spcAft>
                        <a:buClrTx/>
                        <a:buSzTx/>
                        <a:buFontTx/>
                        <a:buNone/>
                        <a:tabLst/>
                        <a:defRPr/>
                      </a:pPr>
                      <a:r>
                        <a:rPr lang="en-US" sz="1600" dirty="0" smtClean="0"/>
                        <a:t>Enhanced SW AIP for LP</a:t>
                      </a:r>
                    </a:p>
                  </a:txBody>
                  <a:tcPr/>
                </a:tc>
              </a:tr>
            </a:tbl>
          </a:graphicData>
        </a:graphic>
      </p:graphicFrame>
    </p:spTree>
    <p:extLst>
      <p:ext uri="{BB962C8B-B14F-4D97-AF65-F5344CB8AC3E}">
        <p14:creationId xmlns:p14="http://schemas.microsoft.com/office/powerpoint/2010/main" val="26544450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52473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58799"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err="1" smtClean="0"/>
              <a:t>NetSpeed</a:t>
            </a:r>
            <a:r>
              <a:rPr lang="en-US" dirty="0" smtClean="0"/>
              <a:t> Low Power Flow</a:t>
            </a:r>
            <a:endParaRPr lang="en-US" sz="2400" dirty="0"/>
          </a:p>
        </p:txBody>
      </p:sp>
      <p:sp>
        <p:nvSpPr>
          <p:cNvPr id="40" name="Rectangle 39"/>
          <p:cNvSpPr/>
          <p:nvPr/>
        </p:nvSpPr>
        <p:spPr>
          <a:xfrm>
            <a:off x="2537721" y="2786330"/>
            <a:ext cx="1676400" cy="685800"/>
          </a:xfrm>
          <a:prstGeom prst="rect">
            <a:avLst/>
          </a:prstGeom>
          <a:solidFill>
            <a:schemeClr val="tx2">
              <a:lumMod val="60000"/>
              <a:lumOff val="40000"/>
            </a:schemeClr>
          </a:solidFill>
          <a:ln w="28575">
            <a:solidFill>
              <a:schemeClr val="bg1"/>
            </a:solidFill>
          </a:ln>
        </p:spPr>
        <p:style>
          <a:lnRef idx="2">
            <a:schemeClr val="dk1"/>
          </a:lnRef>
          <a:fillRef idx="1">
            <a:schemeClr val="lt1"/>
          </a:fillRef>
          <a:effectRef idx="0">
            <a:schemeClr val="dk1"/>
          </a:effectRef>
          <a:fontRef idx="minor">
            <a:schemeClr val="dk1"/>
          </a:fontRef>
        </p:style>
        <p:txBody>
          <a:bodyPr rtlCol="0" anchor="ctr"/>
          <a:lstStyle/>
          <a:p>
            <a:pPr algn="ctr"/>
            <a:r>
              <a:rPr lang="en-US" sz="2000" dirty="0" err="1" smtClean="0">
                <a:ln w="19050">
                  <a:solidFill>
                    <a:schemeClr val="bg1"/>
                  </a:solidFill>
                </a:ln>
                <a:solidFill>
                  <a:schemeClr val="bg1"/>
                </a:solidFill>
                <a:latin typeface="DIN"/>
                <a:cs typeface="Arial" panose="020B0604020202020204" pitchFamily="34" charset="0"/>
              </a:rPr>
              <a:t>NocStudio</a:t>
            </a:r>
            <a:endParaRPr lang="en-US" sz="2000" dirty="0">
              <a:ln w="19050">
                <a:solidFill>
                  <a:schemeClr val="bg1"/>
                </a:solidFill>
              </a:ln>
              <a:solidFill>
                <a:schemeClr val="bg1"/>
              </a:solidFill>
              <a:latin typeface="DIN"/>
              <a:cs typeface="Arial" panose="020B0604020202020204" pitchFamily="34" charset="0"/>
            </a:endParaRPr>
          </a:p>
        </p:txBody>
      </p:sp>
      <p:cxnSp>
        <p:nvCxnSpPr>
          <p:cNvPr id="24" name="Straight Connector 23"/>
          <p:cNvCxnSpPr/>
          <p:nvPr/>
        </p:nvCxnSpPr>
        <p:spPr>
          <a:xfrm>
            <a:off x="1152253" y="3872202"/>
            <a:ext cx="5949697" cy="8306"/>
          </a:xfrm>
          <a:prstGeom prst="line">
            <a:avLst/>
          </a:prstGeom>
          <a:ln w="28575">
            <a:solidFill>
              <a:schemeClr val="bg1"/>
            </a:solidFill>
          </a:ln>
          <a:effectLst/>
        </p:spPr>
        <p:style>
          <a:lnRef idx="2">
            <a:schemeClr val="accent1"/>
          </a:lnRef>
          <a:fillRef idx="0">
            <a:schemeClr val="accent1"/>
          </a:fillRef>
          <a:effectRef idx="1">
            <a:schemeClr val="accent1"/>
          </a:effectRef>
          <a:fontRef idx="minor">
            <a:schemeClr val="tx1"/>
          </a:fontRef>
        </p:style>
      </p:cxnSp>
      <p:cxnSp>
        <p:nvCxnSpPr>
          <p:cNvPr id="47" name="Straight Arrow Connector 46"/>
          <p:cNvCxnSpPr/>
          <p:nvPr/>
        </p:nvCxnSpPr>
        <p:spPr>
          <a:xfrm>
            <a:off x="1161456" y="3873342"/>
            <a:ext cx="0" cy="502920"/>
          </a:xfrm>
          <a:prstGeom prst="straightConnector1">
            <a:avLst/>
          </a:prstGeom>
          <a:ln w="28575">
            <a:solidFill>
              <a:schemeClr val="bg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48" name="Straight Arrow Connector 47"/>
          <p:cNvCxnSpPr/>
          <p:nvPr/>
        </p:nvCxnSpPr>
        <p:spPr>
          <a:xfrm>
            <a:off x="5167405" y="3867117"/>
            <a:ext cx="0" cy="502920"/>
          </a:xfrm>
          <a:prstGeom prst="straightConnector1">
            <a:avLst/>
          </a:prstGeom>
          <a:ln w="28575">
            <a:solidFill>
              <a:schemeClr val="bg1"/>
            </a:solidFill>
            <a:tailEnd type="stealth" w="lg" len="lg"/>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bwMode="auto">
          <a:xfrm>
            <a:off x="6363479" y="1670186"/>
            <a:ext cx="5085186" cy="707886"/>
          </a:xfrm>
          <a:prstGeom prst="rect">
            <a:avLst/>
          </a:prstGeom>
          <a:noFill/>
          <a:ln w="9525">
            <a:noFill/>
            <a:miter lim="800000"/>
            <a:headEnd/>
            <a:tailEnd/>
          </a:ln>
        </p:spPr>
        <p:txBody>
          <a:bodyPr wrap="square" rtlCol="0">
            <a:spAutoFit/>
          </a:bodyPr>
          <a:lstStyle/>
          <a:p>
            <a:pPr algn="r"/>
            <a:r>
              <a:rPr lang="en-US" sz="2000" dirty="0">
                <a:solidFill>
                  <a:schemeClr val="bg1"/>
                </a:solidFill>
                <a:latin typeface="DIN"/>
                <a:cs typeface="Arial" charset="0"/>
              </a:rPr>
              <a:t>I</a:t>
            </a:r>
            <a:r>
              <a:rPr lang="en-US" sz="2000" dirty="0" smtClean="0">
                <a:solidFill>
                  <a:schemeClr val="bg1"/>
                </a:solidFill>
                <a:latin typeface="DIN"/>
                <a:cs typeface="Arial" charset="0"/>
              </a:rPr>
              <a:t>nput specification contains power domains and profiles</a:t>
            </a:r>
            <a:endParaRPr lang="en-US" sz="2000" dirty="0">
              <a:solidFill>
                <a:schemeClr val="bg1"/>
              </a:solidFill>
              <a:latin typeface="DIN"/>
              <a:cs typeface="Arial" charset="0"/>
            </a:endParaRPr>
          </a:p>
        </p:txBody>
      </p:sp>
      <p:cxnSp>
        <p:nvCxnSpPr>
          <p:cNvPr id="49" name="Straight Connector 48"/>
          <p:cNvCxnSpPr/>
          <p:nvPr/>
        </p:nvCxnSpPr>
        <p:spPr>
          <a:xfrm>
            <a:off x="2650028" y="3704380"/>
            <a:ext cx="8686800" cy="0"/>
          </a:xfrm>
          <a:prstGeom prst="line">
            <a:avLst/>
          </a:prstGeom>
          <a:ln>
            <a:solidFill>
              <a:schemeClr val="accent1"/>
            </a:solidFill>
            <a:prstDash val="sysDot"/>
          </a:ln>
          <a:effectLst/>
        </p:spPr>
        <p:style>
          <a:lnRef idx="2">
            <a:schemeClr val="accent1"/>
          </a:lnRef>
          <a:fillRef idx="0">
            <a:schemeClr val="accent1"/>
          </a:fillRef>
          <a:effectRef idx="1">
            <a:schemeClr val="accent1"/>
          </a:effectRef>
          <a:fontRef idx="minor">
            <a:schemeClr val="tx1"/>
          </a:fontRef>
        </p:style>
      </p:cxnSp>
      <p:sp>
        <p:nvSpPr>
          <p:cNvPr id="29" name="TextBox 28"/>
          <p:cNvSpPr txBox="1"/>
          <p:nvPr/>
        </p:nvSpPr>
        <p:spPr bwMode="auto">
          <a:xfrm>
            <a:off x="4468487" y="2589854"/>
            <a:ext cx="6971144" cy="1015663"/>
          </a:xfrm>
          <a:prstGeom prst="rect">
            <a:avLst/>
          </a:prstGeom>
          <a:noFill/>
          <a:ln w="9525">
            <a:noFill/>
            <a:miter lim="800000"/>
            <a:headEnd/>
            <a:tailEnd/>
          </a:ln>
        </p:spPr>
        <p:txBody>
          <a:bodyPr wrap="square" rtlCol="0">
            <a:spAutoFit/>
          </a:bodyPr>
          <a:lstStyle/>
          <a:p>
            <a:pPr algn="r"/>
            <a:r>
              <a:rPr lang="en-US" sz="2000" dirty="0" smtClean="0">
                <a:solidFill>
                  <a:schemeClr val="bg1"/>
                </a:solidFill>
                <a:latin typeface="DIN"/>
                <a:cs typeface="Arial" charset="0"/>
              </a:rPr>
              <a:t>Understands </a:t>
            </a:r>
            <a:r>
              <a:rPr lang="en-US" sz="2000" dirty="0">
                <a:solidFill>
                  <a:schemeClr val="bg1"/>
                </a:solidFill>
                <a:latin typeface="DIN"/>
                <a:cs typeface="Arial" charset="0"/>
              </a:rPr>
              <a:t>T</a:t>
            </a:r>
            <a:r>
              <a:rPr lang="en-US" sz="2000" dirty="0" smtClean="0">
                <a:solidFill>
                  <a:schemeClr val="bg1"/>
                </a:solidFill>
                <a:latin typeface="DIN"/>
                <a:cs typeface="Arial" charset="0"/>
              </a:rPr>
              <a:t>raffic and Power profiles</a:t>
            </a:r>
          </a:p>
          <a:p>
            <a:pPr algn="r"/>
            <a:r>
              <a:rPr lang="en-US" sz="2000" dirty="0" smtClean="0">
                <a:solidFill>
                  <a:schemeClr val="bg1"/>
                </a:solidFill>
                <a:latin typeface="DIN"/>
                <a:cs typeface="Arial" charset="0"/>
              </a:rPr>
              <a:t>Does analysis/optimization for power domains Generates low power collateral </a:t>
            </a:r>
            <a:endParaRPr lang="en-US" sz="2000" dirty="0">
              <a:solidFill>
                <a:schemeClr val="bg1"/>
              </a:solidFill>
              <a:latin typeface="DIN"/>
              <a:cs typeface="Arial" charset="0"/>
            </a:endParaRPr>
          </a:p>
        </p:txBody>
      </p:sp>
      <p:sp>
        <p:nvSpPr>
          <p:cNvPr id="51" name="TextBox 50"/>
          <p:cNvSpPr txBox="1"/>
          <p:nvPr/>
        </p:nvSpPr>
        <p:spPr bwMode="auto">
          <a:xfrm>
            <a:off x="5220512" y="3716679"/>
            <a:ext cx="6203269" cy="1631216"/>
          </a:xfrm>
          <a:prstGeom prst="rect">
            <a:avLst/>
          </a:prstGeom>
          <a:noFill/>
          <a:ln w="9525">
            <a:noFill/>
            <a:miter lim="800000"/>
            <a:headEnd/>
            <a:tailEnd/>
          </a:ln>
        </p:spPr>
        <p:txBody>
          <a:bodyPr wrap="square" rtlCol="0">
            <a:spAutoFit/>
          </a:bodyPr>
          <a:lstStyle/>
          <a:p>
            <a:pPr algn="r"/>
            <a:r>
              <a:rPr lang="en-US" sz="2000" dirty="0" smtClean="0">
                <a:solidFill>
                  <a:schemeClr val="bg1"/>
                </a:solidFill>
                <a:latin typeface="DIN"/>
                <a:cs typeface="Arial" charset="0"/>
              </a:rPr>
              <a:t>Power Aware Design &amp; </a:t>
            </a:r>
            <a:r>
              <a:rPr lang="en-US" sz="2000" dirty="0" err="1" smtClean="0">
                <a:solidFill>
                  <a:schemeClr val="bg1"/>
                </a:solidFill>
                <a:latin typeface="DIN"/>
                <a:cs typeface="Arial" charset="0"/>
              </a:rPr>
              <a:t>Verif</a:t>
            </a:r>
            <a:r>
              <a:rPr lang="en-US" sz="2000" dirty="0" smtClean="0">
                <a:solidFill>
                  <a:schemeClr val="bg1"/>
                </a:solidFill>
                <a:latin typeface="DIN"/>
                <a:cs typeface="Arial" charset="0"/>
              </a:rPr>
              <a:t>:  </a:t>
            </a:r>
          </a:p>
          <a:p>
            <a:pPr algn="r"/>
            <a:r>
              <a:rPr lang="en-US" sz="2000" dirty="0" smtClean="0">
                <a:solidFill>
                  <a:schemeClr val="bg1"/>
                </a:solidFill>
                <a:latin typeface="DIN"/>
                <a:cs typeface="Arial" charset="0"/>
              </a:rPr>
              <a:t>CPF - Power Intent </a:t>
            </a:r>
          </a:p>
          <a:p>
            <a:pPr algn="r"/>
            <a:r>
              <a:rPr lang="en-US" sz="2000" dirty="0" smtClean="0">
                <a:solidFill>
                  <a:schemeClr val="bg1"/>
                </a:solidFill>
                <a:latin typeface="DIN"/>
                <a:cs typeface="Arial" charset="0"/>
              </a:rPr>
              <a:t>RTL with LP controls</a:t>
            </a:r>
          </a:p>
          <a:p>
            <a:pPr algn="r"/>
            <a:r>
              <a:rPr lang="en-US" sz="2000" dirty="0" smtClean="0">
                <a:solidFill>
                  <a:schemeClr val="bg1"/>
                </a:solidFill>
                <a:latin typeface="DIN"/>
                <a:cs typeface="Arial" charset="0"/>
              </a:rPr>
              <a:t>Low Power Sequences</a:t>
            </a:r>
          </a:p>
          <a:p>
            <a:pPr algn="r"/>
            <a:r>
              <a:rPr lang="en-US" sz="2000" dirty="0" smtClean="0">
                <a:solidFill>
                  <a:schemeClr val="bg1"/>
                </a:solidFill>
                <a:latin typeface="DIN"/>
                <a:cs typeface="Arial" charset="0"/>
              </a:rPr>
              <a:t>Assertions &amp; Checkers</a:t>
            </a:r>
            <a:endParaRPr lang="en-US" sz="2000" dirty="0">
              <a:solidFill>
                <a:schemeClr val="bg1"/>
              </a:solidFill>
              <a:latin typeface="DIN"/>
              <a:cs typeface="Arial" charset="0"/>
            </a:endParaRPr>
          </a:p>
        </p:txBody>
      </p:sp>
      <p:cxnSp>
        <p:nvCxnSpPr>
          <p:cNvPr id="22" name="Straight Connector 21"/>
          <p:cNvCxnSpPr/>
          <p:nvPr/>
        </p:nvCxnSpPr>
        <p:spPr>
          <a:xfrm>
            <a:off x="2647157" y="2493804"/>
            <a:ext cx="8686800" cy="0"/>
          </a:xfrm>
          <a:prstGeom prst="line">
            <a:avLst/>
          </a:prstGeom>
          <a:ln>
            <a:solidFill>
              <a:schemeClr val="accent1"/>
            </a:solidFill>
            <a:prstDash val="sysDot"/>
          </a:ln>
          <a:effectLst/>
        </p:spPr>
        <p:style>
          <a:lnRef idx="2">
            <a:schemeClr val="accent1"/>
          </a:lnRef>
          <a:fillRef idx="0">
            <a:schemeClr val="accent1"/>
          </a:fillRef>
          <a:effectRef idx="1">
            <a:schemeClr val="accent1"/>
          </a:effectRef>
          <a:fontRef idx="minor">
            <a:schemeClr val="tx1"/>
          </a:fontRef>
        </p:style>
      </p:cxnSp>
      <p:sp>
        <p:nvSpPr>
          <p:cNvPr id="8" name="Rounded Rectangle 7"/>
          <p:cNvSpPr/>
          <p:nvPr/>
        </p:nvSpPr>
        <p:spPr>
          <a:xfrm>
            <a:off x="276672" y="4388693"/>
            <a:ext cx="1754968" cy="575928"/>
          </a:xfrm>
          <a:prstGeom prst="roundRect">
            <a:avLst/>
          </a:prstGeom>
          <a:solidFill>
            <a:schemeClr val="accent1"/>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CPFs</a:t>
            </a:r>
          </a:p>
        </p:txBody>
      </p:sp>
      <p:sp>
        <p:nvSpPr>
          <p:cNvPr id="26" name="Rounded Rectangle 25"/>
          <p:cNvSpPr/>
          <p:nvPr/>
        </p:nvSpPr>
        <p:spPr>
          <a:xfrm>
            <a:off x="2285862" y="4391799"/>
            <a:ext cx="1754968" cy="575928"/>
          </a:xfrm>
          <a:prstGeom prst="roundRect">
            <a:avLst/>
          </a:prstGeom>
          <a:solidFill>
            <a:schemeClr val="accent1"/>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LP aware RTL</a:t>
            </a:r>
          </a:p>
        </p:txBody>
      </p:sp>
      <p:sp>
        <p:nvSpPr>
          <p:cNvPr id="30" name="Rounded Rectangle 29"/>
          <p:cNvSpPr/>
          <p:nvPr/>
        </p:nvSpPr>
        <p:spPr>
          <a:xfrm>
            <a:off x="4295056" y="4394909"/>
            <a:ext cx="1754968" cy="575928"/>
          </a:xfrm>
          <a:prstGeom prst="roundRect">
            <a:avLst/>
          </a:prstGeom>
          <a:solidFill>
            <a:schemeClr val="accent1"/>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LP Sequences</a:t>
            </a:r>
          </a:p>
        </p:txBody>
      </p:sp>
      <p:sp>
        <p:nvSpPr>
          <p:cNvPr id="9" name="Rounded Rectangle 8"/>
          <p:cNvSpPr/>
          <p:nvPr/>
        </p:nvSpPr>
        <p:spPr>
          <a:xfrm>
            <a:off x="2547048" y="1670186"/>
            <a:ext cx="1676400" cy="582744"/>
          </a:xfrm>
          <a:prstGeom prst="roundRect">
            <a:avLst/>
          </a:prstGeom>
          <a:solidFill>
            <a:schemeClr val="accent1"/>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LP </a:t>
            </a:r>
            <a:r>
              <a:rPr lang="en-US" dirty="0" err="1" smtClean="0"/>
              <a:t>NoC</a:t>
            </a:r>
            <a:r>
              <a:rPr lang="en-US" dirty="0" smtClean="0"/>
              <a:t> </a:t>
            </a:r>
            <a:r>
              <a:rPr lang="en-US" dirty="0" err="1" smtClean="0"/>
              <a:t>Config</a:t>
            </a:r>
            <a:endParaRPr lang="en-US" dirty="0" smtClean="0"/>
          </a:p>
        </p:txBody>
      </p:sp>
      <p:cxnSp>
        <p:nvCxnSpPr>
          <p:cNvPr id="31" name="Straight Arrow Connector 30"/>
          <p:cNvCxnSpPr/>
          <p:nvPr/>
        </p:nvCxnSpPr>
        <p:spPr>
          <a:xfrm>
            <a:off x="3385252" y="2252930"/>
            <a:ext cx="0" cy="533400"/>
          </a:xfrm>
          <a:prstGeom prst="straightConnector1">
            <a:avLst/>
          </a:prstGeom>
          <a:ln w="25400">
            <a:solidFill>
              <a:schemeClr val="bg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3164435" y="3870234"/>
            <a:ext cx="0" cy="502920"/>
          </a:xfrm>
          <a:prstGeom prst="straightConnector1">
            <a:avLst/>
          </a:prstGeom>
          <a:ln w="28575">
            <a:solidFill>
              <a:schemeClr val="bg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p:nvPr/>
        </p:nvCxnSpPr>
        <p:spPr>
          <a:xfrm>
            <a:off x="3379029" y="3469028"/>
            <a:ext cx="0" cy="411480"/>
          </a:xfrm>
          <a:prstGeom prst="straightConnector1">
            <a:avLst/>
          </a:prstGeom>
          <a:ln w="25400">
            <a:solidFill>
              <a:schemeClr val="bg1"/>
            </a:solidFill>
            <a:tailEnd type="none" w="lg" len="lg"/>
          </a:ln>
        </p:spPr>
        <p:style>
          <a:lnRef idx="1">
            <a:schemeClr val="accent1"/>
          </a:lnRef>
          <a:fillRef idx="0">
            <a:schemeClr val="accent1"/>
          </a:fillRef>
          <a:effectRef idx="0">
            <a:schemeClr val="accent1"/>
          </a:effectRef>
          <a:fontRef idx="minor">
            <a:schemeClr val="tx1"/>
          </a:fontRef>
        </p:style>
      </p:cxnSp>
      <p:sp>
        <p:nvSpPr>
          <p:cNvPr id="36" name="Rounded Rectangle 35"/>
          <p:cNvSpPr/>
          <p:nvPr/>
        </p:nvSpPr>
        <p:spPr>
          <a:xfrm>
            <a:off x="6248270" y="4398018"/>
            <a:ext cx="1754968" cy="575928"/>
          </a:xfrm>
          <a:prstGeom prst="roundRect">
            <a:avLst/>
          </a:prstGeom>
          <a:solidFill>
            <a:schemeClr val="accent1"/>
          </a:solidFill>
          <a:ln w="28575">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n-US" dirty="0" smtClean="0"/>
              <a:t>AIP</a:t>
            </a:r>
          </a:p>
        </p:txBody>
      </p:sp>
      <p:cxnSp>
        <p:nvCxnSpPr>
          <p:cNvPr id="38" name="Straight Arrow Connector 37"/>
          <p:cNvCxnSpPr/>
          <p:nvPr/>
        </p:nvCxnSpPr>
        <p:spPr>
          <a:xfrm>
            <a:off x="7101950" y="3870225"/>
            <a:ext cx="0" cy="502920"/>
          </a:xfrm>
          <a:prstGeom prst="straightConnector1">
            <a:avLst/>
          </a:prstGeom>
          <a:ln w="28575">
            <a:solidFill>
              <a:schemeClr val="bg1"/>
            </a:solidFill>
            <a:tailEnd type="stealth" w="lg" len="lg"/>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483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7169"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Assumptions for v2</a:t>
            </a:r>
            <a:endParaRPr lang="en-US" sz="2400" dirty="0"/>
          </a:p>
        </p:txBody>
      </p:sp>
      <p:sp>
        <p:nvSpPr>
          <p:cNvPr id="5" name="TextBox 4"/>
          <p:cNvSpPr txBox="1"/>
          <p:nvPr/>
        </p:nvSpPr>
        <p:spPr bwMode="auto">
          <a:xfrm>
            <a:off x="793105" y="1278294"/>
            <a:ext cx="9358605" cy="2092881"/>
          </a:xfrm>
          <a:prstGeom prst="rect">
            <a:avLst/>
          </a:prstGeom>
          <a:noFill/>
          <a:ln w="9525">
            <a:noFill/>
            <a:miter lim="800000"/>
            <a:headEnd/>
            <a:tailEnd/>
          </a:ln>
        </p:spPr>
        <p:txBody>
          <a:bodyPr wrap="square" rtlCol="0">
            <a:spAutoFit/>
          </a:bodyPr>
          <a:lstStyle/>
          <a:p>
            <a:pPr marL="285750" indent="-285750">
              <a:spcAft>
                <a:spcPts val="1200"/>
              </a:spcAft>
              <a:buFont typeface="Wingdings" panose="05000000000000000000" pitchFamily="2" charset="2"/>
              <a:buChar char="Ø"/>
            </a:pPr>
            <a:r>
              <a:rPr lang="en-US" dirty="0" smtClean="0">
                <a:solidFill>
                  <a:schemeClr val="bg1"/>
                </a:solidFill>
                <a:latin typeface="DIN"/>
              </a:rPr>
              <a:t>IEEE 1801 or UPF support ?</a:t>
            </a:r>
          </a:p>
          <a:p>
            <a:pPr marL="285750" indent="-285750">
              <a:spcAft>
                <a:spcPts val="1200"/>
              </a:spcAft>
              <a:buFont typeface="Wingdings" panose="05000000000000000000" pitchFamily="2" charset="2"/>
              <a:buChar char="Ø"/>
            </a:pPr>
            <a:r>
              <a:rPr lang="en-US" dirty="0" smtClean="0">
                <a:solidFill>
                  <a:schemeClr val="bg1"/>
                </a:solidFill>
                <a:latin typeface="DIN"/>
              </a:rPr>
              <a:t>Single VD</a:t>
            </a:r>
          </a:p>
          <a:p>
            <a:pPr marL="285750" indent="-285750">
              <a:spcAft>
                <a:spcPts val="1200"/>
              </a:spcAft>
              <a:buFont typeface="Wingdings" panose="05000000000000000000" pitchFamily="2" charset="2"/>
              <a:buChar char="Ø"/>
            </a:pPr>
            <a:r>
              <a:rPr lang="en-US" dirty="0" smtClean="0">
                <a:solidFill>
                  <a:schemeClr val="bg1"/>
                </a:solidFill>
                <a:latin typeface="DIN"/>
              </a:rPr>
              <a:t>Clock domain and Power domain constraints</a:t>
            </a:r>
          </a:p>
          <a:p>
            <a:pPr marL="285750" indent="-285750">
              <a:spcAft>
                <a:spcPts val="1200"/>
              </a:spcAft>
              <a:buFont typeface="Wingdings" panose="05000000000000000000" pitchFamily="2" charset="2"/>
              <a:buChar char="Ø"/>
            </a:pPr>
            <a:r>
              <a:rPr lang="en-US" dirty="0" smtClean="0">
                <a:solidFill>
                  <a:schemeClr val="bg1"/>
                </a:solidFill>
                <a:latin typeface="DIN"/>
              </a:rPr>
              <a:t>REGBUS is not supported for Low Power</a:t>
            </a:r>
          </a:p>
          <a:p>
            <a:endParaRPr lang="en-US" dirty="0">
              <a:solidFill>
                <a:schemeClr val="bg1"/>
              </a:solidFill>
              <a:latin typeface="DIN"/>
            </a:endParaRPr>
          </a:p>
        </p:txBody>
      </p:sp>
    </p:spTree>
    <p:extLst>
      <p:ext uri="{BB962C8B-B14F-4D97-AF65-F5344CB8AC3E}">
        <p14:creationId xmlns:p14="http://schemas.microsoft.com/office/powerpoint/2010/main" val="25322669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6939"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chemeClr val="tx2">
                  <a:lumMod val="40000"/>
                  <a:lumOff val="60000"/>
                </a:schemeClr>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A Simple </a:t>
            </a:r>
            <a:r>
              <a:rPr lang="en-US" dirty="0" err="1" smtClean="0"/>
              <a:t>NoC</a:t>
            </a:r>
            <a:endParaRPr lang="en-US" sz="2400" dirty="0"/>
          </a:p>
        </p:txBody>
      </p:sp>
      <p:grpSp>
        <p:nvGrpSpPr>
          <p:cNvPr id="14" name="Group 13"/>
          <p:cNvGrpSpPr/>
          <p:nvPr/>
        </p:nvGrpSpPr>
        <p:grpSpPr>
          <a:xfrm>
            <a:off x="2243250" y="1754750"/>
            <a:ext cx="7468362" cy="3384135"/>
            <a:chOff x="1142238" y="1773412"/>
            <a:chExt cx="7468362" cy="3384135"/>
          </a:xfrm>
        </p:grpSpPr>
        <p:sp>
          <p:nvSpPr>
            <p:cNvPr id="15" name="Rectangle 14"/>
            <p:cNvSpPr/>
            <p:nvPr/>
          </p:nvSpPr>
          <p:spPr>
            <a:xfrm>
              <a:off x="2314575" y="1849171"/>
              <a:ext cx="4800600" cy="33083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16" name="Oval 15"/>
            <p:cNvSpPr/>
            <p:nvPr/>
          </p:nvSpPr>
          <p:spPr>
            <a:xfrm>
              <a:off x="5657850" y="2020824"/>
              <a:ext cx="2647950" cy="1131646"/>
            </a:xfrm>
            <a:prstGeom prst="ellipse">
              <a:avLst/>
            </a:prstGeom>
            <a:noFill/>
            <a:ln>
              <a:solidFill>
                <a:schemeClr val="accent2">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5871592" y="3252724"/>
              <a:ext cx="1172718" cy="1074700"/>
            </a:xfrm>
            <a:prstGeom prst="ellipse">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2400300" y="2149932"/>
              <a:ext cx="2228850" cy="1604061"/>
            </a:xfrm>
            <a:prstGeom prst="ellipse">
              <a:avLst/>
            </a:pr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p:cNvSpPr/>
            <p:nvPr/>
          </p:nvSpPr>
          <p:spPr>
            <a:xfrm>
              <a:off x="1142238" y="2362200"/>
              <a:ext cx="980313" cy="1191286"/>
            </a:xfrm>
            <a:prstGeom prst="ellipse">
              <a:avLst/>
            </a:prstGeom>
            <a:no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p:cNvSpPr/>
            <p:nvPr/>
          </p:nvSpPr>
          <p:spPr>
            <a:xfrm>
              <a:off x="1332738" y="2557155"/>
              <a:ext cx="611505" cy="786678"/>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H1</a:t>
              </a:r>
            </a:p>
          </p:txBody>
        </p:sp>
        <p:sp>
          <p:nvSpPr>
            <p:cNvPr id="21" name="Rectangle 20"/>
            <p:cNvSpPr/>
            <p:nvPr/>
          </p:nvSpPr>
          <p:spPr>
            <a:xfrm>
              <a:off x="2828925" y="2450693"/>
              <a:ext cx="857250" cy="1002538"/>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m0</a:t>
              </a:r>
              <a:endParaRPr lang="en-US" dirty="0">
                <a:solidFill>
                  <a:schemeClr val="tx1"/>
                </a:solidFill>
              </a:endParaRPr>
            </a:p>
          </p:txBody>
        </p:sp>
        <p:sp>
          <p:nvSpPr>
            <p:cNvPr id="22" name="Rectangle 21"/>
            <p:cNvSpPr/>
            <p:nvPr/>
          </p:nvSpPr>
          <p:spPr>
            <a:xfrm>
              <a:off x="3943350" y="2651201"/>
              <a:ext cx="514350" cy="601523"/>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p>
          </p:txBody>
        </p:sp>
        <p:sp>
          <p:nvSpPr>
            <p:cNvPr id="23" name="Rectangle 22"/>
            <p:cNvSpPr/>
            <p:nvPr/>
          </p:nvSpPr>
          <p:spPr>
            <a:xfrm>
              <a:off x="6160097" y="2250186"/>
              <a:ext cx="600075" cy="701777"/>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s0</a:t>
              </a:r>
              <a:endParaRPr lang="en-US" dirty="0">
                <a:solidFill>
                  <a:schemeClr val="tx1"/>
                </a:solidFill>
              </a:endParaRPr>
            </a:p>
          </p:txBody>
        </p:sp>
        <p:sp>
          <p:nvSpPr>
            <p:cNvPr id="24" name="Rectangle 23"/>
            <p:cNvSpPr/>
            <p:nvPr/>
          </p:nvSpPr>
          <p:spPr>
            <a:xfrm>
              <a:off x="6172200" y="3553485"/>
              <a:ext cx="600075" cy="60152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dirty="0" smtClean="0">
                  <a:solidFill>
                    <a:schemeClr val="tx1"/>
                  </a:solidFill>
                </a:rPr>
                <a:t>1</a:t>
              </a:r>
              <a:endParaRPr lang="en-US" dirty="0">
                <a:solidFill>
                  <a:schemeClr val="tx1"/>
                </a:solidFill>
              </a:endParaRPr>
            </a:p>
          </p:txBody>
        </p:sp>
        <p:sp>
          <p:nvSpPr>
            <p:cNvPr id="25" name="Rectangle 24"/>
            <p:cNvSpPr/>
            <p:nvPr/>
          </p:nvSpPr>
          <p:spPr>
            <a:xfrm>
              <a:off x="7274522" y="2250186"/>
              <a:ext cx="600075" cy="701777"/>
            </a:xfrm>
            <a:prstGeom prst="rect">
              <a:avLst/>
            </a:prstGeom>
            <a:no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t>
              </a:r>
              <a:r>
                <a:rPr lang="en-US" sz="1600" dirty="0" smtClean="0">
                  <a:solidFill>
                    <a:schemeClr val="tx1"/>
                  </a:solidFill>
                </a:rPr>
                <a:t>2</a:t>
              </a:r>
              <a:endParaRPr lang="en-US" dirty="0">
                <a:solidFill>
                  <a:schemeClr val="tx1"/>
                </a:solidFill>
              </a:endParaRPr>
            </a:p>
          </p:txBody>
        </p:sp>
        <p:sp>
          <p:nvSpPr>
            <p:cNvPr id="26" name="Rectangle 25"/>
            <p:cNvSpPr/>
            <p:nvPr/>
          </p:nvSpPr>
          <p:spPr>
            <a:xfrm>
              <a:off x="7477125" y="3553485"/>
              <a:ext cx="600075" cy="6015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t>
              </a:r>
              <a:r>
                <a:rPr lang="en-US" sz="1600" dirty="0" smtClean="0">
                  <a:solidFill>
                    <a:schemeClr val="tx1"/>
                  </a:solidFill>
                </a:rPr>
                <a:t>3</a:t>
              </a:r>
              <a:endParaRPr lang="en-US" dirty="0">
                <a:solidFill>
                  <a:schemeClr val="tx1"/>
                </a:solidFill>
              </a:endParaRPr>
            </a:p>
          </p:txBody>
        </p:sp>
        <p:sp>
          <p:nvSpPr>
            <p:cNvPr id="27" name="Oval 26"/>
            <p:cNvSpPr/>
            <p:nvPr/>
          </p:nvSpPr>
          <p:spPr>
            <a:xfrm>
              <a:off x="7304913" y="3352978"/>
              <a:ext cx="942975" cy="1002538"/>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4230624" y="1773412"/>
              <a:ext cx="1371600" cy="646331"/>
            </a:xfrm>
            <a:prstGeom prst="rect">
              <a:avLst/>
            </a:prstGeom>
            <a:noFill/>
          </p:spPr>
          <p:txBody>
            <a:bodyPr wrap="square" rtlCol="0">
              <a:spAutoFit/>
            </a:bodyPr>
            <a:lstStyle/>
            <a:p>
              <a:pPr algn="ctr"/>
              <a:r>
                <a:rPr lang="en-US" dirty="0" err="1" smtClean="0"/>
                <a:t>PDsystem</a:t>
              </a:r>
              <a:r>
                <a:rPr lang="en-US" dirty="0" smtClean="0"/>
                <a:t> </a:t>
              </a:r>
              <a:r>
                <a:rPr lang="en-US" dirty="0" err="1" smtClean="0"/>
                <a:t>NoC</a:t>
              </a:r>
              <a:r>
                <a:rPr lang="en-US" dirty="0" smtClean="0"/>
                <a:t> Top</a:t>
              </a:r>
              <a:endParaRPr lang="en-US" dirty="0"/>
            </a:p>
          </p:txBody>
        </p:sp>
        <p:sp>
          <p:nvSpPr>
            <p:cNvPr id="29" name="TextBox 28"/>
            <p:cNvSpPr txBox="1"/>
            <p:nvPr/>
          </p:nvSpPr>
          <p:spPr>
            <a:xfrm>
              <a:off x="3327945" y="2083317"/>
              <a:ext cx="746892" cy="485918"/>
            </a:xfrm>
            <a:prstGeom prst="rect">
              <a:avLst/>
            </a:prstGeom>
            <a:noFill/>
          </p:spPr>
          <p:txBody>
            <a:bodyPr wrap="square" rtlCol="0">
              <a:spAutoFit/>
            </a:bodyPr>
            <a:lstStyle/>
            <a:p>
              <a:r>
                <a:rPr lang="en-US" b="1" dirty="0" smtClean="0">
                  <a:solidFill>
                    <a:schemeClr val="tx2">
                      <a:lumMod val="60000"/>
                      <a:lumOff val="40000"/>
                    </a:schemeClr>
                  </a:solidFill>
                </a:rPr>
                <a:t>PD</a:t>
              </a:r>
              <a:r>
                <a:rPr lang="en-US" sz="1400" b="1" dirty="0" smtClean="0">
                  <a:solidFill>
                    <a:schemeClr val="tx2">
                      <a:lumMod val="60000"/>
                      <a:lumOff val="40000"/>
                    </a:schemeClr>
                  </a:solidFill>
                </a:rPr>
                <a:t>0</a:t>
              </a:r>
              <a:endParaRPr lang="en-US" b="1" dirty="0">
                <a:solidFill>
                  <a:schemeClr val="tx2">
                    <a:lumMod val="60000"/>
                    <a:lumOff val="40000"/>
                  </a:schemeClr>
                </a:solidFill>
              </a:endParaRPr>
            </a:p>
          </p:txBody>
        </p:sp>
        <p:sp>
          <p:nvSpPr>
            <p:cNvPr id="30" name="TextBox 29"/>
            <p:cNvSpPr txBox="1"/>
            <p:nvPr/>
          </p:nvSpPr>
          <p:spPr>
            <a:xfrm>
              <a:off x="6631685" y="1964776"/>
              <a:ext cx="698331" cy="485918"/>
            </a:xfrm>
            <a:prstGeom prst="rect">
              <a:avLst/>
            </a:prstGeom>
            <a:noFill/>
          </p:spPr>
          <p:txBody>
            <a:bodyPr wrap="square" rtlCol="0">
              <a:spAutoFit/>
            </a:bodyPr>
            <a:lstStyle/>
            <a:p>
              <a:r>
                <a:rPr lang="en-US" b="1" dirty="0" smtClean="0">
                  <a:solidFill>
                    <a:schemeClr val="accent6">
                      <a:lumMod val="50000"/>
                    </a:schemeClr>
                  </a:solidFill>
                </a:rPr>
                <a:t>PD</a:t>
              </a:r>
              <a:r>
                <a:rPr lang="en-US" sz="1600" b="1" dirty="0" smtClean="0">
                  <a:solidFill>
                    <a:schemeClr val="accent6">
                      <a:lumMod val="50000"/>
                    </a:schemeClr>
                  </a:solidFill>
                </a:rPr>
                <a:t>1</a:t>
              </a:r>
              <a:endParaRPr lang="en-US" b="1" dirty="0">
                <a:solidFill>
                  <a:schemeClr val="accent6">
                    <a:lumMod val="50000"/>
                  </a:schemeClr>
                </a:solidFill>
              </a:endParaRPr>
            </a:p>
          </p:txBody>
        </p:sp>
        <p:sp>
          <p:nvSpPr>
            <p:cNvPr id="31" name="TextBox 30"/>
            <p:cNvSpPr txBox="1"/>
            <p:nvPr/>
          </p:nvSpPr>
          <p:spPr>
            <a:xfrm>
              <a:off x="6184303" y="3231829"/>
              <a:ext cx="759422" cy="485918"/>
            </a:xfrm>
            <a:prstGeom prst="rect">
              <a:avLst/>
            </a:prstGeom>
            <a:noFill/>
          </p:spPr>
          <p:txBody>
            <a:bodyPr wrap="square" rtlCol="0">
              <a:spAutoFit/>
            </a:bodyPr>
            <a:lstStyle/>
            <a:p>
              <a:r>
                <a:rPr lang="en-US" b="1" dirty="0" smtClean="0">
                  <a:solidFill>
                    <a:schemeClr val="accent3">
                      <a:lumMod val="75000"/>
                    </a:schemeClr>
                  </a:solidFill>
                </a:rPr>
                <a:t>PD</a:t>
              </a:r>
              <a:r>
                <a:rPr lang="en-US" sz="1600" b="1" dirty="0" smtClean="0">
                  <a:solidFill>
                    <a:schemeClr val="accent3">
                      <a:lumMod val="75000"/>
                    </a:schemeClr>
                  </a:solidFill>
                </a:rPr>
                <a:t>2</a:t>
              </a:r>
              <a:endParaRPr lang="en-US" b="1" dirty="0">
                <a:solidFill>
                  <a:schemeClr val="accent3">
                    <a:lumMod val="75000"/>
                  </a:schemeClr>
                </a:solidFill>
              </a:endParaRPr>
            </a:p>
          </p:txBody>
        </p:sp>
        <p:cxnSp>
          <p:nvCxnSpPr>
            <p:cNvPr id="32" name="Straight Arrow Connector 31"/>
            <p:cNvCxnSpPr>
              <a:stCxn id="20" idx="3"/>
              <a:endCxn id="21" idx="1"/>
            </p:cNvCxnSpPr>
            <p:nvPr/>
          </p:nvCxnSpPr>
          <p:spPr>
            <a:xfrm>
              <a:off x="1944243" y="2950494"/>
              <a:ext cx="884682" cy="1468"/>
            </a:xfrm>
            <a:prstGeom prst="straightConnector1">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3" name="Straight Arrow Connector 32"/>
            <p:cNvCxnSpPr>
              <a:stCxn id="21" idx="3"/>
              <a:endCxn id="22" idx="1"/>
            </p:cNvCxnSpPr>
            <p:nvPr/>
          </p:nvCxnSpPr>
          <p:spPr>
            <a:xfrm>
              <a:off x="3686175" y="2951962"/>
              <a:ext cx="257175" cy="0"/>
            </a:xfrm>
            <a:prstGeom prst="straightConnector1">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5" name="Straight Arrow Connector 198"/>
            <p:cNvCxnSpPr>
              <a:stCxn id="22" idx="3"/>
              <a:endCxn id="23" idx="1"/>
            </p:cNvCxnSpPr>
            <p:nvPr/>
          </p:nvCxnSpPr>
          <p:spPr>
            <a:xfrm flipV="1">
              <a:off x="4457700" y="2601074"/>
              <a:ext cx="1702397" cy="350888"/>
            </a:xfrm>
            <a:prstGeom prst="bentConnector3">
              <a:avLst>
                <a:gd name="adj1" fmla="val 50000"/>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198"/>
            <p:cNvCxnSpPr>
              <a:stCxn id="22" idx="2"/>
              <a:endCxn id="24" idx="1"/>
            </p:cNvCxnSpPr>
            <p:nvPr/>
          </p:nvCxnSpPr>
          <p:spPr>
            <a:xfrm rot="16200000" flipH="1">
              <a:off x="4885601" y="2567648"/>
              <a:ext cx="601523" cy="1971675"/>
            </a:xfrm>
            <a:prstGeom prst="bentConnector2">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7" name="Rectangle 36"/>
            <p:cNvSpPr/>
            <p:nvPr/>
          </p:nvSpPr>
          <p:spPr>
            <a:xfrm rot="5400000">
              <a:off x="4982045" y="3732186"/>
              <a:ext cx="646757" cy="247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PPLN</a:t>
              </a:r>
              <a:endParaRPr lang="en-US" sz="1400" dirty="0">
                <a:solidFill>
                  <a:schemeClr val="tx1"/>
                </a:solidFill>
              </a:endParaRPr>
            </a:p>
          </p:txBody>
        </p:sp>
        <p:sp>
          <p:nvSpPr>
            <p:cNvPr id="47" name="Rectangle 46"/>
            <p:cNvSpPr/>
            <p:nvPr/>
          </p:nvSpPr>
          <p:spPr>
            <a:xfrm rot="5400000">
              <a:off x="4429595" y="3725381"/>
              <a:ext cx="646757" cy="266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PPLN</a:t>
              </a:r>
              <a:endParaRPr lang="en-US" sz="1400" dirty="0">
                <a:solidFill>
                  <a:schemeClr val="tx1"/>
                </a:solidFill>
              </a:endParaRPr>
            </a:p>
          </p:txBody>
        </p:sp>
        <p:cxnSp>
          <p:nvCxnSpPr>
            <p:cNvPr id="48" name="Straight Arrow Connector 47"/>
            <p:cNvCxnSpPr>
              <a:stCxn id="23" idx="3"/>
              <a:endCxn id="25" idx="1"/>
            </p:cNvCxnSpPr>
            <p:nvPr/>
          </p:nvCxnSpPr>
          <p:spPr>
            <a:xfrm>
              <a:off x="6760172" y="2601074"/>
              <a:ext cx="514350" cy="0"/>
            </a:xfrm>
            <a:prstGeom prst="straightConnector1">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9" name="Straight Arrow Connector 48"/>
            <p:cNvCxnSpPr>
              <a:stCxn id="24" idx="3"/>
              <a:endCxn id="26" idx="1"/>
            </p:cNvCxnSpPr>
            <p:nvPr/>
          </p:nvCxnSpPr>
          <p:spPr>
            <a:xfrm>
              <a:off x="6772275" y="3854247"/>
              <a:ext cx="704850" cy="0"/>
            </a:xfrm>
            <a:prstGeom prst="straightConnector1">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65" name="TextBox 64"/>
            <p:cNvSpPr txBox="1"/>
            <p:nvPr/>
          </p:nvSpPr>
          <p:spPr>
            <a:xfrm>
              <a:off x="7863708" y="3095482"/>
              <a:ext cx="746892" cy="369332"/>
            </a:xfrm>
            <a:prstGeom prst="rect">
              <a:avLst/>
            </a:prstGeom>
            <a:noFill/>
          </p:spPr>
          <p:txBody>
            <a:bodyPr wrap="square" rtlCol="0">
              <a:spAutoFit/>
            </a:bodyPr>
            <a:lstStyle/>
            <a:p>
              <a:r>
                <a:rPr lang="en-US" b="1" dirty="0" smtClean="0">
                  <a:solidFill>
                    <a:srgbClr val="FF0000"/>
                  </a:solidFill>
                </a:rPr>
                <a:t>PD3</a:t>
              </a:r>
              <a:endParaRPr lang="en-US" b="1" dirty="0">
                <a:solidFill>
                  <a:srgbClr val="FF0000"/>
                </a:solidFill>
              </a:endParaRPr>
            </a:p>
          </p:txBody>
        </p:sp>
        <p:sp>
          <p:nvSpPr>
            <p:cNvPr id="66" name="TextBox 65"/>
            <p:cNvSpPr txBox="1"/>
            <p:nvPr/>
          </p:nvSpPr>
          <p:spPr>
            <a:xfrm>
              <a:off x="1524000" y="2039112"/>
              <a:ext cx="746892" cy="369332"/>
            </a:xfrm>
            <a:prstGeom prst="rect">
              <a:avLst/>
            </a:prstGeom>
            <a:noFill/>
          </p:spPr>
          <p:txBody>
            <a:bodyPr wrap="square" rtlCol="0">
              <a:spAutoFit/>
            </a:bodyPr>
            <a:lstStyle/>
            <a:p>
              <a:r>
                <a:rPr lang="en-US" b="1" dirty="0" smtClean="0">
                  <a:solidFill>
                    <a:schemeClr val="accent6">
                      <a:lumMod val="75000"/>
                    </a:schemeClr>
                  </a:solidFill>
                </a:rPr>
                <a:t>PD4</a:t>
              </a:r>
              <a:endParaRPr lang="en-US" b="1" dirty="0">
                <a:solidFill>
                  <a:schemeClr val="accent6">
                    <a:lumMod val="75000"/>
                  </a:schemeClr>
                </a:solidFill>
              </a:endParaRPr>
            </a:p>
          </p:txBody>
        </p:sp>
      </p:grpSp>
      <p:sp>
        <p:nvSpPr>
          <p:cNvPr id="4" name="TextBox 3"/>
          <p:cNvSpPr txBox="1"/>
          <p:nvPr/>
        </p:nvSpPr>
        <p:spPr bwMode="auto">
          <a:xfrm>
            <a:off x="3859344" y="5542384"/>
            <a:ext cx="3970783" cy="369332"/>
          </a:xfrm>
          <a:prstGeom prst="rect">
            <a:avLst/>
          </a:prstGeom>
          <a:noFill/>
          <a:ln w="9525">
            <a:noFill/>
            <a:miter lim="800000"/>
            <a:headEnd/>
            <a:tailEnd/>
          </a:ln>
        </p:spPr>
        <p:txBody>
          <a:bodyPr wrap="square" rtlCol="0">
            <a:spAutoFit/>
          </a:bodyPr>
          <a:lstStyle/>
          <a:p>
            <a:r>
              <a:rPr lang="en-US" sz="1800" b="1" dirty="0" smtClean="0">
                <a:solidFill>
                  <a:schemeClr val="bg1"/>
                </a:solidFill>
                <a:cs typeface="Arial" charset="0"/>
              </a:rPr>
              <a:t>Simple 1 Master and 2 Slave </a:t>
            </a:r>
            <a:r>
              <a:rPr lang="en-US" sz="1800" b="1" dirty="0" err="1" smtClean="0">
                <a:solidFill>
                  <a:schemeClr val="bg1"/>
                </a:solidFill>
                <a:cs typeface="Arial" charset="0"/>
              </a:rPr>
              <a:t>Config</a:t>
            </a:r>
            <a:endParaRPr lang="en-US" sz="1800" b="1" dirty="0">
              <a:solidFill>
                <a:schemeClr val="bg1"/>
              </a:solidFill>
              <a:cs typeface="Arial" charset="0"/>
            </a:endParaRPr>
          </a:p>
        </p:txBody>
      </p:sp>
    </p:spTree>
    <p:extLst>
      <p:ext uri="{BB962C8B-B14F-4D97-AF65-F5344CB8AC3E}">
        <p14:creationId xmlns:p14="http://schemas.microsoft.com/office/powerpoint/2010/main" val="22360191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2890"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endParaRPr lang="en-US" dirty="0"/>
          </a:p>
        </p:txBody>
      </p:sp>
      <p:sp>
        <p:nvSpPr>
          <p:cNvPr id="3" name="Title 2"/>
          <p:cNvSpPr>
            <a:spLocks noGrp="1"/>
          </p:cNvSpPr>
          <p:nvPr>
            <p:ph type="title"/>
          </p:nvPr>
        </p:nvSpPr>
        <p:spPr/>
        <p:txBody>
          <a:bodyPr>
            <a:noAutofit/>
          </a:bodyPr>
          <a:lstStyle/>
          <a:p>
            <a:r>
              <a:rPr lang="en-US" dirty="0" smtClean="0"/>
              <a:t>CPF and RTL Generation</a:t>
            </a:r>
            <a:endParaRPr lang="en-US" sz="2400" dirty="0"/>
          </a:p>
        </p:txBody>
      </p:sp>
      <p:sp>
        <p:nvSpPr>
          <p:cNvPr id="5" name="TextBox 4"/>
          <p:cNvSpPr txBox="1"/>
          <p:nvPr/>
        </p:nvSpPr>
        <p:spPr bwMode="auto">
          <a:xfrm>
            <a:off x="793092" y="1174782"/>
            <a:ext cx="10628281" cy="1938992"/>
          </a:xfrm>
          <a:prstGeom prst="rect">
            <a:avLst/>
          </a:prstGeom>
          <a:noFill/>
          <a:ln w="9525">
            <a:noFill/>
            <a:miter lim="800000"/>
            <a:headEnd/>
            <a:tailEnd/>
          </a:ln>
        </p:spPr>
        <p:txBody>
          <a:bodyPr wrap="square" rtlCol="0">
            <a:spAutoFit/>
          </a:bodyPr>
          <a:lstStyle/>
          <a:p>
            <a:pPr marL="342900" indent="-342900" algn="just">
              <a:buFont typeface="Wingdings" panose="05000000000000000000" pitchFamily="2" charset="2"/>
              <a:buChar char="Ø"/>
            </a:pPr>
            <a:r>
              <a:rPr lang="en-US" sz="2000" dirty="0">
                <a:solidFill>
                  <a:schemeClr val="bg1"/>
                </a:solidFill>
                <a:latin typeface="DIN"/>
              </a:rPr>
              <a:t>Hierarchical CPFs (</a:t>
            </a:r>
            <a:r>
              <a:rPr lang="en-US" sz="2000" dirty="0" smtClean="0">
                <a:solidFill>
                  <a:schemeClr val="bg1"/>
                </a:solidFill>
                <a:latin typeface="DIN"/>
              </a:rPr>
              <a:t>v1.1</a:t>
            </a:r>
            <a:r>
              <a:rPr lang="en-US" sz="2000" dirty="0">
                <a:solidFill>
                  <a:schemeClr val="bg1"/>
                </a:solidFill>
                <a:latin typeface="DIN"/>
              </a:rPr>
              <a:t>) </a:t>
            </a:r>
            <a:r>
              <a:rPr lang="en-US" sz="2000" dirty="0" smtClean="0">
                <a:solidFill>
                  <a:schemeClr val="bg1"/>
                </a:solidFill>
                <a:latin typeface="DIN"/>
              </a:rPr>
              <a:t>generated with </a:t>
            </a:r>
            <a:r>
              <a:rPr lang="en-US" sz="2000" b="1" dirty="0" smtClean="0">
                <a:solidFill>
                  <a:schemeClr val="bg1"/>
                </a:solidFill>
                <a:latin typeface="DIN"/>
              </a:rPr>
              <a:t>COMPLETE</a:t>
            </a:r>
            <a:r>
              <a:rPr lang="en-US" sz="2000" dirty="0" smtClean="0">
                <a:solidFill>
                  <a:schemeClr val="bg1"/>
                </a:solidFill>
                <a:latin typeface="DIN"/>
              </a:rPr>
              <a:t> power </a:t>
            </a:r>
            <a:r>
              <a:rPr lang="en-US" sz="2000" dirty="0">
                <a:solidFill>
                  <a:schemeClr val="bg1"/>
                </a:solidFill>
                <a:latin typeface="DIN"/>
              </a:rPr>
              <a:t>i</a:t>
            </a:r>
            <a:r>
              <a:rPr lang="en-US" sz="2000" dirty="0" smtClean="0">
                <a:solidFill>
                  <a:schemeClr val="bg1"/>
                </a:solidFill>
                <a:latin typeface="DIN"/>
              </a:rPr>
              <a:t>ntent specification</a:t>
            </a:r>
            <a:endParaRPr lang="en-US" sz="2000" dirty="0">
              <a:solidFill>
                <a:schemeClr val="bg1"/>
              </a:solidFill>
              <a:latin typeface="DIN"/>
            </a:endParaRPr>
          </a:p>
          <a:p>
            <a:pPr marL="342900" indent="-342900" algn="just">
              <a:buFont typeface="Wingdings" panose="05000000000000000000" pitchFamily="2" charset="2"/>
              <a:buChar char="Ø"/>
            </a:pPr>
            <a:r>
              <a:rPr lang="en-US" sz="2000" dirty="0" smtClean="0">
                <a:solidFill>
                  <a:schemeClr val="bg1"/>
                </a:solidFill>
                <a:latin typeface="DIN"/>
              </a:rPr>
              <a:t>Generates </a:t>
            </a:r>
            <a:r>
              <a:rPr lang="en-US" sz="2000" dirty="0">
                <a:solidFill>
                  <a:schemeClr val="bg1"/>
                </a:solidFill>
                <a:latin typeface="DIN"/>
              </a:rPr>
              <a:t>Hierarchical CPFs </a:t>
            </a:r>
            <a:r>
              <a:rPr lang="en-US" sz="2000" dirty="0" smtClean="0">
                <a:solidFill>
                  <a:schemeClr val="bg1"/>
                </a:solidFill>
                <a:latin typeface="DIN"/>
              </a:rPr>
              <a:t>for RTL Simulation and Synthesis </a:t>
            </a:r>
            <a:r>
              <a:rPr lang="en-US" sz="2000" dirty="0">
                <a:solidFill>
                  <a:schemeClr val="bg1"/>
                </a:solidFill>
                <a:latin typeface="DIN"/>
              </a:rPr>
              <a:t>for </a:t>
            </a:r>
            <a:r>
              <a:rPr lang="en-US" sz="2000" dirty="0" smtClean="0">
                <a:solidFill>
                  <a:schemeClr val="bg1"/>
                </a:solidFill>
                <a:latin typeface="DIN"/>
              </a:rPr>
              <a:t>RCP </a:t>
            </a:r>
            <a:r>
              <a:rPr lang="en-US" sz="2000" dirty="0">
                <a:solidFill>
                  <a:schemeClr val="bg1"/>
                </a:solidFill>
                <a:latin typeface="DIN"/>
              </a:rPr>
              <a:t>including v</a:t>
            </a:r>
            <a:r>
              <a:rPr lang="en-US" sz="2000" dirty="0" smtClean="0">
                <a:solidFill>
                  <a:schemeClr val="bg1"/>
                </a:solidFill>
                <a:latin typeface="DIN"/>
              </a:rPr>
              <a:t>oltage nets, low power libs</a:t>
            </a:r>
          </a:p>
          <a:p>
            <a:pPr marL="342900" indent="-342900" algn="just">
              <a:buFont typeface="Wingdings" panose="05000000000000000000" pitchFamily="2" charset="2"/>
              <a:buChar char="Ø"/>
            </a:pPr>
            <a:r>
              <a:rPr lang="en-US" sz="2000" dirty="0" smtClean="0">
                <a:solidFill>
                  <a:schemeClr val="bg1"/>
                </a:solidFill>
                <a:latin typeface="DIN"/>
              </a:rPr>
              <a:t>Isolation rules with port level information, easier for post-synthesis integration</a:t>
            </a:r>
          </a:p>
        </p:txBody>
      </p:sp>
      <p:sp>
        <p:nvSpPr>
          <p:cNvPr id="7" name="TextBox 6"/>
          <p:cNvSpPr txBox="1"/>
          <p:nvPr/>
        </p:nvSpPr>
        <p:spPr bwMode="auto">
          <a:xfrm>
            <a:off x="793104" y="3547020"/>
            <a:ext cx="10516125" cy="2554545"/>
          </a:xfrm>
          <a:prstGeom prst="rect">
            <a:avLst/>
          </a:prstGeom>
          <a:noFill/>
          <a:ln w="9525">
            <a:noFill/>
            <a:miter lim="800000"/>
            <a:headEnd/>
            <a:tailEnd/>
          </a:ln>
        </p:spPr>
        <p:txBody>
          <a:bodyPr wrap="square" rtlCol="0">
            <a:spAutoFit/>
          </a:bodyPr>
          <a:lstStyle/>
          <a:p>
            <a:pPr marL="342900" indent="-342900" algn="just">
              <a:buFont typeface="Wingdings" panose="05000000000000000000" pitchFamily="2" charset="2"/>
              <a:buChar char="Ø"/>
            </a:pPr>
            <a:r>
              <a:rPr lang="en-US" sz="2000" dirty="0" smtClean="0">
                <a:solidFill>
                  <a:schemeClr val="bg1"/>
                </a:solidFill>
                <a:latin typeface="DIN"/>
              </a:rPr>
              <a:t>Generates RTL for two types of low power architectures</a:t>
            </a:r>
          </a:p>
          <a:p>
            <a:pPr marL="800100" lvl="1" indent="-342900" algn="just">
              <a:buFont typeface="Wingdings" panose="05000000000000000000" pitchFamily="2" charset="2"/>
              <a:buChar char="Ø"/>
            </a:pPr>
            <a:r>
              <a:rPr lang="en-US" sz="2000" dirty="0" smtClean="0">
                <a:solidFill>
                  <a:schemeClr val="bg1"/>
                </a:solidFill>
                <a:latin typeface="DIN"/>
              </a:rPr>
              <a:t>SW controlled power sequencing assuming external  PMC</a:t>
            </a:r>
          </a:p>
          <a:p>
            <a:pPr marL="800100" lvl="1" indent="-342900" algn="just">
              <a:buFont typeface="Wingdings" panose="05000000000000000000" pitchFamily="2" charset="2"/>
              <a:buChar char="Ø"/>
            </a:pPr>
            <a:r>
              <a:rPr lang="en-US" sz="2000" dirty="0" smtClean="0">
                <a:solidFill>
                  <a:schemeClr val="bg1"/>
                </a:solidFill>
                <a:latin typeface="DIN"/>
              </a:rPr>
              <a:t>Level-1 HW State machine assisted power sequence, reducing PMC tasks</a:t>
            </a:r>
            <a:endParaRPr lang="en-US" sz="2000" dirty="0">
              <a:solidFill>
                <a:schemeClr val="bg1"/>
              </a:solidFill>
              <a:latin typeface="DIN"/>
            </a:endParaRPr>
          </a:p>
          <a:p>
            <a:pPr marL="342900" indent="-342900" algn="just">
              <a:buFont typeface="Wingdings" panose="05000000000000000000" pitchFamily="2" charset="2"/>
              <a:buChar char="Ø"/>
            </a:pPr>
            <a:r>
              <a:rPr lang="en-US" sz="2000" dirty="0" err="1" smtClean="0">
                <a:solidFill>
                  <a:schemeClr val="bg1"/>
                </a:solidFill>
                <a:latin typeface="DIN"/>
              </a:rPr>
              <a:t>NocStudio</a:t>
            </a:r>
            <a:r>
              <a:rPr lang="en-US" sz="2000" dirty="0" smtClean="0">
                <a:solidFill>
                  <a:schemeClr val="bg1"/>
                </a:solidFill>
                <a:latin typeface="DIN"/>
              </a:rPr>
              <a:t> creates configuration registers in REGBUS layer elements and connects these to Bridges/Routers </a:t>
            </a:r>
          </a:p>
          <a:p>
            <a:pPr marL="342900" indent="-342900" algn="just">
              <a:buFont typeface="Wingdings" panose="05000000000000000000" pitchFamily="2" charset="2"/>
              <a:buChar char="Ø"/>
            </a:pPr>
            <a:r>
              <a:rPr lang="en-US" sz="2000" dirty="0" smtClean="0">
                <a:solidFill>
                  <a:schemeClr val="bg1"/>
                </a:solidFill>
                <a:latin typeface="DIN"/>
              </a:rPr>
              <a:t>HW State machine based sequencing is (2-3)x lower instruction count</a:t>
            </a:r>
            <a:endParaRPr lang="en-US" sz="2000" dirty="0">
              <a:solidFill>
                <a:schemeClr val="bg1"/>
              </a:solidFill>
              <a:latin typeface="DIN"/>
            </a:endParaRPr>
          </a:p>
        </p:txBody>
      </p:sp>
    </p:spTree>
    <p:extLst>
      <p:ext uri="{BB962C8B-B14F-4D97-AF65-F5344CB8AC3E}">
        <p14:creationId xmlns:p14="http://schemas.microsoft.com/office/powerpoint/2010/main" val="6055918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1867"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LP Sequences</a:t>
            </a:r>
            <a:endParaRPr lang="en-US" sz="2400" dirty="0"/>
          </a:p>
        </p:txBody>
      </p:sp>
      <p:sp>
        <p:nvSpPr>
          <p:cNvPr id="5" name="TextBox 4"/>
          <p:cNvSpPr txBox="1"/>
          <p:nvPr/>
        </p:nvSpPr>
        <p:spPr bwMode="auto">
          <a:xfrm>
            <a:off x="793105" y="1278294"/>
            <a:ext cx="10447114" cy="5016758"/>
          </a:xfrm>
          <a:prstGeom prst="rect">
            <a:avLst/>
          </a:prstGeom>
          <a:noFill/>
          <a:ln w="9525">
            <a:noFill/>
            <a:miter lim="800000"/>
            <a:headEnd/>
            <a:tailEnd/>
          </a:ln>
        </p:spPr>
        <p:txBody>
          <a:bodyPr wrap="square" rtlCol="0">
            <a:spAutoFit/>
          </a:bodyPr>
          <a:lstStyle/>
          <a:p>
            <a:pPr marL="342900" indent="-342900" algn="just">
              <a:buFont typeface="Wingdings" panose="05000000000000000000" pitchFamily="2" charset="2"/>
              <a:buChar char="Ø"/>
            </a:pPr>
            <a:r>
              <a:rPr lang="en-US" sz="2000" dirty="0" err="1">
                <a:solidFill>
                  <a:schemeClr val="bg1"/>
                </a:solidFill>
                <a:latin typeface="DIN"/>
              </a:rPr>
              <a:t>NocStudio</a:t>
            </a:r>
            <a:r>
              <a:rPr lang="en-US" sz="2000" dirty="0">
                <a:solidFill>
                  <a:schemeClr val="bg1"/>
                </a:solidFill>
                <a:latin typeface="DIN"/>
              </a:rPr>
              <a:t> creates </a:t>
            </a:r>
            <a:r>
              <a:rPr lang="en-US" sz="2000" dirty="0" smtClean="0">
                <a:solidFill>
                  <a:schemeClr val="bg1"/>
                </a:solidFill>
                <a:latin typeface="DIN"/>
              </a:rPr>
              <a:t>SW and HW power </a:t>
            </a:r>
            <a:r>
              <a:rPr lang="en-US" sz="2000" dirty="0">
                <a:solidFill>
                  <a:schemeClr val="bg1"/>
                </a:solidFill>
                <a:latin typeface="DIN"/>
              </a:rPr>
              <a:t>s</a:t>
            </a:r>
            <a:r>
              <a:rPr lang="en-US" sz="2000" dirty="0" smtClean="0">
                <a:solidFill>
                  <a:schemeClr val="bg1"/>
                </a:solidFill>
                <a:latin typeface="DIN"/>
              </a:rPr>
              <a:t>equence generator. A PERL package invoked </a:t>
            </a:r>
            <a:r>
              <a:rPr lang="en-US" sz="2000" dirty="0">
                <a:solidFill>
                  <a:schemeClr val="bg1"/>
                </a:solidFill>
                <a:latin typeface="DIN"/>
              </a:rPr>
              <a:t>to generate register programming sequences for switching power </a:t>
            </a:r>
            <a:r>
              <a:rPr lang="en-US" sz="2000" dirty="0" smtClean="0">
                <a:solidFill>
                  <a:schemeClr val="bg1"/>
                </a:solidFill>
                <a:latin typeface="DIN"/>
              </a:rPr>
              <a:t>profiles defined by user in </a:t>
            </a:r>
            <a:r>
              <a:rPr lang="en-US" sz="2000" dirty="0" err="1" smtClean="0">
                <a:solidFill>
                  <a:schemeClr val="bg1"/>
                </a:solidFill>
                <a:latin typeface="DIN"/>
              </a:rPr>
              <a:t>NoC</a:t>
            </a:r>
            <a:r>
              <a:rPr lang="en-US" sz="2000" dirty="0" smtClean="0">
                <a:solidFill>
                  <a:schemeClr val="bg1"/>
                </a:solidFill>
                <a:latin typeface="DIN"/>
              </a:rPr>
              <a:t> </a:t>
            </a:r>
            <a:r>
              <a:rPr lang="en-US" sz="2000" dirty="0" err="1" smtClean="0">
                <a:solidFill>
                  <a:schemeClr val="bg1"/>
                </a:solidFill>
                <a:latin typeface="DIN"/>
              </a:rPr>
              <a:t>config</a:t>
            </a:r>
            <a:endParaRPr lang="en-US" sz="2000" dirty="0" smtClean="0">
              <a:solidFill>
                <a:schemeClr val="bg1"/>
              </a:solidFill>
              <a:latin typeface="DIN"/>
            </a:endParaRPr>
          </a:p>
          <a:p>
            <a:pPr marL="342900" indent="-342900" algn="just">
              <a:buFont typeface="Wingdings" panose="05000000000000000000" pitchFamily="2" charset="2"/>
              <a:buChar char="Ø"/>
            </a:pPr>
            <a:endParaRPr lang="en-US" sz="2000" dirty="0">
              <a:solidFill>
                <a:schemeClr val="bg1"/>
              </a:solidFill>
              <a:latin typeface="DIN"/>
            </a:endParaRPr>
          </a:p>
          <a:p>
            <a:pPr marL="342900" indent="-342900" algn="just">
              <a:buFont typeface="Wingdings" panose="05000000000000000000" pitchFamily="2" charset="2"/>
              <a:buChar char="Ø"/>
            </a:pPr>
            <a:r>
              <a:rPr lang="en-US" sz="2000" dirty="0">
                <a:solidFill>
                  <a:schemeClr val="bg1"/>
                </a:solidFill>
                <a:latin typeface="DIN"/>
                <a:cs typeface="Arial" charset="0"/>
              </a:rPr>
              <a:t>HW FSM sequencing does element level powering down in one go and polls for DONE, and hence (2-3)x faster than </a:t>
            </a:r>
            <a:r>
              <a:rPr lang="en-US" sz="2000" dirty="0" smtClean="0">
                <a:solidFill>
                  <a:schemeClr val="bg1"/>
                </a:solidFill>
                <a:latin typeface="DIN"/>
                <a:cs typeface="Arial" charset="0"/>
              </a:rPr>
              <a:t>SW</a:t>
            </a:r>
          </a:p>
          <a:p>
            <a:pPr marL="342900" indent="-342900" algn="just">
              <a:buFont typeface="Wingdings" panose="05000000000000000000" pitchFamily="2" charset="2"/>
              <a:buChar char="Ø"/>
            </a:pPr>
            <a:endParaRPr lang="en-US" sz="2000" dirty="0" smtClean="0">
              <a:solidFill>
                <a:schemeClr val="bg1"/>
              </a:solidFill>
              <a:latin typeface="DIN"/>
              <a:cs typeface="Arial" charset="0"/>
            </a:endParaRPr>
          </a:p>
          <a:p>
            <a:pPr marL="342900" indent="-342900" algn="just">
              <a:buFont typeface="Wingdings" panose="05000000000000000000" pitchFamily="2" charset="2"/>
              <a:buChar char="Ø"/>
            </a:pPr>
            <a:r>
              <a:rPr lang="en-US" sz="2000" dirty="0" smtClean="0">
                <a:solidFill>
                  <a:schemeClr val="bg1"/>
                </a:solidFill>
                <a:latin typeface="DIN"/>
                <a:cs typeface="Arial" charset="0"/>
              </a:rPr>
              <a:t>Random stimulus generation of fine-grained power cycling of elements during AMBA traffic on/off states</a:t>
            </a:r>
          </a:p>
          <a:p>
            <a:pPr marL="342900" indent="-342900" algn="just">
              <a:buFont typeface="Wingdings" panose="05000000000000000000" pitchFamily="2" charset="2"/>
              <a:buChar char="Ø"/>
            </a:pPr>
            <a:endParaRPr lang="en-US" sz="2000" dirty="0">
              <a:solidFill>
                <a:schemeClr val="bg1"/>
              </a:solidFill>
              <a:latin typeface="DIN"/>
              <a:cs typeface="Arial" charset="0"/>
            </a:endParaRPr>
          </a:p>
          <a:p>
            <a:pPr marL="342900" indent="-342900" algn="just">
              <a:buFont typeface="Wingdings" panose="05000000000000000000" pitchFamily="2" charset="2"/>
              <a:buChar char="Ø"/>
            </a:pPr>
            <a:r>
              <a:rPr lang="en-US" sz="2000" dirty="0">
                <a:solidFill>
                  <a:schemeClr val="bg1"/>
                </a:solidFill>
                <a:latin typeface="DIN"/>
              </a:rPr>
              <a:t>Deadlock free sequences for power gate/enable operations</a:t>
            </a:r>
            <a:endParaRPr lang="en-US" sz="2000" dirty="0" smtClean="0">
              <a:solidFill>
                <a:schemeClr val="bg1"/>
              </a:solidFill>
              <a:latin typeface="DIN"/>
            </a:endParaRPr>
          </a:p>
          <a:p>
            <a:pPr marL="342900" indent="-342900" algn="just">
              <a:buFont typeface="Wingdings" panose="05000000000000000000" pitchFamily="2" charset="2"/>
              <a:buChar char="Ø"/>
            </a:pPr>
            <a:endParaRPr lang="en-US" sz="2000" dirty="0">
              <a:solidFill>
                <a:schemeClr val="bg1"/>
              </a:solidFill>
              <a:latin typeface="DIN"/>
            </a:endParaRPr>
          </a:p>
          <a:p>
            <a:pPr marL="342900" indent="-342900" algn="just">
              <a:buFont typeface="Wingdings" panose="05000000000000000000" pitchFamily="2" charset="2"/>
              <a:buChar char="Ø"/>
            </a:pPr>
            <a:r>
              <a:rPr lang="en-US" sz="2000" dirty="0" smtClean="0">
                <a:solidFill>
                  <a:schemeClr val="bg1"/>
                </a:solidFill>
                <a:latin typeface="DIN"/>
              </a:rPr>
              <a:t>Power gating or enabling sequences gracefully handle transactions that are in progress or outstanding</a:t>
            </a:r>
          </a:p>
          <a:p>
            <a:pPr marL="342900" indent="-342900" algn="just">
              <a:buFont typeface="Wingdings" panose="05000000000000000000" pitchFamily="2" charset="2"/>
              <a:buChar char="Ø"/>
            </a:pPr>
            <a:endParaRPr lang="en-US" sz="2000" dirty="0">
              <a:solidFill>
                <a:schemeClr val="bg1"/>
              </a:solidFill>
              <a:latin typeface="DIN"/>
            </a:endParaRPr>
          </a:p>
          <a:p>
            <a:pPr marL="342900" indent="-342900" algn="just">
              <a:buFont typeface="Wingdings" panose="05000000000000000000" pitchFamily="2" charset="2"/>
              <a:buChar char="Ø"/>
            </a:pPr>
            <a:endParaRPr lang="en-US" sz="2000" dirty="0">
              <a:solidFill>
                <a:schemeClr val="bg1"/>
              </a:solidFill>
              <a:latin typeface="DIN"/>
            </a:endParaRPr>
          </a:p>
        </p:txBody>
      </p:sp>
    </p:spTree>
    <p:extLst>
      <p:ext uri="{BB962C8B-B14F-4D97-AF65-F5344CB8AC3E}">
        <p14:creationId xmlns:p14="http://schemas.microsoft.com/office/powerpoint/2010/main" val="1637686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7963"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chemeClr val="tx2">
                  <a:lumMod val="40000"/>
                  <a:lumOff val="60000"/>
                </a:schemeClr>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Low Power Flow: LP </a:t>
            </a:r>
            <a:r>
              <a:rPr lang="en-US" dirty="0"/>
              <a:t>s</a:t>
            </a:r>
            <a:r>
              <a:rPr lang="en-US" dirty="0" smtClean="0"/>
              <a:t>equencing</a:t>
            </a:r>
            <a:endParaRPr lang="en-US" sz="2400" dirty="0"/>
          </a:p>
        </p:txBody>
      </p:sp>
      <p:grpSp>
        <p:nvGrpSpPr>
          <p:cNvPr id="6" name="Group 5"/>
          <p:cNvGrpSpPr/>
          <p:nvPr/>
        </p:nvGrpSpPr>
        <p:grpSpPr>
          <a:xfrm>
            <a:off x="515526" y="1318726"/>
            <a:ext cx="7468362" cy="4551188"/>
            <a:chOff x="1066038" y="1981200"/>
            <a:chExt cx="7468362" cy="4551188"/>
          </a:xfrm>
        </p:grpSpPr>
        <p:sp>
          <p:nvSpPr>
            <p:cNvPr id="7" name="Rectangle 6"/>
            <p:cNvSpPr/>
            <p:nvPr/>
          </p:nvSpPr>
          <p:spPr>
            <a:xfrm>
              <a:off x="2238375" y="2602027"/>
              <a:ext cx="4800600" cy="3308376"/>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sp>
          <p:nvSpPr>
            <p:cNvPr id="8" name="Oval 7"/>
            <p:cNvSpPr/>
            <p:nvPr/>
          </p:nvSpPr>
          <p:spPr>
            <a:xfrm>
              <a:off x="5581650" y="2773680"/>
              <a:ext cx="2647950" cy="1131646"/>
            </a:xfrm>
            <a:prstGeom prst="ellipse">
              <a:avLst/>
            </a:prstGeom>
            <a:noFill/>
            <a:ln>
              <a:solidFill>
                <a:schemeClr val="bg1">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bg1">
                    <a:lumMod val="75000"/>
                  </a:schemeClr>
                </a:solidFill>
              </a:endParaRPr>
            </a:p>
          </p:txBody>
        </p:sp>
        <p:sp>
          <p:nvSpPr>
            <p:cNvPr id="9" name="Oval 8"/>
            <p:cNvSpPr/>
            <p:nvPr/>
          </p:nvSpPr>
          <p:spPr>
            <a:xfrm>
              <a:off x="5795392" y="4005580"/>
              <a:ext cx="1172718" cy="1074700"/>
            </a:xfrm>
            <a:prstGeom prst="ellipse">
              <a:avLst/>
            </a:prstGeom>
            <a:noFill/>
            <a:ln>
              <a:solidFill>
                <a:schemeClr val="accent3">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324100" y="2902788"/>
              <a:ext cx="2228850" cy="1604061"/>
            </a:xfrm>
            <a:prstGeom prst="ellipse">
              <a:avLst/>
            </a:prstGeom>
            <a:noFill/>
            <a:ln>
              <a:solidFill>
                <a:schemeClr val="tx2">
                  <a:lumMod val="60000"/>
                  <a:lumOff val="40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1066038" y="3115056"/>
              <a:ext cx="980313" cy="1191286"/>
            </a:xfrm>
            <a:prstGeom prst="ellipse">
              <a:avLst/>
            </a:prstGeom>
            <a:noFill/>
            <a:ln>
              <a:solidFill>
                <a:schemeClr val="accent6">
                  <a:lumMod val="75000"/>
                </a:schemeClr>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p:cNvSpPr/>
            <p:nvPr/>
          </p:nvSpPr>
          <p:spPr>
            <a:xfrm>
              <a:off x="1256538" y="3310011"/>
              <a:ext cx="611505" cy="786678"/>
            </a:xfrm>
            <a:prstGeom prst="rect">
              <a:avLst/>
            </a:prstGeom>
            <a:noFill/>
            <a:ln>
              <a:solidFill>
                <a:schemeClr val="accent6">
                  <a:lumMod val="75000"/>
                </a:schemeClr>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H1</a:t>
              </a:r>
            </a:p>
          </p:txBody>
        </p:sp>
        <p:sp>
          <p:nvSpPr>
            <p:cNvPr id="13" name="Rectangle 12"/>
            <p:cNvSpPr/>
            <p:nvPr/>
          </p:nvSpPr>
          <p:spPr>
            <a:xfrm>
              <a:off x="2752725" y="3203549"/>
              <a:ext cx="857250" cy="1002538"/>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m0</a:t>
              </a:r>
              <a:endParaRPr lang="en-US" dirty="0">
                <a:solidFill>
                  <a:schemeClr val="tx1"/>
                </a:solidFill>
              </a:endParaRPr>
            </a:p>
          </p:txBody>
        </p:sp>
        <p:sp>
          <p:nvSpPr>
            <p:cNvPr id="14" name="Rectangle 13"/>
            <p:cNvSpPr/>
            <p:nvPr/>
          </p:nvSpPr>
          <p:spPr>
            <a:xfrm>
              <a:off x="3867150" y="3404057"/>
              <a:ext cx="514350" cy="601523"/>
            </a:xfrm>
            <a:prstGeom prst="rect">
              <a:avLst/>
            </a:prstGeom>
            <a:noFill/>
            <a:ln>
              <a:solidFill>
                <a:schemeClr val="tx2">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a:t>
              </a:r>
            </a:p>
          </p:txBody>
        </p:sp>
        <p:sp>
          <p:nvSpPr>
            <p:cNvPr id="15" name="Rectangle 14"/>
            <p:cNvSpPr/>
            <p:nvPr/>
          </p:nvSpPr>
          <p:spPr>
            <a:xfrm>
              <a:off x="6083897" y="3003042"/>
              <a:ext cx="600075" cy="70177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lumMod val="75000"/>
                    </a:schemeClr>
                  </a:solidFill>
                </a:rPr>
                <a:t>s</a:t>
              </a:r>
              <a:r>
                <a:rPr lang="en-US" dirty="0" smtClean="0">
                  <a:solidFill>
                    <a:schemeClr val="bg1">
                      <a:lumMod val="75000"/>
                    </a:schemeClr>
                  </a:solidFill>
                </a:rPr>
                <a:t>0</a:t>
              </a:r>
              <a:endParaRPr lang="en-US" dirty="0">
                <a:solidFill>
                  <a:schemeClr val="bg1">
                    <a:lumMod val="75000"/>
                  </a:schemeClr>
                </a:solidFill>
              </a:endParaRPr>
            </a:p>
          </p:txBody>
        </p:sp>
        <p:sp>
          <p:nvSpPr>
            <p:cNvPr id="16" name="Rectangle 15"/>
            <p:cNvSpPr/>
            <p:nvPr/>
          </p:nvSpPr>
          <p:spPr>
            <a:xfrm>
              <a:off x="6096000" y="4306341"/>
              <a:ext cx="600075" cy="601523"/>
            </a:xfrm>
            <a:prstGeom prst="rect">
              <a:avLst/>
            </a:prstGeom>
            <a:noFill/>
            <a:ln>
              <a:solidFill>
                <a:schemeClr val="accent3">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a:t>
              </a:r>
              <a:r>
                <a:rPr lang="en-US" dirty="0" smtClean="0">
                  <a:solidFill>
                    <a:schemeClr val="tx1"/>
                  </a:solidFill>
                </a:rPr>
                <a:t>1</a:t>
              </a:r>
              <a:endParaRPr lang="en-US" dirty="0">
                <a:solidFill>
                  <a:schemeClr val="tx1"/>
                </a:solidFill>
              </a:endParaRPr>
            </a:p>
          </p:txBody>
        </p:sp>
        <p:sp>
          <p:nvSpPr>
            <p:cNvPr id="17" name="Rectangle 16"/>
            <p:cNvSpPr/>
            <p:nvPr/>
          </p:nvSpPr>
          <p:spPr>
            <a:xfrm>
              <a:off x="7198322" y="3003042"/>
              <a:ext cx="600075" cy="701777"/>
            </a:xfrm>
            <a:prstGeom prst="rect">
              <a:avLst/>
            </a:prstGeom>
            <a:no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bg1">
                      <a:lumMod val="75000"/>
                    </a:schemeClr>
                  </a:solidFill>
                </a:rPr>
                <a:t>H</a:t>
              </a:r>
              <a:r>
                <a:rPr lang="en-US" sz="1600" dirty="0" smtClean="0">
                  <a:solidFill>
                    <a:schemeClr val="bg1">
                      <a:lumMod val="75000"/>
                    </a:schemeClr>
                  </a:solidFill>
                </a:rPr>
                <a:t>2</a:t>
              </a:r>
              <a:endParaRPr lang="en-US" dirty="0">
                <a:solidFill>
                  <a:schemeClr val="bg1">
                    <a:lumMod val="75000"/>
                  </a:schemeClr>
                </a:solidFill>
              </a:endParaRPr>
            </a:p>
          </p:txBody>
        </p:sp>
        <p:sp>
          <p:nvSpPr>
            <p:cNvPr id="18" name="Rectangle 17"/>
            <p:cNvSpPr/>
            <p:nvPr/>
          </p:nvSpPr>
          <p:spPr>
            <a:xfrm>
              <a:off x="7400925" y="4306341"/>
              <a:ext cx="600075" cy="60152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H</a:t>
              </a:r>
              <a:r>
                <a:rPr lang="en-US" sz="1600" dirty="0" smtClean="0">
                  <a:solidFill>
                    <a:schemeClr val="tx1"/>
                  </a:solidFill>
                </a:rPr>
                <a:t>3</a:t>
              </a:r>
              <a:endParaRPr lang="en-US" dirty="0">
                <a:solidFill>
                  <a:schemeClr val="tx1"/>
                </a:solidFill>
              </a:endParaRPr>
            </a:p>
          </p:txBody>
        </p:sp>
        <p:sp>
          <p:nvSpPr>
            <p:cNvPr id="19" name="Oval 18"/>
            <p:cNvSpPr/>
            <p:nvPr/>
          </p:nvSpPr>
          <p:spPr>
            <a:xfrm>
              <a:off x="7228713" y="4105834"/>
              <a:ext cx="942975" cy="1002538"/>
            </a:xfrm>
            <a:prstGeom prst="ellipse">
              <a:avLst/>
            </a:prstGeom>
            <a:noFill/>
            <a:ln>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p:cNvSpPr txBox="1"/>
            <p:nvPr/>
          </p:nvSpPr>
          <p:spPr>
            <a:xfrm>
              <a:off x="4154424" y="2526268"/>
              <a:ext cx="1371600" cy="646331"/>
            </a:xfrm>
            <a:prstGeom prst="rect">
              <a:avLst/>
            </a:prstGeom>
            <a:noFill/>
          </p:spPr>
          <p:txBody>
            <a:bodyPr wrap="square" rtlCol="0">
              <a:spAutoFit/>
            </a:bodyPr>
            <a:lstStyle/>
            <a:p>
              <a:pPr algn="ctr"/>
              <a:r>
                <a:rPr lang="en-US" dirty="0" err="1" smtClean="0"/>
                <a:t>PDsystem</a:t>
              </a:r>
              <a:r>
                <a:rPr lang="en-US" dirty="0" smtClean="0"/>
                <a:t> </a:t>
              </a:r>
              <a:r>
                <a:rPr lang="en-US" dirty="0" err="1" smtClean="0"/>
                <a:t>NoC</a:t>
              </a:r>
              <a:r>
                <a:rPr lang="en-US" dirty="0" smtClean="0"/>
                <a:t> Top</a:t>
              </a:r>
              <a:endParaRPr lang="en-US" dirty="0"/>
            </a:p>
          </p:txBody>
        </p:sp>
        <p:sp>
          <p:nvSpPr>
            <p:cNvPr id="21" name="TextBox 20"/>
            <p:cNvSpPr txBox="1"/>
            <p:nvPr/>
          </p:nvSpPr>
          <p:spPr>
            <a:xfrm>
              <a:off x="3251745" y="2836173"/>
              <a:ext cx="746892" cy="485918"/>
            </a:xfrm>
            <a:prstGeom prst="rect">
              <a:avLst/>
            </a:prstGeom>
            <a:noFill/>
          </p:spPr>
          <p:txBody>
            <a:bodyPr wrap="square" rtlCol="0">
              <a:spAutoFit/>
            </a:bodyPr>
            <a:lstStyle/>
            <a:p>
              <a:r>
                <a:rPr lang="en-US" b="1" dirty="0" smtClean="0">
                  <a:solidFill>
                    <a:schemeClr val="tx2">
                      <a:lumMod val="60000"/>
                      <a:lumOff val="40000"/>
                    </a:schemeClr>
                  </a:solidFill>
                </a:rPr>
                <a:t>PD</a:t>
              </a:r>
              <a:r>
                <a:rPr lang="en-US" sz="1400" b="1" dirty="0" smtClean="0">
                  <a:solidFill>
                    <a:schemeClr val="tx2">
                      <a:lumMod val="60000"/>
                      <a:lumOff val="40000"/>
                    </a:schemeClr>
                  </a:solidFill>
                </a:rPr>
                <a:t>0</a:t>
              </a:r>
              <a:endParaRPr lang="en-US" b="1" dirty="0">
                <a:solidFill>
                  <a:schemeClr val="tx2">
                    <a:lumMod val="60000"/>
                    <a:lumOff val="40000"/>
                  </a:schemeClr>
                </a:solidFill>
              </a:endParaRPr>
            </a:p>
          </p:txBody>
        </p:sp>
        <p:sp>
          <p:nvSpPr>
            <p:cNvPr id="22" name="TextBox 21"/>
            <p:cNvSpPr txBox="1"/>
            <p:nvPr/>
          </p:nvSpPr>
          <p:spPr>
            <a:xfrm>
              <a:off x="6555485" y="2717632"/>
              <a:ext cx="698331" cy="369332"/>
            </a:xfrm>
            <a:prstGeom prst="rect">
              <a:avLst/>
            </a:prstGeom>
            <a:noFill/>
            <a:ln>
              <a:noFill/>
            </a:ln>
          </p:spPr>
          <p:txBody>
            <a:bodyPr wrap="square" rtlCol="0">
              <a:spAutoFit/>
            </a:bodyPr>
            <a:lstStyle/>
            <a:p>
              <a:r>
                <a:rPr lang="en-US" b="1" dirty="0" smtClean="0">
                  <a:solidFill>
                    <a:schemeClr val="bg1">
                      <a:lumMod val="75000"/>
                    </a:schemeClr>
                  </a:solidFill>
                </a:rPr>
                <a:t>PD</a:t>
              </a:r>
              <a:r>
                <a:rPr lang="en-US" sz="1600" b="1" dirty="0" smtClean="0">
                  <a:solidFill>
                    <a:schemeClr val="bg1">
                      <a:lumMod val="75000"/>
                    </a:schemeClr>
                  </a:solidFill>
                </a:rPr>
                <a:t>1</a:t>
              </a:r>
              <a:endParaRPr lang="en-US" b="1" dirty="0">
                <a:solidFill>
                  <a:schemeClr val="bg1">
                    <a:lumMod val="75000"/>
                  </a:schemeClr>
                </a:solidFill>
              </a:endParaRPr>
            </a:p>
          </p:txBody>
        </p:sp>
        <p:sp>
          <p:nvSpPr>
            <p:cNvPr id="23" name="TextBox 22"/>
            <p:cNvSpPr txBox="1"/>
            <p:nvPr/>
          </p:nvSpPr>
          <p:spPr>
            <a:xfrm>
              <a:off x="6108103" y="3984685"/>
              <a:ext cx="759422" cy="485918"/>
            </a:xfrm>
            <a:prstGeom prst="rect">
              <a:avLst/>
            </a:prstGeom>
            <a:noFill/>
          </p:spPr>
          <p:txBody>
            <a:bodyPr wrap="square" rtlCol="0">
              <a:spAutoFit/>
            </a:bodyPr>
            <a:lstStyle/>
            <a:p>
              <a:r>
                <a:rPr lang="en-US" b="1" dirty="0" smtClean="0">
                  <a:solidFill>
                    <a:schemeClr val="accent3">
                      <a:lumMod val="75000"/>
                    </a:schemeClr>
                  </a:solidFill>
                </a:rPr>
                <a:t>PD</a:t>
              </a:r>
              <a:r>
                <a:rPr lang="en-US" sz="1600" b="1" dirty="0" smtClean="0">
                  <a:solidFill>
                    <a:schemeClr val="accent3">
                      <a:lumMod val="75000"/>
                    </a:schemeClr>
                  </a:solidFill>
                </a:rPr>
                <a:t>2</a:t>
              </a:r>
              <a:endParaRPr lang="en-US" b="1" dirty="0">
                <a:solidFill>
                  <a:schemeClr val="accent3">
                    <a:lumMod val="75000"/>
                  </a:schemeClr>
                </a:solidFill>
              </a:endParaRPr>
            </a:p>
          </p:txBody>
        </p:sp>
        <p:cxnSp>
          <p:nvCxnSpPr>
            <p:cNvPr id="24" name="Straight Arrow Connector 23"/>
            <p:cNvCxnSpPr>
              <a:stCxn id="12" idx="3"/>
              <a:endCxn id="13" idx="1"/>
            </p:cNvCxnSpPr>
            <p:nvPr/>
          </p:nvCxnSpPr>
          <p:spPr>
            <a:xfrm>
              <a:off x="1868043" y="3703350"/>
              <a:ext cx="884682" cy="1468"/>
            </a:xfrm>
            <a:prstGeom prst="straightConnector1">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a:stCxn id="13" idx="3"/>
              <a:endCxn id="14" idx="1"/>
            </p:cNvCxnSpPr>
            <p:nvPr/>
          </p:nvCxnSpPr>
          <p:spPr>
            <a:xfrm>
              <a:off x="3609975" y="3704818"/>
              <a:ext cx="257175" cy="0"/>
            </a:xfrm>
            <a:prstGeom prst="straightConnector1">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6" name="Straight Arrow Connector 198"/>
            <p:cNvCxnSpPr>
              <a:stCxn id="14" idx="3"/>
              <a:endCxn id="15" idx="1"/>
            </p:cNvCxnSpPr>
            <p:nvPr/>
          </p:nvCxnSpPr>
          <p:spPr>
            <a:xfrm flipV="1">
              <a:off x="4381500" y="3353930"/>
              <a:ext cx="1702397" cy="350888"/>
            </a:xfrm>
            <a:prstGeom prst="bentConnector3">
              <a:avLst>
                <a:gd name="adj1" fmla="val 50000"/>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27" name="Straight Arrow Connector 198"/>
            <p:cNvCxnSpPr>
              <a:stCxn id="14" idx="2"/>
              <a:endCxn id="16" idx="1"/>
            </p:cNvCxnSpPr>
            <p:nvPr/>
          </p:nvCxnSpPr>
          <p:spPr>
            <a:xfrm rot="16200000" flipH="1">
              <a:off x="4809401" y="3320504"/>
              <a:ext cx="601523" cy="1971675"/>
            </a:xfrm>
            <a:prstGeom prst="bentConnector2">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28" name="Rectangle 27"/>
            <p:cNvSpPr/>
            <p:nvPr/>
          </p:nvSpPr>
          <p:spPr>
            <a:xfrm rot="5400000">
              <a:off x="4905845" y="4485042"/>
              <a:ext cx="646757" cy="247649"/>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PPLN</a:t>
              </a:r>
              <a:endParaRPr lang="en-US" sz="1400" dirty="0">
                <a:solidFill>
                  <a:schemeClr val="tx1"/>
                </a:solidFill>
              </a:endParaRPr>
            </a:p>
          </p:txBody>
        </p:sp>
        <p:sp>
          <p:nvSpPr>
            <p:cNvPr id="29" name="Rectangle 28"/>
            <p:cNvSpPr/>
            <p:nvPr/>
          </p:nvSpPr>
          <p:spPr>
            <a:xfrm rot="5400000">
              <a:off x="4353395" y="4478237"/>
              <a:ext cx="646757" cy="266700"/>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PPLN</a:t>
              </a:r>
              <a:endParaRPr lang="en-US" sz="1400" dirty="0">
                <a:solidFill>
                  <a:schemeClr val="tx1"/>
                </a:solidFill>
              </a:endParaRPr>
            </a:p>
          </p:txBody>
        </p:sp>
        <p:cxnSp>
          <p:nvCxnSpPr>
            <p:cNvPr id="30" name="Straight Arrow Connector 29"/>
            <p:cNvCxnSpPr>
              <a:stCxn id="15" idx="3"/>
              <a:endCxn id="17" idx="1"/>
            </p:cNvCxnSpPr>
            <p:nvPr/>
          </p:nvCxnSpPr>
          <p:spPr>
            <a:xfrm>
              <a:off x="6683972" y="3353930"/>
              <a:ext cx="514350" cy="0"/>
            </a:xfrm>
            <a:prstGeom prst="straightConnector1">
              <a:avLst/>
            </a:prstGeom>
            <a:ln w="3175">
              <a:solidFill>
                <a:schemeClr val="bg1">
                  <a:lumMod val="9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31" name="Straight Arrow Connector 30"/>
            <p:cNvCxnSpPr>
              <a:stCxn id="16" idx="3"/>
              <a:endCxn id="18" idx="1"/>
            </p:cNvCxnSpPr>
            <p:nvPr/>
          </p:nvCxnSpPr>
          <p:spPr>
            <a:xfrm>
              <a:off x="6696075" y="4607103"/>
              <a:ext cx="704850" cy="0"/>
            </a:xfrm>
            <a:prstGeom prst="straightConnector1">
              <a:avLst/>
            </a:prstGeom>
            <a:ln w="3175">
              <a:solidFill>
                <a:schemeClr val="tx1"/>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2896742" y="3258052"/>
              <a:ext cx="671514" cy="262896"/>
            </a:xfrm>
            <a:prstGeom prst="ellipse">
              <a:avLst/>
            </a:pr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smtClean="0">
                  <a:solidFill>
                    <a:schemeClr val="tx1"/>
                  </a:solidFill>
                </a:rPr>
                <a:t>AON</a:t>
              </a:r>
              <a:endParaRPr lang="en-US" sz="1200" dirty="0">
                <a:solidFill>
                  <a:schemeClr val="tx1"/>
                </a:solidFill>
              </a:endParaRPr>
            </a:p>
          </p:txBody>
        </p:sp>
        <p:sp>
          <p:nvSpPr>
            <p:cNvPr id="33" name="Oval 32"/>
            <p:cNvSpPr/>
            <p:nvPr/>
          </p:nvSpPr>
          <p:spPr>
            <a:xfrm flipH="1">
              <a:off x="4239387" y="3446958"/>
              <a:ext cx="85725" cy="277698"/>
            </a:xfrm>
            <a:prstGeom prst="ellipse">
              <a:avLst/>
            </a:pr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p:txBody>
        </p:sp>
        <p:sp>
          <p:nvSpPr>
            <p:cNvPr id="35" name="Oval 34"/>
            <p:cNvSpPr/>
            <p:nvPr/>
          </p:nvSpPr>
          <p:spPr>
            <a:xfrm>
              <a:off x="6486144" y="3048000"/>
              <a:ext cx="124205" cy="271155"/>
            </a:xfrm>
            <a:prstGeom prst="ellipse">
              <a:avLst/>
            </a:prstGeom>
            <a:noFill/>
            <a:ln>
              <a:solidFill>
                <a:schemeClr val="bg1">
                  <a:lumMod val="95000"/>
                </a:schemeClr>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bg1">
                    <a:lumMod val="75000"/>
                  </a:schemeClr>
                </a:solidFill>
              </a:endParaRPr>
            </a:p>
          </p:txBody>
        </p:sp>
        <p:sp>
          <p:nvSpPr>
            <p:cNvPr id="36" name="Oval 35"/>
            <p:cNvSpPr/>
            <p:nvPr/>
          </p:nvSpPr>
          <p:spPr>
            <a:xfrm>
              <a:off x="6543675" y="4361359"/>
              <a:ext cx="85725" cy="277697"/>
            </a:xfrm>
            <a:prstGeom prst="ellipse">
              <a:avLst/>
            </a:prstGeom>
            <a:noFill/>
            <a:ln>
              <a:solidFill>
                <a:srgbClr val="00B050"/>
              </a:solidFill>
              <a:prstDash val="sysDo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1" dirty="0">
                <a:solidFill>
                  <a:schemeClr val="tx1"/>
                </a:solidFill>
              </a:endParaRPr>
            </a:p>
          </p:txBody>
        </p:sp>
        <p:sp>
          <p:nvSpPr>
            <p:cNvPr id="37" name="Rectangle 36"/>
            <p:cNvSpPr/>
            <p:nvPr/>
          </p:nvSpPr>
          <p:spPr>
            <a:xfrm>
              <a:off x="2590800" y="5381040"/>
              <a:ext cx="685800" cy="401015"/>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lumMod val="75000"/>
                    </a:schemeClr>
                  </a:solidFill>
                </a:rPr>
                <a:t>RBM</a:t>
              </a:r>
              <a:endParaRPr lang="en-US" sz="1600" dirty="0">
                <a:solidFill>
                  <a:schemeClr val="bg1">
                    <a:lumMod val="75000"/>
                  </a:schemeClr>
                </a:solidFill>
              </a:endParaRPr>
            </a:p>
          </p:txBody>
        </p:sp>
        <p:sp>
          <p:nvSpPr>
            <p:cNvPr id="38" name="Rectangle 37"/>
            <p:cNvSpPr/>
            <p:nvPr/>
          </p:nvSpPr>
          <p:spPr>
            <a:xfrm>
              <a:off x="3657600" y="5382031"/>
              <a:ext cx="514350" cy="401015"/>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lumMod val="75000"/>
                    </a:schemeClr>
                  </a:solidFill>
                </a:rPr>
                <a:t>RR</a:t>
              </a:r>
              <a:endParaRPr lang="en-US" sz="1600" dirty="0">
                <a:solidFill>
                  <a:schemeClr val="bg1">
                    <a:lumMod val="75000"/>
                  </a:schemeClr>
                </a:solidFill>
              </a:endParaRPr>
            </a:p>
          </p:txBody>
        </p:sp>
        <p:sp>
          <p:nvSpPr>
            <p:cNvPr id="39" name="Rectangle 38"/>
            <p:cNvSpPr/>
            <p:nvPr/>
          </p:nvSpPr>
          <p:spPr>
            <a:xfrm>
              <a:off x="4505325" y="5382768"/>
              <a:ext cx="600075" cy="401015"/>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lumMod val="75000"/>
                    </a:schemeClr>
                  </a:solidFill>
                </a:rPr>
                <a:t>RM</a:t>
              </a:r>
              <a:endParaRPr lang="en-US" sz="1600" dirty="0">
                <a:solidFill>
                  <a:schemeClr val="bg1">
                    <a:lumMod val="75000"/>
                  </a:schemeClr>
                </a:solidFill>
              </a:endParaRPr>
            </a:p>
          </p:txBody>
        </p:sp>
        <p:sp>
          <p:nvSpPr>
            <p:cNvPr id="40" name="Rectangle 39"/>
            <p:cNvSpPr/>
            <p:nvPr/>
          </p:nvSpPr>
          <p:spPr>
            <a:xfrm>
              <a:off x="5389245" y="5381041"/>
              <a:ext cx="600075" cy="401015"/>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lumMod val="75000"/>
                    </a:schemeClr>
                  </a:solidFill>
                </a:rPr>
                <a:t>RR</a:t>
              </a:r>
              <a:endParaRPr lang="en-US" sz="1600" dirty="0">
                <a:solidFill>
                  <a:schemeClr val="bg1">
                    <a:lumMod val="75000"/>
                  </a:schemeClr>
                </a:solidFill>
              </a:endParaRPr>
            </a:p>
          </p:txBody>
        </p:sp>
        <p:sp>
          <p:nvSpPr>
            <p:cNvPr id="41" name="Rectangle 40"/>
            <p:cNvSpPr/>
            <p:nvPr/>
          </p:nvSpPr>
          <p:spPr>
            <a:xfrm>
              <a:off x="6257925" y="5381041"/>
              <a:ext cx="600075" cy="401015"/>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lumMod val="75000"/>
                    </a:schemeClr>
                  </a:solidFill>
                </a:rPr>
                <a:t>RM</a:t>
              </a:r>
              <a:endParaRPr lang="en-US" sz="1600" dirty="0">
                <a:solidFill>
                  <a:schemeClr val="bg1">
                    <a:lumMod val="75000"/>
                  </a:schemeClr>
                </a:solidFill>
              </a:endParaRPr>
            </a:p>
          </p:txBody>
        </p:sp>
        <p:sp>
          <p:nvSpPr>
            <p:cNvPr id="42" name="Rectangle 41"/>
            <p:cNvSpPr/>
            <p:nvPr/>
          </p:nvSpPr>
          <p:spPr>
            <a:xfrm>
              <a:off x="1309249" y="5315712"/>
              <a:ext cx="748152" cy="594691"/>
            </a:xfrm>
            <a:prstGeom prst="rect">
              <a:avLst/>
            </a:prstGeom>
            <a:solidFill>
              <a:schemeClr val="bg1"/>
            </a:solidFill>
            <a:ln>
              <a:solidFill>
                <a:schemeClr val="bg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00" dirty="0" smtClean="0">
                  <a:solidFill>
                    <a:schemeClr val="bg1">
                      <a:lumMod val="75000"/>
                    </a:schemeClr>
                  </a:solidFill>
                </a:rPr>
                <a:t>REG</a:t>
              </a:r>
            </a:p>
            <a:p>
              <a:pPr algn="ctr"/>
              <a:r>
                <a:rPr lang="en-US" sz="1600" dirty="0" smtClean="0">
                  <a:solidFill>
                    <a:schemeClr val="bg1">
                      <a:lumMod val="75000"/>
                    </a:schemeClr>
                  </a:solidFill>
                </a:rPr>
                <a:t>XTOR</a:t>
              </a:r>
              <a:endParaRPr lang="en-US" sz="1600" dirty="0">
                <a:solidFill>
                  <a:schemeClr val="bg1">
                    <a:lumMod val="75000"/>
                  </a:schemeClr>
                </a:solidFill>
              </a:endParaRPr>
            </a:p>
          </p:txBody>
        </p:sp>
        <p:cxnSp>
          <p:nvCxnSpPr>
            <p:cNvPr id="43" name="Straight Arrow Connector 42"/>
            <p:cNvCxnSpPr/>
            <p:nvPr/>
          </p:nvCxnSpPr>
          <p:spPr>
            <a:xfrm>
              <a:off x="2057781" y="5571744"/>
              <a:ext cx="514350" cy="0"/>
            </a:xfrm>
            <a:prstGeom prst="straightConnector1">
              <a:avLst/>
            </a:prstGeom>
            <a:ln w="3175">
              <a:solidFill>
                <a:schemeClr val="bg1">
                  <a:lumMod val="9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p:nvPr/>
          </p:nvCxnSpPr>
          <p:spPr>
            <a:xfrm>
              <a:off x="3291840" y="5571744"/>
              <a:ext cx="365760" cy="0"/>
            </a:xfrm>
            <a:prstGeom prst="straightConnector1">
              <a:avLst/>
            </a:prstGeom>
            <a:ln w="3175">
              <a:solidFill>
                <a:schemeClr val="bg1">
                  <a:lumMod val="9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p:nvPr/>
          </p:nvCxnSpPr>
          <p:spPr>
            <a:xfrm>
              <a:off x="4175760" y="5571744"/>
              <a:ext cx="320040" cy="0"/>
            </a:xfrm>
            <a:prstGeom prst="straightConnector1">
              <a:avLst/>
            </a:prstGeom>
            <a:ln w="3175">
              <a:solidFill>
                <a:schemeClr val="bg1">
                  <a:lumMod val="9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p:nvPr/>
          </p:nvCxnSpPr>
          <p:spPr>
            <a:xfrm>
              <a:off x="5120640" y="5571744"/>
              <a:ext cx="274320" cy="0"/>
            </a:xfrm>
            <a:prstGeom prst="straightConnector1">
              <a:avLst/>
            </a:prstGeom>
            <a:ln w="3175">
              <a:solidFill>
                <a:schemeClr val="bg1">
                  <a:lumMod val="95000"/>
                </a:schemeClr>
              </a:solidFill>
              <a:prstDash val="sysDot"/>
              <a:tailEnd type="arrow"/>
            </a:ln>
          </p:spPr>
          <p:style>
            <a:lnRef idx="1">
              <a:schemeClr val="accent1"/>
            </a:lnRef>
            <a:fillRef idx="0">
              <a:schemeClr val="accent1"/>
            </a:fillRef>
            <a:effectRef idx="0">
              <a:schemeClr val="accent1"/>
            </a:effectRef>
            <a:fontRef idx="minor">
              <a:schemeClr val="tx1"/>
            </a:fontRef>
          </p:style>
        </p:cxnSp>
        <p:cxnSp>
          <p:nvCxnSpPr>
            <p:cNvPr id="47" name="Straight Arrow Connector 46"/>
            <p:cNvCxnSpPr/>
            <p:nvPr/>
          </p:nvCxnSpPr>
          <p:spPr>
            <a:xfrm>
              <a:off x="5983224" y="5571744"/>
              <a:ext cx="274320" cy="0"/>
            </a:xfrm>
            <a:prstGeom prst="straightConnector1">
              <a:avLst/>
            </a:prstGeom>
            <a:ln w="3175">
              <a:solidFill>
                <a:schemeClr val="bg1">
                  <a:lumMod val="95000"/>
                </a:schemeClr>
              </a:solidFill>
              <a:prstDash val="sysDot"/>
              <a:tailEnd type="arrow"/>
            </a:ln>
          </p:spPr>
          <p:style>
            <a:lnRef idx="1">
              <a:schemeClr val="accent1"/>
            </a:lnRef>
            <a:fillRef idx="0">
              <a:schemeClr val="accent1"/>
            </a:fillRef>
            <a:effectRef idx="0">
              <a:schemeClr val="accent1"/>
            </a:effectRef>
            <a:fontRef idx="minor">
              <a:schemeClr val="tx1"/>
            </a:fontRef>
          </p:style>
        </p:cxnSp>
        <p:sp>
          <p:nvSpPr>
            <p:cNvPr id="48" name="TextBox 47"/>
            <p:cNvSpPr txBox="1"/>
            <p:nvPr/>
          </p:nvSpPr>
          <p:spPr>
            <a:xfrm>
              <a:off x="7787508" y="3848338"/>
              <a:ext cx="746892" cy="369332"/>
            </a:xfrm>
            <a:prstGeom prst="rect">
              <a:avLst/>
            </a:prstGeom>
            <a:noFill/>
          </p:spPr>
          <p:txBody>
            <a:bodyPr wrap="square" rtlCol="0">
              <a:spAutoFit/>
            </a:bodyPr>
            <a:lstStyle/>
            <a:p>
              <a:r>
                <a:rPr lang="en-US" b="1" dirty="0" smtClean="0">
                  <a:solidFill>
                    <a:srgbClr val="FF0000"/>
                  </a:solidFill>
                </a:rPr>
                <a:t>PD3</a:t>
              </a:r>
              <a:endParaRPr lang="en-US" b="1" dirty="0">
                <a:solidFill>
                  <a:srgbClr val="FF0000"/>
                </a:solidFill>
              </a:endParaRPr>
            </a:p>
          </p:txBody>
        </p:sp>
        <p:sp>
          <p:nvSpPr>
            <p:cNvPr id="49" name="TextBox 48"/>
            <p:cNvSpPr txBox="1"/>
            <p:nvPr/>
          </p:nvSpPr>
          <p:spPr>
            <a:xfrm>
              <a:off x="1447800" y="2791968"/>
              <a:ext cx="746892" cy="369332"/>
            </a:xfrm>
            <a:prstGeom prst="rect">
              <a:avLst/>
            </a:prstGeom>
            <a:noFill/>
          </p:spPr>
          <p:txBody>
            <a:bodyPr wrap="square" rtlCol="0">
              <a:spAutoFit/>
            </a:bodyPr>
            <a:lstStyle/>
            <a:p>
              <a:r>
                <a:rPr lang="en-US" b="1" dirty="0" smtClean="0">
                  <a:solidFill>
                    <a:schemeClr val="accent6">
                      <a:lumMod val="75000"/>
                    </a:schemeClr>
                  </a:solidFill>
                </a:rPr>
                <a:t>PD4</a:t>
              </a:r>
              <a:endParaRPr lang="en-US" b="1" dirty="0">
                <a:solidFill>
                  <a:schemeClr val="accent6">
                    <a:lumMod val="75000"/>
                  </a:schemeClr>
                </a:solidFill>
              </a:endParaRPr>
            </a:p>
          </p:txBody>
        </p:sp>
        <p:cxnSp>
          <p:nvCxnSpPr>
            <p:cNvPr id="50" name="Straight Arrow Connector 49"/>
            <p:cNvCxnSpPr/>
            <p:nvPr/>
          </p:nvCxnSpPr>
          <p:spPr>
            <a:xfrm>
              <a:off x="2724912" y="2353056"/>
              <a:ext cx="3819144" cy="0"/>
            </a:xfrm>
            <a:prstGeom prst="straightConnector1">
              <a:avLst/>
            </a:prstGeom>
            <a:ln w="44450" cmpd="sng">
              <a:solidFill>
                <a:schemeClr val="bg1">
                  <a:lumMod val="95000"/>
                </a:schemeClr>
              </a:solidFill>
              <a:headEnd w="lg" len="lg"/>
              <a:tailEnd type="stealth" w="lg" len="lg"/>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734056" y="6172200"/>
              <a:ext cx="3819144" cy="0"/>
            </a:xfrm>
            <a:prstGeom prst="straightConnector1">
              <a:avLst/>
            </a:prstGeom>
            <a:ln w="44450" cmpd="sng">
              <a:solidFill>
                <a:schemeClr val="bg1">
                  <a:lumMod val="95000"/>
                </a:schemeClr>
              </a:solidFill>
              <a:headEnd type="stealth" w="lg" len="lg"/>
              <a:tailEnd type="none" w="lg" len="lg"/>
            </a:ln>
          </p:spPr>
          <p:style>
            <a:lnRef idx="1">
              <a:schemeClr val="accent1"/>
            </a:lnRef>
            <a:fillRef idx="0">
              <a:schemeClr val="accent1"/>
            </a:fillRef>
            <a:effectRef idx="0">
              <a:schemeClr val="accent1"/>
            </a:effectRef>
            <a:fontRef idx="minor">
              <a:schemeClr val="tx1"/>
            </a:fontRef>
          </p:style>
        </p:cxnSp>
        <p:sp>
          <p:nvSpPr>
            <p:cNvPr id="52" name="TextBox 51"/>
            <p:cNvSpPr txBox="1"/>
            <p:nvPr/>
          </p:nvSpPr>
          <p:spPr>
            <a:xfrm>
              <a:off x="3105479" y="6163056"/>
              <a:ext cx="3425952" cy="369332"/>
            </a:xfrm>
            <a:prstGeom prst="rect">
              <a:avLst/>
            </a:prstGeom>
            <a:noFill/>
            <a:ln>
              <a:noFill/>
            </a:ln>
          </p:spPr>
          <p:txBody>
            <a:bodyPr wrap="square" rtlCol="0">
              <a:spAutoFit/>
            </a:bodyPr>
            <a:lstStyle/>
            <a:p>
              <a:r>
                <a:rPr lang="en-US" dirty="0" smtClean="0">
                  <a:solidFill>
                    <a:schemeClr val="bg1"/>
                  </a:solidFill>
                </a:rPr>
                <a:t>Powering</a:t>
              </a:r>
              <a:r>
                <a:rPr lang="en-US" b="1" dirty="0" smtClean="0">
                  <a:solidFill>
                    <a:schemeClr val="bg1"/>
                  </a:solidFill>
                </a:rPr>
                <a:t> UP </a:t>
              </a:r>
              <a:r>
                <a:rPr lang="en-US" dirty="0">
                  <a:solidFill>
                    <a:schemeClr val="bg1"/>
                  </a:solidFill>
                </a:rPr>
                <a:t>s</a:t>
              </a:r>
              <a:r>
                <a:rPr lang="en-US" dirty="0" smtClean="0">
                  <a:solidFill>
                    <a:schemeClr val="bg1"/>
                  </a:solidFill>
                </a:rPr>
                <a:t>equence </a:t>
              </a:r>
              <a:r>
                <a:rPr lang="en-US" dirty="0">
                  <a:solidFill>
                    <a:schemeClr val="bg1"/>
                  </a:solidFill>
                </a:rPr>
                <a:t>o</a:t>
              </a:r>
              <a:r>
                <a:rPr lang="en-US" dirty="0" smtClean="0">
                  <a:solidFill>
                    <a:schemeClr val="bg1"/>
                  </a:solidFill>
                </a:rPr>
                <a:t>rder</a:t>
              </a:r>
              <a:endParaRPr lang="en-US" dirty="0">
                <a:solidFill>
                  <a:schemeClr val="bg1"/>
                </a:solidFill>
              </a:endParaRPr>
            </a:p>
          </p:txBody>
        </p:sp>
        <p:sp>
          <p:nvSpPr>
            <p:cNvPr id="53" name="TextBox 52"/>
            <p:cNvSpPr txBox="1"/>
            <p:nvPr/>
          </p:nvSpPr>
          <p:spPr>
            <a:xfrm>
              <a:off x="2799560" y="1981200"/>
              <a:ext cx="3761232" cy="369332"/>
            </a:xfrm>
            <a:prstGeom prst="rect">
              <a:avLst/>
            </a:prstGeom>
            <a:noFill/>
            <a:ln>
              <a:noFill/>
            </a:ln>
          </p:spPr>
          <p:txBody>
            <a:bodyPr wrap="square" rtlCol="0">
              <a:spAutoFit/>
            </a:bodyPr>
            <a:lstStyle/>
            <a:p>
              <a:r>
                <a:rPr lang="en-US" dirty="0" smtClean="0">
                  <a:solidFill>
                    <a:schemeClr val="bg1"/>
                  </a:solidFill>
                </a:rPr>
                <a:t>Powering</a:t>
              </a:r>
              <a:r>
                <a:rPr lang="en-US" b="1" dirty="0" smtClean="0">
                  <a:solidFill>
                    <a:schemeClr val="bg1"/>
                  </a:solidFill>
                </a:rPr>
                <a:t> DOWN s</a:t>
              </a:r>
              <a:r>
                <a:rPr lang="en-US" dirty="0" smtClean="0">
                  <a:solidFill>
                    <a:schemeClr val="bg1"/>
                  </a:solidFill>
                </a:rPr>
                <a:t>equence </a:t>
              </a:r>
              <a:r>
                <a:rPr lang="en-US" dirty="0">
                  <a:solidFill>
                    <a:schemeClr val="bg1"/>
                  </a:solidFill>
                </a:rPr>
                <a:t>o</a:t>
              </a:r>
              <a:r>
                <a:rPr lang="en-US" dirty="0" smtClean="0">
                  <a:solidFill>
                    <a:schemeClr val="bg1"/>
                  </a:solidFill>
                </a:rPr>
                <a:t>rder</a:t>
              </a:r>
              <a:endParaRPr lang="en-US" dirty="0">
                <a:solidFill>
                  <a:schemeClr val="bg1"/>
                </a:solidFill>
              </a:endParaRPr>
            </a:p>
          </p:txBody>
        </p:sp>
      </p:grpSp>
      <p:grpSp>
        <p:nvGrpSpPr>
          <p:cNvPr id="64" name="Group 63"/>
          <p:cNvGrpSpPr/>
          <p:nvPr/>
        </p:nvGrpSpPr>
        <p:grpSpPr>
          <a:xfrm>
            <a:off x="6740625" y="1184987"/>
            <a:ext cx="5031493" cy="1477328"/>
            <a:chOff x="6740625" y="1184987"/>
            <a:chExt cx="5031493" cy="1477328"/>
          </a:xfrm>
        </p:grpSpPr>
        <p:sp>
          <p:nvSpPr>
            <p:cNvPr id="4" name="TextBox 3"/>
            <p:cNvSpPr txBox="1"/>
            <p:nvPr/>
          </p:nvSpPr>
          <p:spPr bwMode="auto">
            <a:xfrm>
              <a:off x="6740625" y="1184987"/>
              <a:ext cx="5031493" cy="1477328"/>
            </a:xfrm>
            <a:prstGeom prst="rect">
              <a:avLst/>
            </a:prstGeom>
            <a:noFill/>
            <a:ln w="9525">
              <a:noFill/>
              <a:miter lim="800000"/>
              <a:headEnd/>
              <a:tailEnd/>
            </a:ln>
          </p:spPr>
          <p:txBody>
            <a:bodyPr wrap="square" rtlCol="0">
              <a:spAutoFit/>
            </a:bodyPr>
            <a:lstStyle/>
            <a:p>
              <a:r>
                <a:rPr lang="en-IN" dirty="0" err="1">
                  <a:solidFill>
                    <a:schemeClr val="bg1"/>
                  </a:solidFill>
                  <a:latin typeface="Arial" panose="020B0604020202020204" pitchFamily="34" charset="0"/>
                  <a:cs typeface="Arial" panose="020B0604020202020204" pitchFamily="34" charset="0"/>
                </a:rPr>
                <a:t>NocPowSeq</a:t>
              </a:r>
              <a:r>
                <a:rPr lang="en-IN" dirty="0">
                  <a:solidFill>
                    <a:schemeClr val="bg1"/>
                  </a:solidFill>
                  <a:latin typeface="Arial" panose="020B0604020202020204" pitchFamily="34" charset="0"/>
                  <a:cs typeface="Arial" panose="020B0604020202020204" pitchFamily="34" charset="0"/>
                </a:rPr>
                <a:t>::</a:t>
              </a:r>
              <a:r>
                <a:rPr lang="en-IN" dirty="0" err="1">
                  <a:solidFill>
                    <a:schemeClr val="bg1"/>
                  </a:solidFill>
                  <a:latin typeface="Arial" panose="020B0604020202020204" pitchFamily="34" charset="0"/>
                  <a:cs typeface="Arial" panose="020B0604020202020204" pitchFamily="34" charset="0"/>
                </a:rPr>
                <a:t>change_power_profile</a:t>
              </a:r>
              <a:r>
                <a:rPr lang="en-IN" dirty="0">
                  <a:solidFill>
                    <a:schemeClr val="bg1"/>
                  </a:solidFill>
                  <a:latin typeface="Arial" panose="020B0604020202020204" pitchFamily="34" charset="0"/>
                  <a:cs typeface="Arial" panose="020B0604020202020204" pitchFamily="34" charset="0"/>
                </a:rPr>
                <a:t>(“all", </a:t>
              </a:r>
              <a:r>
                <a:rPr lang="en-IN" dirty="0" smtClean="0">
                  <a:solidFill>
                    <a:schemeClr val="bg1"/>
                  </a:solidFill>
                  <a:latin typeface="Arial" panose="020B0604020202020204" pitchFamily="34" charset="0"/>
                  <a:cs typeface="Arial" panose="020B0604020202020204" pitchFamily="34" charset="0"/>
                </a:rPr>
                <a:t>“s0");</a:t>
              </a:r>
            </a:p>
            <a:p>
              <a:r>
                <a:rPr lang="en-IN" sz="1800" dirty="0" smtClean="0">
                  <a:solidFill>
                    <a:schemeClr val="bg1"/>
                  </a:solidFill>
                  <a:latin typeface="Arial" panose="020B0604020202020204" pitchFamily="34" charset="0"/>
                  <a:cs typeface="Arial" panose="020B0604020202020204" pitchFamily="34" charset="0"/>
                </a:rPr>
                <a:t>	Elements to power </a:t>
              </a:r>
              <a:r>
                <a:rPr lang="en-IN" dirty="0">
                  <a:solidFill>
                    <a:schemeClr val="bg1"/>
                  </a:solidFill>
                  <a:latin typeface="Arial" panose="020B0604020202020204" pitchFamily="34" charset="0"/>
                  <a:cs typeface="Arial" panose="020B0604020202020204" pitchFamily="34" charset="0"/>
                </a:rPr>
                <a:t>d</a:t>
              </a:r>
              <a:r>
                <a:rPr lang="en-IN" sz="1800" dirty="0" smtClean="0">
                  <a:solidFill>
                    <a:schemeClr val="bg1"/>
                  </a:solidFill>
                  <a:latin typeface="Arial" panose="020B0604020202020204" pitchFamily="34" charset="0"/>
                  <a:cs typeface="Arial" panose="020B0604020202020204" pitchFamily="34" charset="0"/>
                </a:rPr>
                <a:t>own :</a:t>
              </a:r>
            </a:p>
            <a:p>
              <a:r>
                <a:rPr lang="en-IN" dirty="0">
                  <a:solidFill>
                    <a:schemeClr val="bg1"/>
                  </a:solidFill>
                  <a:latin typeface="Arial" panose="020B0604020202020204" pitchFamily="34" charset="0"/>
                  <a:cs typeface="Arial" panose="020B0604020202020204" pitchFamily="34" charset="0"/>
                </a:rPr>
                <a:t>	</a:t>
              </a:r>
              <a:r>
                <a:rPr lang="en-IN" dirty="0" smtClean="0">
                  <a:solidFill>
                    <a:schemeClr val="bg1"/>
                  </a:solidFill>
                  <a:latin typeface="Arial" panose="020B0604020202020204" pitchFamily="34" charset="0"/>
                  <a:cs typeface="Arial" panose="020B0604020202020204" pitchFamily="34" charset="0"/>
                </a:rPr>
                <a:t>	m0      r       s1</a:t>
              </a:r>
            </a:p>
            <a:p>
              <a:r>
                <a:rPr lang="en-IN" sz="1800" dirty="0">
                  <a:solidFill>
                    <a:schemeClr val="bg1"/>
                  </a:solidFill>
                  <a:latin typeface="Arial" panose="020B0604020202020204" pitchFamily="34" charset="0"/>
                  <a:cs typeface="Arial" panose="020B0604020202020204" pitchFamily="34" charset="0"/>
                </a:rPr>
                <a:t>	</a:t>
              </a:r>
              <a:r>
                <a:rPr lang="en-IN" sz="1800" dirty="0" smtClean="0">
                  <a:solidFill>
                    <a:schemeClr val="bg1"/>
                  </a:solidFill>
                  <a:latin typeface="Arial" panose="020B0604020202020204" pitchFamily="34" charset="0"/>
                  <a:cs typeface="Arial" panose="020B0604020202020204" pitchFamily="34" charset="0"/>
                </a:rPr>
                <a:t>Elements to </a:t>
              </a:r>
              <a:r>
                <a:rPr lang="en-IN" dirty="0">
                  <a:solidFill>
                    <a:schemeClr val="bg1"/>
                  </a:solidFill>
                  <a:latin typeface="Arial" panose="020B0604020202020204" pitchFamily="34" charset="0"/>
                  <a:cs typeface="Arial" panose="020B0604020202020204" pitchFamily="34" charset="0"/>
                </a:rPr>
                <a:t>p</a:t>
              </a:r>
              <a:r>
                <a:rPr lang="en-IN" sz="1800" dirty="0" smtClean="0">
                  <a:solidFill>
                    <a:schemeClr val="bg1"/>
                  </a:solidFill>
                  <a:latin typeface="Arial" panose="020B0604020202020204" pitchFamily="34" charset="0"/>
                  <a:cs typeface="Arial" panose="020B0604020202020204" pitchFamily="34" charset="0"/>
                </a:rPr>
                <a:t>ower up :</a:t>
              </a:r>
            </a:p>
            <a:p>
              <a:r>
                <a:rPr lang="en-IN" dirty="0">
                  <a:solidFill>
                    <a:schemeClr val="bg1"/>
                  </a:solidFill>
                  <a:latin typeface="Arial" panose="020B0604020202020204" pitchFamily="34" charset="0"/>
                  <a:cs typeface="Arial" panose="020B0604020202020204" pitchFamily="34" charset="0"/>
                </a:rPr>
                <a:t>	</a:t>
              </a:r>
              <a:r>
                <a:rPr lang="en-IN" dirty="0" smtClean="0">
                  <a:solidFill>
                    <a:schemeClr val="bg1"/>
                  </a:solidFill>
                  <a:latin typeface="Arial" panose="020B0604020202020204" pitchFamily="34" charset="0"/>
                  <a:cs typeface="Arial" panose="020B0604020202020204" pitchFamily="34" charset="0"/>
                </a:rPr>
                <a:t>	None (s0 is already ON)</a:t>
              </a:r>
              <a:endParaRPr lang="en-US" sz="1800" dirty="0">
                <a:cs typeface="Arial" charset="0"/>
              </a:endParaRPr>
            </a:p>
          </p:txBody>
        </p:sp>
        <p:cxnSp>
          <p:nvCxnSpPr>
            <p:cNvPr id="57" name="Straight Arrow Connector 56"/>
            <p:cNvCxnSpPr/>
            <p:nvPr/>
          </p:nvCxnSpPr>
          <p:spPr>
            <a:xfrm>
              <a:off x="9036433" y="1929418"/>
              <a:ext cx="274320" cy="0"/>
            </a:xfrm>
            <a:prstGeom prst="straightConnector1">
              <a:avLst/>
            </a:prstGeom>
            <a:ln w="31750">
              <a:solidFill>
                <a:schemeClr val="bg1"/>
              </a:solidFill>
              <a:tailEnd type="arrow" w="lg" len="med"/>
            </a:ln>
            <a:effectLst/>
          </p:spPr>
          <p:style>
            <a:lnRef idx="2">
              <a:schemeClr val="accent1"/>
            </a:lnRef>
            <a:fillRef idx="0">
              <a:schemeClr val="accent1"/>
            </a:fillRef>
            <a:effectRef idx="1">
              <a:schemeClr val="accent1"/>
            </a:effectRef>
            <a:fontRef idx="minor">
              <a:schemeClr val="tx1"/>
            </a:fontRef>
          </p:style>
        </p:cxnSp>
        <p:cxnSp>
          <p:nvCxnSpPr>
            <p:cNvPr id="61" name="Straight Arrow Connector 60"/>
            <p:cNvCxnSpPr/>
            <p:nvPr/>
          </p:nvCxnSpPr>
          <p:spPr>
            <a:xfrm>
              <a:off x="9515399" y="1932528"/>
              <a:ext cx="274320" cy="0"/>
            </a:xfrm>
            <a:prstGeom prst="straightConnector1">
              <a:avLst/>
            </a:prstGeom>
            <a:ln w="31750">
              <a:solidFill>
                <a:schemeClr val="bg1"/>
              </a:solidFill>
              <a:tailEnd type="arrow" w="lg" len="med"/>
            </a:ln>
            <a:effectLst/>
          </p:spPr>
          <p:style>
            <a:lnRef idx="2">
              <a:schemeClr val="accent1"/>
            </a:lnRef>
            <a:fillRef idx="0">
              <a:schemeClr val="accent1"/>
            </a:fillRef>
            <a:effectRef idx="1">
              <a:schemeClr val="accent1"/>
            </a:effectRef>
            <a:fontRef idx="minor">
              <a:schemeClr val="tx1"/>
            </a:fontRef>
          </p:style>
        </p:cxnSp>
      </p:grpSp>
      <p:grpSp>
        <p:nvGrpSpPr>
          <p:cNvPr id="63" name="Group 62"/>
          <p:cNvGrpSpPr/>
          <p:nvPr/>
        </p:nvGrpSpPr>
        <p:grpSpPr>
          <a:xfrm>
            <a:off x="6837037" y="4435157"/>
            <a:ext cx="5031493" cy="1477328"/>
            <a:chOff x="6837037" y="4435157"/>
            <a:chExt cx="5031493" cy="1477328"/>
          </a:xfrm>
        </p:grpSpPr>
        <p:sp>
          <p:nvSpPr>
            <p:cNvPr id="54" name="TextBox 53"/>
            <p:cNvSpPr txBox="1"/>
            <p:nvPr/>
          </p:nvSpPr>
          <p:spPr bwMode="auto">
            <a:xfrm>
              <a:off x="6837037" y="4435157"/>
              <a:ext cx="5031493" cy="1477328"/>
            </a:xfrm>
            <a:prstGeom prst="rect">
              <a:avLst/>
            </a:prstGeom>
            <a:noFill/>
            <a:ln w="9525">
              <a:noFill/>
              <a:miter lim="800000"/>
              <a:headEnd/>
              <a:tailEnd/>
            </a:ln>
          </p:spPr>
          <p:txBody>
            <a:bodyPr wrap="square" rtlCol="0">
              <a:spAutoFit/>
            </a:bodyPr>
            <a:lstStyle/>
            <a:p>
              <a:r>
                <a:rPr lang="en-IN" dirty="0" err="1">
                  <a:solidFill>
                    <a:schemeClr val="bg1"/>
                  </a:solidFill>
                  <a:latin typeface="Arial" panose="020B0604020202020204" pitchFamily="34" charset="0"/>
                  <a:cs typeface="Arial" panose="020B0604020202020204" pitchFamily="34" charset="0"/>
                </a:rPr>
                <a:t>NocPowSeq</a:t>
              </a:r>
              <a:r>
                <a:rPr lang="en-IN" dirty="0">
                  <a:solidFill>
                    <a:schemeClr val="bg1"/>
                  </a:solidFill>
                  <a:latin typeface="Arial" panose="020B0604020202020204" pitchFamily="34" charset="0"/>
                  <a:cs typeface="Arial" panose="020B0604020202020204" pitchFamily="34" charset="0"/>
                </a:rPr>
                <a:t>::</a:t>
              </a:r>
              <a:r>
                <a:rPr lang="en-IN" dirty="0" err="1">
                  <a:solidFill>
                    <a:schemeClr val="bg1"/>
                  </a:solidFill>
                  <a:latin typeface="Arial" panose="020B0604020202020204" pitchFamily="34" charset="0"/>
                  <a:cs typeface="Arial" panose="020B0604020202020204" pitchFamily="34" charset="0"/>
                </a:rPr>
                <a:t>change_power_profile</a:t>
              </a:r>
              <a:r>
                <a:rPr lang="en-IN" dirty="0" smtClean="0">
                  <a:solidFill>
                    <a:schemeClr val="bg1"/>
                  </a:solidFill>
                  <a:latin typeface="Arial" panose="020B0604020202020204" pitchFamily="34" charset="0"/>
                  <a:cs typeface="Arial" panose="020B0604020202020204" pitchFamily="34" charset="0"/>
                </a:rPr>
                <a:t>(“s0", “all");</a:t>
              </a:r>
            </a:p>
            <a:p>
              <a:r>
                <a:rPr lang="en-IN" sz="1800" dirty="0" smtClean="0">
                  <a:solidFill>
                    <a:schemeClr val="bg1"/>
                  </a:solidFill>
                  <a:latin typeface="Arial" panose="020B0604020202020204" pitchFamily="34" charset="0"/>
                  <a:cs typeface="Arial" panose="020B0604020202020204" pitchFamily="34" charset="0"/>
                </a:rPr>
                <a:t>	Elements to power </a:t>
              </a:r>
              <a:r>
                <a:rPr lang="en-IN" dirty="0">
                  <a:solidFill>
                    <a:schemeClr val="bg1"/>
                  </a:solidFill>
                  <a:latin typeface="Arial" panose="020B0604020202020204" pitchFamily="34" charset="0"/>
                  <a:cs typeface="Arial" panose="020B0604020202020204" pitchFamily="34" charset="0"/>
                </a:rPr>
                <a:t>d</a:t>
              </a:r>
              <a:r>
                <a:rPr lang="en-IN" sz="1800" dirty="0" smtClean="0">
                  <a:solidFill>
                    <a:schemeClr val="bg1"/>
                  </a:solidFill>
                  <a:latin typeface="Arial" panose="020B0604020202020204" pitchFamily="34" charset="0"/>
                  <a:cs typeface="Arial" panose="020B0604020202020204" pitchFamily="34" charset="0"/>
                </a:rPr>
                <a:t>own :</a:t>
              </a:r>
            </a:p>
            <a:p>
              <a:r>
                <a:rPr lang="en-IN" dirty="0">
                  <a:solidFill>
                    <a:schemeClr val="bg1"/>
                  </a:solidFill>
                  <a:latin typeface="Arial" panose="020B0604020202020204" pitchFamily="34" charset="0"/>
                  <a:cs typeface="Arial" panose="020B0604020202020204" pitchFamily="34" charset="0"/>
                </a:rPr>
                <a:t>	</a:t>
              </a:r>
              <a:r>
                <a:rPr lang="en-IN" dirty="0" smtClean="0">
                  <a:solidFill>
                    <a:schemeClr val="bg1"/>
                  </a:solidFill>
                  <a:latin typeface="Arial" panose="020B0604020202020204" pitchFamily="34" charset="0"/>
                  <a:cs typeface="Arial" panose="020B0604020202020204" pitchFamily="34" charset="0"/>
                </a:rPr>
                <a:t>	None</a:t>
              </a:r>
            </a:p>
            <a:p>
              <a:r>
                <a:rPr lang="en-IN" sz="1800" dirty="0">
                  <a:solidFill>
                    <a:schemeClr val="bg1"/>
                  </a:solidFill>
                  <a:latin typeface="Arial" panose="020B0604020202020204" pitchFamily="34" charset="0"/>
                  <a:cs typeface="Arial" panose="020B0604020202020204" pitchFamily="34" charset="0"/>
                </a:rPr>
                <a:t>	</a:t>
              </a:r>
              <a:r>
                <a:rPr lang="en-IN" sz="1800" dirty="0" smtClean="0">
                  <a:solidFill>
                    <a:schemeClr val="bg1"/>
                  </a:solidFill>
                  <a:latin typeface="Arial" panose="020B0604020202020204" pitchFamily="34" charset="0"/>
                  <a:cs typeface="Arial" panose="020B0604020202020204" pitchFamily="34" charset="0"/>
                </a:rPr>
                <a:t>Elements to </a:t>
              </a:r>
              <a:r>
                <a:rPr lang="en-IN" dirty="0">
                  <a:solidFill>
                    <a:schemeClr val="bg1"/>
                  </a:solidFill>
                  <a:latin typeface="Arial" panose="020B0604020202020204" pitchFamily="34" charset="0"/>
                  <a:cs typeface="Arial" panose="020B0604020202020204" pitchFamily="34" charset="0"/>
                </a:rPr>
                <a:t>p</a:t>
              </a:r>
              <a:r>
                <a:rPr lang="en-IN" sz="1800" dirty="0" smtClean="0">
                  <a:solidFill>
                    <a:schemeClr val="bg1"/>
                  </a:solidFill>
                  <a:latin typeface="Arial" panose="020B0604020202020204" pitchFamily="34" charset="0"/>
                  <a:cs typeface="Arial" panose="020B0604020202020204" pitchFamily="34" charset="0"/>
                </a:rPr>
                <a:t>ower up :</a:t>
              </a:r>
            </a:p>
            <a:p>
              <a:r>
                <a:rPr lang="en-IN" dirty="0">
                  <a:solidFill>
                    <a:schemeClr val="bg1"/>
                  </a:solidFill>
                  <a:latin typeface="Arial" panose="020B0604020202020204" pitchFamily="34" charset="0"/>
                  <a:cs typeface="Arial" panose="020B0604020202020204" pitchFamily="34" charset="0"/>
                </a:rPr>
                <a:t>	</a:t>
              </a:r>
              <a:r>
                <a:rPr lang="en-IN" dirty="0" smtClean="0">
                  <a:solidFill>
                    <a:schemeClr val="bg1"/>
                  </a:solidFill>
                  <a:latin typeface="Arial" panose="020B0604020202020204" pitchFamily="34" charset="0"/>
                  <a:cs typeface="Arial" panose="020B0604020202020204" pitchFamily="34" charset="0"/>
                </a:rPr>
                <a:t>	s1      r      m0 </a:t>
              </a:r>
              <a:endParaRPr lang="en-US" sz="1800" dirty="0">
                <a:cs typeface="Arial" charset="0"/>
              </a:endParaRPr>
            </a:p>
          </p:txBody>
        </p:sp>
        <p:cxnSp>
          <p:nvCxnSpPr>
            <p:cNvPr id="58" name="Straight Arrow Connector 57"/>
            <p:cNvCxnSpPr/>
            <p:nvPr/>
          </p:nvCxnSpPr>
          <p:spPr>
            <a:xfrm>
              <a:off x="9039543" y="5730088"/>
              <a:ext cx="274320" cy="0"/>
            </a:xfrm>
            <a:prstGeom prst="straightConnector1">
              <a:avLst/>
            </a:prstGeom>
            <a:ln w="31750">
              <a:solidFill>
                <a:schemeClr val="bg1"/>
              </a:solidFill>
              <a:tailEnd type="arrow" w="lg" len="med"/>
            </a:ln>
            <a:effectLst/>
          </p:spPr>
          <p:style>
            <a:lnRef idx="2">
              <a:schemeClr val="accent1"/>
            </a:lnRef>
            <a:fillRef idx="0">
              <a:schemeClr val="accent1"/>
            </a:fillRef>
            <a:effectRef idx="1">
              <a:schemeClr val="accent1"/>
            </a:effectRef>
            <a:fontRef idx="minor">
              <a:schemeClr val="tx1"/>
            </a:fontRef>
          </p:style>
        </p:cxnSp>
        <p:cxnSp>
          <p:nvCxnSpPr>
            <p:cNvPr id="62" name="Straight Arrow Connector 61"/>
            <p:cNvCxnSpPr/>
            <p:nvPr/>
          </p:nvCxnSpPr>
          <p:spPr>
            <a:xfrm>
              <a:off x="9518513" y="5733198"/>
              <a:ext cx="274320" cy="0"/>
            </a:xfrm>
            <a:prstGeom prst="straightConnector1">
              <a:avLst/>
            </a:prstGeom>
            <a:ln w="31750">
              <a:solidFill>
                <a:schemeClr val="bg1"/>
              </a:solidFill>
              <a:tailEnd type="arrow" w="lg" len="med"/>
            </a:ln>
            <a:effectLst/>
          </p:spPr>
          <p:style>
            <a:lnRef idx="2">
              <a:schemeClr val="accent1"/>
            </a:lnRef>
            <a:fillRef idx="0">
              <a:schemeClr val="accent1"/>
            </a:fillRef>
            <a:effectRef idx="1">
              <a:schemeClr val="accent1"/>
            </a:effectRef>
            <a:fontRef idx="minor">
              <a:schemeClr val="tx1"/>
            </a:fontRef>
          </p:style>
        </p:cxnSp>
      </p:grpSp>
    </p:spTree>
    <p:extLst>
      <p:ext uri="{BB962C8B-B14F-4D97-AF65-F5344CB8AC3E}">
        <p14:creationId xmlns:p14="http://schemas.microsoft.com/office/powerpoint/2010/main" val="2904857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8987"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Power Gating Sequence</a:t>
            </a:r>
            <a:endParaRPr lang="en-US" sz="2400" dirty="0"/>
          </a:p>
        </p:txBody>
      </p:sp>
      <p:graphicFrame>
        <p:nvGraphicFramePr>
          <p:cNvPr id="7" name="Table 6"/>
          <p:cNvGraphicFramePr>
            <a:graphicFrameLocks noGrp="1"/>
          </p:cNvGraphicFramePr>
          <p:nvPr>
            <p:extLst/>
          </p:nvPr>
        </p:nvGraphicFramePr>
        <p:xfrm>
          <a:off x="421258" y="1595307"/>
          <a:ext cx="7089877" cy="2374351"/>
        </p:xfrm>
        <a:graphic>
          <a:graphicData uri="http://schemas.openxmlformats.org/drawingml/2006/table">
            <a:tbl>
              <a:tblPr firstRow="1" bandRow="1">
                <a:tableStyleId>{5C22544A-7EE6-4342-B048-85BDC9FD1C3A}</a:tableStyleId>
              </a:tblPr>
              <a:tblGrid>
                <a:gridCol w="661089"/>
                <a:gridCol w="821094"/>
                <a:gridCol w="802432"/>
                <a:gridCol w="1194319"/>
                <a:gridCol w="1175657"/>
                <a:gridCol w="578498"/>
                <a:gridCol w="690465"/>
                <a:gridCol w="447866"/>
                <a:gridCol w="718457"/>
              </a:tblGrid>
              <a:tr h="483966">
                <a:tc>
                  <a:txBody>
                    <a:bodyPr/>
                    <a:lstStyle/>
                    <a:p>
                      <a:r>
                        <a:rPr lang="en-US" sz="1400" dirty="0" smtClean="0"/>
                        <a:t>CORE ID</a:t>
                      </a:r>
                      <a:endParaRPr lang="en-US" sz="1400" dirty="0"/>
                    </a:p>
                  </a:txBody>
                  <a:tcPr/>
                </a:tc>
                <a:tc>
                  <a:txBody>
                    <a:bodyPr/>
                    <a:lstStyle/>
                    <a:p>
                      <a:r>
                        <a:rPr lang="en-US" sz="1400" dirty="0" smtClean="0"/>
                        <a:t>OPERA-TION</a:t>
                      </a:r>
                      <a:endParaRPr lang="en-US" sz="1400" dirty="0"/>
                    </a:p>
                  </a:txBody>
                  <a:tcPr/>
                </a:tc>
                <a:tc>
                  <a:txBody>
                    <a:bodyPr/>
                    <a:lstStyle/>
                    <a:p>
                      <a:r>
                        <a:rPr lang="en-US" sz="1400" dirty="0" smtClean="0"/>
                        <a:t>REG NAME</a:t>
                      </a:r>
                      <a:endParaRPr lang="en-US" sz="1400" dirty="0"/>
                    </a:p>
                  </a:txBody>
                  <a:tcPr/>
                </a:tc>
                <a:tc>
                  <a:txBody>
                    <a:bodyPr/>
                    <a:lstStyle/>
                    <a:p>
                      <a:r>
                        <a:rPr lang="en-US" sz="1400" dirty="0" smtClean="0"/>
                        <a:t>ADDRESS</a:t>
                      </a:r>
                      <a:endParaRPr lang="en-US" sz="1400" dirty="0"/>
                    </a:p>
                  </a:txBody>
                  <a:tcPr/>
                </a:tc>
                <a:tc>
                  <a:txBody>
                    <a:bodyPr/>
                    <a:lstStyle/>
                    <a:p>
                      <a:r>
                        <a:rPr lang="en-US" sz="1400" dirty="0" smtClean="0"/>
                        <a:t>VALUE</a:t>
                      </a:r>
                      <a:endParaRPr lang="en-US" sz="1400" dirty="0"/>
                    </a:p>
                  </a:txBody>
                  <a:tcPr/>
                </a:tc>
                <a:tc>
                  <a:txBody>
                    <a:bodyPr/>
                    <a:lstStyle/>
                    <a:p>
                      <a:r>
                        <a:rPr lang="en-US" sz="1400" dirty="0" smtClean="0"/>
                        <a:t>RING ID</a:t>
                      </a:r>
                      <a:endParaRPr lang="en-US" sz="1400" dirty="0"/>
                    </a:p>
                  </a:txBody>
                  <a:tcPr/>
                </a:tc>
                <a:tc>
                  <a:txBody>
                    <a:bodyPr/>
                    <a:lstStyle/>
                    <a:p>
                      <a:r>
                        <a:rPr lang="en-US" sz="1400" dirty="0" smtClean="0"/>
                        <a:t>RM</a:t>
                      </a:r>
                      <a:r>
                        <a:rPr lang="en-US" sz="1400" baseline="0" dirty="0" smtClean="0"/>
                        <a:t> ID</a:t>
                      </a:r>
                      <a:endParaRPr lang="en-US" sz="1400" dirty="0"/>
                    </a:p>
                  </a:txBody>
                  <a:tcPr/>
                </a:tc>
                <a:tc gridSpan="2">
                  <a:txBody>
                    <a:bodyPr/>
                    <a:lstStyle/>
                    <a:p>
                      <a:pPr algn="ctr"/>
                      <a:r>
                        <a:rPr lang="en-US" sz="1400" dirty="0" smtClean="0"/>
                        <a:t>ELEMENT</a:t>
                      </a:r>
                    </a:p>
                    <a:p>
                      <a:pPr algn="ctr"/>
                      <a:r>
                        <a:rPr lang="en-US" sz="1400" dirty="0" smtClean="0"/>
                        <a:t>ID     NAME</a:t>
                      </a:r>
                      <a:endParaRPr lang="en-US" sz="1400" dirty="0"/>
                    </a:p>
                  </a:txBody>
                  <a:tcPr/>
                </a:tc>
                <a:tc hMerge="1">
                  <a:txBody>
                    <a:bodyPr/>
                    <a:lstStyle/>
                    <a:p>
                      <a:endParaRPr lang="en-US"/>
                    </a:p>
                  </a:txBody>
                  <a:tcPr/>
                </a:tc>
              </a:tr>
              <a:tr h="284686">
                <a:tc>
                  <a:txBody>
                    <a:bodyPr/>
                    <a:lstStyle/>
                    <a:p>
                      <a:pPr algn="ctr"/>
                      <a:r>
                        <a:rPr lang="en-US" sz="1400" dirty="0" smtClean="0">
                          <a:solidFill>
                            <a:schemeClr val="tx1"/>
                          </a:solidFill>
                          <a:latin typeface="Arial" panose="020B0604020202020204" pitchFamily="34" charset="0"/>
                          <a:cs typeface="Arial" panose="020B0604020202020204" pitchFamily="34" charset="0"/>
                        </a:rPr>
                        <a:t>0</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WRITE</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err="1" smtClean="0">
                          <a:solidFill>
                            <a:schemeClr val="tx1"/>
                          </a:solidFill>
                          <a:latin typeface="Arial" panose="020B0604020202020204" pitchFamily="34" charset="0"/>
                          <a:cs typeface="Arial" panose="020B0604020202020204" pitchFamily="34" charset="0"/>
                        </a:rPr>
                        <a:t>PGReq</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400" dirty="0" smtClean="0">
                          <a:solidFill>
                            <a:schemeClr val="tx1"/>
                          </a:solidFill>
                          <a:latin typeface="Arial" panose="020B0604020202020204" pitchFamily="34" charset="0"/>
                          <a:cs typeface="Arial" panose="020B0604020202020204" pitchFamily="34" charset="0"/>
                        </a:rPr>
                        <a:t>0x80080408</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400" dirty="0" smtClean="0">
                          <a:solidFill>
                            <a:schemeClr val="tx1"/>
                          </a:solidFill>
                          <a:latin typeface="Arial" panose="020B0604020202020204" pitchFamily="34" charset="0"/>
                          <a:cs typeface="Arial" panose="020B0604020202020204" pitchFamily="34" charset="0"/>
                        </a:rPr>
                        <a:t>0x00000001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2</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m0/m</a:t>
                      </a:r>
                      <a:endParaRPr lang="en-US" sz="1400" dirty="0">
                        <a:solidFill>
                          <a:schemeClr val="tx1"/>
                        </a:solidFill>
                        <a:latin typeface="Arial" panose="020B0604020202020204" pitchFamily="34" charset="0"/>
                        <a:cs typeface="Arial" panose="020B0604020202020204" pitchFamily="34" charset="0"/>
                      </a:endParaRPr>
                    </a:p>
                  </a:txBody>
                  <a:tcPr/>
                </a:tc>
              </a:tr>
              <a:tr h="284686">
                <a:tc>
                  <a:txBody>
                    <a:bodyPr/>
                    <a:lstStyle/>
                    <a:p>
                      <a:pPr algn="ctr"/>
                      <a:r>
                        <a:rPr lang="en-US" sz="1400" dirty="0" smtClean="0">
                          <a:solidFill>
                            <a:schemeClr val="tx1"/>
                          </a:solidFill>
                          <a:latin typeface="Arial" panose="020B0604020202020204" pitchFamily="34" charset="0"/>
                          <a:cs typeface="Arial" panose="020B0604020202020204" pitchFamily="34" charset="0"/>
                        </a:rPr>
                        <a:t>0</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POLL</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err="1" smtClean="0">
                          <a:solidFill>
                            <a:schemeClr val="tx1"/>
                          </a:solidFill>
                          <a:latin typeface="Arial" panose="020B0604020202020204" pitchFamily="34" charset="0"/>
                          <a:cs typeface="Arial" panose="020B0604020202020204" pitchFamily="34" charset="0"/>
                        </a:rPr>
                        <a:t>PGRdy</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400" dirty="0" smtClean="0">
                          <a:solidFill>
                            <a:schemeClr val="tx1"/>
                          </a:solidFill>
                          <a:latin typeface="Arial" panose="020B0604020202020204" pitchFamily="34" charset="0"/>
                          <a:cs typeface="Arial" panose="020B0604020202020204" pitchFamily="34" charset="0"/>
                        </a:rPr>
                        <a:t>0x80081208</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400" dirty="0" smtClean="0">
                          <a:solidFill>
                            <a:schemeClr val="tx1"/>
                          </a:solidFill>
                          <a:latin typeface="Arial" panose="020B0604020202020204" pitchFamily="34" charset="0"/>
                          <a:cs typeface="Arial" panose="020B0604020202020204" pitchFamily="34" charset="0"/>
                        </a:rPr>
                        <a:t>0x00000001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2</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m0/m</a:t>
                      </a:r>
                      <a:endParaRPr lang="en-US" sz="1400" dirty="0">
                        <a:solidFill>
                          <a:schemeClr val="tx1"/>
                        </a:solidFill>
                        <a:latin typeface="Arial" panose="020B0604020202020204" pitchFamily="34" charset="0"/>
                        <a:cs typeface="Arial" panose="020B0604020202020204" pitchFamily="34" charset="0"/>
                      </a:endParaRPr>
                    </a:p>
                  </a:txBody>
                  <a:tcPr/>
                </a:tc>
              </a:tr>
              <a:tr h="284686">
                <a:tc>
                  <a:txBody>
                    <a:bodyPr/>
                    <a:lstStyle/>
                    <a:p>
                      <a:pPr algn="ctr"/>
                      <a:r>
                        <a:rPr lang="en-US" sz="1400" dirty="0" smtClean="0">
                          <a:solidFill>
                            <a:schemeClr val="tx1"/>
                          </a:solidFill>
                          <a:latin typeface="Arial" panose="020B0604020202020204" pitchFamily="34" charset="0"/>
                          <a:cs typeface="Arial" panose="020B0604020202020204" pitchFamily="34" charset="0"/>
                        </a:rPr>
                        <a:t>0</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rial" panose="020B0604020202020204" pitchFamily="34" charset="0"/>
                          <a:cs typeface="Arial" panose="020B0604020202020204" pitchFamily="34" charset="0"/>
                        </a:rPr>
                        <a:t>WRITE</a:t>
                      </a: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IEN</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400" dirty="0" smtClean="0">
                          <a:solidFill>
                            <a:schemeClr val="tx1"/>
                          </a:solidFill>
                          <a:latin typeface="Arial" panose="020B0604020202020204" pitchFamily="34" charset="0"/>
                          <a:cs typeface="Arial" panose="020B0604020202020204" pitchFamily="34" charset="0"/>
                        </a:rPr>
                        <a:t>0x80080508</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400" dirty="0" smtClean="0">
                          <a:solidFill>
                            <a:schemeClr val="tx1"/>
                          </a:solidFill>
                          <a:latin typeface="Arial" panose="020B0604020202020204" pitchFamily="34" charset="0"/>
                          <a:cs typeface="Arial" panose="020B0604020202020204" pitchFamily="34" charset="0"/>
                        </a:rPr>
                        <a:t>0x00000001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2</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m0/m</a:t>
                      </a:r>
                      <a:endParaRPr lang="en-US" sz="1400" dirty="0">
                        <a:solidFill>
                          <a:schemeClr val="tx1"/>
                        </a:solidFill>
                        <a:latin typeface="Arial" panose="020B0604020202020204" pitchFamily="34" charset="0"/>
                        <a:cs typeface="Arial" panose="020B0604020202020204" pitchFamily="34" charset="0"/>
                      </a:endParaRPr>
                    </a:p>
                  </a:txBody>
                  <a:tcPr/>
                </a:tc>
              </a:tr>
              <a:tr h="284686">
                <a:tc>
                  <a:txBody>
                    <a:bodyPr/>
                    <a:lstStyle/>
                    <a:p>
                      <a:pPr algn="ctr"/>
                      <a:r>
                        <a:rPr lang="en-US" sz="1400" dirty="0" smtClean="0">
                          <a:solidFill>
                            <a:schemeClr val="tx1"/>
                          </a:solidFill>
                          <a:latin typeface="Arial" panose="020B0604020202020204" pitchFamily="34" charset="0"/>
                          <a:cs typeface="Arial" panose="020B0604020202020204" pitchFamily="34" charset="0"/>
                        </a:rPr>
                        <a:t>0</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rial" panose="020B0604020202020204" pitchFamily="34" charset="0"/>
                          <a:cs typeface="Arial" panose="020B0604020202020204" pitchFamily="34" charset="0"/>
                        </a:rPr>
                        <a:t>WRITE</a:t>
                      </a: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IENR</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400" dirty="0" smtClean="0">
                          <a:solidFill>
                            <a:schemeClr val="tx1"/>
                          </a:solidFill>
                          <a:latin typeface="Arial" panose="020B0604020202020204" pitchFamily="34" charset="0"/>
                          <a:cs typeface="Arial" panose="020B0604020202020204" pitchFamily="34" charset="0"/>
                        </a:rPr>
                        <a:t>0x80080708</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400" dirty="0" smtClean="0">
                          <a:solidFill>
                            <a:schemeClr val="tx1"/>
                          </a:solidFill>
                          <a:latin typeface="Arial" panose="020B0604020202020204" pitchFamily="34" charset="0"/>
                          <a:cs typeface="Arial" panose="020B0604020202020204" pitchFamily="34" charset="0"/>
                        </a:rPr>
                        <a:t>0x00000001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2</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m0/m</a:t>
                      </a:r>
                      <a:endParaRPr lang="en-US" sz="1400" dirty="0">
                        <a:solidFill>
                          <a:schemeClr val="tx1"/>
                        </a:solidFill>
                        <a:latin typeface="Arial" panose="020B0604020202020204" pitchFamily="34" charset="0"/>
                        <a:cs typeface="Arial" panose="020B0604020202020204" pitchFamily="34" charset="0"/>
                      </a:endParaRPr>
                    </a:p>
                  </a:txBody>
                  <a:tcPr/>
                </a:tc>
              </a:tr>
              <a:tr h="284686">
                <a:tc>
                  <a:txBody>
                    <a:bodyPr/>
                    <a:lstStyle/>
                    <a:p>
                      <a:pPr algn="ctr"/>
                      <a:r>
                        <a:rPr lang="en-US" sz="1400" dirty="0" smtClean="0">
                          <a:solidFill>
                            <a:schemeClr val="tx1"/>
                          </a:solidFill>
                          <a:latin typeface="Arial" panose="020B0604020202020204" pitchFamily="34" charset="0"/>
                          <a:cs typeface="Arial" panose="020B0604020202020204" pitchFamily="34" charset="0"/>
                        </a:rPr>
                        <a:t>0</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rial" panose="020B0604020202020204" pitchFamily="34" charset="0"/>
                          <a:cs typeface="Arial" panose="020B0604020202020204" pitchFamily="34" charset="0"/>
                        </a:rPr>
                        <a:t>WRITE</a:t>
                      </a: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CKEN</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400" dirty="0" smtClean="0">
                          <a:solidFill>
                            <a:schemeClr val="tx1"/>
                          </a:solidFill>
                          <a:latin typeface="Arial" panose="020B0604020202020204" pitchFamily="34" charset="0"/>
                          <a:cs typeface="Arial" panose="020B0604020202020204" pitchFamily="34" charset="0"/>
                        </a:rPr>
                        <a:t>0x80080908</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400" dirty="0" smtClean="0">
                          <a:solidFill>
                            <a:schemeClr val="tx1"/>
                          </a:solidFill>
                          <a:latin typeface="Arial" panose="020B0604020202020204" pitchFamily="34" charset="0"/>
                          <a:cs typeface="Arial" panose="020B0604020202020204" pitchFamily="34" charset="0"/>
                        </a:rPr>
                        <a:t>0x00000000</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2</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m0/m</a:t>
                      </a:r>
                      <a:endParaRPr lang="en-US" sz="1400" dirty="0">
                        <a:solidFill>
                          <a:schemeClr val="tx1"/>
                        </a:solidFill>
                        <a:latin typeface="Arial" panose="020B0604020202020204" pitchFamily="34" charset="0"/>
                        <a:cs typeface="Arial" panose="020B0604020202020204" pitchFamily="34" charset="0"/>
                      </a:endParaRPr>
                    </a:p>
                  </a:txBody>
                  <a:tcPr/>
                </a:tc>
              </a:tr>
              <a:tr h="332191">
                <a:tc>
                  <a:txBody>
                    <a:bodyPr/>
                    <a:lstStyle/>
                    <a:p>
                      <a:pPr algn="ctr"/>
                      <a:r>
                        <a:rPr lang="en-US" sz="1400" dirty="0" smtClean="0">
                          <a:solidFill>
                            <a:schemeClr val="tx1"/>
                          </a:solidFill>
                          <a:latin typeface="Arial" panose="020B0604020202020204" pitchFamily="34" charset="0"/>
                          <a:cs typeface="Arial" panose="020B0604020202020204" pitchFamily="34" charset="0"/>
                        </a:rPr>
                        <a:t>0</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400" dirty="0" smtClean="0">
                          <a:solidFill>
                            <a:schemeClr val="tx1"/>
                          </a:solidFill>
                          <a:latin typeface="Arial" panose="020B0604020202020204" pitchFamily="34" charset="0"/>
                          <a:cs typeface="Arial" panose="020B0604020202020204" pitchFamily="34" charset="0"/>
                        </a:rPr>
                        <a:t>WRITE</a:t>
                      </a: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PER</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400" dirty="0" smtClean="0">
                          <a:solidFill>
                            <a:schemeClr val="tx1"/>
                          </a:solidFill>
                          <a:latin typeface="Arial" panose="020B0604020202020204" pitchFamily="34" charset="0"/>
                          <a:cs typeface="Arial" panose="020B0604020202020204" pitchFamily="34" charset="0"/>
                        </a:rPr>
                        <a:t>0x80080b08</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400" dirty="0" smtClean="0">
                          <a:solidFill>
                            <a:schemeClr val="tx1"/>
                          </a:solidFill>
                          <a:latin typeface="Arial" panose="020B0604020202020204" pitchFamily="34" charset="0"/>
                          <a:cs typeface="Arial" panose="020B0604020202020204" pitchFamily="34" charset="0"/>
                        </a:rPr>
                        <a:t>0x00000000</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2</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1</a:t>
                      </a:r>
                      <a:endParaRPr lang="en-US" sz="14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400" dirty="0" smtClean="0">
                          <a:solidFill>
                            <a:schemeClr val="tx1"/>
                          </a:solidFill>
                          <a:latin typeface="Arial" panose="020B0604020202020204" pitchFamily="34" charset="0"/>
                          <a:cs typeface="Arial" panose="020B0604020202020204" pitchFamily="34" charset="0"/>
                        </a:rPr>
                        <a:t>m0/m</a:t>
                      </a:r>
                      <a:endParaRPr lang="en-US" sz="1400" dirty="0">
                        <a:solidFill>
                          <a:schemeClr val="tx1"/>
                        </a:solidFill>
                        <a:latin typeface="Arial" panose="020B0604020202020204" pitchFamily="34" charset="0"/>
                        <a:cs typeface="Arial" panose="020B0604020202020204" pitchFamily="34" charset="0"/>
                      </a:endParaRPr>
                    </a:p>
                  </a:txBody>
                  <a:tcPr/>
                </a:tc>
              </a:tr>
            </a:tbl>
          </a:graphicData>
        </a:graphic>
      </p:graphicFrame>
      <p:graphicFrame>
        <p:nvGraphicFramePr>
          <p:cNvPr id="9" name="Table 8"/>
          <p:cNvGraphicFramePr>
            <a:graphicFrameLocks noGrp="1"/>
          </p:cNvGraphicFramePr>
          <p:nvPr>
            <p:extLst/>
          </p:nvPr>
        </p:nvGraphicFramePr>
        <p:xfrm>
          <a:off x="424369" y="4612204"/>
          <a:ext cx="7089877" cy="1127760"/>
        </p:xfrm>
        <a:graphic>
          <a:graphicData uri="http://schemas.openxmlformats.org/drawingml/2006/table">
            <a:tbl>
              <a:tblPr firstRow="1" bandRow="1">
                <a:tableStyleId>{5C22544A-7EE6-4342-B048-85BDC9FD1C3A}</a:tableStyleId>
              </a:tblPr>
              <a:tblGrid>
                <a:gridCol w="629982"/>
                <a:gridCol w="774441"/>
                <a:gridCol w="877081"/>
                <a:gridCol w="1194319"/>
                <a:gridCol w="1166326"/>
                <a:gridCol w="597159"/>
                <a:gridCol w="690466"/>
                <a:gridCol w="441646"/>
                <a:gridCol w="718457"/>
              </a:tblGrid>
              <a:tr h="483966">
                <a:tc>
                  <a:txBody>
                    <a:bodyPr/>
                    <a:lstStyle/>
                    <a:p>
                      <a:r>
                        <a:rPr lang="en-US" sz="1400" dirty="0" smtClean="0"/>
                        <a:t>CORE ID</a:t>
                      </a:r>
                      <a:endParaRPr lang="en-US" sz="1400" dirty="0"/>
                    </a:p>
                  </a:txBody>
                  <a:tcPr/>
                </a:tc>
                <a:tc>
                  <a:txBody>
                    <a:bodyPr/>
                    <a:lstStyle/>
                    <a:p>
                      <a:r>
                        <a:rPr lang="en-US" sz="1400" dirty="0" smtClean="0"/>
                        <a:t>OPERA-TION</a:t>
                      </a:r>
                      <a:endParaRPr lang="en-US" sz="1400" dirty="0"/>
                    </a:p>
                  </a:txBody>
                  <a:tcPr/>
                </a:tc>
                <a:tc>
                  <a:txBody>
                    <a:bodyPr/>
                    <a:lstStyle/>
                    <a:p>
                      <a:r>
                        <a:rPr lang="en-US" sz="1400" dirty="0" smtClean="0"/>
                        <a:t>REG NAME</a:t>
                      </a:r>
                      <a:endParaRPr lang="en-US" sz="1400" dirty="0"/>
                    </a:p>
                  </a:txBody>
                  <a:tcPr/>
                </a:tc>
                <a:tc>
                  <a:txBody>
                    <a:bodyPr/>
                    <a:lstStyle/>
                    <a:p>
                      <a:r>
                        <a:rPr lang="en-US" sz="1400" dirty="0" smtClean="0"/>
                        <a:t>ADDRESS</a:t>
                      </a:r>
                      <a:endParaRPr lang="en-US" sz="1400" dirty="0"/>
                    </a:p>
                  </a:txBody>
                  <a:tcPr/>
                </a:tc>
                <a:tc>
                  <a:txBody>
                    <a:bodyPr/>
                    <a:lstStyle/>
                    <a:p>
                      <a:r>
                        <a:rPr lang="en-US" sz="1400" dirty="0" smtClean="0"/>
                        <a:t>VALUE</a:t>
                      </a:r>
                      <a:endParaRPr lang="en-US" sz="1400" dirty="0"/>
                    </a:p>
                  </a:txBody>
                  <a:tcPr/>
                </a:tc>
                <a:tc>
                  <a:txBody>
                    <a:bodyPr/>
                    <a:lstStyle/>
                    <a:p>
                      <a:r>
                        <a:rPr lang="en-US" sz="1400" dirty="0" smtClean="0"/>
                        <a:t>RING ID</a:t>
                      </a:r>
                      <a:endParaRPr lang="en-US" sz="1400" dirty="0"/>
                    </a:p>
                  </a:txBody>
                  <a:tcPr/>
                </a:tc>
                <a:tc>
                  <a:txBody>
                    <a:bodyPr/>
                    <a:lstStyle/>
                    <a:p>
                      <a:r>
                        <a:rPr lang="en-US" sz="1400" dirty="0" smtClean="0"/>
                        <a:t>RM</a:t>
                      </a:r>
                      <a:r>
                        <a:rPr lang="en-US" sz="1400" baseline="0" dirty="0" smtClean="0"/>
                        <a:t> ID</a:t>
                      </a:r>
                      <a:endParaRPr lang="en-US" sz="1400" dirty="0"/>
                    </a:p>
                  </a:txBody>
                  <a:tcPr/>
                </a:tc>
                <a:tc gridSpan="2">
                  <a:txBody>
                    <a:bodyPr/>
                    <a:lstStyle/>
                    <a:p>
                      <a:pPr algn="ctr"/>
                      <a:r>
                        <a:rPr lang="en-US" sz="1400" dirty="0" smtClean="0"/>
                        <a:t>ELEMENT</a:t>
                      </a:r>
                    </a:p>
                    <a:p>
                      <a:pPr algn="ctr"/>
                      <a:r>
                        <a:rPr lang="en-US" sz="1400" dirty="0" smtClean="0"/>
                        <a:t>ID     NAME</a:t>
                      </a:r>
                      <a:endParaRPr lang="en-US" sz="1400" dirty="0"/>
                    </a:p>
                  </a:txBody>
                  <a:tcPr/>
                </a:tc>
                <a:tc hMerge="1">
                  <a:txBody>
                    <a:bodyPr/>
                    <a:lstStyle/>
                    <a:p>
                      <a:endParaRPr lang="en-US"/>
                    </a:p>
                  </a:txBody>
                  <a:tcPr/>
                </a:tc>
              </a:tr>
              <a:tr h="284686">
                <a:tc>
                  <a:txBody>
                    <a:bodyPr/>
                    <a:lstStyle/>
                    <a:p>
                      <a:pPr algn="ctr"/>
                      <a:r>
                        <a:rPr lang="en-US" sz="1400" b="0" dirty="0" smtClean="0">
                          <a:solidFill>
                            <a:schemeClr val="tx1"/>
                          </a:solidFill>
                        </a:rPr>
                        <a:t>0</a:t>
                      </a:r>
                      <a:endParaRPr lang="en-US" sz="1400" b="0" dirty="0">
                        <a:solidFill>
                          <a:schemeClr val="tx1"/>
                        </a:solidFill>
                      </a:endParaRPr>
                    </a:p>
                  </a:txBody>
                  <a:tcPr/>
                </a:tc>
                <a:tc>
                  <a:txBody>
                    <a:bodyPr/>
                    <a:lstStyle/>
                    <a:p>
                      <a:pPr algn="ctr"/>
                      <a:r>
                        <a:rPr lang="en-US" sz="1400" b="0" dirty="0" smtClean="0">
                          <a:solidFill>
                            <a:schemeClr val="tx1"/>
                          </a:solidFill>
                        </a:rPr>
                        <a:t>WRITE</a:t>
                      </a:r>
                      <a:endParaRPr lang="en-US" sz="1400" b="0" dirty="0">
                        <a:solidFill>
                          <a:schemeClr val="tx1"/>
                        </a:solidFill>
                      </a:endParaRPr>
                    </a:p>
                  </a:txBody>
                  <a:tcPr/>
                </a:tc>
                <a:tc>
                  <a:txBody>
                    <a:bodyPr/>
                    <a:lstStyle/>
                    <a:p>
                      <a:pPr algn="ctr"/>
                      <a:r>
                        <a:rPr lang="en-US" sz="1400" b="0" dirty="0" smtClean="0">
                          <a:solidFill>
                            <a:schemeClr val="tx1"/>
                          </a:solidFill>
                        </a:rPr>
                        <a:t>FIR</a:t>
                      </a:r>
                      <a:endParaRPr lang="en-US" sz="1400" b="0" dirty="0">
                        <a:solidFill>
                          <a:schemeClr val="tx1"/>
                        </a:solidFill>
                      </a:endParaRPr>
                    </a:p>
                  </a:txBody>
                  <a:tcPr/>
                </a:tc>
                <a:tc>
                  <a:txBody>
                    <a:bodyPr/>
                    <a:lstStyle/>
                    <a:p>
                      <a:pPr algn="ctr"/>
                      <a:r>
                        <a:rPr lang="en-US" sz="1400" b="0" dirty="0" smtClean="0">
                          <a:cs typeface="Arial" charset="0"/>
                        </a:rPr>
                        <a:t>0x80081408</a:t>
                      </a:r>
                      <a:endParaRPr lang="en-US" sz="1400" b="0" dirty="0">
                        <a:solidFill>
                          <a:schemeClr val="tx1"/>
                        </a:solidFill>
                      </a:endParaRPr>
                    </a:p>
                  </a:txBody>
                  <a:tcPr/>
                </a:tc>
                <a:tc>
                  <a:txBody>
                    <a:bodyPr/>
                    <a:lstStyle/>
                    <a:p>
                      <a:pPr algn="ctr"/>
                      <a:r>
                        <a:rPr lang="en-US" sz="1400" b="0" dirty="0" smtClean="0">
                          <a:cs typeface="Arial" charset="0"/>
                        </a:rPr>
                        <a:t>0x0000fd73</a:t>
                      </a:r>
                      <a:endParaRPr lang="en-US" sz="1400" b="0" dirty="0">
                        <a:solidFill>
                          <a:schemeClr val="tx1"/>
                        </a:solidFill>
                      </a:endParaRPr>
                    </a:p>
                  </a:txBody>
                  <a:tcPr/>
                </a:tc>
                <a:tc>
                  <a:txBody>
                    <a:bodyPr/>
                    <a:lstStyle/>
                    <a:p>
                      <a:pPr algn="ctr"/>
                      <a:r>
                        <a:rPr lang="en-US" sz="1400" b="0" dirty="0" smtClean="0">
                          <a:solidFill>
                            <a:schemeClr val="tx1"/>
                          </a:solidFill>
                        </a:rPr>
                        <a:t>1</a:t>
                      </a:r>
                      <a:endParaRPr lang="en-US" sz="1400" b="0" dirty="0">
                        <a:solidFill>
                          <a:schemeClr val="tx1"/>
                        </a:solidFill>
                      </a:endParaRPr>
                    </a:p>
                  </a:txBody>
                  <a:tcPr/>
                </a:tc>
                <a:tc>
                  <a:txBody>
                    <a:bodyPr/>
                    <a:lstStyle/>
                    <a:p>
                      <a:pPr algn="ctr"/>
                      <a:r>
                        <a:rPr lang="en-US" sz="1400" b="0" dirty="0" smtClean="0">
                          <a:solidFill>
                            <a:schemeClr val="tx1"/>
                          </a:solidFill>
                        </a:rPr>
                        <a:t>2</a:t>
                      </a:r>
                      <a:endParaRPr lang="en-US" sz="1400" b="0" dirty="0">
                        <a:solidFill>
                          <a:schemeClr val="tx1"/>
                        </a:solidFill>
                      </a:endParaRPr>
                    </a:p>
                  </a:txBody>
                  <a:tcPr/>
                </a:tc>
                <a:tc>
                  <a:txBody>
                    <a:bodyPr/>
                    <a:lstStyle/>
                    <a:p>
                      <a:pPr algn="ctr"/>
                      <a:r>
                        <a:rPr lang="en-US" sz="1400" b="0" dirty="0" smtClean="0">
                          <a:solidFill>
                            <a:schemeClr val="tx1"/>
                          </a:solidFill>
                        </a:rPr>
                        <a:t>1</a:t>
                      </a:r>
                      <a:endParaRPr lang="en-US" sz="1400" b="0" dirty="0">
                        <a:solidFill>
                          <a:schemeClr val="tx1"/>
                        </a:solidFill>
                      </a:endParaRPr>
                    </a:p>
                  </a:txBody>
                  <a:tcPr/>
                </a:tc>
                <a:tc>
                  <a:txBody>
                    <a:bodyPr/>
                    <a:lstStyle/>
                    <a:p>
                      <a:pPr algn="ctr"/>
                      <a:r>
                        <a:rPr lang="en-US" sz="1400" b="0" dirty="0" smtClean="0">
                          <a:solidFill>
                            <a:schemeClr val="tx1"/>
                          </a:solidFill>
                        </a:rPr>
                        <a:t>m0/m</a:t>
                      </a:r>
                      <a:endParaRPr lang="en-US" sz="1400" b="0" dirty="0">
                        <a:solidFill>
                          <a:schemeClr val="tx1"/>
                        </a:solidFill>
                      </a:endParaRPr>
                    </a:p>
                  </a:txBody>
                  <a:tcPr/>
                </a:tc>
              </a:tr>
              <a:tr h="284686">
                <a:tc>
                  <a:txBody>
                    <a:bodyPr/>
                    <a:lstStyle/>
                    <a:p>
                      <a:pPr algn="ctr"/>
                      <a:r>
                        <a:rPr lang="en-US" sz="1400" b="0" dirty="0" smtClean="0">
                          <a:solidFill>
                            <a:schemeClr val="tx1"/>
                          </a:solidFill>
                        </a:rPr>
                        <a:t>0</a:t>
                      </a:r>
                      <a:endParaRPr lang="en-US" sz="1400" b="0" dirty="0">
                        <a:solidFill>
                          <a:schemeClr val="tx1"/>
                        </a:solidFill>
                      </a:endParaRPr>
                    </a:p>
                  </a:txBody>
                  <a:tcPr/>
                </a:tc>
                <a:tc>
                  <a:txBody>
                    <a:bodyPr/>
                    <a:lstStyle/>
                    <a:p>
                      <a:pPr algn="ctr"/>
                      <a:r>
                        <a:rPr lang="en-US" sz="1400" b="0" dirty="0" smtClean="0">
                          <a:solidFill>
                            <a:schemeClr val="tx1"/>
                          </a:solidFill>
                        </a:rPr>
                        <a:t>POLL</a:t>
                      </a:r>
                      <a:endParaRPr lang="en-US" sz="1400" b="0" dirty="0">
                        <a:solidFill>
                          <a:schemeClr val="tx1"/>
                        </a:solidFill>
                      </a:endParaRPr>
                    </a:p>
                  </a:txBody>
                  <a:tcPr/>
                </a:tc>
                <a:tc>
                  <a:txBody>
                    <a:bodyPr/>
                    <a:lstStyle/>
                    <a:p>
                      <a:pPr algn="ctr"/>
                      <a:r>
                        <a:rPr lang="en-US" sz="1400" b="0" dirty="0" smtClean="0">
                          <a:solidFill>
                            <a:schemeClr val="tx1"/>
                          </a:solidFill>
                        </a:rPr>
                        <a:t>FIR</a:t>
                      </a:r>
                      <a:endParaRPr lang="en-US" sz="1400" b="0" dirty="0">
                        <a:solidFill>
                          <a:schemeClr val="tx1"/>
                        </a:solidFill>
                      </a:endParaRPr>
                    </a:p>
                  </a:txBody>
                  <a:tcPr/>
                </a:tc>
                <a:tc>
                  <a:txBody>
                    <a:bodyPr/>
                    <a:lstStyle/>
                    <a:p>
                      <a:pPr algn="ctr"/>
                      <a:r>
                        <a:rPr lang="en-US" sz="1400" b="0" dirty="0" smtClean="0">
                          <a:cs typeface="Arial" charset="0"/>
                        </a:rPr>
                        <a:t>0x80081408</a:t>
                      </a:r>
                      <a:endParaRPr lang="en-US" sz="1400" b="0" dirty="0">
                        <a:solidFill>
                          <a:schemeClr val="tx1"/>
                        </a:solidFill>
                      </a:endParaRPr>
                    </a:p>
                  </a:txBody>
                  <a:tcPr/>
                </a:tc>
                <a:tc>
                  <a:txBody>
                    <a:bodyPr/>
                    <a:lstStyle/>
                    <a:p>
                      <a:pPr algn="ctr"/>
                      <a:r>
                        <a:rPr lang="en-US" sz="1400" b="0" dirty="0" smtClean="0">
                          <a:cs typeface="Arial" charset="0"/>
                        </a:rPr>
                        <a:t>0x00000000</a:t>
                      </a:r>
                      <a:endParaRPr lang="en-US" sz="1400" b="0" dirty="0">
                        <a:solidFill>
                          <a:schemeClr val="tx1"/>
                        </a:solidFill>
                      </a:endParaRPr>
                    </a:p>
                  </a:txBody>
                  <a:tcPr/>
                </a:tc>
                <a:tc>
                  <a:txBody>
                    <a:bodyPr/>
                    <a:lstStyle/>
                    <a:p>
                      <a:pPr algn="ctr"/>
                      <a:r>
                        <a:rPr lang="en-US" sz="1400" b="0" dirty="0" smtClean="0">
                          <a:solidFill>
                            <a:schemeClr val="tx1"/>
                          </a:solidFill>
                        </a:rPr>
                        <a:t>1</a:t>
                      </a:r>
                      <a:endParaRPr lang="en-US" sz="1400" b="0" dirty="0">
                        <a:solidFill>
                          <a:schemeClr val="tx1"/>
                        </a:solidFill>
                      </a:endParaRPr>
                    </a:p>
                  </a:txBody>
                  <a:tcPr/>
                </a:tc>
                <a:tc>
                  <a:txBody>
                    <a:bodyPr/>
                    <a:lstStyle/>
                    <a:p>
                      <a:pPr algn="ctr"/>
                      <a:r>
                        <a:rPr lang="en-US" sz="1400" b="0" dirty="0" smtClean="0">
                          <a:solidFill>
                            <a:schemeClr val="tx1"/>
                          </a:solidFill>
                        </a:rPr>
                        <a:t>2</a:t>
                      </a:r>
                      <a:endParaRPr lang="en-US" sz="1400" b="0" dirty="0">
                        <a:solidFill>
                          <a:schemeClr val="tx1"/>
                        </a:solidFill>
                      </a:endParaRPr>
                    </a:p>
                  </a:txBody>
                  <a:tcPr/>
                </a:tc>
                <a:tc>
                  <a:txBody>
                    <a:bodyPr/>
                    <a:lstStyle/>
                    <a:p>
                      <a:pPr algn="ctr"/>
                      <a:r>
                        <a:rPr lang="en-US" sz="1400" b="0" dirty="0" smtClean="0">
                          <a:solidFill>
                            <a:schemeClr val="tx1"/>
                          </a:solidFill>
                        </a:rPr>
                        <a:t>1</a:t>
                      </a:r>
                      <a:endParaRPr lang="en-US" sz="1400" b="0" dirty="0">
                        <a:solidFill>
                          <a:schemeClr val="tx1"/>
                        </a:solidFill>
                      </a:endParaRPr>
                    </a:p>
                  </a:txBody>
                  <a:tcPr/>
                </a:tc>
                <a:tc>
                  <a:txBody>
                    <a:bodyPr/>
                    <a:lstStyle/>
                    <a:p>
                      <a:pPr algn="ctr"/>
                      <a:r>
                        <a:rPr lang="en-US" sz="1400" b="0" dirty="0" smtClean="0">
                          <a:solidFill>
                            <a:schemeClr val="tx1"/>
                          </a:solidFill>
                        </a:rPr>
                        <a:t>m0/m</a:t>
                      </a:r>
                      <a:endParaRPr lang="en-US" sz="1400" b="0" dirty="0">
                        <a:solidFill>
                          <a:schemeClr val="tx1"/>
                        </a:solidFill>
                      </a:endParaRPr>
                    </a:p>
                  </a:txBody>
                  <a:tcPr/>
                </a:tc>
              </a:tr>
            </a:tbl>
          </a:graphicData>
        </a:graphic>
      </p:graphicFrame>
      <p:sp>
        <p:nvSpPr>
          <p:cNvPr id="8" name="TextBox 7"/>
          <p:cNvSpPr txBox="1"/>
          <p:nvPr/>
        </p:nvSpPr>
        <p:spPr bwMode="auto">
          <a:xfrm>
            <a:off x="335897" y="1223491"/>
            <a:ext cx="3816222" cy="369332"/>
          </a:xfrm>
          <a:prstGeom prst="rect">
            <a:avLst/>
          </a:prstGeom>
          <a:noFill/>
          <a:ln w="9525">
            <a:noFill/>
            <a:miter lim="800000"/>
            <a:headEnd/>
            <a:tailEnd/>
          </a:ln>
        </p:spPr>
        <p:txBody>
          <a:bodyPr wrap="square" rtlCol="0">
            <a:spAutoFit/>
          </a:bodyPr>
          <a:lstStyle/>
          <a:p>
            <a:r>
              <a:rPr lang="en-US" sz="1800" dirty="0" smtClean="0">
                <a:solidFill>
                  <a:schemeClr val="bg1"/>
                </a:solidFill>
                <a:latin typeface="DIN"/>
                <a:cs typeface="Arial" charset="0"/>
              </a:rPr>
              <a:t>SW Register Transactions</a:t>
            </a:r>
            <a:endParaRPr lang="en-US" sz="1800" dirty="0">
              <a:solidFill>
                <a:schemeClr val="bg1"/>
              </a:solidFill>
              <a:latin typeface="DIN"/>
              <a:cs typeface="Arial" charset="0"/>
            </a:endParaRPr>
          </a:p>
        </p:txBody>
      </p:sp>
      <p:sp>
        <p:nvSpPr>
          <p:cNvPr id="11" name="TextBox 10"/>
          <p:cNvSpPr txBox="1"/>
          <p:nvPr/>
        </p:nvSpPr>
        <p:spPr bwMode="auto">
          <a:xfrm>
            <a:off x="339005" y="4249713"/>
            <a:ext cx="6997959" cy="369332"/>
          </a:xfrm>
          <a:prstGeom prst="rect">
            <a:avLst/>
          </a:prstGeom>
          <a:noFill/>
          <a:ln w="9525">
            <a:noFill/>
            <a:miter lim="800000"/>
            <a:headEnd/>
            <a:tailEnd/>
          </a:ln>
        </p:spPr>
        <p:txBody>
          <a:bodyPr wrap="square" rtlCol="0">
            <a:spAutoFit/>
          </a:bodyPr>
          <a:lstStyle/>
          <a:p>
            <a:r>
              <a:rPr lang="en-US" dirty="0">
                <a:solidFill>
                  <a:schemeClr val="bg1"/>
                </a:solidFill>
                <a:latin typeface="DIN"/>
                <a:cs typeface="Arial" charset="0"/>
              </a:rPr>
              <a:t>H</a:t>
            </a:r>
            <a:r>
              <a:rPr lang="en-US" sz="1800" dirty="0" smtClean="0">
                <a:solidFill>
                  <a:schemeClr val="bg1"/>
                </a:solidFill>
                <a:latin typeface="DIN"/>
                <a:cs typeface="Arial" charset="0"/>
              </a:rPr>
              <a:t>W FSM Register Transactions</a:t>
            </a:r>
            <a:endParaRPr lang="en-US" sz="1800" dirty="0">
              <a:solidFill>
                <a:schemeClr val="bg1"/>
              </a:solidFill>
              <a:latin typeface="DIN"/>
              <a:cs typeface="Arial" charset="0"/>
            </a:endParaRPr>
          </a:p>
        </p:txBody>
      </p:sp>
      <p:sp>
        <p:nvSpPr>
          <p:cNvPr id="10" name="TextBox 9"/>
          <p:cNvSpPr txBox="1"/>
          <p:nvPr/>
        </p:nvSpPr>
        <p:spPr bwMode="auto">
          <a:xfrm>
            <a:off x="7772397" y="1088969"/>
            <a:ext cx="4198775" cy="5078313"/>
          </a:xfrm>
          <a:prstGeom prst="rect">
            <a:avLst/>
          </a:prstGeom>
          <a:noFill/>
          <a:ln w="9525">
            <a:noFill/>
            <a:miter lim="800000"/>
            <a:headEnd/>
            <a:tailEnd/>
          </a:ln>
        </p:spPr>
        <p:txBody>
          <a:bodyPr wrap="square" rtlCol="0">
            <a:spAutoFit/>
          </a:bodyPr>
          <a:lstStyle/>
          <a:p>
            <a:pPr marL="285750" indent="-285750">
              <a:buFont typeface="Wingdings" panose="05000000000000000000" pitchFamily="2" charset="2"/>
              <a:buChar char="Ø"/>
            </a:pPr>
            <a:r>
              <a:rPr lang="en-US" sz="1800" dirty="0" err="1" smtClean="0">
                <a:solidFill>
                  <a:schemeClr val="bg1"/>
                </a:solidFill>
                <a:latin typeface="DIN"/>
                <a:cs typeface="Arial" charset="0"/>
              </a:rPr>
              <a:t>NoCPowSeq</a:t>
            </a:r>
            <a:r>
              <a:rPr lang="en-US" sz="1800" dirty="0" smtClean="0">
                <a:solidFill>
                  <a:schemeClr val="bg1"/>
                </a:solidFill>
                <a:latin typeface="DIN"/>
                <a:cs typeface="Arial" charset="0"/>
              </a:rPr>
              <a:t> dumps register transactions with complete details. For e.g., master bridge m0/m </a:t>
            </a:r>
            <a:r>
              <a:rPr lang="en-US" dirty="0" smtClean="0">
                <a:solidFill>
                  <a:schemeClr val="bg1"/>
                </a:solidFill>
                <a:latin typeface="DIN"/>
                <a:cs typeface="Arial" charset="0"/>
              </a:rPr>
              <a:t>powering down is shown for</a:t>
            </a:r>
            <a:r>
              <a:rPr lang="en-US" sz="1800" dirty="0" smtClean="0">
                <a:solidFill>
                  <a:schemeClr val="bg1"/>
                </a:solidFill>
                <a:latin typeface="DIN"/>
                <a:cs typeface="Arial" charset="0"/>
              </a:rPr>
              <a:t> both SW and HW FSM</a:t>
            </a:r>
          </a:p>
          <a:p>
            <a:pPr marL="285750" indent="-285750">
              <a:buFont typeface="Wingdings" panose="05000000000000000000" pitchFamily="2" charset="2"/>
              <a:buChar char="Ø"/>
            </a:pPr>
            <a:r>
              <a:rPr lang="en-US" dirty="0" smtClean="0">
                <a:solidFill>
                  <a:schemeClr val="bg1"/>
                </a:solidFill>
                <a:latin typeface="DIN"/>
                <a:cs typeface="Arial" charset="0"/>
              </a:rPr>
              <a:t>HW FSM sequencing does element level powering down in one go and polls for DONE, and hence (2-3)x faster than SW</a:t>
            </a:r>
          </a:p>
          <a:p>
            <a:pPr marL="285750" indent="-285750">
              <a:buFont typeface="Wingdings" panose="05000000000000000000" pitchFamily="2" charset="2"/>
              <a:buChar char="Ø"/>
            </a:pPr>
            <a:r>
              <a:rPr lang="en-US" dirty="0" smtClean="0">
                <a:solidFill>
                  <a:schemeClr val="bg1"/>
                </a:solidFill>
                <a:latin typeface="DIN"/>
                <a:cs typeface="Arial" charset="0"/>
              </a:rPr>
              <a:t>Powering down Slave bridges, for e.g., s1/s also does the same after de-mapping of it’s address range and waiting for ZERO outstanding transactions in connected master bridges</a:t>
            </a:r>
            <a:endParaRPr lang="en-US" sz="1800" dirty="0" smtClean="0">
              <a:solidFill>
                <a:schemeClr val="bg1"/>
              </a:solidFill>
              <a:latin typeface="DIN"/>
              <a:cs typeface="Arial" charset="0"/>
            </a:endParaRPr>
          </a:p>
        </p:txBody>
      </p:sp>
    </p:spTree>
    <p:extLst>
      <p:ext uri="{BB962C8B-B14F-4D97-AF65-F5344CB8AC3E}">
        <p14:creationId xmlns:p14="http://schemas.microsoft.com/office/powerpoint/2010/main" val="33845232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70011"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Power Enable Sequence</a:t>
            </a:r>
            <a:endParaRPr lang="en-US" sz="2400" dirty="0"/>
          </a:p>
        </p:txBody>
      </p:sp>
      <p:graphicFrame>
        <p:nvGraphicFramePr>
          <p:cNvPr id="7" name="Table 6"/>
          <p:cNvGraphicFramePr>
            <a:graphicFrameLocks noGrp="1"/>
          </p:cNvGraphicFramePr>
          <p:nvPr>
            <p:extLst/>
          </p:nvPr>
        </p:nvGraphicFramePr>
        <p:xfrm>
          <a:off x="421258" y="1427355"/>
          <a:ext cx="7089877" cy="2974684"/>
        </p:xfrm>
        <a:graphic>
          <a:graphicData uri="http://schemas.openxmlformats.org/drawingml/2006/table">
            <a:tbl>
              <a:tblPr firstRow="1" bandRow="1">
                <a:tableStyleId>{5C22544A-7EE6-4342-B048-85BDC9FD1C3A}</a:tableStyleId>
              </a:tblPr>
              <a:tblGrid>
                <a:gridCol w="661089"/>
                <a:gridCol w="821094"/>
                <a:gridCol w="802432"/>
                <a:gridCol w="1194319"/>
                <a:gridCol w="1175657"/>
                <a:gridCol w="578498"/>
                <a:gridCol w="690465"/>
                <a:gridCol w="447866"/>
                <a:gridCol w="718457"/>
              </a:tblGrid>
              <a:tr h="483966">
                <a:tc>
                  <a:txBody>
                    <a:bodyPr/>
                    <a:lstStyle/>
                    <a:p>
                      <a:r>
                        <a:rPr lang="en-US" sz="1300" dirty="0" smtClean="0"/>
                        <a:t>CORE ID</a:t>
                      </a:r>
                      <a:endParaRPr lang="en-US" sz="1300" dirty="0"/>
                    </a:p>
                  </a:txBody>
                  <a:tcPr/>
                </a:tc>
                <a:tc>
                  <a:txBody>
                    <a:bodyPr/>
                    <a:lstStyle/>
                    <a:p>
                      <a:r>
                        <a:rPr lang="en-US" sz="1300" dirty="0" smtClean="0"/>
                        <a:t>OPERA-TION</a:t>
                      </a:r>
                      <a:endParaRPr lang="en-US" sz="1300" dirty="0"/>
                    </a:p>
                  </a:txBody>
                  <a:tcPr/>
                </a:tc>
                <a:tc>
                  <a:txBody>
                    <a:bodyPr/>
                    <a:lstStyle/>
                    <a:p>
                      <a:r>
                        <a:rPr lang="en-US" sz="1300" dirty="0" smtClean="0"/>
                        <a:t>REG NAME</a:t>
                      </a:r>
                      <a:endParaRPr lang="en-US" sz="1300" dirty="0"/>
                    </a:p>
                  </a:txBody>
                  <a:tcPr/>
                </a:tc>
                <a:tc>
                  <a:txBody>
                    <a:bodyPr/>
                    <a:lstStyle/>
                    <a:p>
                      <a:r>
                        <a:rPr lang="en-US" sz="1300" dirty="0" smtClean="0"/>
                        <a:t>ADDRESS</a:t>
                      </a:r>
                      <a:endParaRPr lang="en-US" sz="1300" dirty="0"/>
                    </a:p>
                  </a:txBody>
                  <a:tcPr/>
                </a:tc>
                <a:tc>
                  <a:txBody>
                    <a:bodyPr/>
                    <a:lstStyle/>
                    <a:p>
                      <a:r>
                        <a:rPr lang="en-US" sz="1300" dirty="0" smtClean="0"/>
                        <a:t>VALUE</a:t>
                      </a:r>
                      <a:endParaRPr lang="en-US" sz="1300" dirty="0"/>
                    </a:p>
                  </a:txBody>
                  <a:tcPr/>
                </a:tc>
                <a:tc>
                  <a:txBody>
                    <a:bodyPr/>
                    <a:lstStyle/>
                    <a:p>
                      <a:r>
                        <a:rPr lang="en-US" sz="1300" dirty="0" smtClean="0"/>
                        <a:t>RING ID</a:t>
                      </a:r>
                      <a:endParaRPr lang="en-US" sz="1300" dirty="0"/>
                    </a:p>
                  </a:txBody>
                  <a:tcPr/>
                </a:tc>
                <a:tc>
                  <a:txBody>
                    <a:bodyPr/>
                    <a:lstStyle/>
                    <a:p>
                      <a:r>
                        <a:rPr lang="en-US" sz="1300" dirty="0" smtClean="0"/>
                        <a:t>RM</a:t>
                      </a:r>
                      <a:r>
                        <a:rPr lang="en-US" sz="1300" baseline="0" dirty="0" smtClean="0"/>
                        <a:t> ID</a:t>
                      </a:r>
                      <a:endParaRPr lang="en-US" sz="1300" dirty="0"/>
                    </a:p>
                  </a:txBody>
                  <a:tcPr/>
                </a:tc>
                <a:tc gridSpan="2">
                  <a:txBody>
                    <a:bodyPr/>
                    <a:lstStyle/>
                    <a:p>
                      <a:pPr algn="ctr"/>
                      <a:r>
                        <a:rPr lang="en-US" sz="1300" dirty="0" smtClean="0"/>
                        <a:t>ELEMENT</a:t>
                      </a:r>
                    </a:p>
                    <a:p>
                      <a:pPr algn="ctr"/>
                      <a:r>
                        <a:rPr lang="en-US" sz="1300" dirty="0" smtClean="0"/>
                        <a:t>ID     NAME</a:t>
                      </a:r>
                      <a:endParaRPr lang="en-US" sz="1300" dirty="0"/>
                    </a:p>
                  </a:txBody>
                  <a:tcPr/>
                </a:tc>
                <a:tc hMerge="1">
                  <a:txBody>
                    <a:bodyPr/>
                    <a:lstStyle/>
                    <a:p>
                      <a:endParaRPr lang="en-US"/>
                    </a:p>
                  </a:txBody>
                  <a:tcPr/>
                </a:tc>
              </a:tr>
              <a:tr h="284686">
                <a:tc>
                  <a:txBody>
                    <a:bodyPr/>
                    <a:lstStyle/>
                    <a:p>
                      <a:pPr algn="ctr"/>
                      <a:r>
                        <a:rPr lang="en-US" sz="1300" dirty="0" smtClean="0">
                          <a:solidFill>
                            <a:schemeClr val="tx1"/>
                          </a:solidFill>
                          <a:latin typeface="Arial" panose="020B0604020202020204" pitchFamily="34" charset="0"/>
                          <a:cs typeface="Arial" panose="020B0604020202020204" pitchFamily="34" charset="0"/>
                        </a:rPr>
                        <a:t>0</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WRITE</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PER</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300" dirty="0" smtClean="0">
                          <a:solidFill>
                            <a:schemeClr val="tx1"/>
                          </a:solidFill>
                          <a:latin typeface="Arial" panose="020B0604020202020204" pitchFamily="34" charset="0"/>
                          <a:cs typeface="Arial" panose="020B0604020202020204" pitchFamily="34" charset="0"/>
                        </a:rPr>
                        <a:t>0x80080b08</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300" dirty="0" smtClean="0">
                          <a:solidFill>
                            <a:schemeClr val="tx1"/>
                          </a:solidFill>
                          <a:latin typeface="Arial" panose="020B0604020202020204" pitchFamily="34" charset="0"/>
                          <a:cs typeface="Arial" panose="020B0604020202020204" pitchFamily="34" charset="0"/>
                        </a:rPr>
                        <a:t>0x00000001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2</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m0/m</a:t>
                      </a:r>
                      <a:endParaRPr lang="en-US" sz="1300" dirty="0">
                        <a:solidFill>
                          <a:schemeClr val="tx1"/>
                        </a:solidFill>
                        <a:latin typeface="Arial" panose="020B0604020202020204" pitchFamily="34" charset="0"/>
                        <a:cs typeface="Arial" panose="020B0604020202020204" pitchFamily="34" charset="0"/>
                      </a:endParaRPr>
                    </a:p>
                  </a:txBody>
                  <a:tcPr/>
                </a:tc>
              </a:tr>
              <a:tr h="284686">
                <a:tc>
                  <a:txBody>
                    <a:bodyPr/>
                    <a:lstStyle/>
                    <a:p>
                      <a:pPr algn="ctr"/>
                      <a:r>
                        <a:rPr lang="en-US" sz="1300" dirty="0" smtClean="0">
                          <a:solidFill>
                            <a:schemeClr val="tx1"/>
                          </a:solidFill>
                          <a:latin typeface="Arial" panose="020B0604020202020204" pitchFamily="34" charset="0"/>
                          <a:cs typeface="Arial" panose="020B0604020202020204" pitchFamily="34" charset="0"/>
                        </a:rPr>
                        <a:t>0</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WRITE</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PDR</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300" dirty="0" smtClean="0">
                          <a:solidFill>
                            <a:schemeClr val="tx1"/>
                          </a:solidFill>
                          <a:latin typeface="Arial" panose="020B0604020202020204" pitchFamily="34" charset="0"/>
                          <a:cs typeface="Arial" panose="020B0604020202020204" pitchFamily="34" charset="0"/>
                        </a:rPr>
                        <a:t>0x80080d08</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300" dirty="0" smtClean="0">
                          <a:solidFill>
                            <a:schemeClr val="tx1"/>
                          </a:solidFill>
                          <a:latin typeface="Arial" panose="020B0604020202020204" pitchFamily="34" charset="0"/>
                          <a:cs typeface="Arial" panose="020B0604020202020204" pitchFamily="34" charset="0"/>
                        </a:rPr>
                        <a:t>0x00000001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2</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m0/m</a:t>
                      </a:r>
                      <a:endParaRPr lang="en-US" sz="1300" dirty="0">
                        <a:solidFill>
                          <a:schemeClr val="tx1"/>
                        </a:solidFill>
                        <a:latin typeface="Arial" panose="020B0604020202020204" pitchFamily="34" charset="0"/>
                        <a:cs typeface="Arial" panose="020B0604020202020204" pitchFamily="34" charset="0"/>
                      </a:endParaRPr>
                    </a:p>
                  </a:txBody>
                  <a:tcPr/>
                </a:tc>
              </a:tr>
              <a:tr h="284686">
                <a:tc>
                  <a:txBody>
                    <a:bodyPr/>
                    <a:lstStyle/>
                    <a:p>
                      <a:pPr algn="ctr"/>
                      <a:r>
                        <a:rPr lang="en-US" sz="1300" dirty="0" smtClean="0">
                          <a:solidFill>
                            <a:schemeClr val="tx1"/>
                          </a:solidFill>
                          <a:latin typeface="Arial" panose="020B0604020202020204" pitchFamily="34" charset="0"/>
                          <a:cs typeface="Arial" panose="020B0604020202020204" pitchFamily="34" charset="0"/>
                        </a:rPr>
                        <a:t>0</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latin typeface="Arial" panose="020B0604020202020204" pitchFamily="34" charset="0"/>
                          <a:cs typeface="Arial" panose="020B0604020202020204" pitchFamily="34" charset="0"/>
                        </a:rPr>
                        <a:t>WRITE</a:t>
                      </a: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CKEN</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300" dirty="0" smtClean="0">
                          <a:solidFill>
                            <a:schemeClr val="tx1"/>
                          </a:solidFill>
                          <a:latin typeface="Arial" panose="020B0604020202020204" pitchFamily="34" charset="0"/>
                          <a:cs typeface="Arial" panose="020B0604020202020204" pitchFamily="34" charset="0"/>
                        </a:rPr>
                        <a:t>0x80080908</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300" dirty="0" smtClean="0">
                          <a:solidFill>
                            <a:schemeClr val="tx1"/>
                          </a:solidFill>
                          <a:latin typeface="Arial" panose="020B0604020202020204" pitchFamily="34" charset="0"/>
                          <a:cs typeface="Arial" panose="020B0604020202020204" pitchFamily="34" charset="0"/>
                        </a:rPr>
                        <a:t>0x00000001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2</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m0/m</a:t>
                      </a:r>
                      <a:endParaRPr lang="en-US" sz="1300" dirty="0">
                        <a:solidFill>
                          <a:schemeClr val="tx1"/>
                        </a:solidFill>
                        <a:latin typeface="Arial" panose="020B0604020202020204" pitchFamily="34" charset="0"/>
                        <a:cs typeface="Arial" panose="020B0604020202020204" pitchFamily="34" charset="0"/>
                      </a:endParaRPr>
                    </a:p>
                  </a:txBody>
                  <a:tcPr/>
                </a:tc>
              </a:tr>
              <a:tr h="284686">
                <a:tc>
                  <a:txBody>
                    <a:bodyPr/>
                    <a:lstStyle/>
                    <a:p>
                      <a:pPr algn="ctr"/>
                      <a:r>
                        <a:rPr lang="en-US" sz="1300" dirty="0" smtClean="0">
                          <a:solidFill>
                            <a:schemeClr val="tx1"/>
                          </a:solidFill>
                          <a:latin typeface="Arial" panose="020B0604020202020204" pitchFamily="34" charset="0"/>
                          <a:cs typeface="Arial" panose="020B0604020202020204" pitchFamily="34" charset="0"/>
                        </a:rPr>
                        <a:t>0</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latin typeface="Arial" panose="020B0604020202020204" pitchFamily="34" charset="0"/>
                          <a:cs typeface="Arial" panose="020B0604020202020204" pitchFamily="34" charset="0"/>
                        </a:rPr>
                        <a:t>WRITE</a:t>
                      </a: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PGR</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300" dirty="0" smtClean="0">
                          <a:solidFill>
                            <a:schemeClr val="tx1"/>
                          </a:solidFill>
                          <a:latin typeface="Arial" panose="020B0604020202020204" pitchFamily="34" charset="0"/>
                          <a:cs typeface="Arial" panose="020B0604020202020204" pitchFamily="34" charset="0"/>
                        </a:rPr>
                        <a:t>0x80080408</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300" dirty="0" smtClean="0">
                          <a:solidFill>
                            <a:schemeClr val="tx1"/>
                          </a:solidFill>
                          <a:latin typeface="Arial" panose="020B0604020202020204" pitchFamily="34" charset="0"/>
                          <a:cs typeface="Arial" panose="020B0604020202020204" pitchFamily="34" charset="0"/>
                        </a:rPr>
                        <a:t>0x00000000</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2</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m0/m</a:t>
                      </a:r>
                      <a:endParaRPr lang="en-US" sz="1300" dirty="0">
                        <a:solidFill>
                          <a:schemeClr val="tx1"/>
                        </a:solidFill>
                        <a:latin typeface="Arial" panose="020B0604020202020204" pitchFamily="34" charset="0"/>
                        <a:cs typeface="Arial" panose="020B0604020202020204" pitchFamily="34" charset="0"/>
                      </a:endParaRPr>
                    </a:p>
                  </a:txBody>
                  <a:tcPr/>
                </a:tc>
              </a:tr>
              <a:tr h="332191">
                <a:tc>
                  <a:txBody>
                    <a:bodyPr/>
                    <a:lstStyle/>
                    <a:p>
                      <a:pPr algn="ctr"/>
                      <a:r>
                        <a:rPr lang="en-US" sz="1300" dirty="0" smtClean="0">
                          <a:solidFill>
                            <a:schemeClr val="tx1"/>
                          </a:solidFill>
                          <a:latin typeface="Arial" panose="020B0604020202020204" pitchFamily="34" charset="0"/>
                          <a:cs typeface="Arial" panose="020B0604020202020204" pitchFamily="34" charset="0"/>
                        </a:rPr>
                        <a:t>0</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latin typeface="Arial" panose="020B0604020202020204" pitchFamily="34" charset="0"/>
                          <a:cs typeface="Arial" panose="020B0604020202020204" pitchFamily="34" charset="0"/>
                        </a:rPr>
                        <a:t>-</a:t>
                      </a: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NOP</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endParaRPr lang="en-US" sz="1300" dirty="0" smtClean="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latin typeface="Arial" panose="020B0604020202020204" pitchFamily="34" charset="0"/>
                          <a:cs typeface="Arial" panose="020B0604020202020204" pitchFamily="34" charset="0"/>
                        </a:rPr>
                        <a:t>100 cycles</a:t>
                      </a:r>
                    </a:p>
                  </a:txBody>
                  <a:tcPr/>
                </a:tc>
                <a:tc>
                  <a:txBody>
                    <a:bodyPr/>
                    <a:lstStyle/>
                    <a:p>
                      <a:pPr algn="ct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endParaRPr lang="en-US" sz="1300" dirty="0">
                        <a:solidFill>
                          <a:schemeClr val="tx1"/>
                        </a:solidFill>
                        <a:latin typeface="Arial" panose="020B0604020202020204" pitchFamily="34" charset="0"/>
                        <a:cs typeface="Arial" panose="020B0604020202020204" pitchFamily="34" charset="0"/>
                      </a:endParaRPr>
                    </a:p>
                  </a:txBody>
                  <a:tcPr/>
                </a:tc>
              </a:tr>
              <a:tr h="332191">
                <a:tc>
                  <a:txBody>
                    <a:bodyPr/>
                    <a:lstStyle/>
                    <a:p>
                      <a:pPr algn="ctr"/>
                      <a:r>
                        <a:rPr lang="en-US" sz="1300" dirty="0" smtClean="0">
                          <a:solidFill>
                            <a:schemeClr val="tx1"/>
                          </a:solidFill>
                          <a:latin typeface="Arial" panose="020B0604020202020204" pitchFamily="34" charset="0"/>
                          <a:cs typeface="Arial" panose="020B0604020202020204" pitchFamily="34" charset="0"/>
                        </a:rPr>
                        <a:t>0</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latin typeface="Arial" panose="020B0604020202020204" pitchFamily="34" charset="0"/>
                          <a:cs typeface="Arial" panose="020B0604020202020204" pitchFamily="34" charset="0"/>
                        </a:rPr>
                        <a:t>WRITE</a:t>
                      </a: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IENR</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IN" sz="1300" dirty="0" smtClean="0">
                          <a:solidFill>
                            <a:schemeClr val="tx1"/>
                          </a:solidFill>
                          <a:latin typeface="Arial" panose="020B0604020202020204" pitchFamily="34" charset="0"/>
                          <a:cs typeface="Arial" panose="020B0604020202020204" pitchFamily="34" charset="0"/>
                        </a:rPr>
                        <a:t>0x80080708</a:t>
                      </a:r>
                      <a:endParaRPr lang="en-US" sz="1300" dirty="0" smtClean="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300" dirty="0" smtClean="0">
                          <a:solidFill>
                            <a:schemeClr val="tx1"/>
                          </a:solidFill>
                          <a:latin typeface="Arial" panose="020B0604020202020204" pitchFamily="34" charset="0"/>
                          <a:cs typeface="Arial" panose="020B0604020202020204" pitchFamily="34" charset="0"/>
                        </a:rPr>
                        <a:t>0x00000000</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2</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m0/m</a:t>
                      </a:r>
                      <a:endParaRPr lang="en-US" sz="1300" dirty="0">
                        <a:solidFill>
                          <a:schemeClr val="tx1"/>
                        </a:solidFill>
                        <a:latin typeface="Arial" panose="020B0604020202020204" pitchFamily="34" charset="0"/>
                        <a:cs typeface="Arial" panose="020B0604020202020204" pitchFamily="34" charset="0"/>
                      </a:endParaRPr>
                    </a:p>
                  </a:txBody>
                  <a:tcPr/>
                </a:tc>
              </a:tr>
              <a:tr h="332191">
                <a:tc>
                  <a:txBody>
                    <a:bodyPr/>
                    <a:lstStyle/>
                    <a:p>
                      <a:pPr algn="ctr"/>
                      <a:r>
                        <a:rPr lang="en-US" sz="1300" dirty="0" smtClean="0">
                          <a:solidFill>
                            <a:schemeClr val="tx1"/>
                          </a:solidFill>
                          <a:latin typeface="Arial" panose="020B0604020202020204" pitchFamily="34" charset="0"/>
                          <a:cs typeface="Arial" panose="020B0604020202020204" pitchFamily="34" charset="0"/>
                        </a:rPr>
                        <a:t>0</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latin typeface="Arial" panose="020B0604020202020204" pitchFamily="34" charset="0"/>
                          <a:cs typeface="Arial" panose="020B0604020202020204" pitchFamily="34" charset="0"/>
                        </a:rPr>
                        <a:t>WRITE</a:t>
                      </a: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PDR</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IN" sz="1300" dirty="0" smtClean="0">
                          <a:solidFill>
                            <a:schemeClr val="tx1"/>
                          </a:solidFill>
                          <a:latin typeface="Arial" panose="020B0604020202020204" pitchFamily="34" charset="0"/>
                          <a:cs typeface="Arial" panose="020B0604020202020204" pitchFamily="34" charset="0"/>
                        </a:rPr>
                        <a:t>0x80080d08</a:t>
                      </a:r>
                      <a:endParaRPr lang="en-US" sz="1300" dirty="0" smtClean="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300" dirty="0" smtClean="0">
                          <a:solidFill>
                            <a:schemeClr val="tx1"/>
                          </a:solidFill>
                          <a:latin typeface="Arial" panose="020B0604020202020204" pitchFamily="34" charset="0"/>
                          <a:cs typeface="Arial" panose="020B0604020202020204" pitchFamily="34" charset="0"/>
                        </a:rPr>
                        <a:t>0x00000000</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2</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m0/m</a:t>
                      </a:r>
                      <a:endParaRPr lang="en-US" sz="1300" dirty="0">
                        <a:solidFill>
                          <a:schemeClr val="tx1"/>
                        </a:solidFill>
                        <a:latin typeface="Arial" panose="020B0604020202020204" pitchFamily="34" charset="0"/>
                        <a:cs typeface="Arial" panose="020B0604020202020204" pitchFamily="34" charset="0"/>
                      </a:endParaRPr>
                    </a:p>
                  </a:txBody>
                  <a:tcPr/>
                </a:tc>
              </a:tr>
              <a:tr h="332191">
                <a:tc>
                  <a:txBody>
                    <a:bodyPr/>
                    <a:lstStyle/>
                    <a:p>
                      <a:pPr algn="ctr"/>
                      <a:r>
                        <a:rPr lang="en-US" sz="1300" dirty="0" smtClean="0">
                          <a:solidFill>
                            <a:schemeClr val="tx1"/>
                          </a:solidFill>
                          <a:latin typeface="Arial" panose="020B0604020202020204" pitchFamily="34" charset="0"/>
                          <a:cs typeface="Arial" panose="020B0604020202020204" pitchFamily="34" charset="0"/>
                        </a:rPr>
                        <a:t>0</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US" sz="1300" dirty="0" smtClean="0">
                          <a:solidFill>
                            <a:schemeClr val="tx1"/>
                          </a:solidFill>
                          <a:latin typeface="Arial" panose="020B0604020202020204" pitchFamily="34" charset="0"/>
                          <a:cs typeface="Arial" panose="020B0604020202020204" pitchFamily="34" charset="0"/>
                        </a:rPr>
                        <a:t>WRITE</a:t>
                      </a: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IEN</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IN" sz="1300" dirty="0" smtClean="0">
                          <a:solidFill>
                            <a:schemeClr val="tx1"/>
                          </a:solidFill>
                          <a:latin typeface="Arial" panose="020B0604020202020204" pitchFamily="34" charset="0"/>
                          <a:cs typeface="Arial" panose="020B0604020202020204" pitchFamily="34" charset="0"/>
                        </a:rPr>
                        <a:t>0x80080508</a:t>
                      </a:r>
                      <a:endParaRPr lang="en-US" sz="1300" dirty="0" smtClean="0">
                        <a:solidFill>
                          <a:schemeClr val="tx1"/>
                        </a:solidFill>
                        <a:latin typeface="Arial" panose="020B0604020202020204" pitchFamily="34" charset="0"/>
                        <a:cs typeface="Arial" panose="020B0604020202020204" pitchFamily="34" charset="0"/>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IN" sz="1300" dirty="0" smtClean="0">
                          <a:solidFill>
                            <a:schemeClr val="tx1"/>
                          </a:solidFill>
                          <a:latin typeface="Arial" panose="020B0604020202020204" pitchFamily="34" charset="0"/>
                          <a:cs typeface="Arial" panose="020B0604020202020204" pitchFamily="34" charset="0"/>
                        </a:rPr>
                        <a:t>0x00000000</a:t>
                      </a:r>
                      <a:endParaRPr lang="en-US" sz="1300" dirty="0" smtClean="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2</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M0/m</a:t>
                      </a:r>
                      <a:endParaRPr lang="en-US" sz="1300" dirty="0">
                        <a:solidFill>
                          <a:schemeClr val="tx1"/>
                        </a:solidFill>
                        <a:latin typeface="Arial" panose="020B0604020202020204" pitchFamily="34" charset="0"/>
                        <a:cs typeface="Arial" panose="020B0604020202020204" pitchFamily="34" charset="0"/>
                      </a:endParaRPr>
                    </a:p>
                  </a:txBody>
                  <a:tcPr/>
                </a:tc>
              </a:tr>
            </a:tbl>
          </a:graphicData>
        </a:graphic>
      </p:graphicFrame>
      <p:graphicFrame>
        <p:nvGraphicFramePr>
          <p:cNvPr id="9" name="Table 8"/>
          <p:cNvGraphicFramePr>
            <a:graphicFrameLocks noGrp="1"/>
          </p:cNvGraphicFramePr>
          <p:nvPr>
            <p:extLst/>
          </p:nvPr>
        </p:nvGraphicFramePr>
        <p:xfrm>
          <a:off x="424369" y="4780154"/>
          <a:ext cx="7089877" cy="1356360"/>
        </p:xfrm>
        <a:graphic>
          <a:graphicData uri="http://schemas.openxmlformats.org/drawingml/2006/table">
            <a:tbl>
              <a:tblPr firstRow="1" bandRow="1">
                <a:tableStyleId>{5C22544A-7EE6-4342-B048-85BDC9FD1C3A}</a:tableStyleId>
              </a:tblPr>
              <a:tblGrid>
                <a:gridCol w="629982"/>
                <a:gridCol w="774441"/>
                <a:gridCol w="877081"/>
                <a:gridCol w="1194319"/>
                <a:gridCol w="1166326"/>
                <a:gridCol w="597159"/>
                <a:gridCol w="690466"/>
                <a:gridCol w="441646"/>
                <a:gridCol w="718457"/>
              </a:tblGrid>
              <a:tr h="483966">
                <a:tc>
                  <a:txBody>
                    <a:bodyPr/>
                    <a:lstStyle/>
                    <a:p>
                      <a:r>
                        <a:rPr lang="en-US" sz="1300" dirty="0" smtClean="0"/>
                        <a:t>CORE ID</a:t>
                      </a:r>
                      <a:endParaRPr lang="en-US" sz="1300" dirty="0"/>
                    </a:p>
                  </a:txBody>
                  <a:tcPr/>
                </a:tc>
                <a:tc>
                  <a:txBody>
                    <a:bodyPr/>
                    <a:lstStyle/>
                    <a:p>
                      <a:r>
                        <a:rPr lang="en-US" sz="1300" dirty="0" smtClean="0"/>
                        <a:t>OPERA-TION</a:t>
                      </a:r>
                      <a:endParaRPr lang="en-US" sz="1300" dirty="0"/>
                    </a:p>
                  </a:txBody>
                  <a:tcPr/>
                </a:tc>
                <a:tc>
                  <a:txBody>
                    <a:bodyPr/>
                    <a:lstStyle/>
                    <a:p>
                      <a:r>
                        <a:rPr lang="en-US" sz="1300" dirty="0" smtClean="0"/>
                        <a:t>REG NAME</a:t>
                      </a:r>
                      <a:endParaRPr lang="en-US" sz="1300" dirty="0"/>
                    </a:p>
                  </a:txBody>
                  <a:tcPr/>
                </a:tc>
                <a:tc>
                  <a:txBody>
                    <a:bodyPr/>
                    <a:lstStyle/>
                    <a:p>
                      <a:r>
                        <a:rPr lang="en-US" sz="1300" dirty="0" smtClean="0"/>
                        <a:t>ADDRESS</a:t>
                      </a:r>
                      <a:endParaRPr lang="en-US" sz="1300" dirty="0"/>
                    </a:p>
                  </a:txBody>
                  <a:tcPr/>
                </a:tc>
                <a:tc>
                  <a:txBody>
                    <a:bodyPr/>
                    <a:lstStyle/>
                    <a:p>
                      <a:r>
                        <a:rPr lang="en-US" sz="1300" dirty="0" smtClean="0"/>
                        <a:t>VALUE</a:t>
                      </a:r>
                      <a:endParaRPr lang="en-US" sz="1300" dirty="0"/>
                    </a:p>
                  </a:txBody>
                  <a:tcPr/>
                </a:tc>
                <a:tc>
                  <a:txBody>
                    <a:bodyPr/>
                    <a:lstStyle/>
                    <a:p>
                      <a:r>
                        <a:rPr lang="en-US" sz="1300" dirty="0" smtClean="0"/>
                        <a:t>RING ID</a:t>
                      </a:r>
                      <a:endParaRPr lang="en-US" sz="1300" dirty="0"/>
                    </a:p>
                  </a:txBody>
                  <a:tcPr/>
                </a:tc>
                <a:tc>
                  <a:txBody>
                    <a:bodyPr/>
                    <a:lstStyle/>
                    <a:p>
                      <a:r>
                        <a:rPr lang="en-US" sz="1300" dirty="0" smtClean="0"/>
                        <a:t>RM</a:t>
                      </a:r>
                      <a:r>
                        <a:rPr lang="en-US" sz="1300" baseline="0" dirty="0" smtClean="0"/>
                        <a:t> ID</a:t>
                      </a:r>
                      <a:endParaRPr lang="en-US" sz="1300" dirty="0"/>
                    </a:p>
                  </a:txBody>
                  <a:tcPr/>
                </a:tc>
                <a:tc gridSpan="2">
                  <a:txBody>
                    <a:bodyPr/>
                    <a:lstStyle/>
                    <a:p>
                      <a:pPr algn="ctr"/>
                      <a:r>
                        <a:rPr lang="en-US" sz="1300" dirty="0" smtClean="0"/>
                        <a:t>ELEMENT</a:t>
                      </a:r>
                    </a:p>
                    <a:p>
                      <a:pPr algn="ctr"/>
                      <a:r>
                        <a:rPr lang="en-US" sz="1300" dirty="0" smtClean="0"/>
                        <a:t>ID     NAME</a:t>
                      </a:r>
                      <a:endParaRPr lang="en-US" sz="1300" dirty="0"/>
                    </a:p>
                  </a:txBody>
                  <a:tcPr/>
                </a:tc>
                <a:tc hMerge="1">
                  <a:txBody>
                    <a:bodyPr/>
                    <a:lstStyle/>
                    <a:p>
                      <a:endParaRPr lang="en-US"/>
                    </a:p>
                  </a:txBody>
                  <a:tcPr/>
                </a:tc>
              </a:tr>
              <a:tr h="284686">
                <a:tc>
                  <a:txBody>
                    <a:bodyPr/>
                    <a:lstStyle/>
                    <a:p>
                      <a:pPr algn="ctr"/>
                      <a:r>
                        <a:rPr lang="en-US" sz="1300" b="0" dirty="0" smtClean="0">
                          <a:solidFill>
                            <a:schemeClr val="tx1"/>
                          </a:solidFill>
                        </a:rPr>
                        <a:t>0</a:t>
                      </a:r>
                      <a:endParaRPr lang="en-US" sz="1300" b="0" dirty="0">
                        <a:solidFill>
                          <a:schemeClr val="tx1"/>
                        </a:solidFill>
                      </a:endParaRPr>
                    </a:p>
                  </a:txBody>
                  <a:tcPr/>
                </a:tc>
                <a:tc>
                  <a:txBody>
                    <a:bodyPr/>
                    <a:lstStyle/>
                    <a:p>
                      <a:pPr algn="ctr"/>
                      <a:r>
                        <a:rPr lang="en-US" sz="1300" b="0" dirty="0" smtClean="0">
                          <a:solidFill>
                            <a:schemeClr val="tx1"/>
                          </a:solidFill>
                        </a:rPr>
                        <a:t>WRITE</a:t>
                      </a:r>
                      <a:endParaRPr lang="en-US" sz="1300" b="0" dirty="0">
                        <a:solidFill>
                          <a:schemeClr val="tx1"/>
                        </a:solidFill>
                      </a:endParaRPr>
                    </a:p>
                  </a:txBody>
                  <a:tcPr/>
                </a:tc>
                <a:tc>
                  <a:txBody>
                    <a:bodyPr/>
                    <a:lstStyle/>
                    <a:p>
                      <a:pPr algn="ctr"/>
                      <a:r>
                        <a:rPr lang="en-US" sz="1300" b="0" dirty="0" smtClean="0">
                          <a:solidFill>
                            <a:schemeClr val="tx1"/>
                          </a:solidFill>
                        </a:rPr>
                        <a:t>FIR</a:t>
                      </a:r>
                      <a:endParaRPr lang="en-US" sz="1300" b="0" dirty="0">
                        <a:solidFill>
                          <a:schemeClr val="tx1"/>
                        </a:solidFill>
                      </a:endParaRPr>
                    </a:p>
                  </a:txBody>
                  <a:tcPr/>
                </a:tc>
                <a:tc>
                  <a:txBody>
                    <a:bodyPr/>
                    <a:lstStyle/>
                    <a:p>
                      <a:pPr algn="ctr"/>
                      <a:r>
                        <a:rPr lang="en-US" sz="1300" b="0" dirty="0" smtClean="0">
                          <a:cs typeface="Arial" charset="0"/>
                        </a:rPr>
                        <a:t>0x80081408</a:t>
                      </a:r>
                      <a:endParaRPr lang="en-US" sz="1300" b="0" dirty="0">
                        <a:solidFill>
                          <a:schemeClr val="tx1"/>
                        </a:solidFill>
                      </a:endParaRPr>
                    </a:p>
                  </a:txBody>
                  <a:tcPr/>
                </a:tc>
                <a:tc>
                  <a:txBody>
                    <a:bodyPr/>
                    <a:lstStyle/>
                    <a:p>
                      <a:pPr algn="ctr"/>
                      <a:r>
                        <a:rPr lang="en-US" sz="1300" b="0" dirty="0" smtClean="0">
                          <a:cs typeface="Arial" charset="0"/>
                        </a:rPr>
                        <a:t>0x0000f171</a:t>
                      </a:r>
                      <a:endParaRPr lang="en-US" sz="1300" b="0" dirty="0">
                        <a:solidFill>
                          <a:schemeClr val="tx1"/>
                        </a:solidFill>
                      </a:endParaRPr>
                    </a:p>
                  </a:txBody>
                  <a:tcPr/>
                </a:tc>
                <a:tc>
                  <a:txBody>
                    <a:bodyPr/>
                    <a:lstStyle/>
                    <a:p>
                      <a:pPr algn="ctr"/>
                      <a:r>
                        <a:rPr lang="en-US" sz="1300" b="0" dirty="0" smtClean="0">
                          <a:solidFill>
                            <a:schemeClr val="tx1"/>
                          </a:solidFill>
                        </a:rPr>
                        <a:t>1</a:t>
                      </a:r>
                      <a:endParaRPr lang="en-US" sz="1300" b="0" dirty="0">
                        <a:solidFill>
                          <a:schemeClr val="tx1"/>
                        </a:solidFill>
                      </a:endParaRPr>
                    </a:p>
                  </a:txBody>
                  <a:tcPr/>
                </a:tc>
                <a:tc>
                  <a:txBody>
                    <a:bodyPr/>
                    <a:lstStyle/>
                    <a:p>
                      <a:pPr algn="ctr"/>
                      <a:r>
                        <a:rPr lang="en-US" sz="1300" b="0" dirty="0" smtClean="0">
                          <a:solidFill>
                            <a:schemeClr val="tx1"/>
                          </a:solidFill>
                        </a:rPr>
                        <a:t>2</a:t>
                      </a:r>
                      <a:endParaRPr lang="en-US" sz="1300" b="0" dirty="0">
                        <a:solidFill>
                          <a:schemeClr val="tx1"/>
                        </a:solidFill>
                      </a:endParaRPr>
                    </a:p>
                  </a:txBody>
                  <a:tcPr/>
                </a:tc>
                <a:tc>
                  <a:txBody>
                    <a:bodyPr/>
                    <a:lstStyle/>
                    <a:p>
                      <a:pPr algn="ctr"/>
                      <a:r>
                        <a:rPr lang="en-US" sz="1300" b="0" dirty="0" smtClean="0">
                          <a:solidFill>
                            <a:schemeClr val="tx1"/>
                          </a:solidFill>
                        </a:rPr>
                        <a:t>1</a:t>
                      </a:r>
                      <a:endParaRPr lang="en-US" sz="1300" b="0" dirty="0">
                        <a:solidFill>
                          <a:schemeClr val="tx1"/>
                        </a:solidFill>
                      </a:endParaRPr>
                    </a:p>
                  </a:txBody>
                  <a:tcPr/>
                </a:tc>
                <a:tc>
                  <a:txBody>
                    <a:bodyPr/>
                    <a:lstStyle/>
                    <a:p>
                      <a:pPr algn="ctr"/>
                      <a:r>
                        <a:rPr lang="en-US" sz="1300" b="0" dirty="0" smtClean="0">
                          <a:solidFill>
                            <a:schemeClr val="tx1"/>
                          </a:solidFill>
                        </a:rPr>
                        <a:t>m0/m</a:t>
                      </a:r>
                      <a:endParaRPr lang="en-US" sz="1300" b="0" dirty="0">
                        <a:solidFill>
                          <a:schemeClr val="tx1"/>
                        </a:solidFill>
                      </a:endParaRPr>
                    </a:p>
                  </a:txBody>
                  <a:tcPr/>
                </a:tc>
              </a:tr>
              <a:tr h="284686">
                <a:tc>
                  <a:txBody>
                    <a:bodyPr/>
                    <a:lstStyle/>
                    <a:p>
                      <a:pPr algn="ctr"/>
                      <a:r>
                        <a:rPr lang="en-US" sz="1300" b="0" dirty="0" smtClean="0">
                          <a:solidFill>
                            <a:schemeClr val="tx1"/>
                          </a:solidFill>
                        </a:rPr>
                        <a:t>0</a:t>
                      </a:r>
                      <a:endParaRPr lang="en-US" sz="1300" b="0" dirty="0">
                        <a:solidFill>
                          <a:schemeClr val="tx1"/>
                        </a:solidFill>
                      </a:endParaRPr>
                    </a:p>
                  </a:txBody>
                  <a:tcPr/>
                </a:tc>
                <a:tc>
                  <a:txBody>
                    <a:bodyPr/>
                    <a:lstStyle/>
                    <a:p>
                      <a:pPr algn="ctr"/>
                      <a:r>
                        <a:rPr lang="en-US" sz="1300" b="0" dirty="0" smtClean="0">
                          <a:solidFill>
                            <a:schemeClr val="tx1"/>
                          </a:solidFill>
                        </a:rPr>
                        <a:t>POLL</a:t>
                      </a:r>
                      <a:endParaRPr lang="en-US" sz="1300" b="0" dirty="0">
                        <a:solidFill>
                          <a:schemeClr val="tx1"/>
                        </a:solidFill>
                      </a:endParaRPr>
                    </a:p>
                  </a:txBody>
                  <a:tcPr/>
                </a:tc>
                <a:tc>
                  <a:txBody>
                    <a:bodyPr/>
                    <a:lstStyle/>
                    <a:p>
                      <a:pPr algn="ctr"/>
                      <a:r>
                        <a:rPr lang="en-US" sz="1300" b="0" dirty="0" smtClean="0">
                          <a:solidFill>
                            <a:schemeClr val="tx1"/>
                          </a:solidFill>
                        </a:rPr>
                        <a:t>FIR</a:t>
                      </a:r>
                      <a:endParaRPr lang="en-US" sz="1300" b="0" dirty="0">
                        <a:solidFill>
                          <a:schemeClr val="tx1"/>
                        </a:solidFill>
                      </a:endParaRPr>
                    </a:p>
                  </a:txBody>
                  <a:tcPr/>
                </a:tc>
                <a:tc>
                  <a:txBody>
                    <a:bodyPr/>
                    <a:lstStyle/>
                    <a:p>
                      <a:pPr algn="ctr"/>
                      <a:r>
                        <a:rPr lang="en-US" sz="1300" b="0" dirty="0" smtClean="0">
                          <a:cs typeface="Arial" charset="0"/>
                        </a:rPr>
                        <a:t>0x80081408</a:t>
                      </a:r>
                      <a:endParaRPr lang="en-US" sz="1300" b="0" dirty="0">
                        <a:solidFill>
                          <a:schemeClr val="tx1"/>
                        </a:solidFill>
                      </a:endParaRPr>
                    </a:p>
                  </a:txBody>
                  <a:tcPr/>
                </a:tc>
                <a:tc>
                  <a:txBody>
                    <a:bodyPr/>
                    <a:lstStyle/>
                    <a:p>
                      <a:pPr algn="ctr"/>
                      <a:r>
                        <a:rPr lang="en-US" sz="1300" b="0" dirty="0" smtClean="0">
                          <a:cs typeface="Arial" charset="0"/>
                        </a:rPr>
                        <a:t>0x00000000</a:t>
                      </a:r>
                      <a:endParaRPr lang="en-US" sz="1300" b="0" dirty="0">
                        <a:solidFill>
                          <a:schemeClr val="tx1"/>
                        </a:solidFill>
                      </a:endParaRPr>
                    </a:p>
                  </a:txBody>
                  <a:tcPr/>
                </a:tc>
                <a:tc>
                  <a:txBody>
                    <a:bodyPr/>
                    <a:lstStyle/>
                    <a:p>
                      <a:pPr algn="ctr"/>
                      <a:r>
                        <a:rPr lang="en-US" sz="1300" b="0" dirty="0" smtClean="0">
                          <a:solidFill>
                            <a:schemeClr val="tx1"/>
                          </a:solidFill>
                        </a:rPr>
                        <a:t>1</a:t>
                      </a:r>
                      <a:endParaRPr lang="en-US" sz="1300" b="0" dirty="0">
                        <a:solidFill>
                          <a:schemeClr val="tx1"/>
                        </a:solidFill>
                      </a:endParaRPr>
                    </a:p>
                  </a:txBody>
                  <a:tcPr/>
                </a:tc>
                <a:tc>
                  <a:txBody>
                    <a:bodyPr/>
                    <a:lstStyle/>
                    <a:p>
                      <a:pPr algn="ctr"/>
                      <a:r>
                        <a:rPr lang="en-US" sz="1300" b="0" dirty="0" smtClean="0">
                          <a:solidFill>
                            <a:schemeClr val="tx1"/>
                          </a:solidFill>
                        </a:rPr>
                        <a:t>2</a:t>
                      </a:r>
                      <a:endParaRPr lang="en-US" sz="1300" b="0" dirty="0">
                        <a:solidFill>
                          <a:schemeClr val="tx1"/>
                        </a:solidFill>
                      </a:endParaRPr>
                    </a:p>
                  </a:txBody>
                  <a:tcPr/>
                </a:tc>
                <a:tc>
                  <a:txBody>
                    <a:bodyPr/>
                    <a:lstStyle/>
                    <a:p>
                      <a:pPr algn="ctr"/>
                      <a:r>
                        <a:rPr lang="en-US" sz="1300" b="0" dirty="0" smtClean="0">
                          <a:solidFill>
                            <a:schemeClr val="tx1"/>
                          </a:solidFill>
                        </a:rPr>
                        <a:t>1</a:t>
                      </a:r>
                      <a:endParaRPr lang="en-US" sz="1300" b="0" dirty="0">
                        <a:solidFill>
                          <a:schemeClr val="tx1"/>
                        </a:solidFill>
                      </a:endParaRPr>
                    </a:p>
                  </a:txBody>
                  <a:tcPr/>
                </a:tc>
                <a:tc>
                  <a:txBody>
                    <a:bodyPr/>
                    <a:lstStyle/>
                    <a:p>
                      <a:pPr algn="ctr"/>
                      <a:r>
                        <a:rPr lang="en-US" sz="1300" b="0" dirty="0" smtClean="0">
                          <a:solidFill>
                            <a:schemeClr val="tx1"/>
                          </a:solidFill>
                        </a:rPr>
                        <a:t>m0/m</a:t>
                      </a:r>
                      <a:endParaRPr lang="en-US" sz="1300" b="0" dirty="0">
                        <a:solidFill>
                          <a:schemeClr val="tx1"/>
                        </a:solidFill>
                      </a:endParaRPr>
                    </a:p>
                  </a:txBody>
                  <a:tcPr/>
                </a:tc>
              </a:tr>
              <a:tr h="284686">
                <a:tc>
                  <a:txBody>
                    <a:bodyPr/>
                    <a:lstStyle/>
                    <a:p>
                      <a:pPr algn="ctr"/>
                      <a:r>
                        <a:rPr lang="en-US" sz="1300" b="0" dirty="0" smtClean="0">
                          <a:solidFill>
                            <a:schemeClr val="tx1"/>
                          </a:solidFill>
                        </a:rPr>
                        <a:t>0</a:t>
                      </a:r>
                      <a:endParaRPr lang="en-US" sz="1300" b="0" dirty="0">
                        <a:solidFill>
                          <a:schemeClr val="tx1"/>
                        </a:solidFill>
                      </a:endParaRPr>
                    </a:p>
                  </a:txBody>
                  <a:tcPr/>
                </a:tc>
                <a:tc>
                  <a:txBody>
                    <a:bodyPr/>
                    <a:lstStyle/>
                    <a:p>
                      <a:pPr algn="ctr"/>
                      <a:r>
                        <a:rPr lang="en-US" sz="1300" b="0" dirty="0" smtClean="0">
                          <a:solidFill>
                            <a:schemeClr val="tx1"/>
                          </a:solidFill>
                        </a:rPr>
                        <a:t>WRITE</a:t>
                      </a:r>
                      <a:endParaRPr lang="en-US" sz="1300" b="0" dirty="0">
                        <a:solidFill>
                          <a:schemeClr val="tx1"/>
                        </a:solidFill>
                      </a:endParaRPr>
                    </a:p>
                  </a:txBody>
                  <a:tcPr/>
                </a:tc>
                <a:tc>
                  <a:txBody>
                    <a:bodyPr/>
                    <a:lstStyle/>
                    <a:p>
                      <a:pPr algn="ctr"/>
                      <a:r>
                        <a:rPr lang="en-US" sz="1300" b="0" dirty="0" smtClean="0">
                          <a:solidFill>
                            <a:schemeClr val="tx1"/>
                          </a:solidFill>
                        </a:rPr>
                        <a:t>PDR</a:t>
                      </a:r>
                      <a:endParaRPr lang="en-US" sz="1300" b="0" dirty="0">
                        <a:solidFill>
                          <a:schemeClr val="tx1"/>
                        </a:solidFill>
                      </a:endParaRPr>
                    </a:p>
                  </a:txBody>
                  <a:tcPr/>
                </a:tc>
                <a:tc>
                  <a:txBody>
                    <a:bodyPr/>
                    <a:lstStyle/>
                    <a:p>
                      <a:pPr marL="0" marR="0" indent="0" algn="ctr" defTabSz="457052" rtl="0" eaLnBrk="1" fontAlgn="auto" latinLnBrk="0" hangingPunct="1">
                        <a:lnSpc>
                          <a:spcPct val="100000"/>
                        </a:lnSpc>
                        <a:spcBef>
                          <a:spcPts val="0"/>
                        </a:spcBef>
                        <a:spcAft>
                          <a:spcPts val="0"/>
                        </a:spcAft>
                        <a:buClrTx/>
                        <a:buSzTx/>
                        <a:buFontTx/>
                        <a:buNone/>
                        <a:tabLst/>
                        <a:defRPr/>
                      </a:pPr>
                      <a:r>
                        <a:rPr lang="en-IN" sz="1300" dirty="0" smtClean="0">
                          <a:solidFill>
                            <a:schemeClr val="tx1"/>
                          </a:solidFill>
                          <a:latin typeface="Arial" panose="020B0604020202020204" pitchFamily="34" charset="0"/>
                          <a:cs typeface="Arial" panose="020B0604020202020204" pitchFamily="34" charset="0"/>
                        </a:rPr>
                        <a:t>0x80080d08</a:t>
                      </a:r>
                      <a:endParaRPr lang="en-US" sz="1300" dirty="0" smtClean="0">
                        <a:solidFill>
                          <a:schemeClr val="tx1"/>
                        </a:solidFill>
                        <a:latin typeface="Arial" panose="020B0604020202020204" pitchFamily="34" charset="0"/>
                        <a:cs typeface="Arial" panose="020B0604020202020204" pitchFamily="34" charset="0"/>
                      </a:endParaRPr>
                    </a:p>
                  </a:txBody>
                  <a:tcPr/>
                </a:tc>
                <a:tc>
                  <a:txBody>
                    <a:bodyPr/>
                    <a:lstStyle/>
                    <a:p>
                      <a:pPr algn="ctr"/>
                      <a:r>
                        <a:rPr lang="en-IN" sz="1300" dirty="0" smtClean="0">
                          <a:solidFill>
                            <a:schemeClr val="tx1"/>
                          </a:solidFill>
                          <a:latin typeface="Arial" panose="020B0604020202020204" pitchFamily="34" charset="0"/>
                          <a:cs typeface="Arial" panose="020B0604020202020204" pitchFamily="34" charset="0"/>
                        </a:rPr>
                        <a:t>0x00000000</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2</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1</a:t>
                      </a:r>
                      <a:endParaRPr lang="en-US" sz="1300" dirty="0">
                        <a:solidFill>
                          <a:schemeClr val="tx1"/>
                        </a:solidFill>
                        <a:latin typeface="Arial" panose="020B0604020202020204" pitchFamily="34" charset="0"/>
                        <a:cs typeface="Arial" panose="020B0604020202020204" pitchFamily="34" charset="0"/>
                      </a:endParaRPr>
                    </a:p>
                  </a:txBody>
                  <a:tcPr/>
                </a:tc>
                <a:tc>
                  <a:txBody>
                    <a:bodyPr/>
                    <a:lstStyle/>
                    <a:p>
                      <a:pPr algn="ctr"/>
                      <a:r>
                        <a:rPr lang="en-US" sz="1300" dirty="0" smtClean="0">
                          <a:solidFill>
                            <a:schemeClr val="tx1"/>
                          </a:solidFill>
                          <a:latin typeface="Arial" panose="020B0604020202020204" pitchFamily="34" charset="0"/>
                          <a:cs typeface="Arial" panose="020B0604020202020204" pitchFamily="34" charset="0"/>
                        </a:rPr>
                        <a:t>m0/m</a:t>
                      </a:r>
                      <a:endParaRPr lang="en-US" sz="1300" dirty="0">
                        <a:solidFill>
                          <a:schemeClr val="tx1"/>
                        </a:solidFill>
                        <a:latin typeface="Arial" panose="020B0604020202020204" pitchFamily="34" charset="0"/>
                        <a:cs typeface="Arial" panose="020B0604020202020204" pitchFamily="34" charset="0"/>
                      </a:endParaRPr>
                    </a:p>
                  </a:txBody>
                  <a:tcPr/>
                </a:tc>
              </a:tr>
            </a:tbl>
          </a:graphicData>
        </a:graphic>
      </p:graphicFrame>
      <p:sp>
        <p:nvSpPr>
          <p:cNvPr id="8" name="TextBox 7"/>
          <p:cNvSpPr txBox="1"/>
          <p:nvPr/>
        </p:nvSpPr>
        <p:spPr bwMode="auto">
          <a:xfrm>
            <a:off x="335897" y="1046205"/>
            <a:ext cx="3816222" cy="369332"/>
          </a:xfrm>
          <a:prstGeom prst="rect">
            <a:avLst/>
          </a:prstGeom>
          <a:noFill/>
          <a:ln w="9525">
            <a:noFill/>
            <a:miter lim="800000"/>
            <a:headEnd/>
            <a:tailEnd/>
          </a:ln>
        </p:spPr>
        <p:txBody>
          <a:bodyPr wrap="square" rtlCol="0">
            <a:spAutoFit/>
          </a:bodyPr>
          <a:lstStyle/>
          <a:p>
            <a:r>
              <a:rPr lang="en-US" sz="1800" dirty="0" smtClean="0">
                <a:solidFill>
                  <a:schemeClr val="bg1"/>
                </a:solidFill>
                <a:latin typeface="DIN"/>
                <a:cs typeface="Arial" charset="0"/>
              </a:rPr>
              <a:t>SW register </a:t>
            </a:r>
            <a:r>
              <a:rPr lang="en-US" dirty="0">
                <a:solidFill>
                  <a:schemeClr val="bg1"/>
                </a:solidFill>
                <a:latin typeface="DIN"/>
                <a:cs typeface="Arial" charset="0"/>
              </a:rPr>
              <a:t>t</a:t>
            </a:r>
            <a:r>
              <a:rPr lang="en-US" sz="1800" dirty="0" smtClean="0">
                <a:solidFill>
                  <a:schemeClr val="bg1"/>
                </a:solidFill>
                <a:latin typeface="DIN"/>
                <a:cs typeface="Arial" charset="0"/>
              </a:rPr>
              <a:t>ransactions</a:t>
            </a:r>
            <a:endParaRPr lang="en-US" sz="1800" dirty="0">
              <a:solidFill>
                <a:schemeClr val="bg1"/>
              </a:solidFill>
              <a:latin typeface="DIN"/>
              <a:cs typeface="Arial" charset="0"/>
            </a:endParaRPr>
          </a:p>
        </p:txBody>
      </p:sp>
      <p:sp>
        <p:nvSpPr>
          <p:cNvPr id="11" name="TextBox 10"/>
          <p:cNvSpPr txBox="1"/>
          <p:nvPr/>
        </p:nvSpPr>
        <p:spPr bwMode="auto">
          <a:xfrm>
            <a:off x="339005" y="4426992"/>
            <a:ext cx="6997959" cy="369332"/>
          </a:xfrm>
          <a:prstGeom prst="rect">
            <a:avLst/>
          </a:prstGeom>
          <a:noFill/>
          <a:ln w="9525">
            <a:noFill/>
            <a:miter lim="800000"/>
            <a:headEnd/>
            <a:tailEnd/>
          </a:ln>
        </p:spPr>
        <p:txBody>
          <a:bodyPr wrap="square" rtlCol="0">
            <a:spAutoFit/>
          </a:bodyPr>
          <a:lstStyle/>
          <a:p>
            <a:r>
              <a:rPr lang="en-US" dirty="0">
                <a:solidFill>
                  <a:schemeClr val="bg1"/>
                </a:solidFill>
                <a:latin typeface="DIN"/>
                <a:cs typeface="Arial" charset="0"/>
              </a:rPr>
              <a:t>H</a:t>
            </a:r>
            <a:r>
              <a:rPr lang="en-US" sz="1800" dirty="0" smtClean="0">
                <a:solidFill>
                  <a:schemeClr val="bg1"/>
                </a:solidFill>
                <a:latin typeface="DIN"/>
                <a:cs typeface="Arial" charset="0"/>
              </a:rPr>
              <a:t>W FSM register </a:t>
            </a:r>
            <a:r>
              <a:rPr lang="en-US" dirty="0">
                <a:solidFill>
                  <a:schemeClr val="bg1"/>
                </a:solidFill>
                <a:latin typeface="DIN"/>
                <a:cs typeface="Arial" charset="0"/>
              </a:rPr>
              <a:t>t</a:t>
            </a:r>
            <a:r>
              <a:rPr lang="en-US" sz="1800" dirty="0" smtClean="0">
                <a:solidFill>
                  <a:schemeClr val="bg1"/>
                </a:solidFill>
                <a:latin typeface="DIN"/>
                <a:cs typeface="Arial" charset="0"/>
              </a:rPr>
              <a:t>ransactions</a:t>
            </a:r>
            <a:endParaRPr lang="en-US" sz="1800" dirty="0">
              <a:solidFill>
                <a:schemeClr val="bg1"/>
              </a:solidFill>
              <a:latin typeface="DIN"/>
              <a:cs typeface="Arial" charset="0"/>
            </a:endParaRPr>
          </a:p>
        </p:txBody>
      </p:sp>
      <p:sp>
        <p:nvSpPr>
          <p:cNvPr id="10" name="TextBox 9"/>
          <p:cNvSpPr txBox="1"/>
          <p:nvPr/>
        </p:nvSpPr>
        <p:spPr bwMode="auto">
          <a:xfrm>
            <a:off x="7772397" y="1256923"/>
            <a:ext cx="4198775" cy="3139321"/>
          </a:xfrm>
          <a:prstGeom prst="rect">
            <a:avLst/>
          </a:prstGeom>
          <a:noFill/>
          <a:ln w="9525">
            <a:noFill/>
            <a:miter lim="800000"/>
            <a:headEnd/>
            <a:tailEnd/>
          </a:ln>
        </p:spPr>
        <p:txBody>
          <a:bodyPr wrap="square" rtlCol="0">
            <a:spAutoFit/>
          </a:bodyPr>
          <a:lstStyle/>
          <a:p>
            <a:pPr marL="285750" indent="-285750">
              <a:buFont typeface="Wingdings" panose="05000000000000000000" pitchFamily="2" charset="2"/>
              <a:buChar char="Ø"/>
            </a:pPr>
            <a:r>
              <a:rPr lang="en-US" sz="1800" dirty="0" err="1" smtClean="0">
                <a:solidFill>
                  <a:schemeClr val="bg1"/>
                </a:solidFill>
                <a:latin typeface="DIN"/>
                <a:cs typeface="Arial" charset="0"/>
              </a:rPr>
              <a:t>NocPowSeq</a:t>
            </a:r>
            <a:r>
              <a:rPr lang="en-US" sz="1800" dirty="0" smtClean="0">
                <a:solidFill>
                  <a:schemeClr val="bg1"/>
                </a:solidFill>
                <a:latin typeface="DIN"/>
                <a:cs typeface="Arial" charset="0"/>
              </a:rPr>
              <a:t> dumping register transactions for master bridge m0/m </a:t>
            </a:r>
            <a:r>
              <a:rPr lang="en-US" dirty="0" smtClean="0">
                <a:solidFill>
                  <a:schemeClr val="bg1"/>
                </a:solidFill>
                <a:latin typeface="DIN"/>
                <a:cs typeface="Arial" charset="0"/>
              </a:rPr>
              <a:t>powering up</a:t>
            </a:r>
            <a:endParaRPr lang="en-US" sz="1800" dirty="0" smtClean="0">
              <a:solidFill>
                <a:schemeClr val="bg1"/>
              </a:solidFill>
              <a:latin typeface="DIN"/>
              <a:cs typeface="Arial" charset="0"/>
            </a:endParaRPr>
          </a:p>
          <a:p>
            <a:pPr marL="285750" indent="-285750">
              <a:buFont typeface="Wingdings" panose="05000000000000000000" pitchFamily="2" charset="2"/>
              <a:buChar char="Ø"/>
            </a:pPr>
            <a:r>
              <a:rPr lang="en-US" dirty="0" smtClean="0">
                <a:solidFill>
                  <a:schemeClr val="bg1"/>
                </a:solidFill>
                <a:latin typeface="DIN"/>
                <a:cs typeface="Arial" charset="0"/>
              </a:rPr>
              <a:t>HW FSM sequencing for power up is also (2-3)x faster than SW</a:t>
            </a:r>
          </a:p>
          <a:p>
            <a:pPr marL="285750" indent="-285750">
              <a:buFont typeface="Wingdings" panose="05000000000000000000" pitchFamily="2" charset="2"/>
              <a:buChar char="Ø"/>
            </a:pPr>
            <a:r>
              <a:rPr lang="en-US" dirty="0" smtClean="0">
                <a:solidFill>
                  <a:schemeClr val="bg1"/>
                </a:solidFill>
                <a:latin typeface="DIN"/>
                <a:cs typeface="Arial" charset="0"/>
              </a:rPr>
              <a:t>Powering up slave bridges, for e.g., s1/s also does the same before mapping of it’s address range in connected master bridges</a:t>
            </a:r>
            <a:endParaRPr lang="en-US" sz="1800" dirty="0" smtClean="0">
              <a:solidFill>
                <a:schemeClr val="bg1"/>
              </a:solidFill>
              <a:latin typeface="DIN"/>
              <a:cs typeface="Arial" charset="0"/>
            </a:endParaRPr>
          </a:p>
        </p:txBody>
      </p:sp>
      <p:sp>
        <p:nvSpPr>
          <p:cNvPr id="4" name="TextBox 3"/>
          <p:cNvSpPr txBox="1"/>
          <p:nvPr/>
        </p:nvSpPr>
        <p:spPr bwMode="auto">
          <a:xfrm>
            <a:off x="7772397" y="4622937"/>
            <a:ext cx="4292085" cy="923330"/>
          </a:xfrm>
          <a:prstGeom prst="rect">
            <a:avLst/>
          </a:prstGeom>
          <a:noFill/>
          <a:ln w="9525">
            <a:noFill/>
            <a:miter lim="800000"/>
            <a:headEnd/>
            <a:tailEnd/>
          </a:ln>
        </p:spPr>
        <p:txBody>
          <a:bodyPr wrap="square" rtlCol="0">
            <a:spAutoFit/>
          </a:bodyPr>
          <a:lstStyle/>
          <a:p>
            <a:pPr algn="just"/>
            <a:r>
              <a:rPr lang="en-US" sz="1800" b="1" dirty="0" smtClean="0">
                <a:solidFill>
                  <a:srgbClr val="92D050"/>
                </a:solidFill>
                <a:cs typeface="Arial" charset="0"/>
              </a:rPr>
              <a:t>Power </a:t>
            </a:r>
            <a:r>
              <a:rPr lang="en-US" b="1" dirty="0" smtClean="0">
                <a:solidFill>
                  <a:srgbClr val="92D050"/>
                </a:solidFill>
                <a:cs typeface="Arial" charset="0"/>
              </a:rPr>
              <a:t>gate/enable</a:t>
            </a:r>
            <a:r>
              <a:rPr lang="en-US" sz="1800" b="1" dirty="0" smtClean="0">
                <a:solidFill>
                  <a:srgbClr val="92D050"/>
                </a:solidFill>
                <a:cs typeface="Arial" charset="0"/>
              </a:rPr>
              <a:t> sequences gracefully handle transactions that are in progress or outstanding.</a:t>
            </a:r>
            <a:endParaRPr lang="en-US" sz="1800" b="1" dirty="0">
              <a:solidFill>
                <a:srgbClr val="92D050"/>
              </a:solidFill>
              <a:cs typeface="Arial" charset="0"/>
            </a:endParaRPr>
          </a:p>
        </p:txBody>
      </p:sp>
    </p:spTree>
    <p:extLst>
      <p:ext uri="{BB962C8B-B14F-4D97-AF65-F5344CB8AC3E}">
        <p14:creationId xmlns:p14="http://schemas.microsoft.com/office/powerpoint/2010/main" val="31756671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1" hidden="1"/>
          <p:cNvGraphicFramePr>
            <a:graphicFrameLocks noChangeAspect="1"/>
          </p:cNvGraphicFramePr>
          <p:nvPr>
            <p:custDataLst>
              <p:tags r:id="rId2"/>
            </p:custDataLst>
            <p:ext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64943" name="think-cell Slide" r:id="rId4" imgW="360" imgH="360" progId="TCLayout.ActiveDocument.1">
                  <p:embed/>
                </p:oleObj>
              </mc:Choice>
              <mc:Fallback>
                <p:oleObj name="think-cell Slide" r:id="rId4" imgW="360" imgH="360" progId="TCLayout.ActiveDocument.1">
                  <p:embed/>
                  <p:pic>
                    <p:nvPicPr>
                      <p:cNvPr id="0" name=""/>
                      <p:cNvPicPr/>
                      <p:nvPr/>
                    </p:nvPicPr>
                    <p:blipFill>
                      <a:blip r:embed="rId5"/>
                      <a:stretch>
                        <a:fillRect/>
                      </a:stretch>
                    </p:blipFill>
                    <p:spPr>
                      <a:xfrm>
                        <a:off x="1588" y="1588"/>
                        <a:ext cx="1587" cy="1587"/>
                      </a:xfrm>
                      <a:prstGeom prst="rect">
                        <a:avLst/>
                      </a:prstGeom>
                    </p:spPr>
                  </p:pic>
                </p:oleObj>
              </mc:Fallback>
            </mc:AlternateContent>
          </a:graphicData>
        </a:graphic>
      </p:graphicFrame>
      <p:sp>
        <p:nvSpPr>
          <p:cNvPr id="34" name="Rectangle 33"/>
          <p:cNvSpPr/>
          <p:nvPr/>
        </p:nvSpPr>
        <p:spPr bwMode="auto">
          <a:xfrm>
            <a:off x="-1" y="1046205"/>
            <a:ext cx="12192001" cy="5132173"/>
          </a:xfrm>
          <a:prstGeom prst="rect">
            <a:avLst/>
          </a:prstGeom>
          <a:gradFill flip="none" rotWithShape="1">
            <a:gsLst>
              <a:gs pos="0">
                <a:srgbClr val="0857AA"/>
              </a:gs>
              <a:gs pos="100000">
                <a:srgbClr val="09213B"/>
              </a:gs>
            </a:gsLst>
            <a:lin ang="5400000" scaled="0"/>
            <a:tileRect/>
          </a:gra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400" b="0" i="0" u="none" strike="noStrike" cap="none" normalizeH="0" baseline="0" smtClean="0">
              <a:ln>
                <a:noFill/>
              </a:ln>
              <a:solidFill>
                <a:schemeClr val="tx1"/>
              </a:solidFill>
              <a:effectLst/>
              <a:latin typeface="Arial" charset="0"/>
            </a:endParaRPr>
          </a:p>
        </p:txBody>
      </p:sp>
      <p:sp>
        <p:nvSpPr>
          <p:cNvPr id="3" name="Title 2"/>
          <p:cNvSpPr>
            <a:spLocks noGrp="1"/>
          </p:cNvSpPr>
          <p:nvPr>
            <p:ph type="title"/>
          </p:nvPr>
        </p:nvSpPr>
        <p:spPr/>
        <p:txBody>
          <a:bodyPr>
            <a:noAutofit/>
          </a:bodyPr>
          <a:lstStyle/>
          <a:p>
            <a:r>
              <a:rPr lang="en-US" dirty="0" smtClean="0"/>
              <a:t>Assertion IP</a:t>
            </a:r>
            <a:endParaRPr lang="en-US" sz="2400" dirty="0"/>
          </a:p>
        </p:txBody>
      </p:sp>
      <p:sp>
        <p:nvSpPr>
          <p:cNvPr id="5" name="TextBox 4"/>
          <p:cNvSpPr txBox="1"/>
          <p:nvPr/>
        </p:nvSpPr>
        <p:spPr bwMode="auto">
          <a:xfrm>
            <a:off x="775852" y="1071264"/>
            <a:ext cx="11119974" cy="5016758"/>
          </a:xfrm>
          <a:prstGeom prst="rect">
            <a:avLst/>
          </a:prstGeom>
          <a:noFill/>
          <a:ln w="9525">
            <a:noFill/>
            <a:miter lim="800000"/>
            <a:headEnd/>
            <a:tailEnd/>
          </a:ln>
        </p:spPr>
        <p:txBody>
          <a:bodyPr wrap="square" rtlCol="0">
            <a:spAutoFit/>
          </a:bodyPr>
          <a:lstStyle/>
          <a:p>
            <a:pPr marL="342900" indent="-342900" algn="just">
              <a:buFont typeface="Wingdings" panose="05000000000000000000" pitchFamily="2" charset="2"/>
              <a:buChar char="Ø"/>
            </a:pPr>
            <a:r>
              <a:rPr lang="en-US" sz="2000" dirty="0" err="1" smtClean="0">
                <a:solidFill>
                  <a:schemeClr val="bg1"/>
                </a:solidFill>
                <a:latin typeface="DIN"/>
              </a:rPr>
              <a:t>NocStudio</a:t>
            </a:r>
            <a:r>
              <a:rPr lang="en-US" sz="2000" dirty="0" smtClean="0">
                <a:solidFill>
                  <a:schemeClr val="bg1"/>
                </a:solidFill>
                <a:latin typeface="DIN"/>
              </a:rPr>
              <a:t> creates Assertion IP for LP features at various stage of collateral generation</a:t>
            </a:r>
          </a:p>
          <a:p>
            <a:pPr marL="342900" indent="-342900" algn="just">
              <a:buFont typeface="Wingdings" panose="05000000000000000000" pitchFamily="2" charset="2"/>
              <a:buChar char="Ø"/>
            </a:pPr>
            <a:endParaRPr lang="en-US" sz="2000" dirty="0" smtClean="0">
              <a:solidFill>
                <a:schemeClr val="bg1"/>
              </a:solidFill>
              <a:latin typeface="DIN"/>
            </a:endParaRPr>
          </a:p>
          <a:p>
            <a:pPr marL="800100" lvl="1" indent="-342900" algn="just">
              <a:buFont typeface="Wingdings" panose="05000000000000000000" pitchFamily="2" charset="2"/>
              <a:buChar char="Ø"/>
            </a:pPr>
            <a:r>
              <a:rPr lang="en-US" sz="2000" b="1" dirty="0" smtClean="0">
                <a:solidFill>
                  <a:schemeClr val="bg1"/>
                </a:solidFill>
                <a:latin typeface="DIN"/>
              </a:rPr>
              <a:t>SW Testing:</a:t>
            </a:r>
            <a:r>
              <a:rPr lang="en-US" sz="2000" dirty="0" smtClean="0">
                <a:solidFill>
                  <a:schemeClr val="bg1"/>
                </a:solidFill>
                <a:latin typeface="DIN"/>
              </a:rPr>
              <a:t> Perl based static checks generated to verify testing of </a:t>
            </a:r>
            <a:r>
              <a:rPr lang="en-US" sz="2000" dirty="0" err="1" smtClean="0">
                <a:solidFill>
                  <a:schemeClr val="bg1"/>
                </a:solidFill>
                <a:latin typeface="DIN"/>
              </a:rPr>
              <a:t>configs</a:t>
            </a:r>
            <a:r>
              <a:rPr lang="en-US" sz="2000" dirty="0" smtClean="0">
                <a:solidFill>
                  <a:schemeClr val="bg1"/>
                </a:solidFill>
                <a:latin typeface="DIN"/>
              </a:rPr>
              <a:t>, CPFs, RTL and Sequences. These checks are performed during collateral generation by </a:t>
            </a:r>
            <a:r>
              <a:rPr lang="en-US" sz="2000" dirty="0" err="1" smtClean="0">
                <a:solidFill>
                  <a:schemeClr val="bg1"/>
                </a:solidFill>
                <a:latin typeface="DIN"/>
              </a:rPr>
              <a:t>NocStudio</a:t>
            </a:r>
            <a:endParaRPr lang="en-US" sz="2000" dirty="0" smtClean="0">
              <a:solidFill>
                <a:schemeClr val="bg1"/>
              </a:solidFill>
              <a:latin typeface="DIN"/>
            </a:endParaRPr>
          </a:p>
          <a:p>
            <a:pPr marL="800100" lvl="1" indent="-342900" algn="just">
              <a:buFont typeface="Wingdings" panose="05000000000000000000" pitchFamily="2" charset="2"/>
              <a:buChar char="Ø"/>
            </a:pPr>
            <a:endParaRPr lang="en-US" sz="2000" b="1" dirty="0" smtClean="0">
              <a:solidFill>
                <a:schemeClr val="bg1"/>
              </a:solidFill>
              <a:latin typeface="DIN"/>
            </a:endParaRPr>
          </a:p>
          <a:p>
            <a:pPr marL="800100" lvl="1" indent="-342900" algn="just">
              <a:buFont typeface="Wingdings" panose="05000000000000000000" pitchFamily="2" charset="2"/>
              <a:buChar char="Ø"/>
            </a:pPr>
            <a:r>
              <a:rPr lang="en-US" sz="2000" b="1" dirty="0" smtClean="0">
                <a:solidFill>
                  <a:schemeClr val="bg1"/>
                </a:solidFill>
                <a:latin typeface="DIN"/>
              </a:rPr>
              <a:t>Intra element sequence Assertions:</a:t>
            </a:r>
            <a:r>
              <a:rPr lang="en-US" sz="2000" dirty="0" smtClean="0">
                <a:solidFill>
                  <a:schemeClr val="bg1"/>
                </a:solidFill>
                <a:latin typeface="DIN"/>
              </a:rPr>
              <a:t> SV Assertion based checks written at per element (bridges/router) level to meet the LP functional behavior of power gating and enabling during dynamic simulations. </a:t>
            </a:r>
            <a:r>
              <a:rPr lang="en-US" sz="2000" dirty="0" err="1" smtClean="0">
                <a:solidFill>
                  <a:schemeClr val="bg1"/>
                </a:solidFill>
                <a:latin typeface="DIN"/>
              </a:rPr>
              <a:t>NocStudio</a:t>
            </a:r>
            <a:r>
              <a:rPr lang="en-US" sz="2000" dirty="0" smtClean="0">
                <a:solidFill>
                  <a:schemeClr val="bg1"/>
                </a:solidFill>
                <a:latin typeface="DIN"/>
              </a:rPr>
              <a:t> stitches these checks to the right LP controls of the elements</a:t>
            </a:r>
          </a:p>
          <a:p>
            <a:pPr marL="800100" lvl="1" indent="-342900" algn="just">
              <a:buFont typeface="Wingdings" panose="05000000000000000000" pitchFamily="2" charset="2"/>
              <a:buChar char="Ø"/>
            </a:pPr>
            <a:endParaRPr lang="en-US" sz="2000" dirty="0" smtClean="0">
              <a:solidFill>
                <a:schemeClr val="bg1"/>
              </a:solidFill>
              <a:latin typeface="DIN"/>
            </a:endParaRPr>
          </a:p>
          <a:p>
            <a:pPr marL="800100" lvl="1" indent="-342900" algn="just">
              <a:buFont typeface="Wingdings" panose="05000000000000000000" pitchFamily="2" charset="2"/>
              <a:buChar char="Ø"/>
            </a:pPr>
            <a:r>
              <a:rPr lang="en-US" sz="2000" b="1" dirty="0" smtClean="0">
                <a:solidFill>
                  <a:schemeClr val="bg1"/>
                </a:solidFill>
                <a:latin typeface="DIN"/>
              </a:rPr>
              <a:t>Inter element sequence Assertions: </a:t>
            </a:r>
            <a:r>
              <a:rPr lang="en-US" sz="2000" dirty="0" err="1" smtClean="0">
                <a:solidFill>
                  <a:schemeClr val="bg1"/>
                </a:solidFill>
                <a:latin typeface="DIN"/>
              </a:rPr>
              <a:t>NocStudio</a:t>
            </a:r>
            <a:r>
              <a:rPr lang="en-US" sz="2000" dirty="0" smtClean="0">
                <a:solidFill>
                  <a:schemeClr val="bg1"/>
                </a:solidFill>
                <a:latin typeface="DIN"/>
              </a:rPr>
              <a:t> generates invariant SV Assertion checks to verify LP sequencing behavior of control signals across multiple </a:t>
            </a:r>
            <a:r>
              <a:rPr lang="en-US" sz="2000" dirty="0" err="1" smtClean="0">
                <a:solidFill>
                  <a:schemeClr val="bg1"/>
                </a:solidFill>
                <a:latin typeface="DIN"/>
              </a:rPr>
              <a:t>NoC</a:t>
            </a:r>
            <a:r>
              <a:rPr lang="en-US" sz="2000" dirty="0" smtClean="0">
                <a:solidFill>
                  <a:schemeClr val="bg1"/>
                </a:solidFill>
                <a:latin typeface="DIN"/>
              </a:rPr>
              <a:t> elements during dynamic simulations</a:t>
            </a:r>
          </a:p>
        </p:txBody>
      </p:sp>
    </p:spTree>
    <p:extLst>
      <p:ext uri="{BB962C8B-B14F-4D97-AF65-F5344CB8AC3E}">
        <p14:creationId xmlns:p14="http://schemas.microsoft.com/office/powerpoint/2010/main" val="10107280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MMPROD_NEXTUNIQUEID" val="10012"/>
  <p:tag name="MMPROD_UIDATA" val="&lt;database version=&quot;9.0&quot;&gt;&lt;object type=&quot;1&quot; unique_id=&quot;10001&quot;&gt;&lt;object type=&quot;2&quot; unique_id=&quot;42456&quot;&gt;&lt;object type=&quot;3&quot; unique_id=&quot;52255&quot;&gt;&lt;property id=&quot;20148&quot; value=&quot;5&quot;/&gt;&lt;property id=&quot;20300&quot; value=&quot;Slide 1 - &amp;quot;NetSpeed Systems Executive Summary&amp;quot;&quot;/&gt;&lt;property id=&quot;20307&quot; value=&quot;256&quot;/&gt;&lt;/object&gt;&lt;object type=&quot;3&quot; unique_id=&quot;129440&quot;&gt;&lt;property id=&quot;20148&quot; value=&quot;5&quot;/&gt;&lt;property id=&quot;20300&quot; value=&quot;Slide 2 - &amp;quot;NetSpeed Systems Company Overview&amp;quot;&quot;/&gt;&lt;property id=&quot;20307&quot; value=&quot;266&quot;/&gt;&lt;/object&gt;&lt;object type=&quot;3&quot; unique_id=&quot;129441&quot;&gt;&lt;property id=&quot;20148&quot; value=&quot;5&quot;/&gt;&lt;property id=&quot;20300&quot; value=&quot;Slide 3 - &amp;quot;NetSpeed: Next Step In Evolution of Interconnects&amp;quot;&quot;/&gt;&lt;property id=&quot;20307&quot; value=&quot;267&quot;/&gt;&lt;/object&gt;&lt;object type=&quot;3&quot; unique_id=&quot;129735&quot;&gt;&lt;property id=&quot;20148&quot; value=&quot;5&quot;/&gt;&lt;property id=&quot;20300&quot; value=&quot;Slide 5 - &amp;quot;Product Overview: Scalable, Coherent, NoC IP&amp;quot;&quot;/&gt;&lt;property id=&quot;20307&quot; value=&quot;272&quot;/&gt;&lt;/object&gt;&lt;object type=&quot;3&quot; unique_id=&quot;129904&quot;&gt;&lt;property id=&quot;20148&quot; value=&quot;5&quot;/&gt;&lt;property id=&quot;20300&quot; value=&quot;Slide 8 - &amp;quot;50% Shorter Design Cycles&amp;quot;&quot;/&gt;&lt;property id=&quot;20307&quot; value=&quot;273&quot;/&gt;&lt;/object&gt;&lt;object type=&quot;3&quot; unique_id=&quot;129905&quot;&gt;&lt;property id=&quot;20148&quot; value=&quot;5&quot;/&gt;&lt;property id=&quot;20300&quot; value=&quot;Slide 9 - &amp;quot;High Performance, Coherent NoC&amp;quot;&quot;/&gt;&lt;property id=&quot;20307&quot; value=&quot;274&quot;/&gt;&lt;/object&gt;&lt;object type=&quot;3&quot; unique_id=&quot;129906&quot;&gt;&lt;property id=&quot;20148&quot; value=&quot;5&quot;/&gt;&lt;property id=&quot;20300&quot; value=&quot;Slide 10 - &amp;quot;Advanced Features To Enable Low Power Design&amp;quot;&quot;/&gt;&lt;property id=&quot;20307&quot; value=&quot;275&quot;/&gt;&lt;/object&gt;&lt;object type=&quot;3&quot; unique_id=&quot;130053&quot;&gt;&lt;property id=&quot;20148&quot; value=&quot;5&quot;/&gt;&lt;property id=&quot;20300&quot; value=&quot;Slide 11 - &amp;quot;Summary&amp;quot;&quot;/&gt;&lt;property id=&quot;20307&quot; value=&quot;281&quot;/&gt;&lt;/object&gt;&lt;object type=&quot;3&quot; unique_id=&quot;130142&quot;&gt;&lt;property id=&quot;20148&quot; value=&quot;5&quot;/&gt;&lt;property id=&quot;20300&quot; value=&quot;Slide 7 - &amp;quot;Product Benefits: NetSpeed Value Proposition&amp;quot;&quot;/&gt;&lt;property id=&quot;20307&quot; value=&quot;283&quot;/&gt;&lt;/object&gt;&lt;object type=&quot;3&quot; unique_id=&quot;130240&quot;&gt;&lt;property id=&quot;20148&quot; value=&quot;5&quot;/&gt;&lt;property id=&quot;20300&quot; value=&quot;Slide 6 - &amp;quot;On-Chip Interconnect Solutions Comparison&amp;quot;&quot;/&gt;&lt;property id=&quot;20307&quot; value=&quot;284&quot;/&gt;&lt;/object&gt;&lt;object type=&quot;3&quot; unique_id=&quot;130411&quot;&gt;&lt;property id=&quot;20148&quot; value=&quot;5&quot;/&gt;&lt;property id=&quot;20300&quot; value=&quot;Slide 4 - &amp;quot;Ushering a Paradigm Shift in Interconnect Design&amp;quot;&quot;/&gt;&lt;property id=&quot;20307&quot; value=&quot;285&quot;/&gt;&lt;/object&gt;&lt;/object&gt;&lt;object type=&quot;8&quot; unique_id=&quot;42462&quot;&gt;&lt;/object&gt;&lt;/object&gt;&lt;/database&gt;"/>
  <p:tag name="SECTOMILLISECCONVERTED" val="1"/>
  <p:tag name="THINKCELLUNDODONOTDELETE" val="0"/>
  <p:tag name="THINKCELLPRESENTATIONDONOTDELETE" val="&lt;?xml version=&quot;1.0&quot; encoding=&quot;UTF-16&quot; standalone=&quot;yes&quot;?&gt;&#10;&lt;root reqver=&quot;21047&quot;&gt;&lt;version val=&quot;23227&quot;/&gt;&lt;CPresentation id=&quot;1&quot;&gt;&lt;m_precDefaultNumber&gt;&lt;m_bNumberIsYear val=&quot;1&quot;/&gt;&lt;m_chMinusSymbol&gt;-&lt;/m_chMinusSymbol&gt;&lt;m_chDecimalSymbol17909&gt;.&lt;/m_chDecimalSymbol17909&gt;&lt;m_nGroupingDigits17909 val=&quot;3&quot;/&gt;&lt;m_chGroupingSymbol17909&gt;,&lt;/m_chGroupingSymbol17909&gt;&lt;/m_precDefaultNumber&gt;&lt;m_precDefaultPercent&gt;&lt;m_bNumberIsYear val=&quot;1&quot;/&gt;&lt;m_chMinusSymbol&gt;-&lt;/m_chMinusSymbol&gt;&lt;m_nDecimalDigits17909 val=&quot;0&quot;/&gt;&lt;m_chDecimalSymbol17909&gt;.&lt;/m_chDecimalSymbol17909&gt;&lt;m_nGroupingDigits17909 val=&quot;3&quot;/&gt;&lt;m_chGroupingSymbol17909&gt;,&lt;/m_chGroupingSymbol17909&gt;&lt;m_strSuffix17909&gt;%&lt;/m_strSuffix17909&gt;&lt;/m_precDefaultPercent&gt;&lt;m_precDefaultDate&gt;&lt;m_bNumberIsYear val=&quot;0&quot;/&gt;&lt;m_strFormatTime&gt;%#m/%#d/%Y&lt;/m_strFormatTime&gt;&lt;/m_precDefaultDate&gt;&lt;m_precDefaultYear&gt;&lt;m_bNumberIsYear val=&quot;0&quot;/&gt;&lt;m_strFormatTime&gt;%Y&lt;/m_strFormatTime&gt;&lt;/m_precDefaultYear&gt;&lt;m_precDefaultQuarter&gt;&lt;m_bNumberIsYear val=&quot;0&quot;/&gt;&lt;m_strFormatTime&gt;Q%5&lt;/m_strFormatTime&gt;&lt;/m_precDefaultQuarter&gt;&lt;m_precDefaultMonth&gt;&lt;m_bNumberIsYear val=&quot;0&quot;/&gt;&lt;m_strFormatTime&gt;%1&lt;/m_strFormatTime&gt;&lt;/m_precDefaultMonth&gt;&lt;m_precDefaultWeek&gt;&lt;m_bNumberIsYear val=&quot;0&quot;/&gt;&lt;m_strFormatTime&gt;%d.&lt;/m_strFormatTime&gt;&lt;/m_precDefaultWeek&gt;&lt;m_precDefaultDay&gt;&lt;m_bNumberIsYear val=&quot;0&quot;/&gt;&lt;m_strFormatTime&gt;%#d&lt;/m_strFormatTime&gt;&lt;/m_precDefaultDay&gt;&lt;m_mruColor&gt;&lt;m_vecMRU length=&quot;5&quot;&gt;&lt;elem m_fUsage=&quot;2.77254417167100090000E+000&quot;&gt;&lt;m_msothmcolidx val=&quot;0&quot;/&gt;&lt;m_rgb r=&quot;3c&quot; g=&quot;46&quot; b=&quot;4d&quot;/&gt;&lt;m_ppcolschidx tagver0=&quot;23004&quot; tagname0=&quot;m_ppcolschidxUNRECOGNIZED&quot; val=&quot;0&quot;/&gt;&lt;m_nBrightness val=&quot;0&quot;/&gt;&lt;/elem&gt;&lt;elem m_fUsage=&quot;2.62900000000000000000E+000&quot;&gt;&lt;m_msothmcolidx val=&quot;0&quot;/&gt;&lt;m_rgb r=&quot;77&quot; g=&quot;93&quot; b=&quot;3c&quot;/&gt;&lt;m_ppcolschidx tagver0=&quot;23004&quot; tagname0=&quot;m_ppcolschidxUNRECOGNIZED&quot; val=&quot;0&quot;/&gt;&lt;m_nBrightness val=&quot;0&quot;/&gt;&lt;/elem&gt;&lt;elem m_fUsage=&quot;8.10000000000000050000E-001&quot;&gt;&lt;m_msothmcolidx val=&quot;0&quot;/&gt;&lt;m_rgb r=&quot;9b&quot; g=&quot;bb&quot; b=&quot;59&quot;/&gt;&lt;m_ppcolschidx tagver0=&quot;23004&quot; tagname0=&quot;m_ppcolschidxUNRECOGNIZED&quot; val=&quot;0&quot;/&gt;&lt;m_nBrightness val=&quot;0&quot;/&gt;&lt;/elem&gt;&lt;elem m_fUsage=&quot;6.56100000000000130000E-001&quot;&gt;&lt;m_msothmcolidx val=&quot;0&quot;/&gt;&lt;m_rgb r=&quot;ed&quot; g=&quot;8f&quot; b=&quot;12&quot;/&gt;&lt;m_ppcolschidx tagver0=&quot;23004&quot; tagname0=&quot;m_ppcolschidxUNRECOGNIZED&quot; val=&quot;0&quot;/&gt;&lt;m_nBrightness val=&quot;0&quot;/&gt;&lt;/elem&gt;&lt;elem m_fUsage=&quot;5.90490000000000180000E-001&quot;&gt;&lt;m_msothmcolidx val=&quot;0&quot;/&gt;&lt;m_rgb r=&quot;ff&quot; g=&quot;b6&quot; b=&quot;0&quot;/&gt;&lt;m_ppcolschidx tagver0=&quot;23004&quot; tagname0=&quot;m_ppcolschidxUNRECOGNIZED&quot; val=&quot;0&quot;/&gt;&lt;m_nBrightness val=&quot;0&quot;/&gt;&lt;/elem&gt;&lt;/m_vecMRU&gt;&lt;/m_mruColor&gt;&lt;m_eweekdayFirstOfWeek val=&quot;1&quot;/&gt;&lt;m_eweekdayFirstOfWorkweek val=&quot;2&quot;/&gt;&lt;m_eweekdayFirstOfWeekend val=&quot;7&quot;/&gt;&lt;/CPresentation&gt;&lt;/root&gt;"/>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ORDER" val="1"/>
  <p:tag name="MULTI-LINE" val="false"/>
  <p:tag name="TEXT" val="Action Title:"/>
  <p:tag name="FILL" val="true"/>
  <p:tag name="OPTIONAL" val="false"/>
  <p:tag name="NAME" val="Title1"/>
  <p:tag name="HEIGHT" val="1"/>
  <p:tag name="INDENTED" val="false"/>
  <p:tag name="CAPTION HEIGHT" val="2"/>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blan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pulent">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effectLst/>
      </a:spPr>
      <a:bodyPr rtlCol="0" anchor="ctr"/>
      <a:lstStyle>
        <a:defPPr algn="ctr">
          <a:defRPr dirty="0" err="1" smtClean="0"/>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bwMode="auto">
        <a:noFill/>
        <a:ln w="9525">
          <a:noFill/>
          <a:miter lim="800000"/>
          <a:headEnd/>
          <a:tailEnd/>
        </a:ln>
      </a:spPr>
      <a:bodyPr>
        <a:spAutoFit/>
      </a:bodyPr>
      <a:lstStyle>
        <a:defPPr>
          <a:defRPr sz="1800" b="1" dirty="0">
            <a:cs typeface="Arial" charset="0"/>
          </a:defRPr>
        </a:defPPr>
      </a:lstStyle>
    </a:txDef>
  </a:objectDefaults>
  <a:extraClrSchemeLst/>
  <a:extLst>
    <a:ext uri="{05A4C25C-085E-4340-85A3-A5531E510DB2}">
      <thm15:themeFamily xmlns:thm15="http://schemas.microsoft.com/office/thememl/2012/main" name="NetSpeed-Template" id="{130F1D69-3A6E-4A55-B981-5513596D9C08}" vid="{8DF30442-800D-46B0-9C9A-4126DC4A4FE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blank</Template>
  <TotalTime>21680</TotalTime>
  <Words>1385</Words>
  <Application>Microsoft Office PowerPoint</Application>
  <PresentationFormat>Widescreen</PresentationFormat>
  <Paragraphs>437</Paragraphs>
  <Slides>20</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28" baseType="lpstr">
      <vt:lpstr>Arial</vt:lpstr>
      <vt:lpstr>Calibri</vt:lpstr>
      <vt:lpstr>DIN</vt:lpstr>
      <vt:lpstr>DIN Light</vt:lpstr>
      <vt:lpstr>Trebuchet MS</vt:lpstr>
      <vt:lpstr>Wingdings</vt:lpstr>
      <vt:lpstr>blank</vt:lpstr>
      <vt:lpstr>think-cell Slide</vt:lpstr>
      <vt:lpstr>Low Power Features</vt:lpstr>
      <vt:lpstr>NetSpeed Low Power Flow</vt:lpstr>
      <vt:lpstr>A Simple NoC</vt:lpstr>
      <vt:lpstr>CPF and RTL Generation</vt:lpstr>
      <vt:lpstr>LP Sequences</vt:lpstr>
      <vt:lpstr>Low Power Flow: LP sequencing</vt:lpstr>
      <vt:lpstr>Power Gating Sequence</vt:lpstr>
      <vt:lpstr>Power Enable Sequence</vt:lpstr>
      <vt:lpstr>Assertion IP</vt:lpstr>
      <vt:lpstr>Assertion IP</vt:lpstr>
      <vt:lpstr>LP Verification Tools</vt:lpstr>
      <vt:lpstr>Low Power Flow: LP Verification</vt:lpstr>
      <vt:lpstr>1412.1 LP Release &amp; Status</vt:lpstr>
      <vt:lpstr>1412.1 LP Release &amp; Status</vt:lpstr>
      <vt:lpstr>Bugs found in v1 or 1412.1</vt:lpstr>
      <vt:lpstr>v2 Verification bench</vt:lpstr>
      <vt:lpstr>Development post 1412.1</vt:lpstr>
      <vt:lpstr>v2 LP Verif New items</vt:lpstr>
      <vt:lpstr>PowerPoint Presentation</vt:lpstr>
      <vt:lpstr>Assumptions for v2</vt:lpstr>
    </vt:vector>
  </TitlesOfParts>
  <LinksUpToDate>false</LinksUpToDate>
  <SharedDoc>false</SharedDoc>
  <HyperlinkBase/>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NetSpeed Systems Corporate Overview</dc:title>
  <dc:creator>anush</dc:creator>
  <cp:lastModifiedBy>Vishnu M P</cp:lastModifiedBy>
  <cp:revision>693</cp:revision>
  <cp:lastPrinted>2014-02-18T22:44:09Z</cp:lastPrinted>
  <dcterms:created xsi:type="dcterms:W3CDTF">2014-06-19T21:53:40Z</dcterms:created>
  <dcterms:modified xsi:type="dcterms:W3CDTF">2015-03-24T03:29:42Z</dcterms:modified>
</cp:coreProperties>
</file>