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97" r:id="rId2"/>
    <p:sldId id="408" r:id="rId3"/>
    <p:sldId id="407" r:id="rId4"/>
    <p:sldId id="412" r:id="rId5"/>
    <p:sldId id="410" r:id="rId6"/>
    <p:sldId id="411" r:id="rId7"/>
    <p:sldId id="413" r:id="rId8"/>
    <p:sldId id="409" r:id="rId9"/>
    <p:sldId id="391" r:id="rId10"/>
    <p:sldId id="398" r:id="rId11"/>
    <p:sldId id="359" r:id="rId12"/>
  </p:sldIdLst>
  <p:sldSz cx="12192000" cy="6858000"/>
  <p:notesSz cx="7077075" cy="936307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489"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C464D"/>
    <a:srgbClr val="000000"/>
    <a:srgbClr val="DCE6F2"/>
    <a:srgbClr val="1C75BC"/>
    <a:srgbClr val="FFFFFF"/>
    <a:srgbClr val="F2DCDB"/>
    <a:srgbClr val="FAFAFA"/>
    <a:srgbClr val="F4F4F4"/>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6263" autoAdjust="0"/>
  </p:normalViewPr>
  <p:slideViewPr>
    <p:cSldViewPr snapToGrid="0" showGuides="1">
      <p:cViewPr varScale="1">
        <p:scale>
          <a:sx n="89" d="100"/>
          <a:sy n="89" d="100"/>
        </p:scale>
        <p:origin x="571" y="77"/>
      </p:cViewPr>
      <p:guideLst>
        <p:guide orient="horz"/>
        <p:guide pos="74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4157"/>
    </p:cViewPr>
  </p:sorterViewPr>
  <p:notesViewPr>
    <p:cSldViewPr snapToGrid="0" snapToObjects="1">
      <p:cViewPr varScale="1">
        <p:scale>
          <a:sx n="86" d="100"/>
          <a:sy n="86" d="100"/>
        </p:scale>
        <p:origin x="2736" y="10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vl1pPr>
          </a:lstStyle>
          <a:p>
            <a:fld id="{2ED4FC3B-36CC-4CDC-8A46-2795520AC7EC}" type="datetimeFigureOut">
              <a:rPr lang="en-US" smtClean="0"/>
              <a:t>11/25/2014</a:t>
            </a:fld>
            <a:endParaRPr lang="en-US" dirty="0"/>
          </a:p>
        </p:txBody>
      </p:sp>
      <p:sp>
        <p:nvSpPr>
          <p:cNvPr id="4" name="Footer Placeholder 3"/>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438" y="8893175"/>
            <a:ext cx="3067050" cy="468313"/>
          </a:xfrm>
          <a:prstGeom prst="rect">
            <a:avLst/>
          </a:prstGeom>
        </p:spPr>
        <p:txBody>
          <a:bodyPr vert="horz" lIns="91440" tIns="45720" rIns="91440" bIns="45720" rtlCol="0" anchor="b"/>
          <a:lstStyle>
            <a:lvl1pPr algn="r">
              <a:defRPr sz="1200"/>
            </a:lvl1pPr>
          </a:lstStyle>
          <a:p>
            <a:fld id="{0AB8295C-E482-4161-9DF6-7A07F6DA5E3B}" type="slidenum">
              <a:rPr lang="en-US" smtClean="0"/>
              <a:t>‹#›</a:t>
            </a:fld>
            <a:endParaRPr lang="en-US" dirty="0"/>
          </a:p>
        </p:txBody>
      </p:sp>
    </p:spTree>
    <p:extLst>
      <p:ext uri="{BB962C8B-B14F-4D97-AF65-F5344CB8AC3E}">
        <p14:creationId xmlns:p14="http://schemas.microsoft.com/office/powerpoint/2010/main" val="132852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517" cy="468315"/>
          </a:xfrm>
          <a:prstGeom prst="rect">
            <a:avLst/>
          </a:prstGeom>
        </p:spPr>
        <p:txBody>
          <a:bodyPr vert="horz" lIns="92866" tIns="46433" rIns="92866" bIns="46433" rtlCol="0"/>
          <a:lstStyle>
            <a:lvl1pPr algn="l">
              <a:defRPr sz="1200"/>
            </a:lvl1pPr>
          </a:lstStyle>
          <a:p>
            <a:endParaRPr lang="en-US" dirty="0"/>
          </a:p>
        </p:txBody>
      </p:sp>
      <p:sp>
        <p:nvSpPr>
          <p:cNvPr id="3" name="Date Placeholder 2"/>
          <p:cNvSpPr>
            <a:spLocks noGrp="1"/>
          </p:cNvSpPr>
          <p:nvPr>
            <p:ph type="dt" idx="1"/>
          </p:nvPr>
        </p:nvSpPr>
        <p:spPr>
          <a:xfrm>
            <a:off x="4008942" y="1"/>
            <a:ext cx="3066517" cy="468315"/>
          </a:xfrm>
          <a:prstGeom prst="rect">
            <a:avLst/>
          </a:prstGeom>
        </p:spPr>
        <p:txBody>
          <a:bodyPr vert="horz" lIns="92866" tIns="46433" rIns="92866" bIns="46433" rtlCol="0"/>
          <a:lstStyle>
            <a:lvl1pPr algn="r">
              <a:defRPr sz="1200"/>
            </a:lvl1pPr>
          </a:lstStyle>
          <a:p>
            <a:fld id="{18AE905A-3C31-4ECB-87DB-AAFEFFFC3D1D}" type="datetimeFigureOut">
              <a:rPr lang="en-US" smtClean="0"/>
              <a:pPr/>
              <a:t>11/25/2014</a:t>
            </a:fld>
            <a:endParaRPr lang="en-US" dirty="0"/>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2866" tIns="46433" rIns="92866" bIns="46433" rtlCol="0" anchor="ctr"/>
          <a:lstStyle/>
          <a:p>
            <a:endParaRPr lang="en-US" dirty="0"/>
          </a:p>
        </p:txBody>
      </p:sp>
      <p:sp>
        <p:nvSpPr>
          <p:cNvPr id="5" name="Notes Placeholder 4"/>
          <p:cNvSpPr>
            <a:spLocks noGrp="1"/>
          </p:cNvSpPr>
          <p:nvPr>
            <p:ph type="body" sz="quarter" idx="3"/>
          </p:nvPr>
        </p:nvSpPr>
        <p:spPr>
          <a:xfrm>
            <a:off x="708032" y="4448185"/>
            <a:ext cx="5661013" cy="4213223"/>
          </a:xfrm>
          <a:prstGeom prst="rect">
            <a:avLst/>
          </a:prstGeom>
        </p:spPr>
        <p:txBody>
          <a:bodyPr vert="horz" lIns="92866" tIns="46433" rIns="92866" bIns="464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152"/>
            <a:ext cx="3066517" cy="468315"/>
          </a:xfrm>
          <a:prstGeom prst="rect">
            <a:avLst/>
          </a:prstGeom>
        </p:spPr>
        <p:txBody>
          <a:bodyPr vert="horz" lIns="92866" tIns="46433" rIns="92866" bIns="464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942" y="8893152"/>
            <a:ext cx="3066517" cy="468315"/>
          </a:xfrm>
          <a:prstGeom prst="rect">
            <a:avLst/>
          </a:prstGeom>
        </p:spPr>
        <p:txBody>
          <a:bodyPr vert="horz" lIns="92866" tIns="46433" rIns="92866" bIns="46433" rtlCol="0" anchor="b"/>
          <a:lstStyle>
            <a:lvl1pPr algn="r">
              <a:defRPr sz="1200"/>
            </a:lvl1pPr>
          </a:lstStyle>
          <a:p>
            <a:fld id="{B6F2037F-F5EE-442C-8D03-21453C2DE26A}" type="slidenum">
              <a:rPr lang="en-US" smtClean="0"/>
              <a:pPr/>
              <a:t>‹#›</a:t>
            </a:fld>
            <a:endParaRPr lang="en-US" dirty="0"/>
          </a:p>
        </p:txBody>
      </p:sp>
    </p:spTree>
    <p:extLst>
      <p:ext uri="{BB962C8B-B14F-4D97-AF65-F5344CB8AC3E}">
        <p14:creationId xmlns:p14="http://schemas.microsoft.com/office/powerpoint/2010/main" val="31805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0934009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1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9525">
            <a:noFill/>
            <a:miter lim="800000"/>
            <a:headEnd/>
            <a:tailEnd/>
          </a:ln>
        </p:spPr>
      </p:pic>
      <p:sp>
        <p:nvSpPr>
          <p:cNvPr id="8" name="Rectangle 7"/>
          <p:cNvSpPr/>
          <p:nvPr userDrawn="1"/>
        </p:nvSpPr>
        <p:spPr>
          <a:xfrm>
            <a:off x="-12587" y="-1348"/>
            <a:ext cx="12192000" cy="6858000"/>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800" dirty="0"/>
          </a:p>
        </p:txBody>
      </p:sp>
      <p:pic>
        <p:nvPicPr>
          <p:cNvPr id="7" name="Picture 6"/>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
        <p:nvSpPr>
          <p:cNvPr id="23" name="Title1"/>
          <p:cNvSpPr>
            <a:spLocks noGrp="1" noChangeArrowheads="1"/>
          </p:cNvSpPr>
          <p:nvPr>
            <p:ph type="title"/>
            <p:custDataLst>
              <p:tags r:id="rId3"/>
            </p:custDataLst>
          </p:nvPr>
        </p:nvSpPr>
        <p:spPr bwMode="gray">
          <a:xfrm>
            <a:off x="1021875" y="2918899"/>
            <a:ext cx="10148252" cy="763134"/>
          </a:xfrm>
          <a:prstGeom prst="rect">
            <a:avLst/>
          </a:prstGeom>
          <a:noFill/>
          <a:ln w="9525">
            <a:noFill/>
            <a:miter lim="800000"/>
            <a:headEnd/>
            <a:tailEnd/>
          </a:ln>
        </p:spPr>
        <p:txBody>
          <a:bodyPr vert="horz" wrap="square" lIns="85195" tIns="42597" rIns="85195" bIns="42597" numCol="1" anchor="b" anchorCtr="0" compatLnSpc="1">
            <a:prstTxWarp prst="textNoShape">
              <a:avLst/>
            </a:prstTxWarp>
            <a:spAutoFit/>
          </a:bodyPr>
          <a:lstStyle>
            <a:lvl1pPr algn="ctr">
              <a:defRPr sz="4400" b="1">
                <a:solidFill>
                  <a:schemeClr val="tx2"/>
                </a:solidFill>
                <a:latin typeface="Calibri" pitchFamily="34" charset="0"/>
              </a:defRPr>
            </a:lvl1pPr>
          </a:lstStyle>
          <a:p>
            <a:pPr lvl="0"/>
            <a:r>
              <a:rPr lang="en-US" noProof="1" smtClean="0"/>
              <a:t>Click to edit Master title style</a:t>
            </a:r>
          </a:p>
        </p:txBody>
      </p:sp>
      <p:sp>
        <p:nvSpPr>
          <p:cNvPr id="12" name="Subtitle 2"/>
          <p:cNvSpPr>
            <a:spLocks noGrp="1"/>
          </p:cNvSpPr>
          <p:nvPr>
            <p:ph type="subTitle" idx="1"/>
          </p:nvPr>
        </p:nvSpPr>
        <p:spPr>
          <a:xfrm>
            <a:off x="1828800" y="4088081"/>
            <a:ext cx="8534400" cy="1752600"/>
          </a:xfrm>
          <a:prstGeom prst="rect">
            <a:avLst/>
          </a:prstGeom>
        </p:spPr>
        <p:txBody>
          <a:bodyPr/>
          <a:lstStyle>
            <a:lvl1pPr marL="0" indent="0" algn="ctr">
              <a:buNone/>
              <a:defRPr sz="2800" i="1">
                <a:solidFill>
                  <a:schemeClr val="tx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8516255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455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85304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0834387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557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5497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522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4048059" y="2436060"/>
            <a:ext cx="4095883" cy="1985881"/>
          </a:xfrm>
          <a:prstGeom prst="rect">
            <a:avLst/>
          </a:prstGeom>
          <a:noFill/>
          <a:ln>
            <a:noFill/>
          </a:ln>
        </p:spPr>
      </p:pic>
    </p:spTree>
    <p:extLst>
      <p:ext uri="{BB962C8B-B14F-4D97-AF65-F5344CB8AC3E}">
        <p14:creationId xmlns:p14="http://schemas.microsoft.com/office/powerpoint/2010/main" val="298628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585735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09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7"/>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214947" y="3866861"/>
            <a:ext cx="2118599" cy="1027199"/>
          </a:xfrm>
          <a:prstGeom prst="rect">
            <a:avLst/>
          </a:prstGeom>
          <a:noFill/>
          <a:ln>
            <a:noFill/>
          </a:ln>
        </p:spPr>
      </p:pic>
      <p:sp>
        <p:nvSpPr>
          <p:cNvPr id="23" name="Title1"/>
          <p:cNvSpPr>
            <a:spLocks noGrp="1" noChangeArrowheads="1"/>
          </p:cNvSpPr>
          <p:nvPr>
            <p:ph type="title"/>
            <p:custDataLst>
              <p:tags r:id="rId3"/>
            </p:custDataLst>
          </p:nvPr>
        </p:nvSpPr>
        <p:spPr bwMode="gray">
          <a:xfrm>
            <a:off x="214948" y="2235565"/>
            <a:ext cx="5083673" cy="1070911"/>
          </a:xfrm>
          <a:prstGeom prst="rect">
            <a:avLst/>
          </a:prstGeom>
          <a:noFill/>
          <a:ln w="9525">
            <a:noFill/>
            <a:miter lim="800000"/>
            <a:headEnd/>
            <a:tailEnd/>
          </a:ln>
        </p:spPr>
        <p:txBody>
          <a:bodyPr vert="horz" wrap="square" lIns="85195" tIns="42597" rIns="85195" bIns="42597" numCol="1" anchor="t" anchorCtr="0" compatLnSpc="1">
            <a:prstTxWarp prst="textNoShape">
              <a:avLst/>
            </a:prstTxWarp>
            <a:spAutoFit/>
          </a:bodyPr>
          <a:lstStyle>
            <a:lvl1pPr algn="l">
              <a:defRPr sz="3200" b="0">
                <a:solidFill>
                  <a:schemeClr val="bg1"/>
                </a:solidFill>
                <a:latin typeface="DIN" pitchFamily="50" charset="0"/>
              </a:defRPr>
            </a:lvl1pPr>
          </a:lstStyle>
          <a:p>
            <a:pPr lvl="0"/>
            <a:r>
              <a:rPr lang="en-US" noProof="1" smtClean="0"/>
              <a:t>Click to edit Master title style</a:t>
            </a:r>
          </a:p>
        </p:txBody>
      </p:sp>
      <p:cxnSp>
        <p:nvCxnSpPr>
          <p:cNvPr id="6" name="Straight Connector 5"/>
          <p:cNvCxnSpPr/>
          <p:nvPr userDrawn="1"/>
        </p:nvCxnSpPr>
        <p:spPr>
          <a:xfrm>
            <a:off x="214947" y="2080446"/>
            <a:ext cx="5083673"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14947" y="3596280"/>
            <a:ext cx="5083673"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Subtitle 2"/>
          <p:cNvSpPr>
            <a:spLocks noGrp="1"/>
          </p:cNvSpPr>
          <p:nvPr>
            <p:ph type="subTitle" idx="1"/>
          </p:nvPr>
        </p:nvSpPr>
        <p:spPr>
          <a:xfrm>
            <a:off x="214947" y="1394462"/>
            <a:ext cx="5083673" cy="475755"/>
          </a:xfrm>
          <a:prstGeom prst="rect">
            <a:avLst/>
          </a:prstGeom>
        </p:spPr>
        <p:txBody>
          <a:bodyPr/>
          <a:lstStyle>
            <a:lvl1pPr marL="0" indent="0" algn="l">
              <a:buNone/>
              <a:defRPr sz="2000" i="0">
                <a:solidFill>
                  <a:schemeClr val="bg1"/>
                </a:solidFill>
                <a:latin typeface="DIN"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56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47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7" name="Picture 6"/>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68630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8516781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03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tx2"/>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rgbClr val="3C464D"/>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rgbClr val="3C464D"/>
                </a:solidFill>
                <a:latin typeface="DIN Light" pitchFamily="50" charset="0"/>
                <a:ea typeface="+mn-ea"/>
                <a:cs typeface="Arial" pitchFamily="34" charset="0"/>
              </a:rPr>
              <a:t> | </a:t>
            </a:r>
            <a:r>
              <a:rPr lang="en-US" sz="900" b="0" i="0" kern="1200" dirty="0" smtClean="0">
                <a:solidFill>
                  <a:srgbClr val="3C464D"/>
                </a:solidFill>
                <a:latin typeface="DIN Light" pitchFamily="50" charset="0"/>
                <a:ea typeface="+mn-ea"/>
                <a:cs typeface="+mn-cs"/>
              </a:rPr>
              <a:t>CONFIDENTIAL </a:t>
            </a:r>
            <a:r>
              <a:rPr lang="en-US" sz="900" b="0" i="0" kern="1200" dirty="0" smtClean="0">
                <a:solidFill>
                  <a:srgbClr val="3C464D"/>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706337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238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accent1"/>
              </a:buClr>
              <a:buFont typeface="Wingdings" pitchFamily="2" charset="2"/>
              <a:buChar char="§"/>
              <a:defRPr sz="2000">
                <a:solidFill>
                  <a:srgbClr val="3C464D"/>
                </a:solidFill>
                <a:latin typeface="DIN Light" pitchFamily="50" charset="0"/>
                <a:cs typeface="Arial" pitchFamily="34" charset="0"/>
              </a:defRPr>
            </a:lvl1pPr>
            <a:lvl2pPr>
              <a:buClr>
                <a:schemeClr val="accent1"/>
              </a:buClr>
              <a:defRPr sz="1800">
                <a:solidFill>
                  <a:srgbClr val="3C464D"/>
                </a:solidFill>
                <a:latin typeface="DIN Light" pitchFamily="50" charset="0"/>
                <a:cs typeface="Arial" pitchFamily="34" charset="0"/>
              </a:defRPr>
            </a:lvl2pPr>
            <a:lvl3pPr>
              <a:buClr>
                <a:schemeClr val="accent1"/>
              </a:buClr>
              <a:defRPr sz="1400">
                <a:solidFill>
                  <a:srgbClr val="3C464D"/>
                </a:solidFill>
                <a:latin typeface="DIN Light" pitchFamily="50" charset="0"/>
                <a:cs typeface="Arial" pitchFamily="34" charset="0"/>
              </a:defRPr>
            </a:lvl3pPr>
            <a:lvl4pPr>
              <a:buClr>
                <a:schemeClr val="accent1"/>
              </a:buClr>
              <a:defRPr sz="1400">
                <a:solidFill>
                  <a:srgbClr val="3C464D"/>
                </a:solidFill>
                <a:latin typeface="DIN Light" pitchFamily="50" charset="0"/>
                <a:cs typeface="Arial" pitchFamily="34" charset="0"/>
              </a:defRPr>
            </a:lvl4pPr>
            <a:lvl5pPr>
              <a:buClr>
                <a:schemeClr val="accent1"/>
              </a:buClr>
              <a:defRPr sz="1400">
                <a:solidFill>
                  <a:srgbClr val="3C464D"/>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rgbClr val="3C464D"/>
                </a:solidFill>
                <a:latin typeface="DIN Light" pitchFamily="50" charset="0"/>
                <a:ea typeface="+mn-ea"/>
                <a:cs typeface="+mn-cs"/>
              </a:rPr>
              <a:t>CONFIDENTIAL </a:t>
            </a:r>
            <a:r>
              <a:rPr lang="en-US" sz="900" b="1" i="0" kern="1200" dirty="0" smtClean="0">
                <a:solidFill>
                  <a:srgbClr val="3C464D"/>
                </a:solidFill>
                <a:latin typeface="DIN Light" pitchFamily="50" charset="0"/>
                <a:ea typeface="+mn-ea"/>
                <a:cs typeface="Arial" pitchFamily="34" charset="0"/>
              </a:rPr>
              <a:t>© Copyright 2014 NetSpeed Systems | </a:t>
            </a:r>
            <a:fld id="{EE207C0C-704C-4F0F-806A-242341E3EA58}" type="slidenum">
              <a:rPr lang="en-US" sz="900" i="0" kern="1200" smtClean="0">
                <a:solidFill>
                  <a:srgbClr val="3C464D"/>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rgbClr val="3C464D"/>
              </a:solidFill>
              <a:latin typeface="DIN Light" pitchFamily="50" charset="0"/>
              <a:ea typeface="+mn-ea"/>
              <a:cs typeface="Arial" pitchFamily="34" charset="0"/>
            </a:endParaRPr>
          </a:p>
        </p:txBody>
      </p:sp>
      <p:sp>
        <p:nvSpPr>
          <p:cNvPr id="8" name="Rectangle 7"/>
          <p:cNvSpPr/>
          <p:nvPr/>
        </p:nvSpPr>
        <p:spPr bwMode="auto">
          <a:xfrm rot="10800000" flipH="1">
            <a:off x="1" y="284285"/>
            <a:ext cx="12095241" cy="685359"/>
          </a:xfrm>
          <a:prstGeom prst="rect">
            <a:avLst/>
          </a:prstGeom>
          <a:gradFill flip="none" rotWithShape="1">
            <a:gsLst>
              <a:gs pos="60000">
                <a:schemeClr val="accent2"/>
              </a:gs>
              <a:gs pos="100000">
                <a:srgbClr val="294374">
                  <a:alpha val="0"/>
                </a:srgbClr>
              </a:gs>
            </a:gsLst>
            <a:lin ang="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5" name="Title 1"/>
          <p:cNvSpPr>
            <a:spLocks noGrp="1"/>
          </p:cNvSpPr>
          <p:nvPr>
            <p:ph type="title"/>
          </p:nvPr>
        </p:nvSpPr>
        <p:spPr>
          <a:xfrm>
            <a:off x="122827" y="329287"/>
            <a:ext cx="8257693"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10" name="Picture 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Tree>
    <p:extLst>
      <p:ext uri="{BB962C8B-B14F-4D97-AF65-F5344CB8AC3E}">
        <p14:creationId xmlns:p14="http://schemas.microsoft.com/office/powerpoint/2010/main" val="205561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250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6"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68246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438545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375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2" name="Picture 11"/>
          <p:cNvPicPr>
            <a:picLocks noChangeAspect="1"/>
          </p:cNvPicPr>
          <p:nvPr userDrawn="1"/>
        </p:nvPicPr>
        <p:blipFill>
          <a:blip r:embed="rId6"/>
          <a:stretch>
            <a:fillRect/>
          </a:stretch>
        </p:blipFill>
        <p:spPr>
          <a:xfrm>
            <a:off x="1" y="0"/>
            <a:ext cx="12192000" cy="6858000"/>
          </a:xfrm>
          <a:prstGeom prst="rect">
            <a:avLst/>
          </a:prstGeom>
        </p:spPr>
      </p:pic>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chemeClr val="bg1"/>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chemeClr val="bg1"/>
                </a:solidFill>
                <a:latin typeface="DIN Light" pitchFamily="50" charset="0"/>
                <a:ea typeface="+mn-ea"/>
                <a:cs typeface="Arial" pitchFamily="34" charset="0"/>
              </a:rPr>
              <a:t> | </a:t>
            </a:r>
            <a:r>
              <a:rPr lang="en-US" sz="900" b="0" i="0" kern="1200" dirty="0" smtClean="0">
                <a:solidFill>
                  <a:schemeClr val="bg1"/>
                </a:solidFill>
                <a:latin typeface="DIN Light" pitchFamily="50" charset="0"/>
                <a:ea typeface="+mn-ea"/>
                <a:cs typeface="+mn-cs"/>
              </a:rPr>
              <a:t>CONFIDENTIAL </a:t>
            </a:r>
            <a:r>
              <a:rPr lang="en-US" sz="900" b="0" i="0" kern="1200" dirty="0" smtClean="0">
                <a:solidFill>
                  <a:schemeClr val="bg1"/>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2793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4975103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00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4" name="Content Placeholder 3"/>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l="20899" t="19199" r="63946" b="57239"/>
          <a:stretch/>
        </p:blipFill>
        <p:spPr>
          <a:xfrm>
            <a:off x="0"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6931812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353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347364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13525958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96" name="think-cell Slide" r:id="rId16" imgW="420" imgH="430" progId="TCLayout.ActiveDocument.1">
                  <p:embed/>
                </p:oleObj>
              </mc:Choice>
              <mc:Fallback>
                <p:oleObj name="think-cell Slide" r:id="rId16" imgW="420" imgH="430" progId="TCLayout.ActiveDocument.1">
                  <p:embed/>
                  <p:pic>
                    <p:nvPicPr>
                      <p:cNvPr id="0" name=""/>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3" name="Title Placeholder 2"/>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78" r:id="rId2"/>
    <p:sldLayoutId id="2147483677" r:id="rId3"/>
    <p:sldLayoutId id="2147483668" r:id="rId4"/>
    <p:sldLayoutId id="2147483671" r:id="rId5"/>
    <p:sldLayoutId id="2147483672" r:id="rId6"/>
    <p:sldLayoutId id="2147483676" r:id="rId7"/>
    <p:sldLayoutId id="2147483667" r:id="rId8"/>
    <p:sldLayoutId id="2147483673" r:id="rId9"/>
    <p:sldLayoutId id="2147483675" r:id="rId10"/>
    <p:sldLayoutId id="2147483674"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5785" rtl="0" eaLnBrk="1" fontAlgn="base" hangingPunct="1">
        <a:spcBef>
          <a:spcPct val="0"/>
        </a:spcBef>
        <a:spcAft>
          <a:spcPct val="0"/>
        </a:spcAft>
        <a:defRPr sz="4400" b="0" i="0" u="none" kern="1200">
          <a:solidFill>
            <a:schemeClr val="tx1"/>
          </a:solidFill>
          <a:latin typeface="Arial" pitchFamily="34" charset="0"/>
          <a:ea typeface="+mj-ea"/>
          <a:cs typeface="Arial" pitchFamily="34" charset="0"/>
        </a:defRPr>
      </a:lvl1pPr>
      <a:lvl2pPr algn="ctr" defTabSz="455785" rtl="0" eaLnBrk="1" fontAlgn="base" hangingPunct="1">
        <a:spcBef>
          <a:spcPct val="0"/>
        </a:spcBef>
        <a:spcAft>
          <a:spcPct val="0"/>
        </a:spcAft>
        <a:defRPr sz="4400">
          <a:solidFill>
            <a:schemeClr val="tx1"/>
          </a:solidFill>
          <a:latin typeface="Arial" pitchFamily="34" charset="0"/>
          <a:cs typeface="Arial" pitchFamily="34" charset="0"/>
        </a:defRPr>
      </a:lvl2pPr>
      <a:lvl3pPr algn="ctr" defTabSz="455785" rtl="0" eaLnBrk="1" fontAlgn="base" hangingPunct="1">
        <a:spcBef>
          <a:spcPct val="0"/>
        </a:spcBef>
        <a:spcAft>
          <a:spcPct val="0"/>
        </a:spcAft>
        <a:defRPr sz="4400">
          <a:solidFill>
            <a:schemeClr val="tx1"/>
          </a:solidFill>
          <a:latin typeface="Arial" pitchFamily="34" charset="0"/>
          <a:cs typeface="Arial" pitchFamily="34" charset="0"/>
        </a:defRPr>
      </a:lvl3pPr>
      <a:lvl4pPr algn="ctr" defTabSz="455785" rtl="0" eaLnBrk="1" fontAlgn="base" hangingPunct="1">
        <a:spcBef>
          <a:spcPct val="0"/>
        </a:spcBef>
        <a:spcAft>
          <a:spcPct val="0"/>
        </a:spcAft>
        <a:defRPr sz="4400">
          <a:solidFill>
            <a:schemeClr val="tx1"/>
          </a:solidFill>
          <a:latin typeface="Arial" pitchFamily="34" charset="0"/>
          <a:cs typeface="Arial" pitchFamily="34" charset="0"/>
        </a:defRPr>
      </a:lvl4pPr>
      <a:lvl5pPr algn="ctr" defTabSz="455785" rtl="0" eaLnBrk="1" fontAlgn="base" hangingPunct="1">
        <a:spcBef>
          <a:spcPct val="0"/>
        </a:spcBef>
        <a:spcAft>
          <a:spcPct val="0"/>
        </a:spcAft>
        <a:defRPr sz="4400">
          <a:solidFill>
            <a:schemeClr val="tx1"/>
          </a:solidFill>
          <a:latin typeface="Arial" pitchFamily="34" charset="0"/>
          <a:cs typeface="Arial" pitchFamily="34" charset="0"/>
        </a:defRPr>
      </a:lvl5pPr>
      <a:lvl6pPr marL="410206" algn="ctr" defTabSz="455785" rtl="0" eaLnBrk="1" fontAlgn="base" hangingPunct="1">
        <a:spcBef>
          <a:spcPct val="0"/>
        </a:spcBef>
        <a:spcAft>
          <a:spcPct val="0"/>
        </a:spcAft>
        <a:defRPr sz="4400">
          <a:solidFill>
            <a:schemeClr val="tx1"/>
          </a:solidFill>
          <a:latin typeface="Calibri" pitchFamily="34" charset="0"/>
        </a:defRPr>
      </a:lvl6pPr>
      <a:lvl7pPr marL="820415" algn="ctr" defTabSz="455785" rtl="0" eaLnBrk="1" fontAlgn="base" hangingPunct="1">
        <a:spcBef>
          <a:spcPct val="0"/>
        </a:spcBef>
        <a:spcAft>
          <a:spcPct val="0"/>
        </a:spcAft>
        <a:defRPr sz="4400">
          <a:solidFill>
            <a:schemeClr val="tx1"/>
          </a:solidFill>
          <a:latin typeface="Calibri" pitchFamily="34" charset="0"/>
        </a:defRPr>
      </a:lvl7pPr>
      <a:lvl8pPr marL="1230621" algn="ctr" defTabSz="455785" rtl="0" eaLnBrk="1" fontAlgn="base" hangingPunct="1">
        <a:spcBef>
          <a:spcPct val="0"/>
        </a:spcBef>
        <a:spcAft>
          <a:spcPct val="0"/>
        </a:spcAft>
        <a:defRPr sz="4400">
          <a:solidFill>
            <a:schemeClr val="tx1"/>
          </a:solidFill>
          <a:latin typeface="Calibri" pitchFamily="34" charset="0"/>
        </a:defRPr>
      </a:lvl8pPr>
      <a:lvl9pPr marL="1640827" algn="ctr" defTabSz="455785" rtl="0" eaLnBrk="1" fontAlgn="base" hangingPunct="1">
        <a:spcBef>
          <a:spcPct val="0"/>
        </a:spcBef>
        <a:spcAft>
          <a:spcPct val="0"/>
        </a:spcAft>
        <a:defRPr sz="4400">
          <a:solidFill>
            <a:schemeClr val="tx1"/>
          </a:solidFill>
          <a:latin typeface="Calibri" pitchFamily="34" charset="0"/>
        </a:defRPr>
      </a:lvl9pPr>
    </p:titleStyle>
    <p:bodyStyle>
      <a:lvl1pPr marL="341839" indent="-341839" algn="l" defTabSz="455785" rtl="0" eaLnBrk="1" fontAlgn="base" hangingPunct="1">
        <a:spcBef>
          <a:spcPct val="20000"/>
        </a:spcBef>
        <a:spcAft>
          <a:spcPct val="0"/>
        </a:spcAft>
        <a:buFont typeface="Arial" pitchFamily="34" charset="0"/>
        <a:buChar char="•"/>
        <a:defRPr sz="3300" kern="1200">
          <a:solidFill>
            <a:schemeClr val="tx1"/>
          </a:solidFill>
          <a:latin typeface="Arial" pitchFamily="34" charset="0"/>
          <a:ea typeface="+mn-ea"/>
          <a:cs typeface="Arial" pitchFamily="34" charset="0"/>
        </a:defRPr>
      </a:lvl1pPr>
      <a:lvl2pPr marL="742077" indent="-284866" algn="l" defTabSz="455785" rtl="0" eaLnBrk="1" fontAlgn="base" hangingPunct="1">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2312" indent="-227893" algn="l" defTabSz="455785"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599523"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6731"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52" rtl="0" eaLnBrk="1" latinLnBrk="0" hangingPunct="1">
        <a:defRPr sz="1800" kern="1200">
          <a:solidFill>
            <a:schemeClr val="tx1"/>
          </a:solidFill>
          <a:latin typeface="+mn-lt"/>
          <a:ea typeface="+mn-ea"/>
          <a:cs typeface="+mn-cs"/>
        </a:defRPr>
      </a:lvl1pPr>
      <a:lvl2pPr marL="457052" algn="l" defTabSz="457052" rtl="0" eaLnBrk="1" latinLnBrk="0" hangingPunct="1">
        <a:defRPr sz="1800" kern="1200">
          <a:solidFill>
            <a:schemeClr val="tx1"/>
          </a:solidFill>
          <a:latin typeface="+mn-lt"/>
          <a:ea typeface="+mn-ea"/>
          <a:cs typeface="+mn-cs"/>
        </a:defRPr>
      </a:lvl2pPr>
      <a:lvl3pPr marL="914105" algn="l" defTabSz="457052" rtl="0" eaLnBrk="1" latinLnBrk="0" hangingPunct="1">
        <a:defRPr sz="1800" kern="1200">
          <a:solidFill>
            <a:schemeClr val="tx1"/>
          </a:solidFill>
          <a:latin typeface="+mn-lt"/>
          <a:ea typeface="+mn-ea"/>
          <a:cs typeface="+mn-cs"/>
        </a:defRPr>
      </a:lvl3pPr>
      <a:lvl4pPr marL="1371158" algn="l" defTabSz="457052" rtl="0" eaLnBrk="1" latinLnBrk="0" hangingPunct="1">
        <a:defRPr sz="1800" kern="1200">
          <a:solidFill>
            <a:schemeClr val="tx1"/>
          </a:solidFill>
          <a:latin typeface="+mn-lt"/>
          <a:ea typeface="+mn-ea"/>
          <a:cs typeface="+mn-cs"/>
        </a:defRPr>
      </a:lvl4pPr>
      <a:lvl5pPr marL="1828211" algn="l" defTabSz="457052" rtl="0" eaLnBrk="1" latinLnBrk="0" hangingPunct="1">
        <a:defRPr sz="1800" kern="1200">
          <a:solidFill>
            <a:schemeClr val="tx1"/>
          </a:solidFill>
          <a:latin typeface="+mn-lt"/>
          <a:ea typeface="+mn-ea"/>
          <a:cs typeface="+mn-cs"/>
        </a:defRPr>
      </a:lvl5pPr>
      <a:lvl6pPr marL="2285263" algn="l" defTabSz="457052" rtl="0" eaLnBrk="1" latinLnBrk="0" hangingPunct="1">
        <a:defRPr sz="1800" kern="1200">
          <a:solidFill>
            <a:schemeClr val="tx1"/>
          </a:solidFill>
          <a:latin typeface="+mn-lt"/>
          <a:ea typeface="+mn-ea"/>
          <a:cs typeface="+mn-cs"/>
        </a:defRPr>
      </a:lvl6pPr>
      <a:lvl7pPr marL="2742315" algn="l" defTabSz="457052" rtl="0" eaLnBrk="1" latinLnBrk="0" hangingPunct="1">
        <a:defRPr sz="1800" kern="1200">
          <a:solidFill>
            <a:schemeClr val="tx1"/>
          </a:solidFill>
          <a:latin typeface="+mn-lt"/>
          <a:ea typeface="+mn-ea"/>
          <a:cs typeface="+mn-cs"/>
        </a:defRPr>
      </a:lvl7pPr>
      <a:lvl8pPr marL="3199367" algn="l" defTabSz="457052" rtl="0" eaLnBrk="1" latinLnBrk="0" hangingPunct="1">
        <a:defRPr sz="1800" kern="1200">
          <a:solidFill>
            <a:schemeClr val="tx1"/>
          </a:solidFill>
          <a:latin typeface="+mn-lt"/>
          <a:ea typeface="+mn-ea"/>
          <a:cs typeface="+mn-cs"/>
        </a:defRPr>
      </a:lvl8pPr>
      <a:lvl9pPr marL="3656419" algn="l" defTabSz="4570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9.emf"/><Relationship Id="rId4" Type="http://schemas.openxmlformats.org/officeDocument/2006/relationships/oleObject" Target="../embeddings/oleObject14.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vmlDrawing" Target="../drawings/vmlDrawing23.vml"/><Relationship Id="rId5" Type="http://schemas.openxmlformats.org/officeDocument/2006/relationships/image" Target="../media/image10.emf"/><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10.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10.e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17.vml"/><Relationship Id="rId5" Type="http://schemas.openxmlformats.org/officeDocument/2006/relationships/image" Target="../media/image10.e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1.xml"/><Relationship Id="rId1" Type="http://schemas.openxmlformats.org/officeDocument/2006/relationships/vmlDrawing" Target="../drawings/vmlDrawing18.vml"/><Relationship Id="rId5" Type="http://schemas.openxmlformats.org/officeDocument/2006/relationships/image" Target="../media/image10.emf"/><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2.xml"/><Relationship Id="rId1" Type="http://schemas.openxmlformats.org/officeDocument/2006/relationships/vmlDrawing" Target="../drawings/vmlDrawing19.v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3.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vmlDrawing" Target="../drawings/vmlDrawing21.vml"/><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vmlDrawing" Target="../drawings/vmlDrawing22.vml"/><Relationship Id="rId5" Type="http://schemas.openxmlformats.org/officeDocument/2006/relationships/image" Target="../media/image10.emf"/><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5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63046799"/>
              </p:ext>
            </p:extLst>
          </p:nvPr>
        </p:nvGraphicFramePr>
        <p:xfrm>
          <a:off x="5259671" y="1713905"/>
          <a:ext cx="6227806" cy="340915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smtClean="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Low Power Flow </a:t>
                      </a:r>
                      <a:r>
                        <a:rPr lang="en-US" sz="2400" b="0" smtClean="0">
                          <a:solidFill>
                            <a:schemeClr val="bg1"/>
                          </a:solidFill>
                          <a:latin typeface="DIN" pitchFamily="50" charset="0"/>
                        </a:rPr>
                        <a:t>for Verification</a:t>
                      </a:r>
                      <a:endParaRPr lang="en-US" sz="2400" b="0" dirty="0" smtClean="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Low Power Verification</a:t>
                      </a:r>
                      <a:r>
                        <a:rPr lang="en-US" sz="2400" b="0" baseline="0" dirty="0">
                          <a:solidFill>
                            <a:schemeClr val="bg1"/>
                          </a:solidFill>
                          <a:latin typeface="DIN" pitchFamily="50" charset="0"/>
                        </a:rPr>
                        <a:t> </a:t>
                      </a:r>
                      <a:r>
                        <a:rPr lang="en-US" sz="2400" b="0" baseline="0" dirty="0" smtClean="0">
                          <a:solidFill>
                            <a:schemeClr val="bg1"/>
                          </a:solidFill>
                          <a:latin typeface="DIN" pitchFamily="50" charset="0"/>
                        </a:rPr>
                        <a:t>Tools</a:t>
                      </a:r>
                      <a:endParaRPr lang="en-US" sz="2400" b="0" dirty="0" smtClean="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baseline="0" dirty="0" smtClean="0">
                          <a:solidFill>
                            <a:schemeClr val="bg1"/>
                          </a:solidFill>
                          <a:latin typeface="DIN" pitchFamily="50" charset="0"/>
                        </a:rPr>
                        <a:t>Dec’14 LP Release &amp; Status</a:t>
                      </a:r>
                      <a:endParaRPr lang="en-US" sz="2400" b="0" dirty="0" smtClean="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2354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7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Next Steps</a:t>
            </a:r>
            <a:endParaRPr lang="en-US" sz="2400" dirty="0"/>
          </a:p>
        </p:txBody>
      </p:sp>
      <p:sp>
        <p:nvSpPr>
          <p:cNvPr id="5" name="TextBox 4"/>
          <p:cNvSpPr txBox="1"/>
          <p:nvPr/>
        </p:nvSpPr>
        <p:spPr bwMode="auto">
          <a:xfrm>
            <a:off x="793105" y="1278294"/>
            <a:ext cx="9358605" cy="3139321"/>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Multi Voltage domain support</a:t>
            </a:r>
          </a:p>
          <a:p>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UPF or IEEE 1801 power format </a:t>
            </a:r>
            <a:r>
              <a:rPr lang="en-US" dirty="0" smtClean="0">
                <a:solidFill>
                  <a:schemeClr val="bg1"/>
                </a:solidFill>
                <a:latin typeface="DIN"/>
              </a:rPr>
              <a:t>support</a:t>
            </a:r>
          </a:p>
          <a:p>
            <a:pPr marL="285750" indent="-285750">
              <a:buFont typeface="Wingdings" panose="05000000000000000000" pitchFamily="2" charset="2"/>
              <a:buChar char="Ø"/>
            </a:pPr>
            <a:endParaRPr lang="en-US" dirty="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Re-organization of </a:t>
            </a:r>
            <a:r>
              <a:rPr lang="en-US" dirty="0" err="1" smtClean="0">
                <a:solidFill>
                  <a:schemeClr val="bg1"/>
                </a:solidFill>
                <a:latin typeface="DIN"/>
              </a:rPr>
              <a:t>NoC</a:t>
            </a:r>
            <a:r>
              <a:rPr lang="en-US" dirty="0" smtClean="0">
                <a:solidFill>
                  <a:schemeClr val="bg1"/>
                </a:solidFill>
                <a:latin typeface="DIN"/>
              </a:rPr>
              <a:t> for LP </a:t>
            </a:r>
            <a:r>
              <a:rPr lang="en-US" dirty="0" err="1" smtClean="0">
                <a:solidFill>
                  <a:schemeClr val="bg1"/>
                </a:solidFill>
                <a:latin typeface="DIN"/>
              </a:rPr>
              <a:t>PnR</a:t>
            </a:r>
            <a:endParaRPr lang="en-US" dirty="0" smtClean="0">
              <a:solidFill>
                <a:schemeClr val="bg1"/>
              </a:solidFill>
              <a:latin typeface="DIN"/>
            </a:endParaRPr>
          </a:p>
          <a:p>
            <a:pPr marL="285750" indent="-285750">
              <a:buFont typeface="Wingdings" panose="05000000000000000000" pitchFamily="2" charset="2"/>
              <a:buChar char="Ø"/>
            </a:pPr>
            <a:endParaRPr lang="en-US" dirty="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Low Power L2 HW FSM, higher performance than L1 HW FSM with power sequence abort support</a:t>
            </a:r>
          </a:p>
          <a:p>
            <a:pPr marL="285750" indent="-285750">
              <a:buFont typeface="Wingdings" panose="05000000000000000000" pitchFamily="2" charset="2"/>
              <a:buChar char="Ø"/>
            </a:pPr>
            <a:endParaRPr lang="en-US" dirty="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Single Vs Multi Power domain </a:t>
            </a:r>
            <a:r>
              <a:rPr lang="en-US" dirty="0" err="1" smtClean="0">
                <a:solidFill>
                  <a:schemeClr val="bg1"/>
                </a:solidFill>
                <a:latin typeface="DIN"/>
              </a:rPr>
              <a:t>NoC</a:t>
            </a:r>
            <a:r>
              <a:rPr lang="en-US" dirty="0" smtClean="0">
                <a:solidFill>
                  <a:schemeClr val="bg1"/>
                </a:solidFill>
                <a:latin typeface="DIN"/>
              </a:rPr>
              <a:t> power saving analysis</a:t>
            </a:r>
            <a:endParaRPr lang="en-US" dirty="0">
              <a:solidFill>
                <a:schemeClr val="bg1"/>
              </a:solidFill>
              <a:latin typeface="DIN"/>
            </a:endParaRPr>
          </a:p>
          <a:p>
            <a:endParaRPr lang="en-US" dirty="0" smtClean="0">
              <a:solidFill>
                <a:schemeClr val="bg1"/>
              </a:solidFill>
              <a:latin typeface="DIN"/>
            </a:endParaRPr>
          </a:p>
        </p:txBody>
      </p:sp>
    </p:spTree>
    <p:extLst>
      <p:ext uri="{BB962C8B-B14F-4D97-AF65-F5344CB8AC3E}">
        <p14:creationId xmlns:p14="http://schemas.microsoft.com/office/powerpoint/2010/main" val="40728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24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79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Features</a:t>
            </a:r>
            <a:endParaRPr lang="en-US" sz="2400" dirty="0"/>
          </a:p>
        </p:txBody>
      </p:sp>
      <p:sp>
        <p:nvSpPr>
          <p:cNvPr id="5" name="TextBox 4"/>
          <p:cNvSpPr txBox="1"/>
          <p:nvPr/>
        </p:nvSpPr>
        <p:spPr bwMode="auto">
          <a:xfrm>
            <a:off x="793105" y="1278294"/>
            <a:ext cx="10421235" cy="2831544"/>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latin typeface="DIN"/>
              </a:rPr>
              <a:t>Clock Gating</a:t>
            </a:r>
          </a:p>
          <a:p>
            <a:pPr marL="800100" lvl="1" indent="-342900" algn="just">
              <a:buFont typeface="Wingdings" panose="05000000000000000000" pitchFamily="2" charset="2"/>
              <a:buChar char="Ø"/>
            </a:pPr>
            <a:r>
              <a:rPr lang="en-US" sz="2000" dirty="0" smtClean="0">
                <a:solidFill>
                  <a:schemeClr val="bg1"/>
                </a:solidFill>
                <a:latin typeface="DIN"/>
              </a:rPr>
              <a:t>Fine Grained CG: Synthesis based </a:t>
            </a:r>
          </a:p>
          <a:p>
            <a:pPr marL="800100" lvl="1" indent="-342900" algn="just">
              <a:buFont typeface="Wingdings" panose="05000000000000000000" pitchFamily="2" charset="2"/>
              <a:buChar char="Ø"/>
            </a:pPr>
            <a:r>
              <a:rPr lang="en-US" sz="2000" dirty="0" smtClean="0">
                <a:solidFill>
                  <a:schemeClr val="bg1"/>
                </a:solidFill>
                <a:latin typeface="DIN"/>
              </a:rPr>
              <a:t>Coarse Grained CG: At </a:t>
            </a:r>
            <a:r>
              <a:rPr lang="en-US" sz="2000" dirty="0" err="1" smtClean="0">
                <a:solidFill>
                  <a:schemeClr val="bg1"/>
                </a:solidFill>
                <a:latin typeface="DIN"/>
              </a:rPr>
              <a:t>NoC</a:t>
            </a:r>
            <a:r>
              <a:rPr lang="en-US" sz="2000" dirty="0" smtClean="0">
                <a:solidFill>
                  <a:schemeClr val="bg1"/>
                </a:solidFill>
                <a:latin typeface="DIN"/>
              </a:rPr>
              <a:t> element level</a:t>
            </a:r>
          </a:p>
          <a:p>
            <a:pPr marL="800100" lvl="1" indent="-342900" algn="just">
              <a:buFont typeface="Wingdings" panose="05000000000000000000" pitchFamily="2" charset="2"/>
              <a:buChar char="Ø"/>
            </a:pPr>
            <a:r>
              <a:rPr lang="en-US" sz="2000" dirty="0" smtClean="0">
                <a:solidFill>
                  <a:schemeClr val="bg1"/>
                </a:solidFill>
                <a:latin typeface="DIN"/>
              </a:rPr>
              <a:t>System Level CG: External control of </a:t>
            </a:r>
            <a:r>
              <a:rPr lang="en-US" sz="2000" dirty="0" err="1" smtClean="0">
                <a:solidFill>
                  <a:schemeClr val="bg1"/>
                </a:solidFill>
                <a:latin typeface="DIN"/>
              </a:rPr>
              <a:t>NoC</a:t>
            </a:r>
            <a:r>
              <a:rPr lang="en-US" sz="2000" dirty="0" smtClean="0">
                <a:solidFill>
                  <a:schemeClr val="bg1"/>
                </a:solidFill>
                <a:latin typeface="DIN"/>
              </a:rPr>
              <a:t> element level clocks</a:t>
            </a:r>
          </a:p>
          <a:p>
            <a:pPr lvl="1" algn="just"/>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Power Gating in </a:t>
            </a:r>
            <a:r>
              <a:rPr lang="en-US" sz="2000" dirty="0">
                <a:solidFill>
                  <a:schemeClr val="bg1"/>
                </a:solidFill>
                <a:latin typeface="DIN"/>
              </a:rPr>
              <a:t>s</a:t>
            </a:r>
            <a:r>
              <a:rPr lang="en-US" sz="2000" dirty="0" smtClean="0">
                <a:solidFill>
                  <a:schemeClr val="bg1"/>
                </a:solidFill>
                <a:latin typeface="DIN"/>
              </a:rPr>
              <a:t>ingle voltage </a:t>
            </a:r>
            <a:r>
              <a:rPr lang="en-US" sz="2000" dirty="0" err="1" smtClean="0">
                <a:solidFill>
                  <a:schemeClr val="bg1"/>
                </a:solidFill>
                <a:latin typeface="DIN"/>
              </a:rPr>
              <a:t>NoC</a:t>
            </a: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dirty="0" smtClean="0">
                <a:solidFill>
                  <a:schemeClr val="bg1"/>
                </a:solidFill>
                <a:latin typeface="DIN"/>
              </a:rPr>
              <a:t>Power gating of individual </a:t>
            </a:r>
            <a:r>
              <a:rPr lang="en-US" sz="2000" dirty="0" err="1" smtClean="0">
                <a:solidFill>
                  <a:schemeClr val="bg1"/>
                </a:solidFill>
                <a:latin typeface="DIN"/>
              </a:rPr>
              <a:t>NoC</a:t>
            </a:r>
            <a:r>
              <a:rPr lang="en-US" sz="2000" dirty="0" smtClean="0">
                <a:solidFill>
                  <a:schemeClr val="bg1"/>
                </a:solidFill>
                <a:latin typeface="DIN"/>
              </a:rPr>
              <a:t> elements or group of </a:t>
            </a:r>
            <a:r>
              <a:rPr lang="en-US" sz="2000" dirty="0" err="1" smtClean="0">
                <a:solidFill>
                  <a:schemeClr val="bg1"/>
                </a:solidFill>
                <a:latin typeface="DIN"/>
              </a:rPr>
              <a:t>NoC</a:t>
            </a:r>
            <a:r>
              <a:rPr lang="en-US" sz="2000" dirty="0" smtClean="0">
                <a:solidFill>
                  <a:schemeClr val="bg1"/>
                </a:solidFill>
                <a:latin typeface="DIN"/>
              </a:rPr>
              <a:t> elements</a:t>
            </a:r>
            <a:endParaRPr lang="en-US" sz="2000" dirty="0">
              <a:solidFill>
                <a:schemeClr val="bg1"/>
              </a:solidFill>
              <a:latin typeface="DIN"/>
            </a:endParaRPr>
          </a:p>
          <a:p>
            <a:pPr algn="just"/>
            <a:endParaRPr lang="en-US" sz="1800" b="1" dirty="0">
              <a:cs typeface="Arial" charset="0"/>
            </a:endParaRPr>
          </a:p>
        </p:txBody>
      </p:sp>
      <p:grpSp>
        <p:nvGrpSpPr>
          <p:cNvPr id="7" name="Group 6"/>
          <p:cNvGrpSpPr/>
          <p:nvPr/>
        </p:nvGrpSpPr>
        <p:grpSpPr>
          <a:xfrm>
            <a:off x="7204989" y="4123779"/>
            <a:ext cx="3051110" cy="1632857"/>
            <a:chOff x="5169159" y="4348065"/>
            <a:chExt cx="3051110" cy="1632857"/>
          </a:xfrm>
        </p:grpSpPr>
        <p:sp>
          <p:nvSpPr>
            <p:cNvPr id="4" name="Explosion 1 3"/>
            <p:cNvSpPr/>
            <p:nvPr/>
          </p:nvSpPr>
          <p:spPr>
            <a:xfrm>
              <a:off x="5169159" y="4348065"/>
              <a:ext cx="3051110" cy="1632857"/>
            </a:xfrm>
            <a:prstGeom prst="irregularSeal1">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p>
          </p:txBody>
        </p:sp>
        <p:sp>
          <p:nvSpPr>
            <p:cNvPr id="6" name="TextBox 5"/>
            <p:cNvSpPr txBox="1"/>
            <p:nvPr/>
          </p:nvSpPr>
          <p:spPr bwMode="auto">
            <a:xfrm>
              <a:off x="5896947" y="4795935"/>
              <a:ext cx="2323322" cy="646331"/>
            </a:xfrm>
            <a:prstGeom prst="rect">
              <a:avLst/>
            </a:prstGeom>
            <a:noFill/>
            <a:ln w="9525">
              <a:noFill/>
              <a:miter lim="800000"/>
              <a:headEnd/>
              <a:tailEnd/>
            </a:ln>
          </p:spPr>
          <p:txBody>
            <a:bodyPr wrap="square" rtlCol="0">
              <a:spAutoFit/>
            </a:bodyPr>
            <a:lstStyle/>
            <a:p>
              <a:r>
                <a:rPr lang="en-US" b="1" dirty="0" smtClean="0">
                  <a:cs typeface="Arial" charset="0"/>
                </a:rPr>
                <a:t>Today’s focus on Power Gating</a:t>
              </a:r>
              <a:endParaRPr lang="en-US" sz="1800" b="1" dirty="0">
                <a:cs typeface="Arial" charset="0"/>
              </a:endParaRPr>
            </a:p>
          </p:txBody>
        </p:sp>
      </p:grpSp>
    </p:spTree>
    <p:extLst>
      <p:ext uri="{BB962C8B-B14F-4D97-AF65-F5344CB8AC3E}">
        <p14:creationId xmlns:p14="http://schemas.microsoft.com/office/powerpoint/2010/main" val="324838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7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err="1" smtClean="0"/>
              <a:t>NetSpeed</a:t>
            </a:r>
            <a:r>
              <a:rPr lang="en-US" dirty="0" smtClean="0"/>
              <a:t> Low Power Flow</a:t>
            </a:r>
            <a:endParaRPr lang="en-US" sz="2400" dirty="0"/>
          </a:p>
        </p:txBody>
      </p:sp>
      <p:sp>
        <p:nvSpPr>
          <p:cNvPr id="40" name="Rectangle 39"/>
          <p:cNvSpPr/>
          <p:nvPr/>
        </p:nvSpPr>
        <p:spPr>
          <a:xfrm>
            <a:off x="2537721" y="2786330"/>
            <a:ext cx="1676400" cy="685800"/>
          </a:xfrm>
          <a:prstGeom prst="rect">
            <a:avLst/>
          </a:prstGeom>
          <a:solidFill>
            <a:schemeClr val="tx2">
              <a:lumMod val="60000"/>
              <a:lumOff val="40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smtClean="0">
                <a:ln w="19050">
                  <a:solidFill>
                    <a:schemeClr val="bg1"/>
                  </a:solidFill>
                </a:ln>
                <a:solidFill>
                  <a:schemeClr val="bg1"/>
                </a:solidFill>
                <a:latin typeface="DIN"/>
                <a:cs typeface="Arial" panose="020B0604020202020204" pitchFamily="34" charset="0"/>
              </a:rPr>
              <a:t>NocStudio</a:t>
            </a:r>
            <a:endParaRPr lang="en-US" sz="2000" dirty="0">
              <a:ln w="19050">
                <a:solidFill>
                  <a:schemeClr val="bg1"/>
                </a:solidFill>
              </a:ln>
              <a:solidFill>
                <a:schemeClr val="bg1"/>
              </a:solidFill>
              <a:latin typeface="DIN"/>
              <a:cs typeface="Arial" panose="020B0604020202020204" pitchFamily="34" charset="0"/>
            </a:endParaRPr>
          </a:p>
        </p:txBody>
      </p:sp>
      <p:cxnSp>
        <p:nvCxnSpPr>
          <p:cNvPr id="24" name="Straight Connector 23"/>
          <p:cNvCxnSpPr/>
          <p:nvPr/>
        </p:nvCxnSpPr>
        <p:spPr>
          <a:xfrm>
            <a:off x="1152253" y="3872202"/>
            <a:ext cx="5949697" cy="8306"/>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61456" y="3873342"/>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167405" y="3867117"/>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bwMode="auto">
          <a:xfrm>
            <a:off x="6363479" y="1670186"/>
            <a:ext cx="5085186" cy="707886"/>
          </a:xfrm>
          <a:prstGeom prst="rect">
            <a:avLst/>
          </a:prstGeom>
          <a:noFill/>
          <a:ln w="9525">
            <a:noFill/>
            <a:miter lim="800000"/>
            <a:headEnd/>
            <a:tailEnd/>
          </a:ln>
        </p:spPr>
        <p:txBody>
          <a:bodyPr wrap="square" rtlCol="0">
            <a:spAutoFit/>
          </a:bodyPr>
          <a:lstStyle/>
          <a:p>
            <a:pPr algn="r"/>
            <a:r>
              <a:rPr lang="en-US" sz="2000" dirty="0">
                <a:solidFill>
                  <a:schemeClr val="bg1"/>
                </a:solidFill>
                <a:latin typeface="DIN"/>
                <a:cs typeface="Arial" charset="0"/>
              </a:rPr>
              <a:t>I</a:t>
            </a:r>
            <a:r>
              <a:rPr lang="en-US" sz="2000" dirty="0" smtClean="0">
                <a:solidFill>
                  <a:schemeClr val="bg1"/>
                </a:solidFill>
                <a:latin typeface="DIN"/>
                <a:cs typeface="Arial" charset="0"/>
              </a:rPr>
              <a:t>nput specification contains power domains and profiles</a:t>
            </a:r>
            <a:endParaRPr lang="en-US" sz="2000" dirty="0">
              <a:solidFill>
                <a:schemeClr val="bg1"/>
              </a:solidFill>
              <a:latin typeface="DIN"/>
              <a:cs typeface="Arial" charset="0"/>
            </a:endParaRPr>
          </a:p>
        </p:txBody>
      </p:sp>
      <p:cxnSp>
        <p:nvCxnSpPr>
          <p:cNvPr id="49" name="Straight Connector 48"/>
          <p:cNvCxnSpPr/>
          <p:nvPr/>
        </p:nvCxnSpPr>
        <p:spPr>
          <a:xfrm>
            <a:off x="2650028" y="3704380"/>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bwMode="auto">
          <a:xfrm>
            <a:off x="4468487" y="2589854"/>
            <a:ext cx="6971144" cy="1015663"/>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Understands </a:t>
            </a:r>
            <a:r>
              <a:rPr lang="en-US" sz="2000" dirty="0">
                <a:solidFill>
                  <a:schemeClr val="bg1"/>
                </a:solidFill>
                <a:latin typeface="DIN"/>
                <a:cs typeface="Arial" charset="0"/>
              </a:rPr>
              <a:t>T</a:t>
            </a:r>
            <a:r>
              <a:rPr lang="en-US" sz="2000" dirty="0" smtClean="0">
                <a:solidFill>
                  <a:schemeClr val="bg1"/>
                </a:solidFill>
                <a:latin typeface="DIN"/>
                <a:cs typeface="Arial" charset="0"/>
              </a:rPr>
              <a:t>raffic and Power profiles</a:t>
            </a:r>
          </a:p>
          <a:p>
            <a:pPr algn="r"/>
            <a:r>
              <a:rPr lang="en-US" sz="2000" dirty="0" smtClean="0">
                <a:solidFill>
                  <a:schemeClr val="bg1"/>
                </a:solidFill>
                <a:latin typeface="DIN"/>
                <a:cs typeface="Arial" charset="0"/>
              </a:rPr>
              <a:t>Does analysis/optimization for power domains Generates low power collateral </a:t>
            </a:r>
            <a:endParaRPr lang="en-US" sz="2000" dirty="0">
              <a:solidFill>
                <a:schemeClr val="bg1"/>
              </a:solidFill>
              <a:latin typeface="DIN"/>
              <a:cs typeface="Arial" charset="0"/>
            </a:endParaRPr>
          </a:p>
        </p:txBody>
      </p:sp>
      <p:sp>
        <p:nvSpPr>
          <p:cNvPr id="51" name="TextBox 50"/>
          <p:cNvSpPr txBox="1"/>
          <p:nvPr/>
        </p:nvSpPr>
        <p:spPr bwMode="auto">
          <a:xfrm>
            <a:off x="5220512" y="3716679"/>
            <a:ext cx="6203269" cy="1631216"/>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Power Aware Design &amp; </a:t>
            </a:r>
            <a:r>
              <a:rPr lang="en-US" sz="2000" dirty="0" err="1" smtClean="0">
                <a:solidFill>
                  <a:schemeClr val="bg1"/>
                </a:solidFill>
                <a:latin typeface="DIN"/>
                <a:cs typeface="Arial" charset="0"/>
              </a:rPr>
              <a:t>Verif</a:t>
            </a:r>
            <a:r>
              <a:rPr lang="en-US" sz="2000" dirty="0" smtClean="0">
                <a:solidFill>
                  <a:schemeClr val="bg1"/>
                </a:solidFill>
                <a:latin typeface="DIN"/>
                <a:cs typeface="Arial" charset="0"/>
              </a:rPr>
              <a:t>:  </a:t>
            </a:r>
          </a:p>
          <a:p>
            <a:pPr algn="r"/>
            <a:r>
              <a:rPr lang="en-US" sz="2000" dirty="0" smtClean="0">
                <a:solidFill>
                  <a:schemeClr val="bg1"/>
                </a:solidFill>
                <a:latin typeface="DIN"/>
                <a:cs typeface="Arial" charset="0"/>
              </a:rPr>
              <a:t>CPF - Power Intent </a:t>
            </a:r>
          </a:p>
          <a:p>
            <a:pPr algn="r"/>
            <a:r>
              <a:rPr lang="en-US" sz="2000" dirty="0" smtClean="0">
                <a:solidFill>
                  <a:schemeClr val="bg1"/>
                </a:solidFill>
                <a:latin typeface="DIN"/>
                <a:cs typeface="Arial" charset="0"/>
              </a:rPr>
              <a:t>RTL with LP controls</a:t>
            </a:r>
          </a:p>
          <a:p>
            <a:pPr algn="r"/>
            <a:r>
              <a:rPr lang="en-US" sz="2000" dirty="0" smtClean="0">
                <a:solidFill>
                  <a:schemeClr val="bg1"/>
                </a:solidFill>
                <a:latin typeface="DIN"/>
                <a:cs typeface="Arial" charset="0"/>
              </a:rPr>
              <a:t>Low Power Sequences</a:t>
            </a:r>
          </a:p>
          <a:p>
            <a:pPr algn="r"/>
            <a:r>
              <a:rPr lang="en-US" sz="2000" dirty="0" smtClean="0">
                <a:solidFill>
                  <a:schemeClr val="bg1"/>
                </a:solidFill>
                <a:latin typeface="DIN"/>
                <a:cs typeface="Arial" charset="0"/>
              </a:rPr>
              <a:t>Assertions &amp; Checkers</a:t>
            </a:r>
            <a:endParaRPr lang="en-US" sz="2000" dirty="0">
              <a:solidFill>
                <a:schemeClr val="bg1"/>
              </a:solidFill>
              <a:latin typeface="DIN"/>
              <a:cs typeface="Arial" charset="0"/>
            </a:endParaRPr>
          </a:p>
        </p:txBody>
      </p:sp>
      <p:cxnSp>
        <p:nvCxnSpPr>
          <p:cNvPr id="22" name="Straight Connector 21"/>
          <p:cNvCxnSpPr/>
          <p:nvPr/>
        </p:nvCxnSpPr>
        <p:spPr>
          <a:xfrm>
            <a:off x="2647157" y="2493804"/>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276672" y="4388693"/>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CPFs</a:t>
            </a:r>
          </a:p>
        </p:txBody>
      </p:sp>
      <p:sp>
        <p:nvSpPr>
          <p:cNvPr id="26" name="Rounded Rectangle 25"/>
          <p:cNvSpPr/>
          <p:nvPr/>
        </p:nvSpPr>
        <p:spPr>
          <a:xfrm>
            <a:off x="2285862" y="439179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aware RTL</a:t>
            </a:r>
          </a:p>
        </p:txBody>
      </p:sp>
      <p:sp>
        <p:nvSpPr>
          <p:cNvPr id="30" name="Rounded Rectangle 29"/>
          <p:cNvSpPr/>
          <p:nvPr/>
        </p:nvSpPr>
        <p:spPr>
          <a:xfrm>
            <a:off x="4295056" y="439490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Sequences</a:t>
            </a:r>
          </a:p>
        </p:txBody>
      </p:sp>
      <p:sp>
        <p:nvSpPr>
          <p:cNvPr id="9" name="Rounded Rectangle 8"/>
          <p:cNvSpPr/>
          <p:nvPr/>
        </p:nvSpPr>
        <p:spPr>
          <a:xfrm>
            <a:off x="2547048" y="1670186"/>
            <a:ext cx="1676400" cy="582744"/>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t>
            </a:r>
            <a:r>
              <a:rPr lang="en-US" dirty="0" err="1" smtClean="0"/>
              <a:t>NoC</a:t>
            </a:r>
            <a:r>
              <a:rPr lang="en-US" dirty="0" smtClean="0"/>
              <a:t> </a:t>
            </a:r>
            <a:r>
              <a:rPr lang="en-US" dirty="0" err="1" smtClean="0"/>
              <a:t>Config</a:t>
            </a:r>
            <a:endParaRPr lang="en-US" dirty="0" smtClean="0"/>
          </a:p>
        </p:txBody>
      </p:sp>
      <p:cxnSp>
        <p:nvCxnSpPr>
          <p:cNvPr id="31" name="Straight Arrow Connector 30"/>
          <p:cNvCxnSpPr/>
          <p:nvPr/>
        </p:nvCxnSpPr>
        <p:spPr>
          <a:xfrm>
            <a:off x="3385252" y="2252930"/>
            <a:ext cx="0" cy="533400"/>
          </a:xfrm>
          <a:prstGeom prst="straightConnector1">
            <a:avLst/>
          </a:prstGeom>
          <a:ln w="25400">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64435" y="3870234"/>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79029" y="3469028"/>
            <a:ext cx="0" cy="411480"/>
          </a:xfrm>
          <a:prstGeom prst="straightConnector1">
            <a:avLst/>
          </a:prstGeom>
          <a:ln w="2540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248270" y="4398018"/>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AIP</a:t>
            </a:r>
          </a:p>
        </p:txBody>
      </p:sp>
      <p:cxnSp>
        <p:nvCxnSpPr>
          <p:cNvPr id="38" name="Straight Arrow Connector 37"/>
          <p:cNvCxnSpPr/>
          <p:nvPr/>
        </p:nvCxnSpPr>
        <p:spPr>
          <a:xfrm>
            <a:off x="7101950" y="3870225"/>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8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286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 name="Title 2"/>
          <p:cNvSpPr>
            <a:spLocks noGrp="1"/>
          </p:cNvSpPr>
          <p:nvPr>
            <p:ph type="title"/>
          </p:nvPr>
        </p:nvSpPr>
        <p:spPr/>
        <p:txBody>
          <a:bodyPr>
            <a:noAutofit/>
          </a:bodyPr>
          <a:lstStyle/>
          <a:p>
            <a:r>
              <a:rPr lang="en-US" dirty="0" smtClean="0"/>
              <a:t>CPF and RTL Generation</a:t>
            </a:r>
            <a:endParaRPr lang="en-US" sz="2400" dirty="0"/>
          </a:p>
        </p:txBody>
      </p:sp>
      <p:sp>
        <p:nvSpPr>
          <p:cNvPr id="5" name="TextBox 4"/>
          <p:cNvSpPr txBox="1"/>
          <p:nvPr/>
        </p:nvSpPr>
        <p:spPr bwMode="auto">
          <a:xfrm>
            <a:off x="793092" y="1174782"/>
            <a:ext cx="10628281" cy="1938992"/>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a:solidFill>
                  <a:schemeClr val="bg1"/>
                </a:solidFill>
                <a:latin typeface="DIN"/>
              </a:rPr>
              <a:t>Hierarchical CPFs (</a:t>
            </a:r>
            <a:r>
              <a:rPr lang="en-US" sz="2000" dirty="0" smtClean="0">
                <a:solidFill>
                  <a:schemeClr val="bg1"/>
                </a:solidFill>
                <a:latin typeface="DIN"/>
              </a:rPr>
              <a:t>v1.1</a:t>
            </a:r>
            <a:r>
              <a:rPr lang="en-US" sz="2000" dirty="0">
                <a:solidFill>
                  <a:schemeClr val="bg1"/>
                </a:solidFill>
                <a:latin typeface="DIN"/>
              </a:rPr>
              <a:t>) </a:t>
            </a:r>
            <a:r>
              <a:rPr lang="en-US" sz="2000" dirty="0" smtClean="0">
                <a:solidFill>
                  <a:schemeClr val="bg1"/>
                </a:solidFill>
                <a:latin typeface="DIN"/>
              </a:rPr>
              <a:t>generated with </a:t>
            </a:r>
            <a:r>
              <a:rPr lang="en-US" sz="2000" b="1" dirty="0" smtClean="0">
                <a:solidFill>
                  <a:schemeClr val="bg1"/>
                </a:solidFill>
                <a:latin typeface="DIN"/>
              </a:rPr>
              <a:t>COMPLETE</a:t>
            </a:r>
            <a:r>
              <a:rPr lang="en-US" sz="2000" dirty="0" smtClean="0">
                <a:solidFill>
                  <a:schemeClr val="bg1"/>
                </a:solidFill>
                <a:latin typeface="DIN"/>
              </a:rPr>
              <a:t> power </a:t>
            </a:r>
            <a:r>
              <a:rPr lang="en-US" sz="2000" dirty="0">
                <a:solidFill>
                  <a:schemeClr val="bg1"/>
                </a:solidFill>
                <a:latin typeface="DIN"/>
              </a:rPr>
              <a:t>i</a:t>
            </a:r>
            <a:r>
              <a:rPr lang="en-US" sz="2000" dirty="0" smtClean="0">
                <a:solidFill>
                  <a:schemeClr val="bg1"/>
                </a:solidFill>
                <a:latin typeface="DIN"/>
              </a:rPr>
              <a:t>ntent specification</a:t>
            </a:r>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Generates </a:t>
            </a:r>
            <a:r>
              <a:rPr lang="en-US" sz="2000" dirty="0">
                <a:solidFill>
                  <a:schemeClr val="bg1"/>
                </a:solidFill>
                <a:latin typeface="DIN"/>
              </a:rPr>
              <a:t>Hierarchical CPFs </a:t>
            </a:r>
            <a:r>
              <a:rPr lang="en-US" sz="2000" dirty="0" smtClean="0">
                <a:solidFill>
                  <a:schemeClr val="bg1"/>
                </a:solidFill>
                <a:latin typeface="DIN"/>
              </a:rPr>
              <a:t>for RTL Simulation and Synthesis </a:t>
            </a:r>
            <a:r>
              <a:rPr lang="en-US" sz="2000" dirty="0">
                <a:solidFill>
                  <a:schemeClr val="bg1"/>
                </a:solidFill>
                <a:latin typeface="DIN"/>
              </a:rPr>
              <a:t>for </a:t>
            </a:r>
            <a:r>
              <a:rPr lang="en-US" sz="2000" dirty="0" smtClean="0">
                <a:solidFill>
                  <a:schemeClr val="bg1"/>
                </a:solidFill>
                <a:latin typeface="DIN"/>
              </a:rPr>
              <a:t>RCP </a:t>
            </a:r>
            <a:r>
              <a:rPr lang="en-US" sz="2000" dirty="0">
                <a:solidFill>
                  <a:schemeClr val="bg1"/>
                </a:solidFill>
                <a:latin typeface="DIN"/>
              </a:rPr>
              <a:t>including v</a:t>
            </a:r>
            <a:r>
              <a:rPr lang="en-US" sz="2000" dirty="0" smtClean="0">
                <a:solidFill>
                  <a:schemeClr val="bg1"/>
                </a:solidFill>
                <a:latin typeface="DIN"/>
              </a:rPr>
              <a:t>oltage nets, low power libs</a:t>
            </a:r>
          </a:p>
          <a:p>
            <a:pPr marL="342900" indent="-342900" algn="just">
              <a:buFont typeface="Wingdings" panose="05000000000000000000" pitchFamily="2" charset="2"/>
              <a:buChar char="Ø"/>
            </a:pPr>
            <a:r>
              <a:rPr lang="en-US" sz="2000" dirty="0" smtClean="0">
                <a:solidFill>
                  <a:schemeClr val="bg1"/>
                </a:solidFill>
                <a:latin typeface="DIN"/>
              </a:rPr>
              <a:t>Isolation rules with port level information, easier for post-synthesis integration</a:t>
            </a:r>
          </a:p>
        </p:txBody>
      </p:sp>
      <p:sp>
        <p:nvSpPr>
          <p:cNvPr id="7" name="TextBox 6"/>
          <p:cNvSpPr txBox="1"/>
          <p:nvPr/>
        </p:nvSpPr>
        <p:spPr bwMode="auto">
          <a:xfrm>
            <a:off x="793104" y="3547020"/>
            <a:ext cx="10516125" cy="2554545"/>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latin typeface="DIN"/>
              </a:rPr>
              <a:t>Generates RTL for two types of low power architectures</a:t>
            </a:r>
          </a:p>
          <a:p>
            <a:pPr marL="800100" lvl="1" indent="-342900" algn="just">
              <a:buFont typeface="Wingdings" panose="05000000000000000000" pitchFamily="2" charset="2"/>
              <a:buChar char="Ø"/>
            </a:pPr>
            <a:r>
              <a:rPr lang="en-US" sz="2000" dirty="0" smtClean="0">
                <a:solidFill>
                  <a:schemeClr val="bg1"/>
                </a:solidFill>
                <a:latin typeface="DIN"/>
              </a:rPr>
              <a:t>SW controlled power sequencing assuming external  PMC</a:t>
            </a:r>
          </a:p>
          <a:p>
            <a:pPr marL="800100" lvl="1" indent="-342900" algn="just">
              <a:buFont typeface="Wingdings" panose="05000000000000000000" pitchFamily="2" charset="2"/>
              <a:buChar char="Ø"/>
            </a:pPr>
            <a:r>
              <a:rPr lang="en-US" sz="2000" dirty="0" smtClean="0">
                <a:solidFill>
                  <a:schemeClr val="bg1"/>
                </a:solidFill>
                <a:latin typeface="DIN"/>
              </a:rPr>
              <a:t>Level-1 HW State machine assisted power sequence, reducing PMC tasks</a:t>
            </a:r>
            <a:endParaRPr lang="en-US" sz="2000" dirty="0">
              <a:solidFill>
                <a:schemeClr val="bg1"/>
              </a:solidFill>
              <a:latin typeface="DIN"/>
            </a:endParaRPr>
          </a:p>
          <a:p>
            <a:pPr marL="342900" indent="-342900" algn="just">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creates configuration registers in REGBUS layer elements and connects these to Bridges/Routers </a:t>
            </a:r>
          </a:p>
          <a:p>
            <a:pPr marL="342900" indent="-342900" algn="just">
              <a:buFont typeface="Wingdings" panose="05000000000000000000" pitchFamily="2" charset="2"/>
              <a:buChar char="Ø"/>
            </a:pPr>
            <a:r>
              <a:rPr lang="en-US" sz="2000" dirty="0" smtClean="0">
                <a:solidFill>
                  <a:schemeClr val="bg1"/>
                </a:solidFill>
                <a:latin typeface="DIN"/>
              </a:rPr>
              <a:t>HW State machine based sequencing is (2-3)x lower instruction count</a:t>
            </a:r>
            <a:endParaRPr lang="en-US" sz="2000" dirty="0">
              <a:solidFill>
                <a:schemeClr val="bg1"/>
              </a:solidFill>
              <a:latin typeface="DIN"/>
            </a:endParaRPr>
          </a:p>
        </p:txBody>
      </p:sp>
    </p:spTree>
    <p:extLst>
      <p:ext uri="{BB962C8B-B14F-4D97-AF65-F5344CB8AC3E}">
        <p14:creationId xmlns:p14="http://schemas.microsoft.com/office/powerpoint/2010/main" val="6055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4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LP Sequences</a:t>
            </a:r>
            <a:endParaRPr lang="en-US" sz="2400" dirty="0"/>
          </a:p>
        </p:txBody>
      </p:sp>
      <p:sp>
        <p:nvSpPr>
          <p:cNvPr id="5" name="TextBox 4"/>
          <p:cNvSpPr txBox="1"/>
          <p:nvPr/>
        </p:nvSpPr>
        <p:spPr bwMode="auto">
          <a:xfrm>
            <a:off x="793105" y="1278294"/>
            <a:ext cx="10447114" cy="5016758"/>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err="1">
                <a:solidFill>
                  <a:schemeClr val="bg1"/>
                </a:solidFill>
                <a:latin typeface="DIN"/>
              </a:rPr>
              <a:t>NocStudio</a:t>
            </a:r>
            <a:r>
              <a:rPr lang="en-US" sz="2000" dirty="0">
                <a:solidFill>
                  <a:schemeClr val="bg1"/>
                </a:solidFill>
                <a:latin typeface="DIN"/>
              </a:rPr>
              <a:t> creates </a:t>
            </a:r>
            <a:r>
              <a:rPr lang="en-US" sz="2000" dirty="0" smtClean="0">
                <a:solidFill>
                  <a:schemeClr val="bg1"/>
                </a:solidFill>
                <a:latin typeface="DIN"/>
              </a:rPr>
              <a:t>SW and HW power </a:t>
            </a:r>
            <a:r>
              <a:rPr lang="en-US" sz="2000" dirty="0">
                <a:solidFill>
                  <a:schemeClr val="bg1"/>
                </a:solidFill>
                <a:latin typeface="DIN"/>
              </a:rPr>
              <a:t>s</a:t>
            </a:r>
            <a:r>
              <a:rPr lang="en-US" sz="2000" dirty="0" smtClean="0">
                <a:solidFill>
                  <a:schemeClr val="bg1"/>
                </a:solidFill>
                <a:latin typeface="DIN"/>
              </a:rPr>
              <a:t>equence generator. A PERL package invoked </a:t>
            </a:r>
            <a:r>
              <a:rPr lang="en-US" sz="2000" dirty="0">
                <a:solidFill>
                  <a:schemeClr val="bg1"/>
                </a:solidFill>
                <a:latin typeface="DIN"/>
              </a:rPr>
              <a:t>to generate register programming sequences for switching power </a:t>
            </a:r>
            <a:r>
              <a:rPr lang="en-US" sz="2000" dirty="0" smtClean="0">
                <a:solidFill>
                  <a:schemeClr val="bg1"/>
                </a:solidFill>
                <a:latin typeface="DIN"/>
              </a:rPr>
              <a:t>profiles defined by user in </a:t>
            </a:r>
            <a:r>
              <a:rPr lang="en-US" sz="2000" dirty="0" err="1" smtClean="0">
                <a:solidFill>
                  <a:schemeClr val="bg1"/>
                </a:solidFill>
                <a:latin typeface="DIN"/>
              </a:rPr>
              <a:t>NoC</a:t>
            </a:r>
            <a:r>
              <a:rPr lang="en-US" sz="2000" dirty="0" smtClean="0">
                <a:solidFill>
                  <a:schemeClr val="bg1"/>
                </a:solidFill>
                <a:latin typeface="DIN"/>
              </a:rPr>
              <a:t> </a:t>
            </a:r>
            <a:r>
              <a:rPr lang="en-US" sz="2000" dirty="0" err="1" smtClean="0">
                <a:solidFill>
                  <a:schemeClr val="bg1"/>
                </a:solidFill>
                <a:latin typeface="DIN"/>
              </a:rPr>
              <a:t>config</a:t>
            </a:r>
            <a:endParaRPr lang="en-US" sz="2000" dirty="0" smtClean="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r>
              <a:rPr lang="en-US" sz="2000" dirty="0">
                <a:solidFill>
                  <a:schemeClr val="bg1"/>
                </a:solidFill>
                <a:latin typeface="DIN"/>
                <a:cs typeface="Arial" charset="0"/>
              </a:rPr>
              <a:t>HW FSM sequencing does element level powering down in one go and polls for DONE, and hence (2-3)x faster than </a:t>
            </a:r>
            <a:r>
              <a:rPr lang="en-US" sz="2000" dirty="0" smtClean="0">
                <a:solidFill>
                  <a:schemeClr val="bg1"/>
                </a:solidFill>
                <a:latin typeface="DIN"/>
                <a:cs typeface="Arial" charset="0"/>
              </a:rPr>
              <a:t>SW</a:t>
            </a:r>
          </a:p>
          <a:p>
            <a:pPr marL="342900" indent="-342900" algn="just">
              <a:buFont typeface="Wingdings" panose="05000000000000000000" pitchFamily="2" charset="2"/>
              <a:buChar char="Ø"/>
            </a:pPr>
            <a:endParaRPr lang="en-US" sz="2000" dirty="0" smtClean="0">
              <a:solidFill>
                <a:schemeClr val="bg1"/>
              </a:solidFill>
              <a:latin typeface="DIN"/>
              <a:cs typeface="Arial" charset="0"/>
            </a:endParaRPr>
          </a:p>
          <a:p>
            <a:pPr marL="342900" indent="-342900" algn="just">
              <a:buFont typeface="Wingdings" panose="05000000000000000000" pitchFamily="2" charset="2"/>
              <a:buChar char="Ø"/>
            </a:pPr>
            <a:r>
              <a:rPr lang="en-US" sz="2000" dirty="0" smtClean="0">
                <a:solidFill>
                  <a:schemeClr val="bg1"/>
                </a:solidFill>
                <a:latin typeface="DIN"/>
                <a:cs typeface="Arial" charset="0"/>
              </a:rPr>
              <a:t>Random stimulus generation of fine-grained power cycling of elements during AMBA traffic on/off states</a:t>
            </a:r>
          </a:p>
          <a:p>
            <a:pPr marL="342900" indent="-342900" algn="just">
              <a:buFont typeface="Wingdings" panose="05000000000000000000" pitchFamily="2" charset="2"/>
              <a:buChar char="Ø"/>
            </a:pPr>
            <a:endParaRPr lang="en-US" sz="2000" dirty="0">
              <a:solidFill>
                <a:schemeClr val="bg1"/>
              </a:solidFill>
              <a:latin typeface="DIN"/>
              <a:cs typeface="Arial" charset="0"/>
            </a:endParaRPr>
          </a:p>
          <a:p>
            <a:pPr marL="342900" indent="-342900" algn="just">
              <a:buFont typeface="Wingdings" panose="05000000000000000000" pitchFamily="2" charset="2"/>
              <a:buChar char="Ø"/>
            </a:pPr>
            <a:r>
              <a:rPr lang="en-US" sz="2000" dirty="0">
                <a:solidFill>
                  <a:schemeClr val="bg1"/>
                </a:solidFill>
                <a:latin typeface="DIN"/>
              </a:rPr>
              <a:t>Deadlock free sequences for power gate/enable operations</a:t>
            </a:r>
            <a:endParaRPr lang="en-US" sz="2000" dirty="0" smtClean="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Power gating or enabling sequences gracefully handle transactions that are in progress or outstanding</a:t>
            </a: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p:txBody>
      </p:sp>
    </p:spTree>
    <p:extLst>
      <p:ext uri="{BB962C8B-B14F-4D97-AF65-F5344CB8AC3E}">
        <p14:creationId xmlns:p14="http://schemas.microsoft.com/office/powerpoint/2010/main" val="163768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1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75852" y="1071264"/>
            <a:ext cx="11119974" cy="5016758"/>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creates Assertion IP for LP features at various stage of collateral generation</a:t>
            </a:r>
          </a:p>
          <a:p>
            <a:pPr marL="342900"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SW </a:t>
            </a:r>
            <a:r>
              <a:rPr lang="en-US" sz="2000" b="1" dirty="0" smtClean="0">
                <a:solidFill>
                  <a:schemeClr val="bg1"/>
                </a:solidFill>
                <a:latin typeface="DIN"/>
              </a:rPr>
              <a:t>Testing</a:t>
            </a:r>
            <a:r>
              <a:rPr lang="en-US" sz="2000" b="1" dirty="0" smtClean="0">
                <a:solidFill>
                  <a:schemeClr val="bg1"/>
                </a:solidFill>
                <a:latin typeface="DIN"/>
              </a:rPr>
              <a:t>:</a:t>
            </a:r>
            <a:r>
              <a:rPr lang="en-US" sz="2000" dirty="0" smtClean="0">
                <a:solidFill>
                  <a:schemeClr val="bg1"/>
                </a:solidFill>
                <a:latin typeface="DIN"/>
              </a:rPr>
              <a:t> </a:t>
            </a:r>
            <a:r>
              <a:rPr lang="en-US" sz="2000" dirty="0" smtClean="0">
                <a:solidFill>
                  <a:schemeClr val="bg1"/>
                </a:solidFill>
                <a:latin typeface="DIN"/>
              </a:rPr>
              <a:t>Perl based static </a:t>
            </a:r>
            <a:r>
              <a:rPr lang="en-US" sz="2000" dirty="0" smtClean="0">
                <a:solidFill>
                  <a:schemeClr val="bg1"/>
                </a:solidFill>
                <a:latin typeface="DIN"/>
              </a:rPr>
              <a:t>checks</a:t>
            </a:r>
            <a:r>
              <a:rPr lang="en-US" sz="2000" dirty="0" smtClean="0">
                <a:solidFill>
                  <a:schemeClr val="bg1"/>
                </a:solidFill>
                <a:latin typeface="DIN"/>
              </a:rPr>
              <a:t> </a:t>
            </a:r>
            <a:r>
              <a:rPr lang="en-US" sz="2000" dirty="0" smtClean="0">
                <a:solidFill>
                  <a:schemeClr val="bg1"/>
                </a:solidFill>
                <a:latin typeface="DIN"/>
              </a:rPr>
              <a:t>generated to verify testing of </a:t>
            </a:r>
            <a:r>
              <a:rPr lang="en-US" sz="2000" dirty="0" err="1" smtClean="0">
                <a:solidFill>
                  <a:schemeClr val="bg1"/>
                </a:solidFill>
                <a:latin typeface="DIN"/>
              </a:rPr>
              <a:t>configs</a:t>
            </a:r>
            <a:r>
              <a:rPr lang="en-US" sz="2000" dirty="0" smtClean="0">
                <a:solidFill>
                  <a:schemeClr val="bg1"/>
                </a:solidFill>
                <a:latin typeface="DIN"/>
              </a:rPr>
              <a:t>, CPFs, RTL and Sequences. These checks are performed during collateral </a:t>
            </a:r>
            <a:r>
              <a:rPr lang="en-US" sz="2000" dirty="0" smtClean="0">
                <a:solidFill>
                  <a:schemeClr val="bg1"/>
                </a:solidFill>
                <a:latin typeface="DIN"/>
              </a:rPr>
              <a:t>generation by </a:t>
            </a:r>
            <a:r>
              <a:rPr lang="en-US" sz="2000" dirty="0" err="1" smtClean="0">
                <a:solidFill>
                  <a:schemeClr val="bg1"/>
                </a:solidFill>
                <a:latin typeface="DIN"/>
              </a:rPr>
              <a:t>NocStudio</a:t>
            </a:r>
            <a:endParaRPr lang="en-US" sz="2000" dirty="0" smtClean="0">
              <a:solidFill>
                <a:schemeClr val="bg1"/>
              </a:solidFill>
              <a:latin typeface="DIN"/>
            </a:endParaRPr>
          </a:p>
          <a:p>
            <a:pPr marL="800100" lvl="1" indent="-342900" algn="just">
              <a:buFont typeface="Wingdings" panose="05000000000000000000" pitchFamily="2" charset="2"/>
              <a:buChar char="Ø"/>
            </a:pPr>
            <a:endParaRPr lang="en-US" sz="2000" b="1"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Intra element sequence </a:t>
            </a:r>
            <a:r>
              <a:rPr lang="en-US" sz="2000" b="1" dirty="0" smtClean="0">
                <a:solidFill>
                  <a:schemeClr val="bg1"/>
                </a:solidFill>
                <a:latin typeface="DIN"/>
              </a:rPr>
              <a:t>Assertions</a:t>
            </a:r>
            <a:r>
              <a:rPr lang="en-US" sz="2000" b="1" dirty="0" smtClean="0">
                <a:solidFill>
                  <a:schemeClr val="bg1"/>
                </a:solidFill>
                <a:latin typeface="DIN"/>
              </a:rPr>
              <a:t>:</a:t>
            </a:r>
            <a:r>
              <a:rPr lang="en-US" sz="2000" dirty="0" smtClean="0">
                <a:solidFill>
                  <a:schemeClr val="bg1"/>
                </a:solidFill>
                <a:latin typeface="DIN"/>
              </a:rPr>
              <a:t> SV Assertion based checks written at per element (bridges/router) level to meet the LP functional behavior of power gating and enabling during dynamic simulations. </a:t>
            </a:r>
            <a:r>
              <a:rPr lang="en-US" sz="2000" dirty="0" err="1" smtClean="0">
                <a:solidFill>
                  <a:schemeClr val="bg1"/>
                </a:solidFill>
                <a:latin typeface="DIN"/>
              </a:rPr>
              <a:t>NocStudio</a:t>
            </a:r>
            <a:r>
              <a:rPr lang="en-US" sz="2000" dirty="0" smtClean="0">
                <a:solidFill>
                  <a:schemeClr val="bg1"/>
                </a:solidFill>
                <a:latin typeface="DIN"/>
              </a:rPr>
              <a:t> stitches these checks to the right LP controls </a:t>
            </a:r>
            <a:r>
              <a:rPr lang="en-US" sz="2000" dirty="0" smtClean="0">
                <a:solidFill>
                  <a:schemeClr val="bg1"/>
                </a:solidFill>
                <a:latin typeface="DIN"/>
              </a:rPr>
              <a:t>of</a:t>
            </a:r>
            <a:r>
              <a:rPr lang="en-US" sz="2000" dirty="0" smtClean="0">
                <a:solidFill>
                  <a:schemeClr val="bg1"/>
                </a:solidFill>
                <a:latin typeface="DIN"/>
              </a:rPr>
              <a:t> the elements</a:t>
            </a:r>
            <a:endParaRPr lang="en-US" sz="2000" dirty="0" smtClean="0">
              <a:solidFill>
                <a:schemeClr val="bg1"/>
              </a:solidFill>
              <a:latin typeface="DIN"/>
            </a:endParaRP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Inter element sequence </a:t>
            </a:r>
            <a:r>
              <a:rPr lang="en-US" sz="2000" b="1" dirty="0" smtClean="0">
                <a:solidFill>
                  <a:schemeClr val="bg1"/>
                </a:solidFill>
                <a:latin typeface="DIN"/>
              </a:rPr>
              <a:t>Assertions</a:t>
            </a:r>
            <a:r>
              <a:rPr lang="en-US" sz="2000" b="1" dirty="0" smtClean="0">
                <a:solidFill>
                  <a:schemeClr val="bg1"/>
                </a:solidFill>
                <a:latin typeface="DIN"/>
              </a:rPr>
              <a:t>: </a:t>
            </a:r>
            <a:r>
              <a:rPr lang="en-US" sz="2000" dirty="0" err="1" smtClean="0">
                <a:solidFill>
                  <a:schemeClr val="bg1"/>
                </a:solidFill>
                <a:latin typeface="DIN"/>
              </a:rPr>
              <a:t>NocStudio</a:t>
            </a:r>
            <a:r>
              <a:rPr lang="en-US" sz="2000" dirty="0" smtClean="0">
                <a:solidFill>
                  <a:schemeClr val="bg1"/>
                </a:solidFill>
                <a:latin typeface="DIN"/>
              </a:rPr>
              <a:t> generates invariant SV Assertion checks to verify LP sequencing behavior of control signals </a:t>
            </a:r>
            <a:r>
              <a:rPr lang="en-US" sz="2000" dirty="0" smtClean="0">
                <a:solidFill>
                  <a:schemeClr val="bg1"/>
                </a:solidFill>
                <a:latin typeface="DIN"/>
              </a:rPr>
              <a:t>across multiple </a:t>
            </a:r>
            <a:r>
              <a:rPr lang="en-US" sz="2000" dirty="0" err="1" smtClean="0">
                <a:solidFill>
                  <a:schemeClr val="bg1"/>
                </a:solidFill>
                <a:latin typeface="DIN"/>
              </a:rPr>
              <a:t>NoC</a:t>
            </a:r>
            <a:r>
              <a:rPr lang="en-US" sz="2000" dirty="0" smtClean="0">
                <a:solidFill>
                  <a:schemeClr val="bg1"/>
                </a:solidFill>
                <a:latin typeface="DIN"/>
              </a:rPr>
              <a:t> </a:t>
            </a:r>
            <a:r>
              <a:rPr lang="en-US" sz="2000" dirty="0" smtClean="0">
                <a:solidFill>
                  <a:schemeClr val="bg1"/>
                </a:solidFill>
                <a:latin typeface="DIN"/>
              </a:rPr>
              <a:t>elements </a:t>
            </a:r>
            <a:r>
              <a:rPr lang="en-US" sz="2000" dirty="0" smtClean="0">
                <a:solidFill>
                  <a:schemeClr val="bg1"/>
                </a:solidFill>
                <a:latin typeface="DIN"/>
              </a:rPr>
              <a:t>during </a:t>
            </a:r>
            <a:r>
              <a:rPr lang="en-US" sz="2000" dirty="0" smtClean="0">
                <a:solidFill>
                  <a:schemeClr val="bg1"/>
                </a:solidFill>
                <a:latin typeface="DIN"/>
              </a:rPr>
              <a:t>dynamic simulations</a:t>
            </a:r>
          </a:p>
        </p:txBody>
      </p:sp>
    </p:spTree>
    <p:extLst>
      <p:ext uri="{BB962C8B-B14F-4D97-AF65-F5344CB8AC3E}">
        <p14:creationId xmlns:p14="http://schemas.microsoft.com/office/powerpoint/2010/main" val="10107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2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93105" y="1278294"/>
            <a:ext cx="10645522" cy="3477875"/>
          </a:xfrm>
          <a:prstGeom prst="rect">
            <a:avLst/>
          </a:prstGeom>
          <a:noFill/>
          <a:ln w="9525">
            <a:noFill/>
            <a:miter lim="800000"/>
            <a:headEnd/>
            <a:tailEnd/>
          </a:ln>
        </p:spPr>
        <p:txBody>
          <a:bodyPr wrap="square" rtlCol="0">
            <a:spAutoFit/>
          </a:bodyPr>
          <a:lstStyle/>
          <a:p>
            <a:pPr marL="800100" lvl="1" indent="-342900" algn="just">
              <a:buFont typeface="Wingdings" panose="05000000000000000000" pitchFamily="2" charset="2"/>
              <a:buChar char="Ø"/>
            </a:pPr>
            <a:r>
              <a:rPr lang="en-US" sz="2000" b="1" dirty="0" smtClean="0">
                <a:solidFill>
                  <a:schemeClr val="bg1"/>
                </a:solidFill>
                <a:latin typeface="DIN"/>
              </a:rPr>
              <a:t>Power Profile Assertions:</a:t>
            </a:r>
            <a:r>
              <a:rPr lang="en-US" sz="2000" dirty="0" smtClean="0">
                <a:solidFill>
                  <a:schemeClr val="bg1"/>
                </a:solidFill>
                <a:latin typeface="DIN"/>
              </a:rPr>
              <a:t> Stable Power profile state SV Assertion checks of </a:t>
            </a:r>
            <a:r>
              <a:rPr lang="en-US" sz="2000" dirty="0" err="1" smtClean="0">
                <a:solidFill>
                  <a:schemeClr val="bg1"/>
                </a:solidFill>
                <a:latin typeface="DIN"/>
              </a:rPr>
              <a:t>NoC</a:t>
            </a:r>
            <a:r>
              <a:rPr lang="en-US" sz="2000" b="1" dirty="0" smtClean="0">
                <a:solidFill>
                  <a:schemeClr val="bg1"/>
                </a:solidFill>
                <a:latin typeface="DIN"/>
              </a:rPr>
              <a:t> </a:t>
            </a:r>
            <a:r>
              <a:rPr lang="en-US" sz="2000" dirty="0" smtClean="0">
                <a:solidFill>
                  <a:schemeClr val="bg1"/>
                </a:solidFill>
                <a:latin typeface="DIN"/>
              </a:rPr>
              <a:t>by parsing power intent specified from </a:t>
            </a:r>
            <a:r>
              <a:rPr lang="en-US" sz="2000" dirty="0" err="1" smtClean="0">
                <a:solidFill>
                  <a:schemeClr val="bg1"/>
                </a:solidFill>
                <a:latin typeface="DIN"/>
              </a:rPr>
              <a:t>config</a:t>
            </a:r>
            <a:r>
              <a:rPr lang="en-US" sz="2000" dirty="0" smtClean="0">
                <a:solidFill>
                  <a:schemeClr val="bg1"/>
                </a:solidFill>
                <a:latin typeface="DIN"/>
              </a:rPr>
              <a:t> to Power profile state switching during dynamic simulations</a:t>
            </a: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Power Profile Coverage: </a:t>
            </a:r>
            <a:r>
              <a:rPr lang="en-US" sz="2000" dirty="0" smtClean="0">
                <a:solidFill>
                  <a:schemeClr val="bg1"/>
                </a:solidFill>
                <a:latin typeface="DIN"/>
              </a:rPr>
              <a:t>SV property based coverage to measure the switching all power profile states and triggering of respective LP control signals. This is estimated during dynamic simulations and useful for improving LP sequencing stimulus </a:t>
            </a:r>
            <a:r>
              <a:rPr lang="en-US" sz="2000" b="1" dirty="0" smtClean="0">
                <a:solidFill>
                  <a:schemeClr val="bg1"/>
                </a:solidFill>
                <a:latin typeface="DIN"/>
              </a:rPr>
              <a:t> </a:t>
            </a:r>
          </a:p>
          <a:p>
            <a:pPr marL="800100" lvl="1" indent="-342900" algn="just">
              <a:buFont typeface="Wingdings" panose="05000000000000000000" pitchFamily="2" charset="2"/>
              <a:buChar char="Ø"/>
            </a:pPr>
            <a:endParaRPr lang="en-US" sz="2000" dirty="0">
              <a:solidFill>
                <a:schemeClr val="bg1"/>
              </a:solidFill>
              <a:latin typeface="DIN"/>
            </a:endParaRPr>
          </a:p>
        </p:txBody>
      </p:sp>
    </p:spTree>
    <p:extLst>
      <p:ext uri="{BB962C8B-B14F-4D97-AF65-F5344CB8AC3E}">
        <p14:creationId xmlns:p14="http://schemas.microsoft.com/office/powerpoint/2010/main" val="14503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1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LP Verification Tools</a:t>
            </a:r>
            <a:endParaRPr lang="en-US" sz="2400" dirty="0"/>
          </a:p>
        </p:txBody>
      </p:sp>
      <p:sp>
        <p:nvSpPr>
          <p:cNvPr id="5" name="TextBox 4"/>
          <p:cNvSpPr txBox="1"/>
          <p:nvPr/>
        </p:nvSpPr>
        <p:spPr bwMode="auto">
          <a:xfrm>
            <a:off x="793105" y="1278294"/>
            <a:ext cx="10646226" cy="2862322"/>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Static </a:t>
            </a:r>
            <a:r>
              <a:rPr lang="en-US" dirty="0">
                <a:solidFill>
                  <a:schemeClr val="bg1"/>
                </a:solidFill>
                <a:latin typeface="DIN"/>
              </a:rPr>
              <a:t>LP </a:t>
            </a:r>
            <a:r>
              <a:rPr lang="en-US" dirty="0" smtClean="0">
                <a:solidFill>
                  <a:schemeClr val="bg1"/>
                </a:solidFill>
                <a:latin typeface="DIN"/>
              </a:rPr>
              <a:t>Verification</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Conformal LP at Pre-</a:t>
            </a:r>
            <a:r>
              <a:rPr lang="en-US" dirty="0" err="1">
                <a:solidFill>
                  <a:schemeClr val="bg1"/>
                </a:solidFill>
                <a:latin typeface="DIN"/>
              </a:rPr>
              <a:t>S</a:t>
            </a:r>
            <a:r>
              <a:rPr lang="en-US" dirty="0" err="1" smtClean="0">
                <a:solidFill>
                  <a:schemeClr val="bg1"/>
                </a:solidFill>
                <a:latin typeface="DIN"/>
              </a:rPr>
              <a:t>im</a:t>
            </a:r>
            <a:r>
              <a:rPr lang="en-US" dirty="0" smtClean="0">
                <a:solidFill>
                  <a:schemeClr val="bg1"/>
                </a:solidFill>
                <a:latin typeface="DIN"/>
              </a:rPr>
              <a:t> with LEC (CLP 14.1)</a:t>
            </a:r>
          </a:p>
          <a:p>
            <a:pPr marL="742950" lvl="1" indent="-285750">
              <a:buFont typeface="Wingdings" panose="05000000000000000000" pitchFamily="2" charset="2"/>
              <a:buChar char="Ø"/>
            </a:pPr>
            <a:r>
              <a:rPr lang="en-US" dirty="0" smtClean="0">
                <a:solidFill>
                  <a:schemeClr val="bg1"/>
                </a:solidFill>
                <a:latin typeface="DIN"/>
              </a:rPr>
              <a:t>LP RCP at Pre-Synth with LEC (12.1)</a:t>
            </a:r>
          </a:p>
          <a:p>
            <a:pPr marL="742950" lvl="1" indent="-285750">
              <a:buFont typeface="Wingdings" panose="05000000000000000000" pitchFamily="2" charset="2"/>
              <a:buChar char="Ø"/>
            </a:pPr>
            <a:r>
              <a:rPr lang="en-US" dirty="0" err="1" smtClean="0">
                <a:solidFill>
                  <a:schemeClr val="bg1"/>
                </a:solidFill>
                <a:latin typeface="DIN"/>
              </a:rPr>
              <a:t>NocStudio</a:t>
            </a:r>
            <a:r>
              <a:rPr lang="en-US" dirty="0" smtClean="0">
                <a:solidFill>
                  <a:schemeClr val="bg1"/>
                </a:solidFill>
                <a:latin typeface="DIN"/>
              </a:rPr>
              <a:t> generated collateral verification </a:t>
            </a:r>
            <a:r>
              <a:rPr lang="en-US" dirty="0">
                <a:solidFill>
                  <a:schemeClr val="bg1"/>
                </a:solidFill>
                <a:latin typeface="DIN"/>
              </a:rPr>
              <a:t>(</a:t>
            </a:r>
            <a:r>
              <a:rPr lang="en-US" dirty="0" smtClean="0">
                <a:solidFill>
                  <a:schemeClr val="bg1"/>
                </a:solidFill>
                <a:latin typeface="DIN"/>
              </a:rPr>
              <a:t>Perl)</a:t>
            </a:r>
          </a:p>
          <a:p>
            <a:pPr lvl="1"/>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Dynamic LP </a:t>
            </a:r>
            <a:r>
              <a:rPr lang="en-US" dirty="0" smtClean="0">
                <a:solidFill>
                  <a:schemeClr val="bg1"/>
                </a:solidFill>
                <a:latin typeface="DIN"/>
              </a:rPr>
              <a:t>Verification: RTL Sims verified with Incisive </a:t>
            </a:r>
            <a:r>
              <a:rPr lang="en-US" dirty="0" err="1" smtClean="0">
                <a:solidFill>
                  <a:schemeClr val="bg1"/>
                </a:solidFill>
                <a:latin typeface="DIN"/>
              </a:rPr>
              <a:t>ncsim</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AMBA Protocol</a:t>
            </a:r>
            <a:r>
              <a:rPr lang="en-US" dirty="0" smtClean="0">
                <a:latin typeface="DIN"/>
              </a:rPr>
              <a:t> </a:t>
            </a:r>
            <a:r>
              <a:rPr lang="en-US" dirty="0">
                <a:solidFill>
                  <a:schemeClr val="bg1"/>
                </a:solidFill>
                <a:latin typeface="DIN"/>
              </a:rPr>
              <a:t>and NS checkers</a:t>
            </a:r>
          </a:p>
          <a:p>
            <a:pPr marL="742950" lvl="1" indent="-285750">
              <a:buFont typeface="Wingdings" panose="05000000000000000000" pitchFamily="2" charset="2"/>
              <a:buChar char="Ø"/>
            </a:pPr>
            <a:r>
              <a:rPr lang="en-US" dirty="0" smtClean="0">
                <a:solidFill>
                  <a:schemeClr val="bg1"/>
                </a:solidFill>
                <a:latin typeface="DIN"/>
              </a:rPr>
              <a:t>Assertion IP package excluding SW Assertions</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Simulator </a:t>
            </a:r>
            <a:r>
              <a:rPr lang="en-US" dirty="0">
                <a:solidFill>
                  <a:schemeClr val="bg1"/>
                </a:solidFill>
                <a:latin typeface="DIN"/>
              </a:rPr>
              <a:t>tool LP Assertions and </a:t>
            </a:r>
            <a:r>
              <a:rPr lang="en-US" dirty="0" smtClean="0">
                <a:solidFill>
                  <a:schemeClr val="bg1"/>
                </a:solidFill>
                <a:latin typeface="DIN"/>
              </a:rPr>
              <a:t>Coverage </a:t>
            </a:r>
            <a:endParaRPr lang="en-US" dirty="0">
              <a:latin typeface="DIN"/>
            </a:endParaRPr>
          </a:p>
          <a:p>
            <a:endParaRPr lang="en-US" sz="1800" b="1" dirty="0">
              <a:solidFill>
                <a:schemeClr val="bg1"/>
              </a:solidFill>
              <a:latin typeface="DIN"/>
              <a:cs typeface="Arial" charset="0"/>
            </a:endParaRPr>
          </a:p>
        </p:txBody>
      </p:sp>
    </p:spTree>
    <p:extLst>
      <p:ext uri="{BB962C8B-B14F-4D97-AF65-F5344CB8AC3E}">
        <p14:creationId xmlns:p14="http://schemas.microsoft.com/office/powerpoint/2010/main" val="39680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68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897147"/>
            <a:ext cx="12192001" cy="5281231"/>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Dec’14 LP Release &amp; Status</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graphicFrame>
        <p:nvGraphicFramePr>
          <p:cNvPr id="4" name="Table 3"/>
          <p:cNvGraphicFramePr>
            <a:graphicFrameLocks noGrp="1"/>
          </p:cNvGraphicFramePr>
          <p:nvPr>
            <p:extLst>
              <p:ext uri="{D42A27DB-BD31-4B8C-83A1-F6EECF244321}">
                <p14:modId xmlns:p14="http://schemas.microsoft.com/office/powerpoint/2010/main" val="4084376111"/>
              </p:ext>
            </p:extLst>
          </p:nvPr>
        </p:nvGraphicFramePr>
        <p:xfrm>
          <a:off x="2535854" y="959649"/>
          <a:ext cx="6263089" cy="5061585"/>
        </p:xfrm>
        <a:graphic>
          <a:graphicData uri="http://schemas.openxmlformats.org/drawingml/2006/table">
            <a:tbl>
              <a:tblPr firstRow="1" bandRow="1">
                <a:tableStyleId>{5C22544A-7EE6-4342-B048-85BDC9FD1C3A}</a:tableStyleId>
              </a:tblPr>
              <a:tblGrid>
                <a:gridCol w="4275492"/>
                <a:gridCol w="986933"/>
                <a:gridCol w="1000664"/>
              </a:tblGrid>
              <a:tr h="337439">
                <a:tc>
                  <a:txBody>
                    <a:bodyPr/>
                    <a:lstStyle/>
                    <a:p>
                      <a:r>
                        <a:rPr lang="en-US" sz="1600" dirty="0" smtClean="0"/>
                        <a:t>LP</a:t>
                      </a:r>
                      <a:r>
                        <a:rPr lang="en-US" sz="1600" baseline="0" dirty="0" smtClean="0"/>
                        <a:t> Feature</a:t>
                      </a:r>
                      <a:endParaRPr lang="en-US" sz="1600" dirty="0"/>
                    </a:p>
                  </a:txBody>
                  <a:tcPr/>
                </a:tc>
                <a:tc>
                  <a:txBody>
                    <a:bodyPr/>
                    <a:lstStyle/>
                    <a:p>
                      <a:r>
                        <a:rPr lang="en-US" sz="1600" dirty="0" smtClean="0"/>
                        <a:t>Nov’14</a:t>
                      </a:r>
                      <a:endParaRPr lang="en-US" sz="1600" dirty="0"/>
                    </a:p>
                  </a:txBody>
                  <a:tcPr/>
                </a:tc>
                <a:tc>
                  <a:txBody>
                    <a:bodyPr/>
                    <a:lstStyle/>
                    <a:p>
                      <a:r>
                        <a:rPr lang="en-US" sz="1600" dirty="0" smtClean="0"/>
                        <a:t>Dec’14</a:t>
                      </a:r>
                      <a:endParaRPr lang="en-US" sz="1600" dirty="0"/>
                    </a:p>
                  </a:txBody>
                  <a:tcPr/>
                </a:tc>
              </a:tr>
              <a:tr h="337439">
                <a:tc>
                  <a:txBody>
                    <a:bodyPr/>
                    <a:lstStyle/>
                    <a:p>
                      <a:r>
                        <a:rPr lang="en-US" sz="1600" dirty="0" smtClean="0"/>
                        <a:t>Single VD </a:t>
                      </a:r>
                      <a:r>
                        <a:rPr lang="en-US" sz="1600" dirty="0" err="1" smtClean="0"/>
                        <a:t>NoC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algn="ctr"/>
                      <a:endParaRPr lang="en-US" sz="1600" dirty="0"/>
                    </a:p>
                  </a:txBody>
                  <a:tcPr/>
                </a:tc>
              </a:tr>
              <a:tr h="337439">
                <a:tc>
                  <a:txBody>
                    <a:bodyPr/>
                    <a:lstStyle/>
                    <a:p>
                      <a:r>
                        <a:rPr lang="en-US" sz="1600" dirty="0" smtClean="0"/>
                        <a:t>Conformal LP w/ LEC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algn="ctr"/>
                      <a:endParaRPr lang="en-US" sz="1600" dirty="0"/>
                    </a:p>
                  </a:txBody>
                  <a:tcPr/>
                </a:tc>
              </a:tr>
              <a:tr h="337439">
                <a:tc>
                  <a:txBody>
                    <a:bodyPr/>
                    <a:lstStyle/>
                    <a:p>
                      <a:r>
                        <a:rPr lang="en-US" sz="1600" dirty="0" smtClean="0"/>
                        <a:t>Hierarchical CPF</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algn="ctr"/>
                      <a:endParaRPr lang="en-US" sz="1600" dirty="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a:t>
                      </a:r>
                      <a:r>
                        <a:rPr lang="en-US" sz="1600" baseline="0" dirty="0" smtClean="0"/>
                        <a:t> Sequences (SW &amp; L1 HW FSM)</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algn="ctr"/>
                      <a:endParaRPr lang="en-US" sz="1600" dirty="0"/>
                    </a:p>
                  </a:txBody>
                  <a:tcPr/>
                </a:tc>
              </a:tr>
              <a:tr h="337439">
                <a:tc>
                  <a:txBody>
                    <a:bodyPr/>
                    <a:lstStyle/>
                    <a:p>
                      <a:r>
                        <a:rPr lang="en-US" sz="1600" dirty="0" smtClean="0"/>
                        <a:t>Power aware</a:t>
                      </a:r>
                      <a:r>
                        <a:rPr lang="en-US" sz="1600" baseline="0" dirty="0" smtClean="0"/>
                        <a:t> AMBA and NS checkers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algn="ctr"/>
                      <a:endParaRPr lang="en-US" sz="1600" dirty="0"/>
                    </a:p>
                  </a:txBody>
                  <a:tcPr/>
                </a:tc>
              </a:tr>
              <a:tr h="337439">
                <a:tc>
                  <a:txBody>
                    <a:bodyPr/>
                    <a:lstStyle/>
                    <a:p>
                      <a:r>
                        <a:rPr lang="en-US" sz="1600" dirty="0" smtClean="0"/>
                        <a:t>Power aware Host checkers and </a:t>
                      </a:r>
                      <a:r>
                        <a:rPr lang="en-US" sz="1600" dirty="0" err="1" smtClean="0"/>
                        <a:t>Scbds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algn="ctr"/>
                      <a:r>
                        <a:rPr lang="en-US" sz="1600" dirty="0" smtClean="0">
                          <a:sym typeface="Wingdings" panose="05000000000000000000" pitchFamily="2" charset="2"/>
                        </a:rPr>
                        <a:t></a:t>
                      </a:r>
                      <a:endParaRPr lang="en-US" sz="1600" dirty="0"/>
                    </a:p>
                  </a:txBody>
                  <a:tcPr/>
                </a:tc>
              </a:tr>
              <a:tr h="337439">
                <a:tc>
                  <a:txBody>
                    <a:bodyPr/>
                    <a:lstStyle/>
                    <a:p>
                      <a:r>
                        <a:rPr lang="en-US" sz="1600" dirty="0" err="1" smtClean="0"/>
                        <a:t>NocWeaver</a:t>
                      </a:r>
                      <a:r>
                        <a:rPr lang="en-US" sz="1600" dirty="0" smtClean="0"/>
                        <a:t> for LP </a:t>
                      </a:r>
                      <a:r>
                        <a:rPr lang="en-US" sz="1600" dirty="0" err="1" smtClean="0"/>
                        <a:t>configs</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c>
                  <a:txBody>
                    <a:bodyPr/>
                    <a:lstStyle/>
                    <a:p>
                      <a:pPr algn="ctr"/>
                      <a:endParaRPr lang="en-US" sz="1600" dirty="0"/>
                    </a:p>
                  </a:txBody>
                  <a:tcPr/>
                </a:tc>
              </a:tr>
              <a:tr h="337439">
                <a:tc gridSpan="3">
                  <a:txBody>
                    <a:bodyPr/>
                    <a:lstStyle/>
                    <a:p>
                      <a:r>
                        <a:rPr lang="en-US" sz="1600" dirty="0" smtClean="0"/>
                        <a:t>LP Assertion IP</a:t>
                      </a:r>
                      <a:endParaRPr lang="en-US" sz="1600" dirty="0"/>
                    </a:p>
                  </a:txBody>
                  <a:tcPr/>
                </a:tc>
                <a:tc hMerge="1">
                  <a:txBody>
                    <a:bodyPr/>
                    <a:lstStyle/>
                    <a:p>
                      <a:pPr algn="ctr"/>
                      <a:endParaRPr lang="en-US" dirty="0"/>
                    </a:p>
                  </a:txBody>
                  <a:tcPr/>
                </a:tc>
                <a:tc hMerge="1">
                  <a:txBody>
                    <a:bodyPr/>
                    <a:lstStyle/>
                    <a:p>
                      <a:endParaRPr lang="en-US" dirty="0"/>
                    </a:p>
                  </a:txBody>
                  <a:tcPr/>
                </a:tc>
              </a:tr>
              <a:tr h="337439">
                <a:tc>
                  <a:txBody>
                    <a:bodyPr/>
                    <a:lstStyle/>
                    <a:p>
                      <a:r>
                        <a:rPr lang="en-US" sz="1600" dirty="0" smtClean="0"/>
                        <a:t>    HW</a:t>
                      </a:r>
                      <a:r>
                        <a:rPr lang="en-US" sz="1600" baseline="0" dirty="0" smtClean="0"/>
                        <a:t> &amp; </a:t>
                      </a:r>
                      <a:r>
                        <a:rPr lang="en-US" sz="1600" baseline="0" dirty="0" err="1" smtClean="0"/>
                        <a:t>NocStudio</a:t>
                      </a:r>
                      <a:r>
                        <a:rPr lang="en-US" sz="1600" baseline="0" dirty="0" smtClean="0"/>
                        <a:t> assertions</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c>
                  <a:txBody>
                    <a:bodyPr/>
                    <a:lstStyle/>
                    <a:p>
                      <a:pPr algn="ctr"/>
                      <a:endParaRPr lang="en-US" sz="1600" dirty="0"/>
                    </a:p>
                  </a:txBody>
                  <a:tcPr/>
                </a:tc>
              </a:tr>
              <a:tr h="337439">
                <a:tc>
                  <a:txBody>
                    <a:bodyPr/>
                    <a:lstStyle/>
                    <a:p>
                      <a:r>
                        <a:rPr lang="en-US" sz="1600" dirty="0" smtClean="0"/>
                        <a:t>    SW</a:t>
                      </a:r>
                      <a:r>
                        <a:rPr lang="en-US" sz="1600" baseline="0" dirty="0" smtClean="0"/>
                        <a:t> &amp; Power Profile assertions</a:t>
                      </a:r>
                      <a:endParaRPr lang="en-US" sz="1600" dirty="0"/>
                    </a:p>
                  </a:txBody>
                  <a:tcPr/>
                </a:tc>
                <a:tc>
                  <a:txBody>
                    <a:bodyPr/>
                    <a:lstStyle/>
                    <a:p>
                      <a:pPr algn="ct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r>
              <a:tr h="337439">
                <a:tc>
                  <a:txBody>
                    <a:bodyPr/>
                    <a:lstStyle/>
                    <a:p>
                      <a:r>
                        <a:rPr lang="en-US" sz="1600" dirty="0" smtClean="0"/>
                        <a:t>Sanity TB</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r>
                        <a:rPr lang="en-US" sz="1600" dirty="0" smtClean="0"/>
                        <a:t>Cold reset Power</a:t>
                      </a:r>
                      <a:r>
                        <a:rPr lang="en-US" sz="1600" baseline="0" dirty="0" smtClean="0"/>
                        <a:t> Profile</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t> </a:t>
                      </a:r>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 flow for Synthesis</a:t>
                      </a:r>
                    </a:p>
                  </a:txBody>
                  <a:tcPr/>
                </a:tc>
                <a:tc>
                  <a:txBody>
                    <a:bodyPr/>
                    <a:lstStyle/>
                    <a:p>
                      <a:pPr algn="ct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r>
                        <a:rPr lang="en-US" sz="1600" dirty="0" smtClean="0"/>
                        <a:t>Documentation</a:t>
                      </a:r>
                      <a:endParaRPr lang="en-US" sz="1600" dirty="0"/>
                    </a:p>
                  </a:txBody>
                  <a:tcPr/>
                </a:tc>
                <a:tc>
                  <a:txBody>
                    <a:bodyPr/>
                    <a:lstStyle/>
                    <a:p>
                      <a:pPr algn="ct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r>
            </a:tbl>
          </a:graphicData>
        </a:graphic>
      </p:graphicFrame>
    </p:spTree>
    <p:extLst>
      <p:ext uri="{BB962C8B-B14F-4D97-AF65-F5344CB8AC3E}">
        <p14:creationId xmlns:p14="http://schemas.microsoft.com/office/powerpoint/2010/main" val="166144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9.0&quot;&gt;&lt;object type=&quot;1&quot; unique_id=&quot;10001&quot;&gt;&lt;object type=&quot;2&quot; unique_id=&quot;42456&quot;&gt;&lt;object type=&quot;3&quot; unique_id=&quot;52255&quot;&gt;&lt;property id=&quot;20148&quot; value=&quot;5&quot;/&gt;&lt;property id=&quot;20300&quot; value=&quot;Slide 1 - &amp;quot;NetSpeed Systems Executive Summary&amp;quot;&quot;/&gt;&lt;property id=&quot;20307&quot; value=&quot;256&quot;/&gt;&lt;/object&gt;&lt;object type=&quot;3&quot; unique_id=&quot;129440&quot;&gt;&lt;property id=&quot;20148&quot; value=&quot;5&quot;/&gt;&lt;property id=&quot;20300&quot; value=&quot;Slide 2 - &amp;quot;NetSpeed Systems Company Overview&amp;quot;&quot;/&gt;&lt;property id=&quot;20307&quot; value=&quot;266&quot;/&gt;&lt;/object&gt;&lt;object type=&quot;3&quot; unique_id=&quot;129441&quot;&gt;&lt;property id=&quot;20148&quot; value=&quot;5&quot;/&gt;&lt;property id=&quot;20300&quot; value=&quot;Slide 3 - &amp;quot;NetSpeed: Next Step In Evolution of Interconnects&amp;quot;&quot;/&gt;&lt;property id=&quot;20307&quot; value=&quot;267&quot;/&gt;&lt;/object&gt;&lt;object type=&quot;3&quot; unique_id=&quot;129735&quot;&gt;&lt;property id=&quot;20148&quot; value=&quot;5&quot;/&gt;&lt;property id=&quot;20300&quot; value=&quot;Slide 5 - &amp;quot;Product Overview: Scalable, Coherent, NoC IP&amp;quot;&quot;/&gt;&lt;property id=&quot;20307&quot; value=&quot;272&quot;/&gt;&lt;/object&gt;&lt;object type=&quot;3&quot; unique_id=&quot;129904&quot;&gt;&lt;property id=&quot;20148&quot; value=&quot;5&quot;/&gt;&lt;property id=&quot;20300&quot; value=&quot;Slide 8 - &amp;quot;50% Shorter Design Cycles&amp;quot;&quot;/&gt;&lt;property id=&quot;20307&quot; value=&quot;273&quot;/&gt;&lt;/object&gt;&lt;object type=&quot;3&quot; unique_id=&quot;129905&quot;&gt;&lt;property id=&quot;20148&quot; value=&quot;5&quot;/&gt;&lt;property id=&quot;20300&quot; value=&quot;Slide 9 - &amp;quot;High Performance, Coherent NoC&amp;quot;&quot;/&gt;&lt;property id=&quot;20307&quot; value=&quot;274&quot;/&gt;&lt;/object&gt;&lt;object type=&quot;3&quot; unique_id=&quot;129906&quot;&gt;&lt;property id=&quot;20148&quot; value=&quot;5&quot;/&gt;&lt;property id=&quot;20300&quot; value=&quot;Slide 10 - &amp;quot;Advanced Features To Enable Low Power Design&amp;quot;&quot;/&gt;&lt;property id=&quot;20307&quot; value=&quot;275&quot;/&gt;&lt;/object&gt;&lt;object type=&quot;3&quot; unique_id=&quot;130053&quot;&gt;&lt;property id=&quot;20148&quot; value=&quot;5&quot;/&gt;&lt;property id=&quot;20300&quot; value=&quot;Slide 11 - &amp;quot;Summary&amp;quot;&quot;/&gt;&lt;property id=&quot;20307&quot; value=&quot;281&quot;/&gt;&lt;/object&gt;&lt;object type=&quot;3&quot; unique_id=&quot;130142&quot;&gt;&lt;property id=&quot;20148&quot; value=&quot;5&quot;/&gt;&lt;property id=&quot;20300&quot; value=&quot;Slide 7 - &amp;quot;Product Benefits: NetSpeed Value Proposition&amp;quot;&quot;/&gt;&lt;property id=&quot;20307&quot; value=&quot;283&quot;/&gt;&lt;/object&gt;&lt;object type=&quot;3&quot; unique_id=&quot;130240&quot;&gt;&lt;property id=&quot;20148&quot; value=&quot;5&quot;/&gt;&lt;property id=&quot;20300&quot; value=&quot;Slide 6 - &amp;quot;On-Chip Interconnect Solutions Comparison&amp;quot;&quot;/&gt;&lt;property id=&quot;20307&quot; value=&quot;284&quot;/&gt;&lt;/object&gt;&lt;object type=&quot;3&quot; unique_id=&quot;130411&quot;&gt;&lt;property id=&quot;20148&quot; value=&quot;5&quot;/&gt;&lt;property id=&quot;20300&quot; value=&quot;Slide 4 - &amp;quot;Ushering a Paradigm Shift in Interconnect Design&amp;quot;&quot;/&gt;&lt;property id=&quot;20307&quot; value=&quot;285&quot;/&gt;&lt;/object&gt;&lt;/object&gt;&lt;object type=&quot;8&quot; unique_id=&quot;42462&quot;&gt;&lt;/object&gt;&lt;/object&gt;&lt;/database&gt;"/>
  <p:tag name="SECTOMILLISECCONVERTED" val="1"/>
  <p:tag name="THINKCELLUNDODONOTDELETE" val="0"/>
  <p:tag name="THINKCELLPRESENTATIONDONOTDELETE" val="&lt;?xml version=&quot;1.0&quot; encoding=&quot;UTF-16&quot; standalone=&quot;yes&quot;?&gt;&#10;&lt;root reqver=&quot;21047&quot;&gt;&lt;version val=&quot;2322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5&quot;&gt;&lt;elem m_fUsage=&quot;2.77254417167100090000E+000&quot;&gt;&lt;m_msothmcolidx val=&quot;0&quot;/&gt;&lt;m_rgb r=&quot;3c&quot; g=&quot;46&quot; b=&quot;4d&quot;/&gt;&lt;m_ppcolschidx tagver0=&quot;23004&quot; tagname0=&quot;m_ppcolschidxUNRECOGNIZED&quot; val=&quot;0&quot;/&gt;&lt;m_nBrightness val=&quot;0&quot;/&gt;&lt;/elem&gt;&lt;elem m_fUsage=&quot;2.62900000000000000000E+000&quot;&gt;&lt;m_msothmcolidx val=&quot;0&quot;/&gt;&lt;m_rgb r=&quot;77&quot; g=&quot;93&quot; b=&quot;3c&quot;/&gt;&lt;m_ppcolschidx tagver0=&quot;23004&quot; tagname0=&quot;m_ppcolschidxUNRECOGNIZED&quot; val=&quot;0&quot;/&gt;&lt;m_nBrightness val=&quot;0&quot;/&gt;&lt;/elem&gt;&lt;elem m_fUsage=&quot;8.10000000000000050000E-001&quot;&gt;&lt;m_msothmcolidx val=&quot;0&quot;/&gt;&lt;m_rgb r=&quot;9b&quot; g=&quot;bb&quot; b=&quot;59&quot;/&gt;&lt;m_ppcolschidx tagver0=&quot;23004&quot; tagname0=&quot;m_ppcolschidxUNRECOGNIZED&quot; val=&quot;0&quot;/&gt;&lt;m_nBrightness val=&quot;0&quot;/&gt;&lt;/elem&gt;&lt;elem m_fUsage=&quot;6.56100000000000130000E-001&quot;&gt;&lt;m_msothmcolidx val=&quot;0&quot;/&gt;&lt;m_rgb r=&quot;ed&quot; g=&quot;8f&quot; b=&quot;12&quot;/&gt;&lt;m_ppcolschidx tagver0=&quot;23004&quot; tagname0=&quot;m_ppcolschidxUNRECOGNIZED&quot; val=&quot;0&quot;/&gt;&lt;m_nBrightness val=&quot;0&quot;/&gt;&lt;/elem&gt;&lt;elem m_fUsage=&quot;5.90490000000000180000E-001&quot;&gt;&lt;m_msothmcolidx val=&quot;0&quot;/&gt;&lt;m_rgb r=&quot;ff&quot; g=&quot;b6&quot; b=&quot;0&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err="1"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a:spAutoFit/>
      </a:bodyPr>
      <a:lstStyle>
        <a:defPPr>
          <a:defRPr sz="1800" b="1" dirty="0">
            <a:cs typeface="Arial" charset="0"/>
          </a:defRPr>
        </a:defPPr>
      </a:lstStyle>
    </a:txDef>
  </a:objectDefaults>
  <a:extraClrSchemeLst/>
  <a:extLst>
    <a:ext uri="{05A4C25C-085E-4340-85A3-A5531E510DB2}">
      <thm15:themeFamily xmlns:thm15="http://schemas.microsoft.com/office/thememl/2012/main" name="NetSpeed-Template" id="{130F1D69-3A6E-4A55-B981-5513596D9C08}" vid="{8DF30442-800D-46B0-9C9A-4126DC4A4F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15715</TotalTime>
  <Words>678</Words>
  <Application>Microsoft Office PowerPoint</Application>
  <PresentationFormat>Widescreen</PresentationFormat>
  <Paragraphs>113</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DIN</vt:lpstr>
      <vt:lpstr>DIN Light</vt:lpstr>
      <vt:lpstr>Trebuchet MS</vt:lpstr>
      <vt:lpstr>Wingdings</vt:lpstr>
      <vt:lpstr>blank</vt:lpstr>
      <vt:lpstr>think-cell Slide</vt:lpstr>
      <vt:lpstr>PowerPoint Presentation</vt:lpstr>
      <vt:lpstr>Low Power Features</vt:lpstr>
      <vt:lpstr>NetSpeed Low Power Flow</vt:lpstr>
      <vt:lpstr>CPF and RTL Generation</vt:lpstr>
      <vt:lpstr>LP Sequences</vt:lpstr>
      <vt:lpstr>Assertion IP</vt:lpstr>
      <vt:lpstr>Assertion IP</vt:lpstr>
      <vt:lpstr>LP Verification Tools</vt:lpstr>
      <vt:lpstr>Dec’14 LP Release &amp; Status</vt:lpstr>
      <vt:lpstr>Next Steps</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NetSpeed Systems Corporate Overview</dc:title>
  <dc:creator>anush</dc:creator>
  <cp:lastModifiedBy>Vishnu M P</cp:lastModifiedBy>
  <cp:revision>668</cp:revision>
  <cp:lastPrinted>2014-02-18T22:44:09Z</cp:lastPrinted>
  <dcterms:created xsi:type="dcterms:W3CDTF">2014-06-19T21:53:40Z</dcterms:created>
  <dcterms:modified xsi:type="dcterms:W3CDTF">2014-11-25T14:57:18Z</dcterms:modified>
</cp:coreProperties>
</file>