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72" r:id="rId2"/>
    <p:sldId id="431" r:id="rId3"/>
    <p:sldId id="432" r:id="rId4"/>
    <p:sldId id="303" r:id="rId5"/>
    <p:sldId id="433" r:id="rId6"/>
    <p:sldId id="434" r:id="rId7"/>
    <p:sldId id="430" r:id="rId8"/>
    <p:sldId id="424" r:id="rId9"/>
    <p:sldId id="435" r:id="rId10"/>
    <p:sldId id="436" r:id="rId11"/>
    <p:sldId id="423" r:id="rId12"/>
    <p:sldId id="421" r:id="rId13"/>
    <p:sldId id="359" r:id="rId14"/>
  </p:sldIdLst>
  <p:sldSz cx="12192000" cy="6858000"/>
  <p:notesSz cx="7077075" cy="9363075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74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9">
          <p15:clr>
            <a:srgbClr val="A4A3A4"/>
          </p15:clr>
        </p15:guide>
        <p15:guide id="2" pos="22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F81BD"/>
    <a:srgbClr val="3C464D"/>
    <a:srgbClr val="000000"/>
    <a:srgbClr val="DCE6F2"/>
    <a:srgbClr val="1C75BC"/>
    <a:srgbClr val="F2DCDB"/>
    <a:srgbClr val="FAFAFA"/>
    <a:srgbClr val="F4F4F4"/>
    <a:srgbClr val="D996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44" autoAdjust="0"/>
    <p:restoredTop sz="96263" autoAdjust="0"/>
  </p:normalViewPr>
  <p:slideViewPr>
    <p:cSldViewPr snapToGrid="0" showGuides="1">
      <p:cViewPr varScale="1">
        <p:scale>
          <a:sx n="92" d="100"/>
          <a:sy n="92" d="100"/>
        </p:scale>
        <p:origin x="606" y="90"/>
      </p:cViewPr>
      <p:guideLst>
        <p:guide orient="horz"/>
        <p:guide pos="74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-9618"/>
    </p:cViewPr>
  </p:sorterViewPr>
  <p:notesViewPr>
    <p:cSldViewPr snapToGrid="0" snapToObjects="1">
      <p:cViewPr varScale="1">
        <p:scale>
          <a:sx n="86" d="100"/>
          <a:sy n="86" d="100"/>
        </p:scale>
        <p:origin x="2736" y="108"/>
      </p:cViewPr>
      <p:guideLst>
        <p:guide orient="horz" pos="2949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438" y="0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4FC3B-36CC-4CDC-8A46-2795520AC7EC}" type="datetimeFigureOut">
              <a:rPr lang="en-US" smtClean="0"/>
              <a:t>2/13/2015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175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438" y="8893175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8295C-E482-4161-9DF6-7A07F6DA5E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29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517" cy="468315"/>
          </a:xfrm>
          <a:prstGeom prst="rect">
            <a:avLst/>
          </a:prstGeom>
        </p:spPr>
        <p:txBody>
          <a:bodyPr vert="horz" lIns="92866" tIns="46433" rIns="92866" bIns="4643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942" y="1"/>
            <a:ext cx="3066517" cy="468315"/>
          </a:xfrm>
          <a:prstGeom prst="rect">
            <a:avLst/>
          </a:prstGeom>
        </p:spPr>
        <p:txBody>
          <a:bodyPr vert="horz" lIns="92866" tIns="46433" rIns="92866" bIns="46433" rtlCol="0"/>
          <a:lstStyle>
            <a:lvl1pPr algn="r">
              <a:defRPr sz="1200"/>
            </a:lvl1pPr>
          </a:lstStyle>
          <a:p>
            <a:fld id="{18AE905A-3C31-4ECB-87DB-AAFEFFFC3D1D}" type="datetimeFigureOut">
              <a:rPr lang="en-US" smtClean="0"/>
              <a:pPr/>
              <a:t>2/13/2015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701675"/>
            <a:ext cx="6242050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66" tIns="46433" rIns="92866" bIns="4643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32" y="4448185"/>
            <a:ext cx="5661013" cy="4213223"/>
          </a:xfrm>
          <a:prstGeom prst="rect">
            <a:avLst/>
          </a:prstGeom>
        </p:spPr>
        <p:txBody>
          <a:bodyPr vert="horz" lIns="92866" tIns="46433" rIns="92866" bIns="4643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152"/>
            <a:ext cx="3066517" cy="468315"/>
          </a:xfrm>
          <a:prstGeom prst="rect">
            <a:avLst/>
          </a:prstGeom>
        </p:spPr>
        <p:txBody>
          <a:bodyPr vert="horz" lIns="92866" tIns="46433" rIns="92866" bIns="4643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942" y="8893152"/>
            <a:ext cx="3066517" cy="468315"/>
          </a:xfrm>
          <a:prstGeom prst="rect">
            <a:avLst/>
          </a:prstGeom>
        </p:spPr>
        <p:txBody>
          <a:bodyPr vert="horz" lIns="92866" tIns="46433" rIns="92866" bIns="46433" rtlCol="0" anchor="b"/>
          <a:lstStyle>
            <a:lvl1pPr algn="r">
              <a:defRPr sz="1200"/>
            </a:lvl1pPr>
          </a:lstStyle>
          <a:p>
            <a:fld id="{B6F2037F-F5EE-442C-8D03-21453C2DE2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20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.xml"/><Relationship Id="rId7" Type="http://schemas.openxmlformats.org/officeDocument/2006/relationships/image" Target="../media/image3.jpe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1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1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3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6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1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09340097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3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-12587" y="-1348"/>
            <a:ext cx="12192000" cy="6858000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US" sz="1800" dirty="0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1524" y="72828"/>
            <a:ext cx="1508833" cy="7315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itle1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gray">
          <a:xfrm>
            <a:off x="1021875" y="2918899"/>
            <a:ext cx="10148252" cy="76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195" tIns="42597" rIns="85195" bIns="42597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4400" b="1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noProof="1" smtClean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828800" y="4088081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i="1">
                <a:solidFill>
                  <a:schemeClr val="tx2"/>
                </a:solidFill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85162555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03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0208" y="1375646"/>
            <a:ext cx="11379200" cy="4677196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2827" y="253334"/>
            <a:ext cx="11506581" cy="58259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>
              <a:defRPr lang="en-US" sz="3200" b="0" cap="none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43" y="6187736"/>
            <a:ext cx="1320166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7787536" y="6614982"/>
            <a:ext cx="4404465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0" kern="1200" dirty="0" smtClean="0">
                <a:solidFill>
                  <a:schemeClr val="bg1"/>
                </a:solidFill>
                <a:latin typeface="DIN Light" pitchFamily="50" charset="0"/>
                <a:ea typeface="+mn-ea"/>
                <a:cs typeface="+mn-cs"/>
              </a:rPr>
              <a:t>CONFIDENTIAL </a:t>
            </a:r>
            <a:r>
              <a:rPr lang="en-US" sz="900" b="1" i="0" kern="1200" dirty="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t>© Copyright 2014 NetSpeed Systems | </a:t>
            </a:r>
            <a:fld id="{EE207C0C-704C-4F0F-806A-242341E3EA58}" type="slidenum">
              <a:rPr lang="en-US" sz="900" i="0" kern="120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1" i="0" kern="1200" dirty="0" smtClean="0">
              <a:solidFill>
                <a:schemeClr val="bg1"/>
              </a:solidFill>
              <a:latin typeface="DIN Light" pitchFamily="50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04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08343874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29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0208" y="1375646"/>
            <a:ext cx="11379200" cy="4677196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2827" y="253334"/>
            <a:ext cx="11506581" cy="58259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>
              <a:defRPr lang="en-US" sz="3200" b="0" cap="none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43" y="6187736"/>
            <a:ext cx="1320166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7787536" y="6614982"/>
            <a:ext cx="4404465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0" kern="1200" dirty="0" smtClean="0">
                <a:solidFill>
                  <a:schemeClr val="bg1"/>
                </a:solidFill>
                <a:latin typeface="DIN Light" pitchFamily="50" charset="0"/>
                <a:ea typeface="+mn-ea"/>
                <a:cs typeface="+mn-cs"/>
              </a:rPr>
              <a:t>CONFIDENTIAL </a:t>
            </a:r>
            <a:r>
              <a:rPr lang="en-US" sz="900" b="1" i="0" kern="1200" dirty="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t>© Copyright 2014 NetSpeed Systems | </a:t>
            </a:r>
            <a:fld id="{EE207C0C-704C-4F0F-806A-242341E3EA58}" type="slidenum">
              <a:rPr lang="en-US" sz="900" i="0" kern="120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1" i="0" kern="1200" dirty="0" smtClean="0">
              <a:solidFill>
                <a:schemeClr val="bg1"/>
              </a:solidFill>
              <a:latin typeface="DIN Light" pitchFamily="50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73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74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8059" y="2436060"/>
            <a:ext cx="4095883" cy="19858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628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5857358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7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8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4947" y="3866861"/>
            <a:ext cx="2118599" cy="10271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itle1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gray">
          <a:xfrm>
            <a:off x="214948" y="2235565"/>
            <a:ext cx="5083673" cy="1070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195" tIns="42597" rIns="85195" bIns="42597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 sz="3200" b="0">
                <a:solidFill>
                  <a:schemeClr val="bg1"/>
                </a:solidFill>
                <a:latin typeface="DIN" pitchFamily="50" charset="0"/>
              </a:defRPr>
            </a:lvl1pPr>
          </a:lstStyle>
          <a:p>
            <a:pPr lvl="0"/>
            <a:r>
              <a:rPr lang="en-US" noProof="1" smtClean="0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14947" y="2080446"/>
            <a:ext cx="5083673" cy="0"/>
          </a:xfrm>
          <a:prstGeom prst="line">
            <a:avLst/>
          </a:prstGeom>
          <a:ln w="571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14947" y="3596280"/>
            <a:ext cx="5083673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214947" y="1394462"/>
            <a:ext cx="5083673" cy="47575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i="0">
                <a:solidFill>
                  <a:schemeClr val="bg1"/>
                </a:solidFill>
                <a:latin typeface="DIN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2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3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1524" y="72828"/>
            <a:ext cx="1508833" cy="7315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630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85167818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86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 userDrawn="1"/>
        </p:nvGrpSpPr>
        <p:grpSpPr>
          <a:xfrm>
            <a:off x="0" y="2546604"/>
            <a:ext cx="12192000" cy="850392"/>
            <a:chOff x="0" y="2365248"/>
            <a:chExt cx="9144000" cy="850392"/>
          </a:xfrm>
        </p:grpSpPr>
        <p:cxnSp>
          <p:nvCxnSpPr>
            <p:cNvPr id="10" name="Straight Connector 9"/>
            <p:cNvCxnSpPr/>
            <p:nvPr userDrawn="1"/>
          </p:nvCxnSpPr>
          <p:spPr bwMode="gray">
            <a:xfrm>
              <a:off x="0" y="3215640"/>
              <a:ext cx="9144000" cy="0"/>
            </a:xfrm>
            <a:prstGeom prst="line">
              <a:avLst/>
            </a:prstGeom>
            <a:ln w="38100">
              <a:solidFill>
                <a:srgbClr val="3C464D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 bwMode="gray">
            <a:xfrm>
              <a:off x="0" y="2365248"/>
              <a:ext cx="9144000" cy="0"/>
            </a:xfrm>
            <a:prstGeom prst="line">
              <a:avLst/>
            </a:prstGeom>
            <a:ln w="38100">
              <a:solidFill>
                <a:srgbClr val="3C464D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6414" y="2668986"/>
            <a:ext cx="12115585" cy="58259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lang="en-US" sz="2800" b="0" cap="small" baseline="0" dirty="0" smtClean="0">
                <a:solidFill>
                  <a:schemeClr val="tx2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9" name="Text Box 14"/>
          <p:cNvSpPr txBox="1">
            <a:spLocks noChangeArrowheads="1"/>
          </p:cNvSpPr>
          <p:nvPr userDrawn="1"/>
        </p:nvSpPr>
        <p:spPr bwMode="auto">
          <a:xfrm>
            <a:off x="0" y="6614982"/>
            <a:ext cx="5418667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07C0C-704C-4F0F-806A-242341E3EA58}" type="slidenum">
              <a:rPr lang="en-US" sz="900" b="0" i="0" kern="1200" smtClean="0">
                <a:solidFill>
                  <a:srgbClr val="3C464D"/>
                </a:solidFill>
                <a:latin typeface="DIN Light" pitchFamily="50" charset="0"/>
                <a:ea typeface="+mn-ea"/>
                <a:cs typeface="Arial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="0" i="0" kern="1200" dirty="0" smtClean="0">
                <a:solidFill>
                  <a:srgbClr val="3C464D"/>
                </a:solidFill>
                <a:latin typeface="DIN Light" pitchFamily="50" charset="0"/>
                <a:ea typeface="+mn-ea"/>
                <a:cs typeface="Arial" pitchFamily="34" charset="0"/>
              </a:rPr>
              <a:t> | </a:t>
            </a:r>
            <a:r>
              <a:rPr lang="en-US" sz="900" b="0" i="0" kern="1200" dirty="0" smtClean="0">
                <a:solidFill>
                  <a:srgbClr val="3C464D"/>
                </a:solidFill>
                <a:latin typeface="DIN Light" pitchFamily="50" charset="0"/>
                <a:ea typeface="+mn-ea"/>
                <a:cs typeface="+mn-cs"/>
              </a:rPr>
              <a:t>CONFIDENTIAL </a:t>
            </a:r>
            <a:r>
              <a:rPr lang="en-US" sz="900" b="0" i="0" kern="1200" dirty="0" smtClean="0">
                <a:solidFill>
                  <a:srgbClr val="3C464D"/>
                </a:solidFill>
                <a:latin typeface="DIN Light" pitchFamily="50" charset="0"/>
                <a:ea typeface="+mn-ea"/>
                <a:cs typeface="Arial" pitchFamily="34" charset="0"/>
              </a:rPr>
              <a:t>© Copyright 2014 NetSpeed Systems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1524" y="72828"/>
            <a:ext cx="1508833" cy="731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7063375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0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0208" y="1375646"/>
            <a:ext cx="11379200" cy="4677196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rgbClr val="3C464D"/>
                </a:solidFill>
                <a:latin typeface="DIN Light" pitchFamily="50" charset="0"/>
                <a:cs typeface="Arial" pitchFamily="34" charset="0"/>
              </a:defRPr>
            </a:lvl1pPr>
            <a:lvl2pPr>
              <a:buClr>
                <a:schemeClr val="accent1"/>
              </a:buClr>
              <a:defRPr sz="1800">
                <a:solidFill>
                  <a:srgbClr val="3C464D"/>
                </a:solidFill>
                <a:latin typeface="DIN Light" pitchFamily="50" charset="0"/>
                <a:cs typeface="Arial" pitchFamily="34" charset="0"/>
              </a:defRPr>
            </a:lvl2pPr>
            <a:lvl3pPr>
              <a:buClr>
                <a:schemeClr val="accent1"/>
              </a:buClr>
              <a:defRPr sz="1400">
                <a:solidFill>
                  <a:srgbClr val="3C464D"/>
                </a:solidFill>
                <a:latin typeface="DIN Light" pitchFamily="50" charset="0"/>
                <a:cs typeface="Arial" pitchFamily="34" charset="0"/>
              </a:defRPr>
            </a:lvl3pPr>
            <a:lvl4pPr>
              <a:buClr>
                <a:schemeClr val="accent1"/>
              </a:buClr>
              <a:defRPr sz="1400">
                <a:solidFill>
                  <a:srgbClr val="3C464D"/>
                </a:solidFill>
                <a:latin typeface="DIN Light" pitchFamily="50" charset="0"/>
                <a:cs typeface="Arial" pitchFamily="34" charset="0"/>
              </a:defRPr>
            </a:lvl4pPr>
            <a:lvl5pPr>
              <a:buClr>
                <a:schemeClr val="accent1"/>
              </a:buClr>
              <a:defRPr sz="1400">
                <a:solidFill>
                  <a:srgbClr val="3C464D"/>
                </a:solidFill>
                <a:latin typeface="DIN Light" pitchFamily="50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Text Box 14"/>
          <p:cNvSpPr txBox="1">
            <a:spLocks noChangeArrowheads="1"/>
          </p:cNvSpPr>
          <p:nvPr userDrawn="1"/>
        </p:nvSpPr>
        <p:spPr bwMode="auto">
          <a:xfrm>
            <a:off x="7787536" y="6614982"/>
            <a:ext cx="4404465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0" kern="1200" dirty="0" smtClean="0">
                <a:solidFill>
                  <a:srgbClr val="3C464D"/>
                </a:solidFill>
                <a:latin typeface="DIN Light" pitchFamily="50" charset="0"/>
                <a:ea typeface="+mn-ea"/>
                <a:cs typeface="+mn-cs"/>
              </a:rPr>
              <a:t>CONFIDENTIAL </a:t>
            </a:r>
            <a:r>
              <a:rPr lang="en-US" sz="900" b="1" i="0" kern="1200" dirty="0" smtClean="0">
                <a:solidFill>
                  <a:srgbClr val="3C464D"/>
                </a:solidFill>
                <a:latin typeface="DIN Light" pitchFamily="50" charset="0"/>
                <a:ea typeface="+mn-ea"/>
                <a:cs typeface="Arial" pitchFamily="34" charset="0"/>
              </a:rPr>
              <a:t>© Copyright 2014 NetSpeed Systems | </a:t>
            </a:r>
            <a:fld id="{EE207C0C-704C-4F0F-806A-242341E3EA58}" type="slidenum">
              <a:rPr lang="en-US" sz="900" i="0" kern="1200" smtClean="0">
                <a:solidFill>
                  <a:srgbClr val="3C464D"/>
                </a:solidFill>
                <a:latin typeface="DIN Light" pitchFamily="50" charset="0"/>
                <a:ea typeface="+mn-ea"/>
                <a:cs typeface="Arial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1" i="0" kern="1200" dirty="0" smtClean="0">
              <a:solidFill>
                <a:srgbClr val="3C464D"/>
              </a:solidFill>
              <a:latin typeface="DIN Light" pitchFamily="50" charset="0"/>
              <a:ea typeface="+mn-ea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 rot="10800000" flipH="1">
            <a:off x="1" y="284285"/>
            <a:ext cx="12095241" cy="685359"/>
          </a:xfrm>
          <a:prstGeom prst="rect">
            <a:avLst/>
          </a:prstGeom>
          <a:gradFill flip="none" rotWithShape="1">
            <a:gsLst>
              <a:gs pos="60000">
                <a:schemeClr val="accent2"/>
              </a:gs>
              <a:gs pos="100000">
                <a:srgbClr val="294374">
                  <a:alpha val="0"/>
                </a:srgbClr>
              </a:gs>
            </a:gsLst>
            <a:lin ang="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2827" y="329287"/>
            <a:ext cx="8257693" cy="58259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lang="en-US" sz="2800" b="0" cap="none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43" y="6187736"/>
            <a:ext cx="1320166" cy="64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561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51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0208" y="1375646"/>
            <a:ext cx="11379200" cy="4677196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2827" y="253334"/>
            <a:ext cx="11506581" cy="58259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lang="en-US" sz="2800" b="0" cap="none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43" y="6187736"/>
            <a:ext cx="1320166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7787536" y="6614982"/>
            <a:ext cx="4404465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0" kern="1200" dirty="0" smtClean="0">
                <a:solidFill>
                  <a:schemeClr val="bg1"/>
                </a:solidFill>
                <a:latin typeface="DIN Light" pitchFamily="50" charset="0"/>
                <a:ea typeface="+mn-ea"/>
                <a:cs typeface="+mn-cs"/>
              </a:rPr>
              <a:t>CONFIDENTIAL </a:t>
            </a:r>
            <a:r>
              <a:rPr lang="en-US" sz="900" b="1" i="0" kern="1200" dirty="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t>© Copyright 2014 NetSpeed Systems | </a:t>
            </a:r>
            <a:fld id="{EE207C0C-704C-4F0F-806A-242341E3EA58}" type="slidenum">
              <a:rPr lang="en-US" sz="900" i="0" kern="120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1" i="0" kern="1200" dirty="0" smtClean="0">
              <a:solidFill>
                <a:schemeClr val="bg1"/>
              </a:solidFill>
              <a:latin typeface="DIN Light" pitchFamily="50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46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4385452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10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0" y="2546604"/>
            <a:ext cx="12192000" cy="850392"/>
            <a:chOff x="0" y="2365248"/>
            <a:chExt cx="9144000" cy="850392"/>
          </a:xfrm>
        </p:grpSpPr>
        <p:cxnSp>
          <p:nvCxnSpPr>
            <p:cNvPr id="10" name="Straight Connector 9"/>
            <p:cNvCxnSpPr/>
            <p:nvPr userDrawn="1"/>
          </p:nvCxnSpPr>
          <p:spPr bwMode="gray">
            <a:xfrm>
              <a:off x="0" y="3215640"/>
              <a:ext cx="9144000" cy="0"/>
            </a:xfrm>
            <a:prstGeom prst="line">
              <a:avLst/>
            </a:prstGeom>
            <a:ln w="38100">
              <a:solidFill>
                <a:schemeClr val="bg1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 bwMode="gray">
            <a:xfrm>
              <a:off x="0" y="2365248"/>
              <a:ext cx="9144000" cy="0"/>
            </a:xfrm>
            <a:prstGeom prst="line">
              <a:avLst/>
            </a:prstGeom>
            <a:ln w="38100">
              <a:solidFill>
                <a:schemeClr val="bg1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6414" y="2668986"/>
            <a:ext cx="12115585" cy="58259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lang="en-US" sz="2800" b="0" cap="small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9" name="Text Box 14"/>
          <p:cNvSpPr txBox="1">
            <a:spLocks noChangeArrowheads="1"/>
          </p:cNvSpPr>
          <p:nvPr userDrawn="1"/>
        </p:nvSpPr>
        <p:spPr bwMode="auto">
          <a:xfrm>
            <a:off x="0" y="6614982"/>
            <a:ext cx="5418667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07C0C-704C-4F0F-806A-242341E3EA58}" type="slidenum">
              <a:rPr lang="en-US" sz="900" b="0" i="0" kern="120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="0" i="0" kern="1200" dirty="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t> | </a:t>
            </a:r>
            <a:r>
              <a:rPr lang="en-US" sz="900" b="0" i="0" kern="1200" dirty="0" smtClean="0">
                <a:solidFill>
                  <a:schemeClr val="bg1"/>
                </a:solidFill>
                <a:latin typeface="DIN Light" pitchFamily="50" charset="0"/>
                <a:ea typeface="+mn-ea"/>
                <a:cs typeface="+mn-cs"/>
              </a:rPr>
              <a:t>CONFIDENTIAL </a:t>
            </a:r>
            <a:r>
              <a:rPr lang="en-US" sz="900" b="0" i="0" kern="1200" dirty="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t>© Copyright 2014 NetSpeed Systems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1524" y="72828"/>
            <a:ext cx="1508833" cy="7315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379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49751031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52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Content Placeholder 3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99" t="19199" r="63946" b="5723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0208" y="1375646"/>
            <a:ext cx="11379200" cy="4677196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2827" y="253334"/>
            <a:ext cx="11506581" cy="58259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>
              <a:defRPr lang="en-US" sz="3200" b="0" cap="none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8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43" y="6187736"/>
            <a:ext cx="1320166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7787536" y="6614982"/>
            <a:ext cx="4404465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0" kern="1200" dirty="0" smtClean="0">
                <a:solidFill>
                  <a:schemeClr val="bg1"/>
                </a:solidFill>
                <a:latin typeface="DIN Light" pitchFamily="50" charset="0"/>
                <a:ea typeface="+mn-ea"/>
                <a:cs typeface="+mn-cs"/>
              </a:rPr>
              <a:t>CONFIDENTIAL </a:t>
            </a:r>
            <a:r>
              <a:rPr lang="en-US" sz="900" b="1" i="0" kern="1200" dirty="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t>© Copyright 2014 NetSpeed Systems | </a:t>
            </a:r>
            <a:fld id="{EE207C0C-704C-4F0F-806A-242341E3EA58}" type="slidenum">
              <a:rPr lang="en-US" sz="900" i="0" kern="120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1" i="0" kern="1200" dirty="0" smtClean="0">
              <a:solidFill>
                <a:schemeClr val="bg1"/>
              </a:solidFill>
              <a:latin typeface="DIN Light" pitchFamily="50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69318125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82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0208" y="1375646"/>
            <a:ext cx="11379200" cy="4677196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2827" y="253334"/>
            <a:ext cx="11506581" cy="58259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>
              <a:defRPr lang="en-US" sz="3200" b="0" cap="none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43" y="6187736"/>
            <a:ext cx="1320166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7787536" y="6614982"/>
            <a:ext cx="4404465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0" kern="1200" dirty="0" smtClean="0">
                <a:solidFill>
                  <a:schemeClr val="bg1"/>
                </a:solidFill>
                <a:latin typeface="DIN Light" pitchFamily="50" charset="0"/>
                <a:ea typeface="+mn-ea"/>
                <a:cs typeface="+mn-cs"/>
              </a:rPr>
              <a:t>CONFIDENTIAL </a:t>
            </a:r>
            <a:r>
              <a:rPr lang="en-US" sz="900" b="1" i="0" kern="1200" dirty="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t>© Copyright 2014 NetSpeed Systems | </a:t>
            </a:r>
            <a:fld id="{EE207C0C-704C-4F0F-806A-242341E3EA58}" type="slidenum">
              <a:rPr lang="en-US" sz="900" i="0" kern="120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1" i="0" kern="1200" dirty="0" smtClean="0">
              <a:solidFill>
                <a:schemeClr val="bg1"/>
              </a:solidFill>
              <a:latin typeface="DIN Light" pitchFamily="50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64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135259588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7" name="think-cell Slide" r:id="rId16" imgW="420" imgH="430" progId="TCLayout.ActiveDocument.1">
                  <p:embed/>
                </p:oleObj>
              </mc:Choice>
              <mc:Fallback>
                <p:oleObj name="think-cell Slide" r:id="rId16" imgW="420" imgH="43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8" r:id="rId2"/>
    <p:sldLayoutId id="2147483677" r:id="rId3"/>
    <p:sldLayoutId id="2147483668" r:id="rId4"/>
    <p:sldLayoutId id="2147483671" r:id="rId5"/>
    <p:sldLayoutId id="2147483672" r:id="rId6"/>
    <p:sldLayoutId id="2147483676" r:id="rId7"/>
    <p:sldLayoutId id="2147483667" r:id="rId8"/>
    <p:sldLayoutId id="2147483673" r:id="rId9"/>
    <p:sldLayoutId id="2147483675" r:id="rId10"/>
    <p:sldLayoutId id="2147483674" r:id="rId11"/>
    <p:sldLayoutId id="214748367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5785" rtl="0" eaLnBrk="1" fontAlgn="base" hangingPunct="1">
        <a:spcBef>
          <a:spcPct val="0"/>
        </a:spcBef>
        <a:spcAft>
          <a:spcPct val="0"/>
        </a:spcAft>
        <a:defRPr sz="4400" b="0" i="0" u="none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10206"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820415"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230621"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640827"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839" indent="-341839" algn="l" defTabSz="45578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077" indent="-284866" algn="l" defTabSz="45578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312" indent="-227893" algn="l" defTabSz="45578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9523" indent="-227893" algn="l" defTabSz="45578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6731" indent="-227893" algn="l" defTabSz="45578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789" indent="-228526" algn="l" defTabSz="4570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42" indent="-228526" algn="l" defTabSz="4570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94" indent="-228526" algn="l" defTabSz="4570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47" indent="-228526" algn="l" defTabSz="4570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2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5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8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11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63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15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67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19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5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6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3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4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0805" y="2392087"/>
            <a:ext cx="6363511" cy="88624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latin typeface="DIN Light"/>
              </a:rPr>
              <a:t>NetSpeed Low Power (v2) - Update</a:t>
            </a:r>
            <a:r>
              <a:rPr lang="en-US" sz="2400" dirty="0" smtClean="0">
                <a:latin typeface="DIN Light"/>
              </a:rPr>
              <a:t/>
            </a:r>
            <a:br>
              <a:rPr lang="en-US" sz="2400" dirty="0" smtClean="0">
                <a:latin typeface="DIN Light"/>
              </a:rPr>
            </a:br>
            <a:r>
              <a:rPr lang="en-US" sz="2400" dirty="0" smtClean="0">
                <a:solidFill>
                  <a:srgbClr val="FFC000"/>
                </a:solidFill>
                <a:latin typeface="DIN Light"/>
              </a:rPr>
              <a:t>LP Arch. Review and Future Direction</a:t>
            </a:r>
            <a:endParaRPr lang="en-US" sz="2400" dirty="0">
              <a:solidFill>
                <a:srgbClr val="FFC000"/>
              </a:solidFill>
              <a:latin typeface="DIN Ligh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DIN Light"/>
              </a:rPr>
              <a:t>February 12, 2015</a:t>
            </a:r>
            <a:endParaRPr lang="en-US" dirty="0">
              <a:latin typeface="DIN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2" t="13768" r="15264" b="16782"/>
          <a:stretch/>
        </p:blipFill>
        <p:spPr>
          <a:xfrm>
            <a:off x="5993105" y="700604"/>
            <a:ext cx="6071287" cy="53943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146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 bwMode="auto">
          <a:xfrm>
            <a:off x="0" y="983411"/>
            <a:ext cx="12191999" cy="5046453"/>
          </a:xfrm>
          <a:prstGeom prst="rect">
            <a:avLst/>
          </a:prstGeom>
          <a:gradFill flip="none" rotWithShape="1">
            <a:gsLst>
              <a:gs pos="0">
                <a:srgbClr val="0857AA"/>
              </a:gs>
              <a:gs pos="100000">
                <a:srgbClr val="09213B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DIN" pitchFamily="50" charset="0"/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10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NSPS &lt;-&gt; </a:t>
            </a:r>
            <a:r>
              <a:rPr lang="en-IN" sz="2400" dirty="0" err="1" smtClean="0"/>
              <a:t>NoC</a:t>
            </a:r>
            <a:r>
              <a:rPr lang="en-IN" sz="2400" dirty="0" smtClean="0"/>
              <a:t> Interface – </a:t>
            </a:r>
            <a:r>
              <a:rPr lang="en-IN" sz="2400" dirty="0" err="1" smtClean="0"/>
              <a:t>NoC</a:t>
            </a:r>
            <a:r>
              <a:rPr lang="en-IN" sz="2400" dirty="0" smtClean="0"/>
              <a:t> Elements within Target Power Domain</a:t>
            </a:r>
            <a:endParaRPr lang="en-US" sz="2400" dirty="0">
              <a:latin typeface="DIN Ligh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79798" y="1110343"/>
            <a:ext cx="1779375" cy="474061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NetSpeed Power Supervisor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556452" y="2827588"/>
            <a:ext cx="3417151" cy="370689"/>
            <a:chOff x="3903999" y="2689648"/>
            <a:chExt cx="4737047" cy="370689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3903999" y="3058980"/>
              <a:ext cx="4737047" cy="1357"/>
            </a:xfrm>
            <a:prstGeom prst="straightConnector1">
              <a:avLst/>
            </a:prstGeom>
            <a:ln>
              <a:solidFill>
                <a:srgbClr val="FFFF00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 bwMode="auto">
            <a:xfrm>
              <a:off x="4185580" y="2689648"/>
              <a:ext cx="445546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rgbClr val="FFFF00"/>
                  </a:solidFill>
                  <a:cs typeface="Arial" charset="0"/>
                </a:rPr>
                <a:t>SleepAck</a:t>
              </a:r>
              <a:r>
                <a:rPr lang="en-US" b="1" dirty="0" smtClean="0">
                  <a:solidFill>
                    <a:srgbClr val="FFFF00"/>
                  </a:solidFill>
                  <a:cs typeface="Arial" charset="0"/>
                </a:rPr>
                <a:t>_&lt;PD&gt;_</a:t>
              </a:r>
              <a:r>
                <a:rPr lang="en-US" b="1" dirty="0" err="1" smtClean="0">
                  <a:solidFill>
                    <a:srgbClr val="FFFF00"/>
                  </a:solidFill>
                  <a:cs typeface="Arial" charset="0"/>
                </a:rPr>
                <a:t>deasserted</a:t>
              </a:r>
              <a:endParaRPr lang="en-US" sz="1800" b="1" dirty="0">
                <a:solidFill>
                  <a:srgbClr val="FFFF00"/>
                </a:solidFill>
                <a:cs typeface="Arial" charset="0"/>
              </a:endParaRP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9070944" y="1110344"/>
            <a:ext cx="2045633" cy="29507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NoC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Elements within Target Power Domain</a:t>
            </a:r>
          </a:p>
        </p:txBody>
      </p:sp>
      <p:sp>
        <p:nvSpPr>
          <p:cNvPr id="10" name="Flowchart: Stored Data 9"/>
          <p:cNvSpPr/>
          <p:nvPr/>
        </p:nvSpPr>
        <p:spPr>
          <a:xfrm>
            <a:off x="6169713" y="2909614"/>
            <a:ext cx="671639" cy="525643"/>
          </a:xfrm>
          <a:prstGeom prst="flowChartOnlineStorag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12" name="Flowchart: Delay 11"/>
          <p:cNvSpPr/>
          <p:nvPr/>
        </p:nvSpPr>
        <p:spPr>
          <a:xfrm rot="10800000">
            <a:off x="6196770" y="3983334"/>
            <a:ext cx="644582" cy="555231"/>
          </a:xfrm>
          <a:prstGeom prst="flowChartDelay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2565395" y="1757778"/>
            <a:ext cx="6529619" cy="369333"/>
            <a:chOff x="2565395" y="1757778"/>
            <a:chExt cx="6529619" cy="369333"/>
          </a:xfrm>
        </p:grpSpPr>
        <p:sp>
          <p:nvSpPr>
            <p:cNvPr id="9" name="TextBox 8"/>
            <p:cNvSpPr txBox="1"/>
            <p:nvPr/>
          </p:nvSpPr>
          <p:spPr bwMode="auto">
            <a:xfrm>
              <a:off x="3721959" y="1757778"/>
              <a:ext cx="282579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rgbClr val="FFFF00"/>
                  </a:solidFill>
                  <a:cs typeface="Arial" charset="0"/>
                </a:rPr>
                <a:t>SleepReq</a:t>
              </a:r>
              <a:r>
                <a:rPr lang="en-US" b="1" dirty="0" smtClean="0">
                  <a:solidFill>
                    <a:srgbClr val="FFFF00"/>
                  </a:solidFill>
                  <a:cs typeface="Arial" charset="0"/>
                </a:rPr>
                <a:t>_&lt;PD&gt;</a:t>
              </a:r>
              <a:endParaRPr lang="en-US" sz="1800" b="1" dirty="0">
                <a:solidFill>
                  <a:srgbClr val="FFFF00"/>
                </a:solidFill>
                <a:cs typeface="Arial" charset="0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2565395" y="2122714"/>
              <a:ext cx="6529619" cy="4397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2556452" y="3876417"/>
            <a:ext cx="3640318" cy="384532"/>
            <a:chOff x="3912055" y="2689648"/>
            <a:chExt cx="5046413" cy="384532"/>
          </a:xfrm>
        </p:grpSpPr>
        <p:cxnSp>
          <p:nvCxnSpPr>
            <p:cNvPr id="38" name="Straight Arrow Connector 37"/>
            <p:cNvCxnSpPr>
              <a:endCxn id="12" idx="3"/>
            </p:cNvCxnSpPr>
            <p:nvPr/>
          </p:nvCxnSpPr>
          <p:spPr>
            <a:xfrm>
              <a:off x="3912055" y="3058980"/>
              <a:ext cx="5046413" cy="15200"/>
            </a:xfrm>
            <a:prstGeom prst="straightConnector1">
              <a:avLst/>
            </a:prstGeom>
            <a:ln>
              <a:solidFill>
                <a:srgbClr val="FFFF00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 bwMode="auto">
            <a:xfrm>
              <a:off x="4185580" y="2689648"/>
              <a:ext cx="428281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rgbClr val="FFFF00"/>
                  </a:solidFill>
                  <a:cs typeface="Arial" charset="0"/>
                </a:rPr>
                <a:t>SleepAck</a:t>
              </a:r>
              <a:r>
                <a:rPr lang="en-US" b="1" dirty="0" smtClean="0">
                  <a:solidFill>
                    <a:srgbClr val="FFFF00"/>
                  </a:solidFill>
                  <a:cs typeface="Arial" charset="0"/>
                </a:rPr>
                <a:t>_&lt;PD&gt;_asserted</a:t>
              </a:r>
              <a:endParaRPr lang="en-US" sz="1800" b="1" dirty="0">
                <a:solidFill>
                  <a:srgbClr val="FFFF00"/>
                </a:solidFill>
                <a:cs typeface="Arial" charset="0"/>
              </a:endParaRPr>
            </a:p>
          </p:txBody>
        </p:sp>
      </p:grpSp>
      <p:sp>
        <p:nvSpPr>
          <p:cNvPr id="43" name="Oval 42"/>
          <p:cNvSpPr/>
          <p:nvPr/>
        </p:nvSpPr>
        <p:spPr>
          <a:xfrm>
            <a:off x="5973603" y="3112558"/>
            <a:ext cx="196110" cy="17008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8230003" y="1757778"/>
            <a:ext cx="85416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6739694" y="3312652"/>
            <a:ext cx="236282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8230003" y="1757778"/>
            <a:ext cx="0" cy="267399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6841352" y="4431772"/>
            <a:ext cx="138865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6739694" y="3021266"/>
            <a:ext cx="1490309" cy="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53943" y="3312652"/>
            <a:ext cx="0" cy="74843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841352" y="4061083"/>
            <a:ext cx="21259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8173806" y="2961251"/>
            <a:ext cx="130629" cy="116029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70" name="Oval 69"/>
          <p:cNvSpPr/>
          <p:nvPr/>
        </p:nvSpPr>
        <p:spPr>
          <a:xfrm>
            <a:off x="7012006" y="3254636"/>
            <a:ext cx="130629" cy="116029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71" name="Flowchart: Stored Data 70"/>
          <p:cNvSpPr/>
          <p:nvPr/>
        </p:nvSpPr>
        <p:spPr>
          <a:xfrm>
            <a:off x="6211936" y="4947339"/>
            <a:ext cx="671639" cy="525643"/>
          </a:xfrm>
          <a:prstGeom prst="flowChartOnlineStorag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cxnSp>
        <p:nvCxnSpPr>
          <p:cNvPr id="77" name="Straight Connector 76"/>
          <p:cNvCxnSpPr>
            <a:endCxn id="41" idx="1"/>
          </p:cNvCxnSpPr>
          <p:nvPr/>
        </p:nvCxnSpPr>
        <p:spPr>
          <a:xfrm>
            <a:off x="6811635" y="5043066"/>
            <a:ext cx="2272528" cy="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785098" y="5347199"/>
            <a:ext cx="2309916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2565395" y="4863685"/>
            <a:ext cx="3640318" cy="384532"/>
            <a:chOff x="3912055" y="2689648"/>
            <a:chExt cx="5046413" cy="384532"/>
          </a:xfrm>
        </p:grpSpPr>
        <p:cxnSp>
          <p:nvCxnSpPr>
            <p:cNvPr id="93" name="Straight Arrow Connector 92"/>
            <p:cNvCxnSpPr/>
            <p:nvPr/>
          </p:nvCxnSpPr>
          <p:spPr>
            <a:xfrm>
              <a:off x="3912055" y="3058980"/>
              <a:ext cx="5046413" cy="15200"/>
            </a:xfrm>
            <a:prstGeom prst="straightConnector1">
              <a:avLst/>
            </a:prstGeom>
            <a:ln>
              <a:solidFill>
                <a:srgbClr val="FFFF00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 bwMode="auto">
            <a:xfrm>
              <a:off x="4185580" y="2689648"/>
              <a:ext cx="428281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rgbClr val="FFFF00"/>
                  </a:solidFill>
                  <a:cs typeface="Arial" charset="0"/>
                </a:rPr>
                <a:t>WakeReq</a:t>
              </a:r>
              <a:r>
                <a:rPr lang="en-US" b="1" dirty="0" smtClean="0">
                  <a:solidFill>
                    <a:srgbClr val="FFFF00"/>
                  </a:solidFill>
                  <a:cs typeface="Arial" charset="0"/>
                </a:rPr>
                <a:t>_&lt;PD&gt;_asserted</a:t>
              </a:r>
              <a:endParaRPr lang="en-US" sz="1800" b="1" dirty="0">
                <a:solidFill>
                  <a:srgbClr val="FFFF00"/>
                </a:solidFill>
                <a:cs typeface="Arial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554544" y="1127313"/>
            <a:ext cx="6529619" cy="369333"/>
            <a:chOff x="2565395" y="1757778"/>
            <a:chExt cx="6529619" cy="369333"/>
          </a:xfrm>
        </p:grpSpPr>
        <p:sp>
          <p:nvSpPr>
            <p:cNvPr id="48" name="TextBox 47"/>
            <p:cNvSpPr txBox="1"/>
            <p:nvPr/>
          </p:nvSpPr>
          <p:spPr bwMode="auto">
            <a:xfrm>
              <a:off x="3721959" y="1757778"/>
              <a:ext cx="282579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rgbClr val="FFFF00"/>
                  </a:solidFill>
                  <a:cs typeface="Arial" charset="0"/>
                </a:rPr>
                <a:t>ResetPwrDomain</a:t>
              </a:r>
              <a:r>
                <a:rPr lang="en-US" b="1" dirty="0" smtClean="0">
                  <a:solidFill>
                    <a:srgbClr val="FFFF00"/>
                  </a:solidFill>
                  <a:cs typeface="Arial" charset="0"/>
                </a:rPr>
                <a:t>_&lt;PD&gt;</a:t>
              </a:r>
              <a:endParaRPr lang="en-US" sz="1800" b="1" dirty="0">
                <a:solidFill>
                  <a:srgbClr val="FFFF00"/>
                </a:solidFill>
                <a:cs typeface="Arial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2565395" y="2122714"/>
              <a:ext cx="6529619" cy="4397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ounded Rectangle 40"/>
          <p:cNvSpPr/>
          <p:nvPr/>
        </p:nvSpPr>
        <p:spPr>
          <a:xfrm>
            <a:off x="9084163" y="4234433"/>
            <a:ext cx="2045633" cy="161726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NoC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Elements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upstream of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Domain Boundary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746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31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/>
          <p:cNvSpPr/>
          <p:nvPr/>
        </p:nvSpPr>
        <p:spPr bwMode="auto">
          <a:xfrm>
            <a:off x="0" y="983411"/>
            <a:ext cx="12191999" cy="5046453"/>
          </a:xfrm>
          <a:prstGeom prst="rect">
            <a:avLst/>
          </a:prstGeom>
          <a:gradFill flip="none" rotWithShape="1">
            <a:gsLst>
              <a:gs pos="0">
                <a:srgbClr val="0857AA"/>
              </a:gs>
              <a:gs pos="100000">
                <a:srgbClr val="09213B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DIN" pitchFamily="50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solidFill>
                  <a:srgbClr val="FFC000"/>
                </a:solidFill>
              </a:rPr>
              <a:t>Features to be </a:t>
            </a:r>
            <a:r>
              <a:rPr lang="en-IN" sz="2400" dirty="0" smtClean="0">
                <a:solidFill>
                  <a:srgbClr val="FFC000"/>
                </a:solidFill>
              </a:rPr>
              <a:t>fixed/implemented in v2 scheme</a:t>
            </a:r>
            <a:endParaRPr lang="en-IN" sz="2400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81157" y="995200"/>
            <a:ext cx="11119449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FFC000"/>
                </a:solidFill>
                <a:latin typeface="DIN Light"/>
              </a:rPr>
              <a:t>Implement industry compatible feature </a:t>
            </a:r>
            <a:r>
              <a:rPr lang="en-IN" sz="2400" dirty="0" smtClean="0">
                <a:solidFill>
                  <a:srgbClr val="FFC000"/>
                </a:solidFill>
                <a:latin typeface="DIN Light"/>
              </a:rPr>
              <a:t>set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FFFFFF"/>
                </a:solidFill>
                <a:latin typeface="DIN Light"/>
              </a:rPr>
              <a:t>Yes</a:t>
            </a:r>
            <a:endParaRPr lang="en-IN" sz="2400" dirty="0">
              <a:solidFill>
                <a:srgbClr val="FFFFFF"/>
              </a:solidFill>
              <a:latin typeface="DIN Light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FFC000"/>
                </a:solidFill>
                <a:latin typeface="DIN Light"/>
              </a:rPr>
              <a:t>Signalling interface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FFFFFF"/>
                </a:solidFill>
                <a:latin typeface="DIN Light"/>
              </a:rPr>
              <a:t>Yes</a:t>
            </a:r>
            <a:endParaRPr lang="en-IN" sz="2400" dirty="0" smtClean="0">
              <a:solidFill>
                <a:srgbClr val="FFC000"/>
              </a:solidFill>
              <a:latin typeface="DIN Light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FFC000"/>
                </a:solidFill>
                <a:latin typeface="DIN Light"/>
              </a:rPr>
              <a:t>PM control independent of </a:t>
            </a:r>
            <a:r>
              <a:rPr lang="en-IN" sz="2400" dirty="0" err="1" smtClean="0">
                <a:solidFill>
                  <a:srgbClr val="FFC000"/>
                </a:solidFill>
                <a:latin typeface="DIN Light"/>
              </a:rPr>
              <a:t>RegBus</a:t>
            </a:r>
            <a:endParaRPr lang="en-IN" sz="2400" dirty="0">
              <a:solidFill>
                <a:srgbClr val="FFC000"/>
              </a:solidFill>
              <a:latin typeface="DIN Light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FFFFFF"/>
                </a:solidFill>
                <a:latin typeface="DIN Light"/>
              </a:rPr>
              <a:t>Yes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FFC000"/>
                </a:solidFill>
                <a:latin typeface="DIN Light"/>
              </a:rPr>
              <a:t>Slave </a:t>
            </a:r>
            <a:r>
              <a:rPr lang="en-IN" sz="2400" dirty="0">
                <a:solidFill>
                  <a:srgbClr val="FFC000"/>
                </a:solidFill>
                <a:latin typeface="DIN Light"/>
              </a:rPr>
              <a:t>Disable without </a:t>
            </a:r>
            <a:r>
              <a:rPr lang="en-IN" sz="2400" dirty="0" err="1">
                <a:solidFill>
                  <a:srgbClr val="FFC000"/>
                </a:solidFill>
                <a:latin typeface="DIN Light"/>
              </a:rPr>
              <a:t>RegBus</a:t>
            </a:r>
            <a:endParaRPr lang="en-IN" sz="2400" dirty="0">
              <a:solidFill>
                <a:srgbClr val="FFC000"/>
              </a:solidFill>
              <a:latin typeface="DIN Light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FFFFFF"/>
                </a:solidFill>
                <a:latin typeface="DIN Light"/>
              </a:rPr>
              <a:t>Yes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FFC000"/>
                </a:solidFill>
                <a:latin typeface="DIN Light"/>
              </a:rPr>
              <a:t>Multi-Voltage PM control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FFFFFF"/>
                </a:solidFill>
                <a:latin typeface="DIN Light"/>
              </a:rPr>
              <a:t>Yes – needs more definition</a:t>
            </a:r>
            <a:endParaRPr lang="en-IN" sz="2400" dirty="0" smtClean="0">
              <a:solidFill>
                <a:srgbClr val="FFC000"/>
              </a:solidFill>
              <a:latin typeface="DIN Light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DIN Light"/>
            </a:endParaRPr>
          </a:p>
        </p:txBody>
      </p:sp>
    </p:spTree>
    <p:extLst>
      <p:ext uri="{BB962C8B-B14F-4D97-AF65-F5344CB8AC3E}">
        <p14:creationId xmlns:p14="http://schemas.microsoft.com/office/powerpoint/2010/main" val="73778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84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/>
          <p:cNvSpPr/>
          <p:nvPr/>
        </p:nvSpPr>
        <p:spPr bwMode="auto">
          <a:xfrm>
            <a:off x="0" y="983411"/>
            <a:ext cx="12191999" cy="5046453"/>
          </a:xfrm>
          <a:prstGeom prst="rect">
            <a:avLst/>
          </a:prstGeom>
          <a:gradFill flip="none" rotWithShape="1">
            <a:gsLst>
              <a:gs pos="0">
                <a:srgbClr val="0857AA"/>
              </a:gs>
              <a:gs pos="100000">
                <a:srgbClr val="09213B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DIN" pitchFamily="50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solidFill>
                  <a:srgbClr val="FFC000"/>
                </a:solidFill>
              </a:rPr>
              <a:t>Industry compatible feature set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181157" y="995200"/>
            <a:ext cx="11119449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FFC000"/>
                </a:solidFill>
                <a:latin typeface="DIN Light"/>
              </a:rPr>
              <a:t>IDLE </a:t>
            </a:r>
            <a:r>
              <a:rPr lang="en-IN" sz="2400" dirty="0" err="1">
                <a:solidFill>
                  <a:srgbClr val="FFC000"/>
                </a:solidFill>
                <a:latin typeface="DIN Light"/>
              </a:rPr>
              <a:t>req</a:t>
            </a:r>
            <a:r>
              <a:rPr lang="en-IN" sz="2400" dirty="0">
                <a:solidFill>
                  <a:srgbClr val="FFC000"/>
                </a:solidFill>
                <a:latin typeface="DIN Light"/>
              </a:rPr>
              <a:t>/ready based signalling </a:t>
            </a:r>
            <a:r>
              <a:rPr lang="en-IN" sz="2400" dirty="0" smtClean="0">
                <a:solidFill>
                  <a:srgbClr val="FFC000"/>
                </a:solidFill>
                <a:latin typeface="DIN Light"/>
              </a:rPr>
              <a:t>interface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FFFFFF"/>
                </a:solidFill>
                <a:latin typeface="DIN Light"/>
              </a:rPr>
              <a:t>Yes</a:t>
            </a:r>
            <a:endParaRPr lang="en-IN" sz="2400" dirty="0">
              <a:solidFill>
                <a:srgbClr val="FFFFFF"/>
              </a:solidFill>
              <a:latin typeface="DIN Light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FFC000"/>
                </a:solidFill>
                <a:latin typeface="DIN Light"/>
              </a:rPr>
              <a:t>Key features like Power Disconnect, Wake on demand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FFFFFF"/>
                </a:solidFill>
                <a:latin typeface="DIN Light"/>
              </a:rPr>
              <a:t>Yes – we support both Wake-on-Demand and Decode Error</a:t>
            </a:r>
            <a:endParaRPr lang="en-IN" sz="2400" dirty="0">
              <a:solidFill>
                <a:srgbClr val="FFFFFF"/>
              </a:solidFill>
              <a:latin typeface="DIN Light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FFC000"/>
                </a:solidFill>
                <a:latin typeface="DIN Light"/>
              </a:rPr>
              <a:t>Clock </a:t>
            </a:r>
            <a:r>
              <a:rPr lang="en-IN" sz="2400" dirty="0">
                <a:solidFill>
                  <a:srgbClr val="FFC000"/>
                </a:solidFill>
                <a:latin typeface="DIN Light"/>
              </a:rPr>
              <a:t>active signalling and root level clock gating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FFFFFF"/>
                </a:solidFill>
                <a:latin typeface="DIN Light"/>
              </a:rPr>
              <a:t>We deliver </a:t>
            </a:r>
            <a:r>
              <a:rPr lang="en-IN" sz="2400" dirty="0" err="1" smtClean="0">
                <a:solidFill>
                  <a:srgbClr val="FFFFFF"/>
                </a:solidFill>
                <a:latin typeface="DIN Light"/>
              </a:rPr>
              <a:t>IdleStatus</a:t>
            </a:r>
            <a:r>
              <a:rPr lang="en-IN" sz="2400" dirty="0" smtClean="0">
                <a:solidFill>
                  <a:srgbClr val="FFFFFF"/>
                </a:solidFill>
                <a:latin typeface="DIN Light"/>
              </a:rPr>
              <a:t> info</a:t>
            </a:r>
            <a:endParaRPr lang="en-IN" sz="2400" dirty="0">
              <a:solidFill>
                <a:srgbClr val="FFFFFF"/>
              </a:solidFill>
              <a:latin typeface="DIN Light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FFC000"/>
                </a:solidFill>
                <a:latin typeface="DIN Light"/>
              </a:rPr>
              <a:t>Multi-Voltage </a:t>
            </a:r>
            <a:r>
              <a:rPr lang="en-IN" sz="2400" dirty="0">
                <a:solidFill>
                  <a:srgbClr val="FFC000"/>
                </a:solidFill>
                <a:latin typeface="DIN Light"/>
              </a:rPr>
              <a:t>support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FFFFFF"/>
                </a:solidFill>
                <a:latin typeface="DIN Light"/>
              </a:rPr>
              <a:t>Yes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FFC000"/>
                </a:solidFill>
                <a:latin typeface="DIN Light"/>
              </a:rPr>
              <a:t>DVFS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FFFFFF"/>
                </a:solidFill>
                <a:latin typeface="DIN Light"/>
              </a:rPr>
              <a:t>Yes – not aware that anything defined precludes this, needs some attention.</a:t>
            </a:r>
            <a:endParaRPr lang="en-IN" sz="2400" dirty="0">
              <a:solidFill>
                <a:srgbClr val="FFFFFF"/>
              </a:solidFill>
              <a:latin typeface="DIN Light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FFC000"/>
                </a:solidFill>
                <a:latin typeface="DIN Light"/>
              </a:rPr>
              <a:t>IP vendors are not bundling PMC in their LP solutions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FFFFFF"/>
                </a:solidFill>
                <a:latin typeface="DIN Light"/>
              </a:rPr>
              <a:t>Yes – we have removed explicit instantiation of power control circuitry (e.g., power gate and isolation cell controls) – to be inserted by customer design flow, controlled by customer logic</a:t>
            </a:r>
            <a:endParaRPr lang="en-IN" sz="2400" dirty="0" smtClean="0">
              <a:solidFill>
                <a:srgbClr val="FFC000"/>
              </a:solidFill>
              <a:latin typeface="DIN Light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DIN Light"/>
            </a:endParaRPr>
          </a:p>
        </p:txBody>
      </p:sp>
    </p:spTree>
    <p:extLst>
      <p:ext uri="{BB962C8B-B14F-4D97-AF65-F5344CB8AC3E}">
        <p14:creationId xmlns:p14="http://schemas.microsoft.com/office/powerpoint/2010/main" val="319956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524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04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341366"/>
              </p:ext>
            </p:extLst>
          </p:nvPr>
        </p:nvGraphicFramePr>
        <p:xfrm>
          <a:off x="278990" y="3108960"/>
          <a:ext cx="438362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362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0" cap="small" baseline="0" dirty="0" smtClean="0">
                          <a:solidFill>
                            <a:srgbClr val="FFC000"/>
                          </a:solidFill>
                          <a:latin typeface="DIN Light"/>
                        </a:rPr>
                        <a:t>Agenda</a:t>
                      </a:r>
                      <a:endParaRPr lang="en-US" sz="3600" b="0" cap="small" baseline="0" dirty="0">
                        <a:solidFill>
                          <a:srgbClr val="FFC000"/>
                        </a:solidFill>
                        <a:latin typeface="DIN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323901"/>
              </p:ext>
            </p:extLst>
          </p:nvPr>
        </p:nvGraphicFramePr>
        <p:xfrm>
          <a:off x="5259671" y="678735"/>
          <a:ext cx="6227806" cy="681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7806"/>
              </a:tblGrid>
              <a:tr h="681830">
                <a:tc>
                  <a:txBody>
                    <a:bodyPr/>
                    <a:lstStyle/>
                    <a:p>
                      <a:pPr marL="0" lvl="0" algn="l" defTabSz="457052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400" b="0" kern="1200" dirty="0" smtClean="0">
                          <a:solidFill>
                            <a:srgbClr val="FFC000"/>
                          </a:solidFill>
                          <a:latin typeface="DIN Light"/>
                          <a:ea typeface="+mn-ea"/>
                          <a:cs typeface="+mn-cs"/>
                        </a:rPr>
                        <a:t>Overview of Low Power V2 Architecture</a:t>
                      </a:r>
                      <a:endParaRPr lang="en-US" sz="2400" b="0" kern="1200" dirty="0">
                        <a:solidFill>
                          <a:srgbClr val="FFC000"/>
                        </a:solidFill>
                        <a:latin typeface="DIN Ligh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41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29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/>
          <p:cNvSpPr/>
          <p:nvPr/>
        </p:nvSpPr>
        <p:spPr bwMode="auto">
          <a:xfrm>
            <a:off x="0" y="983411"/>
            <a:ext cx="12191999" cy="5046453"/>
          </a:xfrm>
          <a:prstGeom prst="rect">
            <a:avLst/>
          </a:prstGeom>
          <a:gradFill flip="none" rotWithShape="1">
            <a:gsLst>
              <a:gs pos="0">
                <a:srgbClr val="0857AA"/>
              </a:gs>
              <a:gs pos="100000">
                <a:srgbClr val="09213B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DIN" pitchFamily="50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High Level Direction</a:t>
            </a:r>
            <a:endParaRPr lang="en-US" sz="2400" dirty="0">
              <a:latin typeface="DIN Light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81157" y="995200"/>
            <a:ext cx="11119449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Address issues highlighted in 1/22/15 v2 presentation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Generally pursue v2 scheme proposed, differs in some details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Craft HW to be flexible: where expense is not too great </a:t>
            </a:r>
            <a:r>
              <a:rPr lang="en-IN" sz="2400" dirty="0">
                <a:solidFill>
                  <a:schemeClr val="bg1"/>
                </a:solidFill>
                <a:latin typeface="DIN Light"/>
              </a:rPr>
              <a:t>(</a:t>
            </a: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area, complexity, etc.), support broader feature set.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400" dirty="0" err="1" smtClean="0">
                <a:solidFill>
                  <a:schemeClr val="bg1"/>
                </a:solidFill>
                <a:latin typeface="DIN Light"/>
              </a:rPr>
              <a:t>NocStudio</a:t>
            </a: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 policies my constrain actual implementation space.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Support all </a:t>
            </a:r>
            <a:r>
              <a:rPr lang="en-IN" sz="2400" dirty="0" err="1" smtClean="0">
                <a:solidFill>
                  <a:schemeClr val="bg1"/>
                </a:solidFill>
                <a:latin typeface="DIN Light"/>
              </a:rPr>
              <a:t>NoCs</a:t>
            </a: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: AMBA, streaming and Gemini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Relax requirement to pre-define power profiles: HW allows arbitrary combinations and transitions between power states.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Isolate </a:t>
            </a:r>
            <a:r>
              <a:rPr lang="en-IN" sz="2400" dirty="0" err="1" smtClean="0">
                <a:solidFill>
                  <a:schemeClr val="bg1"/>
                </a:solidFill>
                <a:latin typeface="DIN Light"/>
              </a:rPr>
              <a:t>NoC</a:t>
            </a: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 implementation details from PM interface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Parity with Competition: features, area (1-2% overhead)</a:t>
            </a:r>
            <a:endParaRPr lang="en-IN" sz="2400" dirty="0">
              <a:solidFill>
                <a:schemeClr val="bg1"/>
              </a:solidFill>
              <a:latin typeface="DIN Light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IN" sz="2400" dirty="0" smtClean="0">
              <a:solidFill>
                <a:schemeClr val="bg1"/>
              </a:solidFill>
              <a:latin typeface="DIN Light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State: architecture is “complete,” meaning detailed </a:t>
            </a:r>
            <a:r>
              <a:rPr lang="en-IN" sz="2400" dirty="0" err="1" smtClean="0">
                <a:solidFill>
                  <a:schemeClr val="bg1"/>
                </a:solidFill>
                <a:latin typeface="DIN Light"/>
              </a:rPr>
              <a:t>uArch</a:t>
            </a: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 and implementation planning/execution can proceed.</a:t>
            </a:r>
            <a:endParaRPr lang="en-US" sz="2400" dirty="0">
              <a:solidFill>
                <a:schemeClr val="bg1"/>
              </a:solidFill>
              <a:latin typeface="DIN Light"/>
            </a:endParaRPr>
          </a:p>
        </p:txBody>
      </p:sp>
    </p:spTree>
    <p:extLst>
      <p:ext uri="{BB962C8B-B14F-4D97-AF65-F5344CB8AC3E}">
        <p14:creationId xmlns:p14="http://schemas.microsoft.com/office/powerpoint/2010/main" val="11420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06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/>
          <p:cNvSpPr/>
          <p:nvPr/>
        </p:nvSpPr>
        <p:spPr bwMode="auto">
          <a:xfrm>
            <a:off x="0" y="983411"/>
            <a:ext cx="12191999" cy="5046453"/>
          </a:xfrm>
          <a:prstGeom prst="rect">
            <a:avLst/>
          </a:prstGeom>
          <a:gradFill flip="none" rotWithShape="1">
            <a:gsLst>
              <a:gs pos="0">
                <a:srgbClr val="0857AA"/>
              </a:gs>
              <a:gs pos="100000">
                <a:srgbClr val="09213B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DIN" pitchFamily="50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solidFill>
                  <a:srgbClr val="FFC000"/>
                </a:solidFill>
              </a:rPr>
              <a:t>Limitations of current </a:t>
            </a:r>
            <a:r>
              <a:rPr lang="en-IN" sz="2400" dirty="0" smtClean="0">
                <a:solidFill>
                  <a:srgbClr val="FFC000"/>
                </a:solidFill>
              </a:rPr>
              <a:t>low power </a:t>
            </a:r>
            <a:r>
              <a:rPr lang="en-IN" sz="2400" dirty="0">
                <a:solidFill>
                  <a:srgbClr val="FFC000"/>
                </a:solidFill>
              </a:rPr>
              <a:t>solution</a:t>
            </a:r>
            <a:endParaRPr lang="en-US" sz="2400" dirty="0">
              <a:solidFill>
                <a:srgbClr val="FFC000"/>
              </a:solidFill>
              <a:latin typeface="DIN Light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81157" y="995200"/>
            <a:ext cx="11119449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FFC000"/>
                </a:solidFill>
                <a:latin typeface="DIN Light"/>
              </a:rPr>
              <a:t>Multi-Voltage </a:t>
            </a:r>
            <a:r>
              <a:rPr lang="en-IN" sz="2400" dirty="0" smtClean="0">
                <a:solidFill>
                  <a:srgbClr val="FFC000"/>
                </a:solidFill>
                <a:latin typeface="DIN Light"/>
              </a:rPr>
              <a:t>is not supported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Supported, details remain to be worked out, likely not phase I</a:t>
            </a:r>
            <a:endParaRPr lang="en-IN" sz="2400" dirty="0">
              <a:solidFill>
                <a:schemeClr val="bg1"/>
              </a:solidFill>
              <a:latin typeface="DIN Light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FFC000"/>
                </a:solidFill>
                <a:latin typeface="DIN Light"/>
              </a:rPr>
              <a:t>Implementation challenges (P&amp;R and synthesis</a:t>
            </a:r>
            <a:r>
              <a:rPr lang="en-IN" sz="2400" dirty="0" smtClean="0">
                <a:solidFill>
                  <a:srgbClr val="FFC000"/>
                </a:solidFill>
                <a:latin typeface="DIN Light"/>
              </a:rPr>
              <a:t>)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Reduced (we think) – this needs ongoing attention and refinement</a:t>
            </a:r>
            <a:endParaRPr lang="en-IN" sz="2400" dirty="0">
              <a:solidFill>
                <a:schemeClr val="bg1"/>
              </a:solidFill>
              <a:latin typeface="DIN Light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FFC000"/>
                </a:solidFill>
                <a:latin typeface="DIN Light"/>
              </a:rPr>
              <a:t>Power Management(PM) control is register access only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Signals based – simple industry standard protocol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FFC000"/>
                </a:solidFill>
                <a:latin typeface="DIN Light"/>
              </a:rPr>
              <a:t>PM register access is </a:t>
            </a:r>
            <a:r>
              <a:rPr lang="en-IN" sz="2400" dirty="0" err="1" smtClean="0">
                <a:solidFill>
                  <a:srgbClr val="FFC000"/>
                </a:solidFill>
                <a:latin typeface="DIN Light"/>
              </a:rPr>
              <a:t>RegBus</a:t>
            </a:r>
            <a:r>
              <a:rPr lang="en-IN" sz="2400" dirty="0" smtClean="0">
                <a:solidFill>
                  <a:srgbClr val="FFC000"/>
                </a:solidFill>
                <a:latin typeface="DIN Light"/>
              </a:rPr>
              <a:t> based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400" dirty="0" err="1" smtClean="0">
                <a:solidFill>
                  <a:schemeClr val="bg1"/>
                </a:solidFill>
                <a:latin typeface="DIN Light"/>
              </a:rPr>
              <a:t>Regbus</a:t>
            </a: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 not required</a:t>
            </a:r>
            <a:endParaRPr lang="en-IN" sz="2400" dirty="0">
              <a:solidFill>
                <a:schemeClr val="bg1"/>
              </a:solidFill>
              <a:latin typeface="DIN Light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FFC000"/>
                </a:solidFill>
                <a:latin typeface="DIN Light"/>
              </a:rPr>
              <a:t>Slave disable (fence and drain at masters) is internally address range register based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Automatically handled in master bridge HW on per power domain basis.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DIN Light"/>
            </a:endParaRPr>
          </a:p>
        </p:txBody>
      </p:sp>
    </p:spTree>
    <p:extLst>
      <p:ext uri="{BB962C8B-B14F-4D97-AF65-F5344CB8AC3E}">
        <p14:creationId xmlns:p14="http://schemas.microsoft.com/office/powerpoint/2010/main" val="299277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 bwMode="auto">
          <a:xfrm>
            <a:off x="0" y="983411"/>
            <a:ext cx="12191999" cy="5046453"/>
          </a:xfrm>
          <a:prstGeom prst="rect">
            <a:avLst/>
          </a:prstGeom>
          <a:gradFill flip="none" rotWithShape="1">
            <a:gsLst>
              <a:gs pos="0">
                <a:srgbClr val="0857AA"/>
              </a:gs>
              <a:gs pos="100000">
                <a:srgbClr val="09213B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DIN" pitchFamily="50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63826" y="2162219"/>
            <a:ext cx="9959547" cy="3694883"/>
          </a:xfrm>
          <a:prstGeom prst="round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NetSpeed Logic</a:t>
            </a: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49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Basic Architecture – 3 Layers – Simplify and Abstract </a:t>
            </a:r>
            <a:r>
              <a:rPr lang="en-IN" sz="2400" dirty="0" err="1" smtClean="0"/>
              <a:t>NoC</a:t>
            </a:r>
            <a:r>
              <a:rPr lang="en-IN" sz="2400" dirty="0" smtClean="0"/>
              <a:t> Power Control Details</a:t>
            </a:r>
            <a:endParaRPr lang="en-US" sz="2400" dirty="0">
              <a:latin typeface="DIN Ligh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756454" y="1204455"/>
            <a:ext cx="3892378" cy="64255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PMU – (Customer Logic)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56454" y="2622375"/>
            <a:ext cx="3892378" cy="64255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NetSpeed Power Supervisor (NSPS)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275284" y="4058986"/>
            <a:ext cx="9201665" cy="15979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NoC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694405" y="1847006"/>
            <a:ext cx="8237" cy="775369"/>
          </a:xfrm>
          <a:prstGeom prst="straightConnector1">
            <a:avLst/>
          </a:prstGeom>
          <a:ln w="76200">
            <a:solidFill>
              <a:srgbClr val="FFFF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99648" y="3264926"/>
            <a:ext cx="8237" cy="775369"/>
          </a:xfrm>
          <a:prstGeom prst="straightConnector1">
            <a:avLst/>
          </a:prstGeom>
          <a:ln w="76200">
            <a:solidFill>
              <a:srgbClr val="FFFF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63474" y="3263216"/>
            <a:ext cx="8237" cy="775369"/>
          </a:xfrm>
          <a:prstGeom prst="straightConnector1">
            <a:avLst/>
          </a:prstGeom>
          <a:ln w="76200">
            <a:solidFill>
              <a:srgbClr val="FFFF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068217" y="3263216"/>
            <a:ext cx="8237" cy="775369"/>
          </a:xfrm>
          <a:prstGeom prst="straightConnector1">
            <a:avLst/>
          </a:prstGeom>
          <a:ln w="76200">
            <a:solidFill>
              <a:srgbClr val="FFFF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138344" y="3263216"/>
            <a:ext cx="8237" cy="775369"/>
          </a:xfrm>
          <a:prstGeom prst="straightConnector1">
            <a:avLst/>
          </a:prstGeom>
          <a:ln w="76200">
            <a:solidFill>
              <a:srgbClr val="FFFF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92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 bwMode="auto">
          <a:xfrm>
            <a:off x="0" y="983411"/>
            <a:ext cx="12191999" cy="5046453"/>
          </a:xfrm>
          <a:prstGeom prst="rect">
            <a:avLst/>
          </a:prstGeom>
          <a:gradFill flip="none" rotWithShape="1">
            <a:gsLst>
              <a:gs pos="0">
                <a:srgbClr val="0857AA"/>
              </a:gs>
              <a:gs pos="100000">
                <a:srgbClr val="09213B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DIN" pitchFamily="50" charset="0"/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71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PMU &lt;-&gt; NSPS Interface</a:t>
            </a:r>
            <a:endParaRPr lang="en-US" sz="2400" dirty="0">
              <a:latin typeface="DIN Ligh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495167" y="1671701"/>
            <a:ext cx="2384854" cy="34439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PMU – (Customer Logic)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699155" y="1671701"/>
            <a:ext cx="1779375" cy="34439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NetSpeed Power Supervisor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880021" y="2024743"/>
            <a:ext cx="4819134" cy="409538"/>
            <a:chOff x="3880021" y="2024743"/>
            <a:chExt cx="4819134" cy="409538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3880021" y="2434281"/>
              <a:ext cx="4819134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 bwMode="auto">
            <a:xfrm>
              <a:off x="5045529" y="2024743"/>
              <a:ext cx="2351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cs typeface="Arial" charset="0"/>
                </a:rPr>
                <a:t>CSYSREQ_&lt;PD&gt;</a:t>
              </a:r>
              <a:endParaRPr lang="en-US" sz="1800" b="1" dirty="0">
                <a:solidFill>
                  <a:srgbClr val="FFFF00"/>
                </a:solidFill>
                <a:cs typeface="Arial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903999" y="2650799"/>
            <a:ext cx="4819134" cy="409538"/>
            <a:chOff x="3903999" y="2650799"/>
            <a:chExt cx="4819134" cy="40953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3903999" y="3060337"/>
              <a:ext cx="4819134" cy="0"/>
            </a:xfrm>
            <a:prstGeom prst="straightConnector1">
              <a:avLst/>
            </a:prstGeom>
            <a:ln>
              <a:solidFill>
                <a:srgbClr val="FFFF00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 bwMode="auto">
            <a:xfrm>
              <a:off x="5069507" y="2650799"/>
              <a:ext cx="2351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cs typeface="Arial" charset="0"/>
                </a:rPr>
                <a:t>CSYSACK_&lt;PD&gt;</a:t>
              </a:r>
              <a:endParaRPr lang="en-US" sz="1800" b="1" dirty="0">
                <a:solidFill>
                  <a:srgbClr val="FFFF00"/>
                </a:solidFill>
                <a:cs typeface="Arial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903999" y="3312653"/>
            <a:ext cx="4819134" cy="409538"/>
            <a:chOff x="3903999" y="2650799"/>
            <a:chExt cx="4819134" cy="409538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3903999" y="3060337"/>
              <a:ext cx="4819134" cy="0"/>
            </a:xfrm>
            <a:prstGeom prst="straightConnector1">
              <a:avLst/>
            </a:prstGeom>
            <a:ln>
              <a:solidFill>
                <a:srgbClr val="FFFF00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 bwMode="auto">
            <a:xfrm>
              <a:off x="5069507" y="2650799"/>
              <a:ext cx="2351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cs typeface="Arial" charset="0"/>
                </a:rPr>
                <a:t>CACTIVE_&lt;PD&gt;</a:t>
              </a:r>
              <a:endParaRPr lang="en-US" sz="1800" b="1" dirty="0">
                <a:solidFill>
                  <a:srgbClr val="FFFF00"/>
                </a:solidFill>
                <a:cs typeface="Arial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892010" y="4027304"/>
            <a:ext cx="4819134" cy="409538"/>
            <a:chOff x="3903999" y="2650799"/>
            <a:chExt cx="4819134" cy="409538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3903999" y="3060337"/>
              <a:ext cx="4819134" cy="0"/>
            </a:xfrm>
            <a:prstGeom prst="straightConnector1">
              <a:avLst/>
            </a:prstGeom>
            <a:ln>
              <a:solidFill>
                <a:srgbClr val="FFFF00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 bwMode="auto">
            <a:xfrm>
              <a:off x="5069507" y="2650799"/>
              <a:ext cx="2351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rgbClr val="FFFF00"/>
                  </a:solidFill>
                  <a:cs typeface="Arial" charset="0"/>
                </a:rPr>
                <a:t>IdleStatus</a:t>
              </a:r>
              <a:r>
                <a:rPr lang="en-US" b="1" dirty="0" smtClean="0">
                  <a:solidFill>
                    <a:srgbClr val="FFFF00"/>
                  </a:solidFill>
                  <a:cs typeface="Arial" charset="0"/>
                </a:rPr>
                <a:t>_&lt;PD&gt;</a:t>
              </a:r>
              <a:endParaRPr lang="en-US" sz="1800" b="1" dirty="0">
                <a:solidFill>
                  <a:srgbClr val="FFFF00"/>
                </a:solidFill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120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83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/>
          <p:cNvSpPr/>
          <p:nvPr/>
        </p:nvSpPr>
        <p:spPr bwMode="auto">
          <a:xfrm>
            <a:off x="0" y="983411"/>
            <a:ext cx="12191999" cy="5046453"/>
          </a:xfrm>
          <a:prstGeom prst="rect">
            <a:avLst/>
          </a:prstGeom>
          <a:gradFill flip="none" rotWithShape="1">
            <a:gsLst>
              <a:gs pos="0">
                <a:srgbClr val="0857AA"/>
              </a:gs>
              <a:gs pos="100000">
                <a:srgbClr val="09213B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DIN" pitchFamily="50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Signalling Interface - Defined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181157" y="995200"/>
            <a:ext cx="11119449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bg1"/>
                </a:solidFill>
                <a:latin typeface="DIN Light"/>
              </a:rPr>
              <a:t>Industry Compatible: ARM </a:t>
            </a:r>
            <a:r>
              <a:rPr lang="en-US" sz="2000" dirty="0">
                <a:solidFill>
                  <a:schemeClr val="bg1"/>
                </a:solidFill>
                <a:latin typeface="DIN Light"/>
              </a:rPr>
              <a:t>AXI™ and ACE™ </a:t>
            </a:r>
            <a:r>
              <a:rPr lang="en-US" sz="2000" dirty="0" smtClean="0">
                <a:solidFill>
                  <a:schemeClr val="bg1"/>
                </a:solidFill>
                <a:latin typeface="DIN Light"/>
              </a:rPr>
              <a:t>Protocol Specification Section A-9: Low Power-Interface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 Light"/>
              </a:rPr>
              <a:t>3 Signals (per power domain</a:t>
            </a:r>
            <a:r>
              <a:rPr lang="en-US" sz="2000" dirty="0">
                <a:solidFill>
                  <a:schemeClr val="bg1"/>
                </a:solidFill>
                <a:latin typeface="DIN Light"/>
              </a:rPr>
              <a:t>): CSYSREQ_&lt;PD&gt; (driven by PMU), CSYSACK_&lt;PD&gt; and CACTIVE_&lt;PD&gt; (latter 2 driven by NSPS</a:t>
            </a:r>
            <a:r>
              <a:rPr lang="en-US" sz="2000" dirty="0" smtClean="0">
                <a:solidFill>
                  <a:schemeClr val="bg1"/>
                </a:solidFill>
                <a:latin typeface="DIN Light"/>
              </a:rPr>
              <a:t>)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DIN Light"/>
              </a:rPr>
              <a:t>Normal </a:t>
            </a:r>
            <a:r>
              <a:rPr lang="en-US" dirty="0">
                <a:solidFill>
                  <a:schemeClr val="bg1"/>
                </a:solidFill>
                <a:latin typeface="DIN Light"/>
              </a:rPr>
              <a:t>Operation: CSYSREQ_&lt;PD&gt;, CSYSACK_&lt;PD&gt; and CACTIVE_&lt;PD&gt; all == </a:t>
            </a:r>
            <a:r>
              <a:rPr lang="en-US" dirty="0" smtClean="0">
                <a:solidFill>
                  <a:schemeClr val="bg1"/>
                </a:solidFill>
                <a:latin typeface="DIN Light"/>
              </a:rPr>
              <a:t>1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DIN Light"/>
              </a:rPr>
              <a:t>Power Down Request: PMU drives CSYSREQ_&lt;PD&gt; low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DIN Light"/>
              </a:rPr>
              <a:t>Master Bridges Fence and Drain for all targets for whom traffic flow will be interrupted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bg1"/>
                </a:solidFill>
                <a:latin typeface="DIN Light"/>
              </a:rPr>
              <a:t>NoC</a:t>
            </a:r>
            <a:r>
              <a:rPr lang="en-US" dirty="0" smtClean="0">
                <a:solidFill>
                  <a:schemeClr val="bg1"/>
                </a:solidFill>
                <a:latin typeface="DIN Light"/>
              </a:rPr>
              <a:t> elements in requested power domain wait for idle status before acknowledging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DIN Light"/>
              </a:rPr>
              <a:t>NSPS Acknowledges request by driving CACTIVE_&lt;PD&gt; low, then CSYSACK_&lt;PD&gt; low.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DIN Light"/>
              </a:rPr>
              <a:t>Powered Down: CSYSREQ_&lt;PD&gt;, CSYSACK_&lt;PD&gt; and CACTIVE_&lt;PD&gt; all == 0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bg1"/>
                </a:solidFill>
                <a:latin typeface="DIN Light"/>
              </a:rPr>
              <a:t>NoC</a:t>
            </a:r>
            <a:r>
              <a:rPr lang="en-US" dirty="0" smtClean="0">
                <a:solidFill>
                  <a:schemeClr val="bg1"/>
                </a:solidFill>
                <a:latin typeface="DIN Light"/>
              </a:rPr>
              <a:t> initiated wake request: Wake-on-Demand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bg1"/>
                </a:solidFill>
                <a:latin typeface="DIN Light"/>
              </a:rPr>
              <a:t>NoC</a:t>
            </a:r>
            <a:r>
              <a:rPr lang="en-US" dirty="0" smtClean="0">
                <a:solidFill>
                  <a:schemeClr val="bg1"/>
                </a:solidFill>
                <a:latin typeface="DIN Light"/>
              </a:rPr>
              <a:t> element raises </a:t>
            </a:r>
            <a:r>
              <a:rPr lang="en-US" dirty="0" err="1" smtClean="0">
                <a:solidFill>
                  <a:schemeClr val="bg1"/>
                </a:solidFill>
                <a:latin typeface="DIN Light"/>
              </a:rPr>
              <a:t>WakeReq</a:t>
            </a:r>
            <a:r>
              <a:rPr lang="en-US" dirty="0" smtClean="0">
                <a:solidFill>
                  <a:schemeClr val="bg1"/>
                </a:solidFill>
                <a:latin typeface="DIN Light"/>
              </a:rPr>
              <a:t>_&lt;PD&gt; when it is blocked by powered down domain.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DIN Light"/>
              </a:rPr>
              <a:t>NSPS  signals wake request by driving CACTIVE_&lt;PD&gt; </a:t>
            </a:r>
            <a:r>
              <a:rPr lang="en-US" dirty="0">
                <a:solidFill>
                  <a:schemeClr val="bg1"/>
                </a:solidFill>
                <a:latin typeface="DIN Light"/>
              </a:rPr>
              <a:t>high (while CSYSACK_&lt;PD&gt; continuing to be held low</a:t>
            </a:r>
            <a:r>
              <a:rPr lang="en-US" dirty="0" smtClean="0">
                <a:solidFill>
                  <a:schemeClr val="bg1"/>
                </a:solidFill>
                <a:latin typeface="DIN Light"/>
              </a:rPr>
              <a:t>).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DIN Light"/>
              </a:rPr>
              <a:t>Power Up: PMU restores clock/power, then drives CSYSREQ_&lt;PD&gt; high.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DIN Light"/>
              </a:rPr>
              <a:t>NSPS drives CACTIVE_&lt;PD&gt; high (if not already high from wake request).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DIN Light"/>
              </a:rPr>
              <a:t>NSPS stretches </a:t>
            </a:r>
            <a:r>
              <a:rPr lang="en-US" dirty="0" err="1" smtClean="0">
                <a:solidFill>
                  <a:schemeClr val="bg1"/>
                </a:solidFill>
                <a:latin typeface="DIN Light"/>
              </a:rPr>
              <a:t>ResetPwrDomain</a:t>
            </a:r>
            <a:r>
              <a:rPr lang="en-US" dirty="0" smtClean="0">
                <a:solidFill>
                  <a:schemeClr val="bg1"/>
                </a:solidFill>
                <a:latin typeface="DIN Light"/>
              </a:rPr>
              <a:t>_&lt;PD&gt;, allows for propagation time from </a:t>
            </a:r>
            <a:r>
              <a:rPr lang="en-US" dirty="0" err="1" smtClean="0">
                <a:solidFill>
                  <a:schemeClr val="bg1"/>
                </a:solidFill>
                <a:latin typeface="DIN Light"/>
              </a:rPr>
              <a:t>deassertion</a:t>
            </a:r>
            <a:endParaRPr lang="en-US" dirty="0" smtClean="0">
              <a:solidFill>
                <a:schemeClr val="bg1"/>
              </a:solidFill>
              <a:latin typeface="DIN Light"/>
            </a:endParaRP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DIN Light"/>
              </a:rPr>
              <a:t>NSPS Acknowledges normal operation status by driving CSYSACK_&lt;PD&gt; high.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bg1"/>
              </a:solidFill>
              <a:latin typeface="DIN Light"/>
            </a:endParaRPr>
          </a:p>
        </p:txBody>
      </p:sp>
    </p:spTree>
    <p:extLst>
      <p:ext uri="{BB962C8B-B14F-4D97-AF65-F5344CB8AC3E}">
        <p14:creationId xmlns:p14="http://schemas.microsoft.com/office/powerpoint/2010/main" val="15429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56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/>
          <p:cNvSpPr/>
          <p:nvPr/>
        </p:nvSpPr>
        <p:spPr bwMode="auto">
          <a:xfrm>
            <a:off x="0" y="983411"/>
            <a:ext cx="12191999" cy="5046453"/>
          </a:xfrm>
          <a:prstGeom prst="rect">
            <a:avLst/>
          </a:prstGeom>
          <a:gradFill flip="none" rotWithShape="1">
            <a:gsLst>
              <a:gs pos="0">
                <a:srgbClr val="0857AA"/>
              </a:gs>
              <a:gs pos="100000">
                <a:srgbClr val="09213B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DIN" pitchFamily="50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solidFill>
                  <a:srgbClr val="FFC000"/>
                </a:solidFill>
              </a:rPr>
              <a:t>Signalling </a:t>
            </a:r>
            <a:r>
              <a:rPr lang="en-IN" sz="2400" dirty="0">
                <a:solidFill>
                  <a:srgbClr val="FFC000"/>
                </a:solidFill>
              </a:rPr>
              <a:t>interface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181157" y="995200"/>
            <a:ext cx="11119449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FFC000"/>
                </a:solidFill>
                <a:latin typeface="DIN Light"/>
              </a:rPr>
              <a:t>Industry compatible simple IDLE/SLEEP/</a:t>
            </a:r>
            <a:r>
              <a:rPr lang="en-IN" sz="2000" dirty="0" err="1">
                <a:solidFill>
                  <a:srgbClr val="FFC000"/>
                </a:solidFill>
                <a:latin typeface="DIN Light"/>
              </a:rPr>
              <a:t>PowerDown</a:t>
            </a:r>
            <a:r>
              <a:rPr lang="en-IN" sz="2000" dirty="0">
                <a:solidFill>
                  <a:srgbClr val="FFC000"/>
                </a:solidFill>
                <a:latin typeface="DIN Light"/>
              </a:rPr>
              <a:t> </a:t>
            </a:r>
            <a:r>
              <a:rPr lang="en-IN" sz="2000" dirty="0" err="1">
                <a:solidFill>
                  <a:srgbClr val="FFC000"/>
                </a:solidFill>
                <a:latin typeface="DIN Light"/>
              </a:rPr>
              <a:t>req</a:t>
            </a:r>
            <a:r>
              <a:rPr lang="en-IN" sz="2000" dirty="0">
                <a:solidFill>
                  <a:srgbClr val="FFC000"/>
                </a:solidFill>
                <a:latin typeface="DIN Light"/>
              </a:rPr>
              <a:t>/</a:t>
            </a:r>
            <a:r>
              <a:rPr lang="en-IN" sz="2000" dirty="0" err="1">
                <a:solidFill>
                  <a:srgbClr val="FFC000"/>
                </a:solidFill>
                <a:latin typeface="DIN Light"/>
              </a:rPr>
              <a:t>ack</a:t>
            </a:r>
            <a:r>
              <a:rPr lang="en-IN" sz="2000" dirty="0">
                <a:solidFill>
                  <a:srgbClr val="FFC000"/>
                </a:solidFill>
                <a:latin typeface="DIN Light"/>
              </a:rPr>
              <a:t> based external signals per  functional interface (bridges</a:t>
            </a:r>
            <a:r>
              <a:rPr lang="en-IN" sz="2000" dirty="0" smtClean="0">
                <a:solidFill>
                  <a:srgbClr val="FFC000"/>
                </a:solidFill>
                <a:latin typeface="DIN Light"/>
              </a:rPr>
              <a:t>)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FFFFFF"/>
                </a:solidFill>
                <a:latin typeface="DIN Light"/>
              </a:rPr>
              <a:t>Yes – industry compatible, No – per functional interface – instead per power domain</a:t>
            </a:r>
            <a:endParaRPr lang="en-IN" sz="2000" dirty="0">
              <a:solidFill>
                <a:srgbClr val="FFFFFF"/>
              </a:solidFill>
              <a:latin typeface="DIN Light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FFC000"/>
                </a:solidFill>
                <a:latin typeface="DIN Light"/>
              </a:rPr>
              <a:t>Update internal </a:t>
            </a:r>
            <a:r>
              <a:rPr lang="en-IN" sz="2000" dirty="0" err="1">
                <a:solidFill>
                  <a:srgbClr val="FFC000"/>
                </a:solidFill>
                <a:latin typeface="DIN Light"/>
              </a:rPr>
              <a:t>NoC</a:t>
            </a:r>
            <a:r>
              <a:rPr lang="en-IN" sz="2000" dirty="0">
                <a:solidFill>
                  <a:srgbClr val="FFC000"/>
                </a:solidFill>
                <a:latin typeface="DIN Light"/>
              </a:rPr>
              <a:t> element interfaces to compatible </a:t>
            </a:r>
            <a:r>
              <a:rPr lang="en-IN" sz="2000" dirty="0" smtClean="0">
                <a:solidFill>
                  <a:srgbClr val="FFC000"/>
                </a:solidFill>
                <a:latin typeface="DIN Light"/>
              </a:rPr>
              <a:t>set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FFFFFF"/>
                </a:solidFill>
                <a:latin typeface="DIN Light"/>
              </a:rPr>
              <a:t>Yes</a:t>
            </a:r>
            <a:endParaRPr lang="en-IN" sz="2000" dirty="0">
              <a:solidFill>
                <a:srgbClr val="FFFFFF"/>
              </a:solidFill>
              <a:latin typeface="DIN Light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FFC000"/>
                </a:solidFill>
                <a:latin typeface="DIN Light"/>
              </a:rPr>
              <a:t>Infer internal signals/sequences for </a:t>
            </a:r>
            <a:r>
              <a:rPr lang="en-IN" sz="2000" dirty="0" err="1">
                <a:solidFill>
                  <a:srgbClr val="FFC000"/>
                </a:solidFill>
                <a:latin typeface="DIN Light"/>
              </a:rPr>
              <a:t>NoC</a:t>
            </a:r>
            <a:r>
              <a:rPr lang="en-IN" sz="2000" dirty="0">
                <a:solidFill>
                  <a:srgbClr val="FFC000"/>
                </a:solidFill>
                <a:latin typeface="DIN Light"/>
              </a:rPr>
              <a:t> elements based on external request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FFC000"/>
                </a:solidFill>
                <a:latin typeface="DIN Light"/>
              </a:rPr>
              <a:t>External </a:t>
            </a:r>
            <a:r>
              <a:rPr lang="en-IN" sz="2000" dirty="0">
                <a:solidFill>
                  <a:srgbClr val="FFC000"/>
                </a:solidFill>
                <a:latin typeface="DIN Light"/>
              </a:rPr>
              <a:t>Idle request for master </a:t>
            </a:r>
            <a:r>
              <a:rPr lang="en-IN" sz="2000" dirty="0" err="1">
                <a:solidFill>
                  <a:srgbClr val="FFC000"/>
                </a:solidFill>
                <a:latin typeface="DIN Light"/>
              </a:rPr>
              <a:t>i</a:t>
            </a:r>
            <a:r>
              <a:rPr lang="en-IN" sz="2000" dirty="0">
                <a:solidFill>
                  <a:srgbClr val="FFC000"/>
                </a:solidFill>
                <a:latin typeface="DIN Light"/>
              </a:rPr>
              <a:t>/f translates directly to idle request for master bridge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FFC000"/>
                </a:solidFill>
                <a:latin typeface="DIN Light"/>
              </a:rPr>
              <a:t>External </a:t>
            </a:r>
            <a:r>
              <a:rPr lang="en-IN" sz="2000" dirty="0">
                <a:solidFill>
                  <a:srgbClr val="FFC000"/>
                </a:solidFill>
                <a:latin typeface="DIN Light"/>
              </a:rPr>
              <a:t>Idle request for slave </a:t>
            </a:r>
            <a:r>
              <a:rPr lang="en-IN" sz="2000" dirty="0" err="1">
                <a:solidFill>
                  <a:srgbClr val="FFC000"/>
                </a:solidFill>
                <a:latin typeface="DIN Light"/>
              </a:rPr>
              <a:t>i</a:t>
            </a:r>
            <a:r>
              <a:rPr lang="en-IN" sz="2000" dirty="0">
                <a:solidFill>
                  <a:srgbClr val="FFC000"/>
                </a:solidFill>
                <a:latin typeface="DIN Light"/>
              </a:rPr>
              <a:t>/f translates to slave disable from all masters and then slave idle </a:t>
            </a:r>
            <a:r>
              <a:rPr lang="en-IN" sz="2000" dirty="0" smtClean="0">
                <a:solidFill>
                  <a:srgbClr val="FFC000"/>
                </a:solidFill>
                <a:latin typeface="DIN Light"/>
              </a:rPr>
              <a:t>internally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FFFFFF"/>
                </a:solidFill>
                <a:latin typeface="DIN Light"/>
              </a:rPr>
              <a:t>Not per master, but NSPS Power Domain FSM translates per power domain signalling from PMU into interfaces with </a:t>
            </a:r>
            <a:r>
              <a:rPr lang="en-IN" sz="2000" dirty="0" err="1" smtClean="0">
                <a:solidFill>
                  <a:srgbClr val="FFFFFF"/>
                </a:solidFill>
                <a:latin typeface="DIN Light"/>
              </a:rPr>
              <a:t>NoC</a:t>
            </a:r>
            <a:r>
              <a:rPr lang="en-IN" sz="2000" dirty="0" smtClean="0">
                <a:solidFill>
                  <a:srgbClr val="FFFFFF"/>
                </a:solidFill>
                <a:latin typeface="DIN Light"/>
              </a:rPr>
              <a:t> elements that drive proper </a:t>
            </a:r>
            <a:r>
              <a:rPr lang="en-IN" sz="2000" dirty="0" err="1" smtClean="0">
                <a:solidFill>
                  <a:srgbClr val="FFFFFF"/>
                </a:solidFill>
                <a:latin typeface="DIN Light"/>
              </a:rPr>
              <a:t>behavior</a:t>
            </a:r>
            <a:r>
              <a:rPr lang="en-IN" sz="2000" dirty="0" smtClean="0">
                <a:solidFill>
                  <a:srgbClr val="FFFFFF"/>
                </a:solidFill>
                <a:latin typeface="DIN Light"/>
              </a:rPr>
              <a:t> (e.g., fencing and draining in masters, save entry into power down, etc.) without more detailed customer intervention.</a:t>
            </a:r>
            <a:endParaRPr lang="en-IN" sz="2000" dirty="0">
              <a:solidFill>
                <a:srgbClr val="FFFFFF"/>
              </a:solidFill>
              <a:latin typeface="DIN Light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FFC000"/>
                </a:solidFill>
                <a:latin typeface="DIN Light"/>
              </a:rPr>
              <a:t>Define compatible states for </a:t>
            </a:r>
            <a:r>
              <a:rPr lang="en-IN" sz="2000" dirty="0" err="1">
                <a:solidFill>
                  <a:srgbClr val="FFC000"/>
                </a:solidFill>
                <a:latin typeface="DIN Light"/>
              </a:rPr>
              <a:t>NoC</a:t>
            </a:r>
            <a:r>
              <a:rPr lang="en-IN" sz="2000" dirty="0">
                <a:solidFill>
                  <a:srgbClr val="FFC000"/>
                </a:solidFill>
                <a:latin typeface="DIN Light"/>
              </a:rPr>
              <a:t> </a:t>
            </a:r>
            <a:r>
              <a:rPr lang="en-IN" sz="2000" dirty="0" smtClean="0">
                <a:solidFill>
                  <a:srgbClr val="FFC000"/>
                </a:solidFill>
                <a:latin typeface="DIN Light"/>
              </a:rPr>
              <a:t>elements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FFFFFF"/>
                </a:solidFill>
                <a:latin typeface="DIN Light"/>
              </a:rPr>
              <a:t>FSM implements states comparable to those listed below</a:t>
            </a:r>
            <a:endParaRPr lang="en-IN" sz="2000" dirty="0">
              <a:solidFill>
                <a:srgbClr val="FFFFFF"/>
              </a:solidFill>
              <a:latin typeface="DIN Light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IN" sz="2000" dirty="0" smtClean="0">
                <a:solidFill>
                  <a:srgbClr val="FFC000"/>
                </a:solidFill>
                <a:latin typeface="DIN Light"/>
              </a:rPr>
              <a:t>ACTIVE </a:t>
            </a:r>
            <a:endParaRPr lang="en-IN" sz="2000" dirty="0">
              <a:solidFill>
                <a:srgbClr val="FFC000"/>
              </a:solidFill>
              <a:latin typeface="DIN Light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IN" sz="2000" dirty="0" smtClean="0">
                <a:solidFill>
                  <a:srgbClr val="FFC000"/>
                </a:solidFill>
                <a:latin typeface="DIN Light"/>
              </a:rPr>
              <a:t>IDLE_REQ</a:t>
            </a:r>
            <a:endParaRPr lang="en-IN" sz="2000" dirty="0">
              <a:solidFill>
                <a:srgbClr val="FFC000"/>
              </a:solidFill>
              <a:latin typeface="DIN Light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IN" sz="2000" dirty="0" smtClean="0">
                <a:solidFill>
                  <a:srgbClr val="FFC000"/>
                </a:solidFill>
                <a:latin typeface="DIN Light"/>
              </a:rPr>
              <a:t>IDLE</a:t>
            </a:r>
            <a:endParaRPr lang="en-IN" sz="2400" dirty="0" smtClean="0">
              <a:solidFill>
                <a:srgbClr val="FFC000"/>
              </a:solidFill>
              <a:latin typeface="DIN Light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DIN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58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 bwMode="auto">
          <a:xfrm>
            <a:off x="0" y="983411"/>
            <a:ext cx="12191999" cy="5046453"/>
          </a:xfrm>
          <a:prstGeom prst="rect">
            <a:avLst/>
          </a:prstGeom>
          <a:gradFill flip="none" rotWithShape="1">
            <a:gsLst>
              <a:gs pos="0">
                <a:srgbClr val="0857AA"/>
              </a:gs>
              <a:gs pos="100000">
                <a:srgbClr val="09213B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DIN" pitchFamily="50" charset="0"/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92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NSPS &lt;-&gt; </a:t>
            </a:r>
            <a:r>
              <a:rPr lang="en-IN" sz="2400" dirty="0" err="1" smtClean="0"/>
              <a:t>NoC</a:t>
            </a:r>
            <a:r>
              <a:rPr lang="en-IN" sz="2400" dirty="0" smtClean="0"/>
              <a:t> Interface – Master Bridges (per Power Domain)</a:t>
            </a:r>
            <a:endParaRPr lang="en-US" sz="2400" dirty="0">
              <a:latin typeface="DIN Ligh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79798" y="1590655"/>
            <a:ext cx="1779375" cy="426029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NetSpeed Power Supervisor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3721959" y="1757778"/>
            <a:ext cx="28257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  <a:cs typeface="Arial" charset="0"/>
              </a:rPr>
              <a:t>PwrDomainActive</a:t>
            </a:r>
            <a:r>
              <a:rPr lang="en-US" b="1" dirty="0" smtClean="0">
                <a:solidFill>
                  <a:srgbClr val="FFFF00"/>
                </a:solidFill>
                <a:cs typeface="Arial" charset="0"/>
              </a:rPr>
              <a:t>_&lt;PD&gt;</a:t>
            </a:r>
            <a:endParaRPr lang="en-US" sz="1800" b="1" dirty="0">
              <a:solidFill>
                <a:srgbClr val="FFFF00"/>
              </a:solidFill>
              <a:cs typeface="Arial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556452" y="2827588"/>
            <a:ext cx="3417151" cy="370689"/>
            <a:chOff x="3903999" y="2689648"/>
            <a:chExt cx="4737047" cy="370689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3903999" y="3058980"/>
              <a:ext cx="4737047" cy="1357"/>
            </a:xfrm>
            <a:prstGeom prst="straightConnector1">
              <a:avLst/>
            </a:prstGeom>
            <a:ln>
              <a:solidFill>
                <a:srgbClr val="FFFF00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 bwMode="auto">
            <a:xfrm>
              <a:off x="4185580" y="2689648"/>
              <a:ext cx="445546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rgbClr val="FFFF00"/>
                  </a:solidFill>
                  <a:cs typeface="Arial" charset="0"/>
                </a:rPr>
                <a:t>FenceAck</a:t>
              </a:r>
              <a:r>
                <a:rPr lang="en-US" b="1" dirty="0" smtClean="0">
                  <a:solidFill>
                    <a:srgbClr val="FFFF00"/>
                  </a:solidFill>
                  <a:cs typeface="Arial" charset="0"/>
                </a:rPr>
                <a:t>_&lt;PD&gt;_</a:t>
              </a:r>
              <a:r>
                <a:rPr lang="en-US" b="1" dirty="0" err="1" smtClean="0">
                  <a:solidFill>
                    <a:srgbClr val="FFFF00"/>
                  </a:solidFill>
                  <a:cs typeface="Arial" charset="0"/>
                </a:rPr>
                <a:t>deasserted</a:t>
              </a:r>
              <a:endParaRPr lang="en-US" sz="1800" b="1" dirty="0">
                <a:solidFill>
                  <a:srgbClr val="FFFF00"/>
                </a:solidFill>
                <a:cs typeface="Arial" charset="0"/>
              </a:endParaRP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9041466" y="1338340"/>
            <a:ext cx="2045633" cy="13124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 Bridge 0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9063088" y="2909614"/>
            <a:ext cx="2045633" cy="13124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 Bridge 1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102514" y="4538493"/>
            <a:ext cx="2045633" cy="13124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 Bridge 2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(note: no &lt;PD&gt; dependency)</a:t>
            </a:r>
          </a:p>
        </p:txBody>
      </p:sp>
      <p:sp>
        <p:nvSpPr>
          <p:cNvPr id="10" name="Flowchart: Stored Data 9"/>
          <p:cNvSpPr/>
          <p:nvPr/>
        </p:nvSpPr>
        <p:spPr>
          <a:xfrm>
            <a:off x="6169713" y="2909614"/>
            <a:ext cx="671639" cy="525643"/>
          </a:xfrm>
          <a:prstGeom prst="flowChartOnlineStorag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12" name="Flowchart: Delay 11"/>
          <p:cNvSpPr/>
          <p:nvPr/>
        </p:nvSpPr>
        <p:spPr>
          <a:xfrm rot="10800000">
            <a:off x="6196770" y="3983334"/>
            <a:ext cx="644582" cy="555231"/>
          </a:xfrm>
          <a:prstGeom prst="flowChartDelay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cxnSp>
        <p:nvCxnSpPr>
          <p:cNvPr id="15" name="Elbow Connector 14"/>
          <p:cNvCxnSpPr/>
          <p:nvPr/>
        </p:nvCxnSpPr>
        <p:spPr>
          <a:xfrm>
            <a:off x="2556452" y="2182855"/>
            <a:ext cx="6527710" cy="1639076"/>
          </a:xfrm>
          <a:prstGeom prst="bentConnector3">
            <a:avLst>
              <a:gd name="adj1" fmla="val 73764"/>
            </a:avLst>
          </a:prstGeom>
          <a:ln>
            <a:solidFill>
              <a:srgbClr val="FFFF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75844" y="2182855"/>
            <a:ext cx="1708318" cy="0"/>
          </a:xfrm>
          <a:prstGeom prst="straightConnector1">
            <a:avLst/>
          </a:prstGeom>
          <a:ln>
            <a:solidFill>
              <a:srgbClr val="FFFF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556452" y="3876417"/>
            <a:ext cx="3640318" cy="384532"/>
            <a:chOff x="3912055" y="2689648"/>
            <a:chExt cx="5046413" cy="384532"/>
          </a:xfrm>
        </p:grpSpPr>
        <p:cxnSp>
          <p:nvCxnSpPr>
            <p:cNvPr id="38" name="Straight Arrow Connector 37"/>
            <p:cNvCxnSpPr>
              <a:endCxn id="12" idx="3"/>
            </p:cNvCxnSpPr>
            <p:nvPr/>
          </p:nvCxnSpPr>
          <p:spPr>
            <a:xfrm>
              <a:off x="3912055" y="3058980"/>
              <a:ext cx="5046413" cy="15200"/>
            </a:xfrm>
            <a:prstGeom prst="straightConnector1">
              <a:avLst/>
            </a:prstGeom>
            <a:ln>
              <a:solidFill>
                <a:srgbClr val="FFFF00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 bwMode="auto">
            <a:xfrm>
              <a:off x="4185580" y="2689648"/>
              <a:ext cx="428281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rgbClr val="FFFF00"/>
                  </a:solidFill>
                  <a:cs typeface="Arial" charset="0"/>
                </a:rPr>
                <a:t>FenceAck</a:t>
              </a:r>
              <a:r>
                <a:rPr lang="en-US" b="1" dirty="0" smtClean="0">
                  <a:solidFill>
                    <a:srgbClr val="FFFF00"/>
                  </a:solidFill>
                  <a:cs typeface="Arial" charset="0"/>
                </a:rPr>
                <a:t>_&lt;PD&gt;_asserted</a:t>
              </a:r>
              <a:endParaRPr lang="en-US" sz="1800" b="1" dirty="0">
                <a:solidFill>
                  <a:srgbClr val="FFFF00"/>
                </a:solidFill>
                <a:cs typeface="Arial" charset="0"/>
              </a:endParaRPr>
            </a:p>
          </p:txBody>
        </p:sp>
      </p:grpSp>
      <p:sp>
        <p:nvSpPr>
          <p:cNvPr id="43" name="Oval 42"/>
          <p:cNvSpPr/>
          <p:nvPr/>
        </p:nvSpPr>
        <p:spPr>
          <a:xfrm>
            <a:off x="5973603" y="3112558"/>
            <a:ext cx="196110" cy="17008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8230003" y="1757778"/>
            <a:ext cx="85416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6739694" y="3312652"/>
            <a:ext cx="236282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8230003" y="1757778"/>
            <a:ext cx="0" cy="267399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6841352" y="4431772"/>
            <a:ext cx="138865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6739694" y="3021266"/>
            <a:ext cx="1490309" cy="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53943" y="3312652"/>
            <a:ext cx="0" cy="74843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841352" y="4061083"/>
            <a:ext cx="21259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7331604" y="2124839"/>
            <a:ext cx="130629" cy="116029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69" name="Oval 68"/>
          <p:cNvSpPr/>
          <p:nvPr/>
        </p:nvSpPr>
        <p:spPr>
          <a:xfrm>
            <a:off x="8173806" y="2961251"/>
            <a:ext cx="130629" cy="116029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70" name="Oval 69"/>
          <p:cNvSpPr/>
          <p:nvPr/>
        </p:nvSpPr>
        <p:spPr>
          <a:xfrm>
            <a:off x="7012006" y="3254636"/>
            <a:ext cx="130629" cy="116029"/>
          </a:xfrm>
          <a:prstGeom prst="ellipse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sp>
        <p:nvSpPr>
          <p:cNvPr id="71" name="Flowchart: Stored Data 70"/>
          <p:cNvSpPr/>
          <p:nvPr/>
        </p:nvSpPr>
        <p:spPr>
          <a:xfrm>
            <a:off x="6211936" y="4947339"/>
            <a:ext cx="671639" cy="525643"/>
          </a:xfrm>
          <a:prstGeom prst="flowChartOnlineStorag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8539843" y="2416629"/>
            <a:ext cx="501623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8882743" y="4061083"/>
            <a:ext cx="21977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841352" y="5034650"/>
            <a:ext cx="169849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539843" y="2416629"/>
            <a:ext cx="0" cy="261802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8882743" y="4061083"/>
            <a:ext cx="0" cy="129468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6811635" y="5355771"/>
            <a:ext cx="2071108" cy="13885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2565395" y="4863685"/>
            <a:ext cx="3640318" cy="384532"/>
            <a:chOff x="3912055" y="2689648"/>
            <a:chExt cx="5046413" cy="384532"/>
          </a:xfrm>
        </p:grpSpPr>
        <p:cxnSp>
          <p:nvCxnSpPr>
            <p:cNvPr id="93" name="Straight Arrow Connector 92"/>
            <p:cNvCxnSpPr/>
            <p:nvPr/>
          </p:nvCxnSpPr>
          <p:spPr>
            <a:xfrm>
              <a:off x="3912055" y="3058980"/>
              <a:ext cx="5046413" cy="15200"/>
            </a:xfrm>
            <a:prstGeom prst="straightConnector1">
              <a:avLst/>
            </a:prstGeom>
            <a:ln>
              <a:solidFill>
                <a:srgbClr val="FFFF00"/>
              </a:solidFill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 bwMode="auto">
            <a:xfrm>
              <a:off x="4185580" y="2689648"/>
              <a:ext cx="428281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rgbClr val="FFFF00"/>
                  </a:solidFill>
                  <a:cs typeface="Arial" charset="0"/>
                </a:rPr>
                <a:t>WakeReq</a:t>
              </a:r>
              <a:r>
                <a:rPr lang="en-US" b="1" dirty="0" smtClean="0">
                  <a:solidFill>
                    <a:srgbClr val="FFFF00"/>
                  </a:solidFill>
                  <a:cs typeface="Arial" charset="0"/>
                </a:rPr>
                <a:t>_&lt;PD&gt;_asserted</a:t>
              </a:r>
              <a:endParaRPr lang="en-US" sz="1800" b="1" dirty="0">
                <a:solidFill>
                  <a:srgbClr val="FFFF00"/>
                </a:solidFill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428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2"/>
  <p:tag name="MMPROD_UIDATA" val="&lt;database version=&quot;9.0&quot;&gt;&lt;object type=&quot;1&quot; unique_id=&quot;10001&quot;&gt;&lt;object type=&quot;2&quot; unique_id=&quot;42456&quot;&gt;&lt;object type=&quot;3&quot; unique_id=&quot;52255&quot;&gt;&lt;property id=&quot;20148&quot; value=&quot;5&quot;/&gt;&lt;property id=&quot;20300&quot; value=&quot;Slide 1 - &amp;quot;NetSpeed Systems Executive Summary&amp;quot;&quot;/&gt;&lt;property id=&quot;20307&quot; value=&quot;256&quot;/&gt;&lt;/object&gt;&lt;object type=&quot;3&quot; unique_id=&quot;129440&quot;&gt;&lt;property id=&quot;20148&quot; value=&quot;5&quot;/&gt;&lt;property id=&quot;20300&quot; value=&quot;Slide 2 - &amp;quot;NetSpeed Systems Company Overview&amp;quot;&quot;/&gt;&lt;property id=&quot;20307&quot; value=&quot;266&quot;/&gt;&lt;/object&gt;&lt;object type=&quot;3&quot; unique_id=&quot;129441&quot;&gt;&lt;property id=&quot;20148&quot; value=&quot;5&quot;/&gt;&lt;property id=&quot;20300&quot; value=&quot;Slide 3 - &amp;quot;NetSpeed: Next Step In Evolution of Interconnects&amp;quot;&quot;/&gt;&lt;property id=&quot;20307&quot; value=&quot;267&quot;/&gt;&lt;/object&gt;&lt;object type=&quot;3&quot; unique_id=&quot;129735&quot;&gt;&lt;property id=&quot;20148&quot; value=&quot;5&quot;/&gt;&lt;property id=&quot;20300&quot; value=&quot;Slide 5 - &amp;quot;Product Overview: Scalable, Coherent, NoC IP&amp;quot;&quot;/&gt;&lt;property id=&quot;20307&quot; value=&quot;272&quot;/&gt;&lt;/object&gt;&lt;object type=&quot;3&quot; unique_id=&quot;129904&quot;&gt;&lt;property id=&quot;20148&quot; value=&quot;5&quot;/&gt;&lt;property id=&quot;20300&quot; value=&quot;Slide 8 - &amp;quot;50% Shorter Design Cycles&amp;quot;&quot;/&gt;&lt;property id=&quot;20307&quot; value=&quot;273&quot;/&gt;&lt;/object&gt;&lt;object type=&quot;3&quot; unique_id=&quot;129905&quot;&gt;&lt;property id=&quot;20148&quot; value=&quot;5&quot;/&gt;&lt;property id=&quot;20300&quot; value=&quot;Slide 9 - &amp;quot;High Performance, Coherent NoC&amp;quot;&quot;/&gt;&lt;property id=&quot;20307&quot; value=&quot;274&quot;/&gt;&lt;/object&gt;&lt;object type=&quot;3&quot; unique_id=&quot;129906&quot;&gt;&lt;property id=&quot;20148&quot; value=&quot;5&quot;/&gt;&lt;property id=&quot;20300&quot; value=&quot;Slide 10 - &amp;quot;Advanced Features To Enable Low Power Design&amp;quot;&quot;/&gt;&lt;property id=&quot;20307&quot; value=&quot;275&quot;/&gt;&lt;/object&gt;&lt;object type=&quot;3&quot; unique_id=&quot;130053&quot;&gt;&lt;property id=&quot;20148&quot; value=&quot;5&quot;/&gt;&lt;property id=&quot;20300&quot; value=&quot;Slide 11 - &amp;quot;Summary&amp;quot;&quot;/&gt;&lt;property id=&quot;20307&quot; value=&quot;281&quot;/&gt;&lt;/object&gt;&lt;object type=&quot;3&quot; unique_id=&quot;130142&quot;&gt;&lt;property id=&quot;20148&quot; value=&quot;5&quot;/&gt;&lt;property id=&quot;20300&quot; value=&quot;Slide 7 - &amp;quot;Product Benefits: NetSpeed Value Proposition&amp;quot;&quot;/&gt;&lt;property id=&quot;20307&quot; value=&quot;283&quot;/&gt;&lt;/object&gt;&lt;object type=&quot;3&quot; unique_id=&quot;130240&quot;&gt;&lt;property id=&quot;20148&quot; value=&quot;5&quot;/&gt;&lt;property id=&quot;20300&quot; value=&quot;Slide 6 - &amp;quot;On-Chip Interconnect Solutions Comparison&amp;quot;&quot;/&gt;&lt;property id=&quot;20307&quot; value=&quot;284&quot;/&gt;&lt;/object&gt;&lt;object type=&quot;3&quot; unique_id=&quot;130411&quot;&gt;&lt;property id=&quot;20148&quot; value=&quot;5&quot;/&gt;&lt;property id=&quot;20300&quot; value=&quot;Slide 4 - &amp;quot;Ushering a Paradigm Shift in Interconnect Design&amp;quot;&quot;/&gt;&lt;property id=&quot;20307&quot; value=&quot;285&quot;/&gt;&lt;/object&gt;&lt;/object&gt;&lt;object type=&quot;8&quot; unique_id=&quot;42462&quot;&gt;&lt;/object&gt;&lt;/object&gt;&lt;/database&gt;"/>
  <p:tag name="SECTOMILLISECCONVERTED" val="1"/>
  <p:tag name="THINKCELLUNDODONOTDELETE" val="0"/>
  <p:tag name="THINKCELLPRESENTATIONDONOTDELETE" val="&lt;?xml version=&quot;1.0&quot; encoding=&quot;UTF-16&quot; standalone=&quot;yes&quot;?&gt;&#10;&lt;root reqver=&quot;21047&quot;&gt;&lt;version val=&quot;23227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#m/%#d/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&gt;&lt;m_bNumberIsYear val=&quot;0&quot;/&gt;&lt;m_strFormatTime&gt;%1&lt;/m_strFormatTime&gt;&lt;/m_precDefaultMonth&gt;&lt;m_precDefaultWeek&gt;&lt;m_bNumberIsYear val=&quot;0&quot;/&gt;&lt;m_strFormatTime&gt;%d.&lt;/m_strFormatTime&gt;&lt;/m_precDefaultWeek&gt;&lt;m_precDefaultDay&gt;&lt;m_bNumberIsYear val=&quot;0&quot;/&gt;&lt;m_strFormatTime&gt;%#d&lt;/m_strFormatTime&gt;&lt;/m_precDefaultDay&gt;&lt;m_mruColor&gt;&lt;m_vecMRU length=&quot;5&quot;&gt;&lt;elem m_fUsage=&quot;2.77254417167100090000E+000&quot;&gt;&lt;m_msothmcolidx val=&quot;0&quot;/&gt;&lt;m_rgb r=&quot;3c&quot; g=&quot;46&quot; b=&quot;4d&quot;/&gt;&lt;m_ppcolschidx tagver0=&quot;23004&quot; tagname0=&quot;m_ppcolschidxUNRECOGNIZED&quot; val=&quot;0&quot;/&gt;&lt;m_nBrightness val=&quot;0&quot;/&gt;&lt;/elem&gt;&lt;elem m_fUsage=&quot;2.62900000000000000000E+000&quot;&gt;&lt;m_msothmcolidx val=&quot;0&quot;/&gt;&lt;m_rgb r=&quot;77&quot; g=&quot;93&quot; b=&quot;3c&quot;/&gt;&lt;m_ppcolschidx tagver0=&quot;23004&quot; tagname0=&quot;m_ppcolschidxUNRECOGNIZED&quot; val=&quot;0&quot;/&gt;&lt;m_nBrightness val=&quot;0&quot;/&gt;&lt;/elem&gt;&lt;elem m_fUsage=&quot;8.10000000000000050000E-001&quot;&gt;&lt;m_msothmcolidx val=&quot;0&quot;/&gt;&lt;m_rgb r=&quot;9b&quot; g=&quot;bb&quot; b=&quot;59&quot;/&gt;&lt;m_ppcolschidx tagver0=&quot;23004&quot; tagname0=&quot;m_ppcolschidxUNRECOGNIZED&quot; val=&quot;0&quot;/&gt;&lt;m_nBrightness val=&quot;0&quot;/&gt;&lt;/elem&gt;&lt;elem m_fUsage=&quot;6.56100000000000130000E-001&quot;&gt;&lt;m_msothmcolidx val=&quot;0&quot;/&gt;&lt;m_rgb r=&quot;ed&quot; g=&quot;8f&quot; b=&quot;12&quot;/&gt;&lt;m_ppcolschidx tagver0=&quot;23004&quot; tagname0=&quot;m_ppcolschidxUNRECOGNIZED&quot; val=&quot;0&quot;/&gt;&lt;m_nBrightness val=&quot;0&quot;/&gt;&lt;/elem&gt;&lt;elem m_fUsage=&quot;5.90490000000000180000E-001&quot;&gt;&lt;m_msothmcolidx val=&quot;0&quot;/&gt;&lt;m_rgb r=&quot;ff&quot; g=&quot;b6&quot; b=&quot;0&quot;/&gt;&lt;m_ppcolschidx tagver0=&quot;23004&quot; tagname0=&quot;m_ppcolschidxUNRECOGNIZED&quot; val=&quot;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1"/>
  <p:tag name="MULTI-LINE" val="false"/>
  <p:tag name="TEXT" val="Action Title:"/>
  <p:tag name="FILL" val="true"/>
  <p:tag name="OPTIONAL" val="false"/>
  <p:tag name="NAME" val="Title1"/>
  <p:tag name="HEIGHT" val="1"/>
  <p:tag name="INDENTED" val="false"/>
  <p:tag name="CAPTION HEIGHT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1"/>
  <p:tag name="MULTI-LINE" val="false"/>
  <p:tag name="TEXT" val="Action Title:"/>
  <p:tag name="FILL" val="true"/>
  <p:tag name="OPTIONAL" val="false"/>
  <p:tag name="NAME" val="Title1"/>
  <p:tag name="HEIGHT" val="1"/>
  <p:tag name="INDENTED" val="false"/>
  <p:tag name="CAPTION HEIGHT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>
          <a:defRPr sz="1800" b="1" dirty="0"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tSpeed-Template" id="{130F1D69-3A6E-4A55-B981-5513596D9C08}" vid="{8DF30442-800D-46B0-9C9A-4126DC4A4F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15587</TotalTime>
  <Words>916</Words>
  <Application>Microsoft Office PowerPoint</Application>
  <PresentationFormat>Widescreen</PresentationFormat>
  <Paragraphs>111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DIN</vt:lpstr>
      <vt:lpstr>DIN Light</vt:lpstr>
      <vt:lpstr>Trebuchet MS</vt:lpstr>
      <vt:lpstr>Wingdings</vt:lpstr>
      <vt:lpstr>blank</vt:lpstr>
      <vt:lpstr>think-cell Slide</vt:lpstr>
      <vt:lpstr>NetSpeed Low Power (v2) - Update LP Arch. Review and Future Direction</vt:lpstr>
      <vt:lpstr>PowerPoint Presentation</vt:lpstr>
      <vt:lpstr>High Level Direction</vt:lpstr>
      <vt:lpstr>Limitations of current low power solution</vt:lpstr>
      <vt:lpstr>Basic Architecture – 3 Layers – Simplify and Abstract NoC Power Control Details</vt:lpstr>
      <vt:lpstr>PMU &lt;-&gt; NSPS Interface</vt:lpstr>
      <vt:lpstr>Signalling Interface - Defined</vt:lpstr>
      <vt:lpstr>Signalling interface</vt:lpstr>
      <vt:lpstr>NSPS &lt;-&gt; NoC Interface – Master Bridges (per Power Domain)</vt:lpstr>
      <vt:lpstr>NSPS &lt;-&gt; NoC Interface – NoC Elements within Target Power Domain</vt:lpstr>
      <vt:lpstr>Features to be fixed/implemented in v2 scheme</vt:lpstr>
      <vt:lpstr>Industry compatible feature set</vt:lpstr>
      <vt:lpstr>PowerPoint Presentation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NetSpeed Systems Corporate Overview</dc:title>
  <dc:creator>anush</dc:creator>
  <cp:lastModifiedBy>Jim Bauman</cp:lastModifiedBy>
  <cp:revision>745</cp:revision>
  <cp:lastPrinted>2014-02-18T22:44:09Z</cp:lastPrinted>
  <dcterms:created xsi:type="dcterms:W3CDTF">2014-06-19T21:53:40Z</dcterms:created>
  <dcterms:modified xsi:type="dcterms:W3CDTF">2015-02-14T01:08:58Z</dcterms:modified>
</cp:coreProperties>
</file>