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72" r:id="rId2"/>
    <p:sldId id="373" r:id="rId3"/>
    <p:sldId id="374" r:id="rId4"/>
    <p:sldId id="375" r:id="rId5"/>
    <p:sldId id="376" r:id="rId6"/>
    <p:sldId id="377" r:id="rId7"/>
    <p:sldId id="378" r:id="rId8"/>
    <p:sldId id="401" r:id="rId9"/>
    <p:sldId id="380" r:id="rId10"/>
    <p:sldId id="415" r:id="rId11"/>
    <p:sldId id="396" r:id="rId12"/>
    <p:sldId id="382" r:id="rId13"/>
    <p:sldId id="383" r:id="rId14"/>
    <p:sldId id="384" r:id="rId15"/>
    <p:sldId id="386" r:id="rId16"/>
    <p:sldId id="418" r:id="rId17"/>
    <p:sldId id="419" r:id="rId18"/>
    <p:sldId id="420" r:id="rId19"/>
    <p:sldId id="421" r:id="rId20"/>
    <p:sldId id="422" r:id="rId21"/>
    <p:sldId id="423" r:id="rId22"/>
    <p:sldId id="389" r:id="rId23"/>
    <p:sldId id="416" r:id="rId24"/>
    <p:sldId id="393" r:id="rId25"/>
    <p:sldId id="417" r:id="rId26"/>
    <p:sldId id="317" r:id="rId27"/>
  </p:sldIdLst>
  <p:sldSz cx="12192000" cy="6858000"/>
  <p:notesSz cx="7077075" cy="9363075"/>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489" userDrawn="1">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34343"/>
    <a:srgbClr val="DCE6F2"/>
    <a:srgbClr val="4F81BD"/>
    <a:srgbClr val="1C75BC"/>
    <a:srgbClr val="3C464D"/>
    <a:srgbClr val="F2DCDB"/>
    <a:srgbClr val="FAFAFA"/>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0" autoAdjust="0"/>
    <p:restoredTop sz="96263" autoAdjust="0"/>
  </p:normalViewPr>
  <p:slideViewPr>
    <p:cSldViewPr snapToGrid="0" showGuides="1">
      <p:cViewPr varScale="1">
        <p:scale>
          <a:sx n="93" d="100"/>
          <a:sy n="93" d="100"/>
        </p:scale>
        <p:origin x="504" y="60"/>
      </p:cViewPr>
      <p:guideLst>
        <p:guide orient="horz"/>
        <p:guide pos="74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86" d="100"/>
          <a:sy n="86" d="100"/>
        </p:scale>
        <p:origin x="2736" y="108"/>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83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438" y="0"/>
            <a:ext cx="3067050" cy="468313"/>
          </a:xfrm>
          <a:prstGeom prst="rect">
            <a:avLst/>
          </a:prstGeom>
        </p:spPr>
        <p:txBody>
          <a:bodyPr vert="horz" lIns="91440" tIns="45720" rIns="91440" bIns="45720" rtlCol="0"/>
          <a:lstStyle>
            <a:lvl1pPr algn="r">
              <a:defRPr sz="1200"/>
            </a:lvl1pPr>
          </a:lstStyle>
          <a:p>
            <a:fld id="{2ED4FC3B-36CC-4CDC-8A46-2795520AC7EC}" type="datetimeFigureOut">
              <a:rPr lang="en-US" smtClean="0"/>
              <a:t>4/6/2017</a:t>
            </a:fld>
            <a:endParaRPr lang="en-US" dirty="0"/>
          </a:p>
        </p:txBody>
      </p:sp>
      <p:sp>
        <p:nvSpPr>
          <p:cNvPr id="4" name="Footer Placeholder 3"/>
          <p:cNvSpPr>
            <a:spLocks noGrp="1"/>
          </p:cNvSpPr>
          <p:nvPr>
            <p:ph type="ftr" sz="quarter" idx="2"/>
          </p:nvPr>
        </p:nvSpPr>
        <p:spPr>
          <a:xfrm>
            <a:off x="0" y="8893175"/>
            <a:ext cx="3067050" cy="4683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438" y="8893175"/>
            <a:ext cx="3067050" cy="468313"/>
          </a:xfrm>
          <a:prstGeom prst="rect">
            <a:avLst/>
          </a:prstGeom>
        </p:spPr>
        <p:txBody>
          <a:bodyPr vert="horz" lIns="91440" tIns="45720" rIns="91440" bIns="45720" rtlCol="0" anchor="b"/>
          <a:lstStyle>
            <a:lvl1pPr algn="r">
              <a:defRPr sz="1200"/>
            </a:lvl1pPr>
          </a:lstStyle>
          <a:p>
            <a:fld id="{0AB8295C-E482-4161-9DF6-7A07F6DA5E3B}" type="slidenum">
              <a:rPr lang="en-US" smtClean="0"/>
              <a:t>‹#›</a:t>
            </a:fld>
            <a:endParaRPr lang="en-US" dirty="0"/>
          </a:p>
        </p:txBody>
      </p:sp>
    </p:spTree>
    <p:extLst>
      <p:ext uri="{BB962C8B-B14F-4D97-AF65-F5344CB8AC3E}">
        <p14:creationId xmlns:p14="http://schemas.microsoft.com/office/powerpoint/2010/main" val="1328529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517" cy="468315"/>
          </a:xfrm>
          <a:prstGeom prst="rect">
            <a:avLst/>
          </a:prstGeom>
        </p:spPr>
        <p:txBody>
          <a:bodyPr vert="horz" lIns="92866" tIns="46433" rIns="92866" bIns="46433" rtlCol="0"/>
          <a:lstStyle>
            <a:lvl1pPr algn="l">
              <a:defRPr sz="1200"/>
            </a:lvl1pPr>
          </a:lstStyle>
          <a:p>
            <a:endParaRPr lang="en-US" dirty="0"/>
          </a:p>
        </p:txBody>
      </p:sp>
      <p:sp>
        <p:nvSpPr>
          <p:cNvPr id="3" name="Date Placeholder 2"/>
          <p:cNvSpPr>
            <a:spLocks noGrp="1"/>
          </p:cNvSpPr>
          <p:nvPr>
            <p:ph type="dt" idx="1"/>
          </p:nvPr>
        </p:nvSpPr>
        <p:spPr>
          <a:xfrm>
            <a:off x="4008942" y="1"/>
            <a:ext cx="3066517" cy="468315"/>
          </a:xfrm>
          <a:prstGeom prst="rect">
            <a:avLst/>
          </a:prstGeom>
        </p:spPr>
        <p:txBody>
          <a:bodyPr vert="horz" lIns="92866" tIns="46433" rIns="92866" bIns="46433" rtlCol="0"/>
          <a:lstStyle>
            <a:lvl1pPr algn="r">
              <a:defRPr sz="1200"/>
            </a:lvl1pPr>
          </a:lstStyle>
          <a:p>
            <a:fld id="{18AE905A-3C31-4ECB-87DB-AAFEFFFC3D1D}" type="datetimeFigureOut">
              <a:rPr lang="en-US" smtClean="0"/>
              <a:pPr/>
              <a:t>4/6/2017</a:t>
            </a:fld>
            <a:endParaRPr lang="en-US" dirty="0"/>
          </a:p>
        </p:txBody>
      </p:sp>
      <p:sp>
        <p:nvSpPr>
          <p:cNvPr id="4" name="Slide Image Placeholder 3"/>
          <p:cNvSpPr>
            <a:spLocks noGrp="1" noRot="1" noChangeAspect="1"/>
          </p:cNvSpPr>
          <p:nvPr>
            <p:ph type="sldImg" idx="2"/>
          </p:nvPr>
        </p:nvSpPr>
        <p:spPr>
          <a:xfrm>
            <a:off x="417513" y="701675"/>
            <a:ext cx="6242050" cy="3511550"/>
          </a:xfrm>
          <a:prstGeom prst="rect">
            <a:avLst/>
          </a:prstGeom>
          <a:noFill/>
          <a:ln w="12700">
            <a:solidFill>
              <a:prstClr val="black"/>
            </a:solidFill>
          </a:ln>
        </p:spPr>
        <p:txBody>
          <a:bodyPr vert="horz" lIns="92866" tIns="46433" rIns="92866" bIns="46433" rtlCol="0" anchor="ctr"/>
          <a:lstStyle/>
          <a:p>
            <a:endParaRPr lang="en-US" dirty="0"/>
          </a:p>
        </p:txBody>
      </p:sp>
      <p:sp>
        <p:nvSpPr>
          <p:cNvPr id="5" name="Notes Placeholder 4"/>
          <p:cNvSpPr>
            <a:spLocks noGrp="1"/>
          </p:cNvSpPr>
          <p:nvPr>
            <p:ph type="body" sz="quarter" idx="3"/>
          </p:nvPr>
        </p:nvSpPr>
        <p:spPr>
          <a:xfrm>
            <a:off x="708032" y="4448185"/>
            <a:ext cx="5661013" cy="4213223"/>
          </a:xfrm>
          <a:prstGeom prst="rect">
            <a:avLst/>
          </a:prstGeom>
        </p:spPr>
        <p:txBody>
          <a:bodyPr vert="horz" lIns="92866" tIns="46433" rIns="92866" bIns="4643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152"/>
            <a:ext cx="3066517" cy="468315"/>
          </a:xfrm>
          <a:prstGeom prst="rect">
            <a:avLst/>
          </a:prstGeom>
        </p:spPr>
        <p:txBody>
          <a:bodyPr vert="horz" lIns="92866" tIns="46433" rIns="92866" bIns="4643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942" y="8893152"/>
            <a:ext cx="3066517" cy="468315"/>
          </a:xfrm>
          <a:prstGeom prst="rect">
            <a:avLst/>
          </a:prstGeom>
        </p:spPr>
        <p:txBody>
          <a:bodyPr vert="horz" lIns="92866" tIns="46433" rIns="92866" bIns="46433" rtlCol="0" anchor="b"/>
          <a:lstStyle>
            <a:lvl1pPr algn="r">
              <a:defRPr sz="1200"/>
            </a:lvl1pPr>
          </a:lstStyle>
          <a:p>
            <a:fld id="{B6F2037F-F5EE-442C-8D03-21453C2DE26A}" type="slidenum">
              <a:rPr lang="en-US" smtClean="0"/>
              <a:pPr/>
              <a:t>‹#›</a:t>
            </a:fld>
            <a:endParaRPr lang="en-US" dirty="0"/>
          </a:p>
        </p:txBody>
      </p:sp>
    </p:spTree>
    <p:extLst>
      <p:ext uri="{BB962C8B-B14F-4D97-AF65-F5344CB8AC3E}">
        <p14:creationId xmlns:p14="http://schemas.microsoft.com/office/powerpoint/2010/main" val="31805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F2037F-F5EE-442C-8D03-21453C2DE26A}" type="slidenum">
              <a:rPr lang="en-US" smtClean="0"/>
              <a:pPr/>
              <a:t>1</a:t>
            </a:fld>
            <a:endParaRPr lang="en-US" dirty="0"/>
          </a:p>
        </p:txBody>
      </p:sp>
    </p:spTree>
    <p:extLst>
      <p:ext uri="{BB962C8B-B14F-4D97-AF65-F5344CB8AC3E}">
        <p14:creationId xmlns:p14="http://schemas.microsoft.com/office/powerpoint/2010/main" val="153430879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0934009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19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9525">
            <a:noFill/>
            <a:miter lim="800000"/>
            <a:headEnd/>
            <a:tailEnd/>
          </a:ln>
        </p:spPr>
      </p:pic>
      <p:sp>
        <p:nvSpPr>
          <p:cNvPr id="8" name="Rectangle 7"/>
          <p:cNvSpPr/>
          <p:nvPr userDrawn="1"/>
        </p:nvSpPr>
        <p:spPr>
          <a:xfrm>
            <a:off x="-12587" y="-1348"/>
            <a:ext cx="12192000" cy="6858000"/>
          </a:xfrm>
          <a:prstGeom prst="rect">
            <a:avLst/>
          </a:prstGeom>
          <a:solidFill>
            <a:schemeClr val="bg1">
              <a:alpha val="63000"/>
            </a:schemeClr>
          </a:solidFill>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800" dirty="0"/>
          </a:p>
        </p:txBody>
      </p:sp>
      <p:pic>
        <p:nvPicPr>
          <p:cNvPr id="7" name="Picture 6"/>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
        <p:nvSpPr>
          <p:cNvPr id="23" name="Title1"/>
          <p:cNvSpPr>
            <a:spLocks noGrp="1" noChangeArrowheads="1"/>
          </p:cNvSpPr>
          <p:nvPr>
            <p:ph type="title"/>
            <p:custDataLst>
              <p:tags r:id="rId3"/>
            </p:custDataLst>
          </p:nvPr>
        </p:nvSpPr>
        <p:spPr bwMode="gray">
          <a:xfrm>
            <a:off x="1021875" y="2918899"/>
            <a:ext cx="10148252" cy="763134"/>
          </a:xfrm>
          <a:prstGeom prst="rect">
            <a:avLst/>
          </a:prstGeom>
          <a:noFill/>
          <a:ln w="9525">
            <a:noFill/>
            <a:miter lim="800000"/>
            <a:headEnd/>
            <a:tailEnd/>
          </a:ln>
        </p:spPr>
        <p:txBody>
          <a:bodyPr vert="horz" wrap="square" lIns="85195" tIns="42597" rIns="85195" bIns="42597" numCol="1" anchor="b" anchorCtr="0" compatLnSpc="1">
            <a:prstTxWarp prst="textNoShape">
              <a:avLst/>
            </a:prstTxWarp>
            <a:spAutoFit/>
          </a:bodyPr>
          <a:lstStyle>
            <a:lvl1pPr algn="ctr">
              <a:defRPr sz="4400" b="1">
                <a:solidFill>
                  <a:schemeClr val="tx2"/>
                </a:solidFill>
                <a:latin typeface="Calibri" pitchFamily="34" charset="0"/>
              </a:defRPr>
            </a:lvl1pPr>
          </a:lstStyle>
          <a:p>
            <a:pPr lvl="0"/>
            <a:r>
              <a:rPr lang="en-US" noProof="1"/>
              <a:t>Click to edit Master title style</a:t>
            </a:r>
          </a:p>
        </p:txBody>
      </p:sp>
      <p:sp>
        <p:nvSpPr>
          <p:cNvPr id="12" name="Subtitle 2"/>
          <p:cNvSpPr>
            <a:spLocks noGrp="1"/>
          </p:cNvSpPr>
          <p:nvPr>
            <p:ph type="subTitle" idx="1"/>
          </p:nvPr>
        </p:nvSpPr>
        <p:spPr>
          <a:xfrm>
            <a:off x="1828800" y="4088081"/>
            <a:ext cx="8534400" cy="1752600"/>
          </a:xfrm>
          <a:prstGeom prst="rect">
            <a:avLst/>
          </a:prstGeom>
        </p:spPr>
        <p:txBody>
          <a:bodyPr/>
          <a:lstStyle>
            <a:lvl1pPr marL="0" indent="0" algn="ctr">
              <a:buNone/>
              <a:defRPr sz="2800" i="1">
                <a:solidFill>
                  <a:schemeClr val="tx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8516255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377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a:solidFill>
                  <a:schemeClr val="bg1"/>
                </a:solidFill>
                <a:latin typeface="DIN Light" pitchFamily="50" charset="0"/>
                <a:ea typeface="+mn-ea"/>
                <a:cs typeface="+mn-cs"/>
              </a:rPr>
              <a:t>CONFIDENTIAL </a:t>
            </a:r>
            <a:r>
              <a:rPr lang="en-US" sz="900" b="1" i="0" kern="1200" dirty="0">
                <a:solidFill>
                  <a:schemeClr val="bg1"/>
                </a:solidFill>
                <a:latin typeface="DIN Light" pitchFamily="50" charset="0"/>
                <a:ea typeface="+mn-ea"/>
                <a:cs typeface="Arial" pitchFamily="34" charset="0"/>
              </a:rPr>
              <a:t>© Copyright 2015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85304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0834387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579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8164"/>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a:solidFill>
                  <a:schemeClr val="bg1"/>
                </a:solidFill>
                <a:latin typeface="DIN Light" pitchFamily="50" charset="0"/>
                <a:ea typeface="+mn-ea"/>
                <a:cs typeface="+mn-cs"/>
              </a:rPr>
              <a:t>CONFIDENTIAL </a:t>
            </a:r>
            <a:r>
              <a:rPr lang="en-US" sz="900" b="1" i="0" kern="1200" dirty="0">
                <a:solidFill>
                  <a:schemeClr val="bg1"/>
                </a:solidFill>
                <a:latin typeface="DIN Light" pitchFamily="50" charset="0"/>
                <a:ea typeface="+mn-ea"/>
                <a:cs typeface="Arial" pitchFamily="34" charset="0"/>
              </a:rPr>
              <a:t>© Copyright 2015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54973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183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4048059" y="2436060"/>
            <a:ext cx="4095883" cy="1985881"/>
          </a:xfrm>
          <a:prstGeom prst="rect">
            <a:avLst/>
          </a:prstGeom>
          <a:noFill/>
          <a:ln>
            <a:noFill/>
          </a:ln>
        </p:spPr>
      </p:pic>
    </p:spTree>
    <p:extLst>
      <p:ext uri="{BB962C8B-B14F-4D97-AF65-F5344CB8AC3E}">
        <p14:creationId xmlns:p14="http://schemas.microsoft.com/office/powerpoint/2010/main" val="363472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585735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09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9" name="Picture 8"/>
          <p:cNvPicPr>
            <a:picLocks noChangeAspect="1"/>
          </p:cNvPicPr>
          <p:nvPr userDrawn="1"/>
        </p:nvPicPr>
        <p:blipFill>
          <a:blip r:embed="rId7"/>
          <a:stretch>
            <a:fillRect/>
          </a:stretch>
        </p:blipFill>
        <p:spPr>
          <a:xfrm>
            <a:off x="1" y="0"/>
            <a:ext cx="12192000" cy="6858000"/>
          </a:xfrm>
          <a:prstGeom prst="rect">
            <a:avLst/>
          </a:prstGeom>
        </p:spPr>
      </p:pic>
      <p:pic>
        <p:nvPicPr>
          <p:cNvPr id="7" name="Picture 6"/>
          <p:cNvPicPr>
            <a:picLocks noChangeAspect="1" noChangeArrowheads="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bwMode="auto">
          <a:xfrm>
            <a:off x="214947" y="3866861"/>
            <a:ext cx="2118599" cy="1027199"/>
          </a:xfrm>
          <a:prstGeom prst="rect">
            <a:avLst/>
          </a:prstGeom>
          <a:noFill/>
          <a:ln>
            <a:noFill/>
          </a:ln>
        </p:spPr>
      </p:pic>
      <p:sp>
        <p:nvSpPr>
          <p:cNvPr id="23" name="Title1"/>
          <p:cNvSpPr>
            <a:spLocks noGrp="1" noChangeArrowheads="1"/>
          </p:cNvSpPr>
          <p:nvPr>
            <p:ph type="title"/>
            <p:custDataLst>
              <p:tags r:id="rId3"/>
            </p:custDataLst>
          </p:nvPr>
        </p:nvSpPr>
        <p:spPr bwMode="gray">
          <a:xfrm>
            <a:off x="214948" y="2235565"/>
            <a:ext cx="5083673" cy="1070911"/>
          </a:xfrm>
          <a:prstGeom prst="rect">
            <a:avLst/>
          </a:prstGeom>
          <a:noFill/>
          <a:ln w="9525">
            <a:noFill/>
            <a:miter lim="800000"/>
            <a:headEnd/>
            <a:tailEnd/>
          </a:ln>
        </p:spPr>
        <p:txBody>
          <a:bodyPr vert="horz" wrap="square" lIns="85195" tIns="42597" rIns="85195" bIns="42597" numCol="1" anchor="t" anchorCtr="0" compatLnSpc="1">
            <a:prstTxWarp prst="textNoShape">
              <a:avLst/>
            </a:prstTxWarp>
            <a:spAutoFit/>
          </a:bodyPr>
          <a:lstStyle>
            <a:lvl1pPr algn="l">
              <a:defRPr sz="3200" b="0">
                <a:solidFill>
                  <a:schemeClr val="bg1"/>
                </a:solidFill>
                <a:latin typeface="DIN" pitchFamily="50" charset="0"/>
              </a:defRPr>
            </a:lvl1pPr>
          </a:lstStyle>
          <a:p>
            <a:pPr lvl="0"/>
            <a:r>
              <a:rPr lang="en-US" noProof="1"/>
              <a:t>Click to edit Master title style</a:t>
            </a:r>
          </a:p>
        </p:txBody>
      </p:sp>
      <p:cxnSp>
        <p:nvCxnSpPr>
          <p:cNvPr id="6" name="Straight Connector 5"/>
          <p:cNvCxnSpPr/>
          <p:nvPr userDrawn="1"/>
        </p:nvCxnSpPr>
        <p:spPr>
          <a:xfrm>
            <a:off x="214947" y="2080446"/>
            <a:ext cx="5083673"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14947" y="3596280"/>
            <a:ext cx="5083673"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Subtitle 2"/>
          <p:cNvSpPr>
            <a:spLocks noGrp="1"/>
          </p:cNvSpPr>
          <p:nvPr>
            <p:ph type="subTitle" idx="1"/>
          </p:nvPr>
        </p:nvSpPr>
        <p:spPr>
          <a:xfrm>
            <a:off x="214947" y="1394462"/>
            <a:ext cx="5083673" cy="475755"/>
          </a:xfrm>
          <a:prstGeom prst="rect">
            <a:avLst/>
          </a:prstGeom>
        </p:spPr>
        <p:txBody>
          <a:bodyPr/>
          <a:lstStyle>
            <a:lvl1pPr marL="0" indent="0" algn="l">
              <a:buNone/>
              <a:defRPr sz="2000" i="0">
                <a:solidFill>
                  <a:schemeClr val="bg1"/>
                </a:solidFill>
                <a:latin typeface="DIN"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5562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98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7" name="Picture 6"/>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extLst>
      <p:ext uri="{BB962C8B-B14F-4D97-AF65-F5344CB8AC3E}">
        <p14:creationId xmlns:p14="http://schemas.microsoft.com/office/powerpoint/2010/main" val="68630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8516781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099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grpSp>
        <p:nvGrpSpPr>
          <p:cNvPr id="11" name="Group 10"/>
          <p:cNvGrpSpPr/>
          <p:nvPr userDrawn="1"/>
        </p:nvGrpSpPr>
        <p:grpSpPr>
          <a:xfrm>
            <a:off x="0" y="2546604"/>
            <a:ext cx="12192000" cy="850392"/>
            <a:chOff x="0" y="2365248"/>
            <a:chExt cx="9144000" cy="850392"/>
          </a:xfrm>
        </p:grpSpPr>
        <p:cxnSp>
          <p:nvCxnSpPr>
            <p:cNvPr id="10" name="Straight Connector 9"/>
            <p:cNvCxnSpPr/>
            <p:nvPr userDrawn="1"/>
          </p:nvCxnSpPr>
          <p:spPr bwMode="gray">
            <a:xfrm>
              <a:off x="0" y="3215640"/>
              <a:ext cx="9144000" cy="0"/>
            </a:xfrm>
            <a:prstGeom prst="line">
              <a:avLst/>
            </a:prstGeom>
            <a:ln w="38100">
              <a:solidFill>
                <a:srgbClr val="3C464D"/>
              </a:solidFill>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a:off x="0" y="2365248"/>
              <a:ext cx="9144000" cy="0"/>
            </a:xfrm>
            <a:prstGeom prst="line">
              <a:avLst/>
            </a:prstGeom>
            <a:ln w="38100">
              <a:solidFill>
                <a:srgbClr val="3C464D"/>
              </a:solidFill>
              <a:round/>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76414" y="2668986"/>
            <a:ext cx="12115585" cy="582594"/>
          </a:xfrm>
          <a:prstGeom prst="rect">
            <a:avLst/>
          </a:prstGeom>
          <a:noFill/>
          <a:ln>
            <a:noFill/>
          </a:ln>
        </p:spPr>
        <p:txBody>
          <a:bodyPr/>
          <a:lstStyle>
            <a:lvl1pPr algn="ctr">
              <a:defRPr lang="en-US" sz="2800" b="0" cap="small" baseline="0" dirty="0" smtClean="0">
                <a:solidFill>
                  <a:schemeClr val="tx2"/>
                </a:solidFill>
                <a:latin typeface="DIN" pitchFamily="50" charset="0"/>
                <a:ea typeface="+mj-ea"/>
                <a:cs typeface="+mj-cs"/>
              </a:defRPr>
            </a:lvl1pPr>
          </a:lstStyle>
          <a:p>
            <a:r>
              <a:rPr lang="en-US"/>
              <a:t>Click to edit Master title style</a:t>
            </a:r>
            <a:endParaRPr lang="en-GB" dirty="0"/>
          </a:p>
        </p:txBody>
      </p:sp>
      <p:sp>
        <p:nvSpPr>
          <p:cNvPr id="19" name="Text Box 14"/>
          <p:cNvSpPr txBox="1">
            <a:spLocks noChangeArrowheads="1"/>
          </p:cNvSpPr>
          <p:nvPr userDrawn="1"/>
        </p:nvSpPr>
        <p:spPr bwMode="auto">
          <a:xfrm>
            <a:off x="0" y="6614982"/>
            <a:ext cx="5418667" cy="230832"/>
          </a:xfrm>
          <a:prstGeom prst="rect">
            <a:avLst/>
          </a:prstGeom>
          <a:noFill/>
          <a:ln w="9525" algn="ctr">
            <a:noFill/>
            <a:miter lim="800000"/>
            <a:headEnd/>
            <a:tailEnd/>
          </a:ln>
          <a:effectLst/>
        </p:spPr>
        <p:txBody>
          <a:bodyPr wrap="square">
            <a:spAutoFit/>
          </a:bodyPr>
          <a:lstStyle/>
          <a:p>
            <a:pPr marL="0" marR="0" indent="0" algn="l" defTabSz="914400" rtl="0" eaLnBrk="1" fontAlgn="base" latinLnBrk="0" hangingPunct="1">
              <a:lnSpc>
                <a:spcPct val="100000"/>
              </a:lnSpc>
              <a:spcBef>
                <a:spcPts val="0"/>
              </a:spcBef>
              <a:spcAft>
                <a:spcPts val="0"/>
              </a:spcAft>
              <a:buClrTx/>
              <a:buSzTx/>
              <a:buFontTx/>
              <a:buNone/>
              <a:tabLst/>
              <a:defRPr/>
            </a:pPr>
            <a:fld id="{EE207C0C-704C-4F0F-806A-242341E3EA58}" type="slidenum">
              <a:rPr lang="en-US" sz="900" b="0" i="0" kern="1200" smtClean="0">
                <a:solidFill>
                  <a:srgbClr val="3C464D"/>
                </a:solidFill>
                <a:latin typeface="DIN Light" pitchFamily="50" charset="0"/>
                <a:ea typeface="+mn-ea"/>
                <a:cs typeface="Arial" pitchFamily="34" charset="0"/>
              </a:rPr>
              <a:pPr marL="0" marR="0" indent="0" algn="l" defTabSz="914400" rtl="0" eaLnBrk="1" fontAlgn="base" latinLnBrk="0" hangingPunct="1">
                <a:lnSpc>
                  <a:spcPct val="100000"/>
                </a:lnSpc>
                <a:spcBef>
                  <a:spcPts val="0"/>
                </a:spcBef>
                <a:spcAft>
                  <a:spcPts val="0"/>
                </a:spcAft>
                <a:buClrTx/>
                <a:buSzTx/>
                <a:buFontTx/>
                <a:buNone/>
                <a:tabLst/>
                <a:defRPr/>
              </a:pPr>
              <a:t>‹#›</a:t>
            </a:fld>
            <a:r>
              <a:rPr lang="en-US" sz="900" b="0" i="0" kern="1200" dirty="0">
                <a:solidFill>
                  <a:srgbClr val="3C464D"/>
                </a:solidFill>
                <a:latin typeface="DIN Light" pitchFamily="50" charset="0"/>
                <a:ea typeface="+mn-ea"/>
                <a:cs typeface="Arial" pitchFamily="34" charset="0"/>
              </a:rPr>
              <a:t> | </a:t>
            </a:r>
            <a:r>
              <a:rPr lang="en-US" sz="900" b="0" i="0" kern="1200" dirty="0">
                <a:solidFill>
                  <a:srgbClr val="3C464D"/>
                </a:solidFill>
                <a:latin typeface="DIN Light" pitchFamily="50" charset="0"/>
                <a:ea typeface="+mn-ea"/>
                <a:cs typeface="+mn-cs"/>
              </a:rPr>
              <a:t>CONFIDENTIAL </a:t>
            </a:r>
            <a:r>
              <a:rPr lang="en-US" sz="900" b="0" i="0" kern="1200" dirty="0">
                <a:solidFill>
                  <a:srgbClr val="3C464D"/>
                </a:solidFill>
                <a:latin typeface="DIN Light" pitchFamily="50" charset="0"/>
                <a:ea typeface="+mn-ea"/>
                <a:cs typeface="Arial" pitchFamily="34" charset="0"/>
              </a:rPr>
              <a:t>© Copyright 2015 NetSpeed Systems</a:t>
            </a:r>
          </a:p>
        </p:txBody>
      </p:sp>
      <p:pic>
        <p:nvPicPr>
          <p:cNvPr id="9" name="Picture 8"/>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706337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84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Content Placeholder 2"/>
          <p:cNvSpPr>
            <a:spLocks noGrp="1"/>
          </p:cNvSpPr>
          <p:nvPr>
            <p:ph idx="1"/>
          </p:nvPr>
        </p:nvSpPr>
        <p:spPr>
          <a:xfrm>
            <a:off x="250208" y="1375646"/>
            <a:ext cx="11379200" cy="4677196"/>
          </a:xfrm>
          <a:prstGeom prst="rect">
            <a:avLst/>
          </a:prstGeom>
        </p:spPr>
        <p:txBody>
          <a:bodyPr/>
          <a:lstStyle>
            <a:lvl1pPr>
              <a:buClr>
                <a:schemeClr val="accent1"/>
              </a:buClr>
              <a:buFont typeface="Wingdings" pitchFamily="2" charset="2"/>
              <a:buChar char="§"/>
              <a:defRPr sz="2000">
                <a:solidFill>
                  <a:srgbClr val="3C464D"/>
                </a:solidFill>
                <a:latin typeface="DIN Light" pitchFamily="50" charset="0"/>
                <a:cs typeface="Arial" pitchFamily="34" charset="0"/>
              </a:defRPr>
            </a:lvl1pPr>
            <a:lvl2pPr>
              <a:buClr>
                <a:schemeClr val="accent1"/>
              </a:buClr>
              <a:defRPr sz="1800">
                <a:solidFill>
                  <a:srgbClr val="3C464D"/>
                </a:solidFill>
                <a:latin typeface="DIN Light" pitchFamily="50" charset="0"/>
                <a:cs typeface="Arial" pitchFamily="34" charset="0"/>
              </a:defRPr>
            </a:lvl2pPr>
            <a:lvl3pPr>
              <a:buClr>
                <a:schemeClr val="accent1"/>
              </a:buClr>
              <a:defRPr sz="1400">
                <a:solidFill>
                  <a:srgbClr val="3C464D"/>
                </a:solidFill>
                <a:latin typeface="DIN Light" pitchFamily="50" charset="0"/>
                <a:cs typeface="Arial" pitchFamily="34" charset="0"/>
              </a:defRPr>
            </a:lvl3pPr>
            <a:lvl4pPr>
              <a:buClr>
                <a:schemeClr val="accent1"/>
              </a:buClr>
              <a:defRPr sz="1400">
                <a:solidFill>
                  <a:srgbClr val="3C464D"/>
                </a:solidFill>
                <a:latin typeface="DIN Light" pitchFamily="50" charset="0"/>
                <a:cs typeface="Arial" pitchFamily="34" charset="0"/>
              </a:defRPr>
            </a:lvl4pPr>
            <a:lvl5pPr>
              <a:buClr>
                <a:schemeClr val="accent1"/>
              </a:buClr>
              <a:defRPr sz="1400">
                <a:solidFill>
                  <a:srgbClr val="3C464D"/>
                </a:solidFill>
                <a:latin typeface="DIN Light" pitchFamily="50"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a:solidFill>
                  <a:srgbClr val="3C464D"/>
                </a:solidFill>
                <a:latin typeface="DIN Light" pitchFamily="50" charset="0"/>
                <a:ea typeface="+mn-ea"/>
                <a:cs typeface="+mn-cs"/>
              </a:rPr>
              <a:t>CONFIDENTIAL </a:t>
            </a:r>
            <a:r>
              <a:rPr lang="en-US" sz="900" b="1" i="0" kern="1200" dirty="0">
                <a:solidFill>
                  <a:srgbClr val="3C464D"/>
                </a:solidFill>
                <a:latin typeface="DIN Light" pitchFamily="50" charset="0"/>
                <a:ea typeface="+mn-ea"/>
                <a:cs typeface="Arial" pitchFamily="34" charset="0"/>
              </a:rPr>
              <a:t>© Copyright 2015 NetSpeed Systems | </a:t>
            </a:r>
            <a:fld id="{EE207C0C-704C-4F0F-806A-242341E3EA58}" type="slidenum">
              <a:rPr lang="en-US" sz="900" i="0" kern="1200" smtClean="0">
                <a:solidFill>
                  <a:srgbClr val="3C464D"/>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a:solidFill>
                <a:srgbClr val="3C464D"/>
              </a:solidFill>
              <a:latin typeface="DIN Light" pitchFamily="50" charset="0"/>
              <a:ea typeface="+mn-ea"/>
              <a:cs typeface="Arial" pitchFamily="34" charset="0"/>
            </a:endParaRPr>
          </a:p>
        </p:txBody>
      </p:sp>
      <p:sp>
        <p:nvSpPr>
          <p:cNvPr id="8" name="Rectangle 7"/>
          <p:cNvSpPr/>
          <p:nvPr/>
        </p:nvSpPr>
        <p:spPr bwMode="auto">
          <a:xfrm rot="10800000" flipH="1">
            <a:off x="1" y="284285"/>
            <a:ext cx="12095241" cy="685359"/>
          </a:xfrm>
          <a:prstGeom prst="rect">
            <a:avLst/>
          </a:prstGeom>
          <a:gradFill flip="none" rotWithShape="1">
            <a:gsLst>
              <a:gs pos="60000">
                <a:schemeClr val="accent2"/>
              </a:gs>
              <a:gs pos="100000">
                <a:srgbClr val="294374">
                  <a:alpha val="0"/>
                </a:srgbClr>
              </a:gs>
            </a:gsLst>
            <a:lin ang="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sp>
        <p:nvSpPr>
          <p:cNvPr id="15" name="Title 1"/>
          <p:cNvSpPr>
            <a:spLocks noGrp="1"/>
          </p:cNvSpPr>
          <p:nvPr>
            <p:ph type="title"/>
          </p:nvPr>
        </p:nvSpPr>
        <p:spPr>
          <a:xfrm>
            <a:off x="122827" y="329287"/>
            <a:ext cx="8257693" cy="582594"/>
          </a:xfrm>
          <a:prstGeom prst="rect">
            <a:avLst/>
          </a:prstGeom>
          <a:noFill/>
          <a:ln>
            <a:noFill/>
          </a:ln>
        </p:spPr>
        <p:txBody>
          <a:bodyPr/>
          <a:lstStyle>
            <a:lvl1pPr algn="l">
              <a:defRPr lang="en-US" sz="2800" b="0" cap="none" baseline="0" dirty="0" smtClean="0">
                <a:solidFill>
                  <a:schemeClr val="bg1"/>
                </a:solidFill>
                <a:latin typeface="DIN" pitchFamily="50" charset="0"/>
                <a:ea typeface="+mj-ea"/>
                <a:cs typeface="+mj-cs"/>
              </a:defRPr>
            </a:lvl1pPr>
          </a:lstStyle>
          <a:p>
            <a:r>
              <a:rPr lang="en-US"/>
              <a:t>Click to edit Master title style</a:t>
            </a:r>
            <a:endParaRPr lang="en-GB" dirty="0"/>
          </a:p>
        </p:txBody>
      </p:sp>
      <p:pic>
        <p:nvPicPr>
          <p:cNvPr id="10" name="Picture 9"/>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Tree>
    <p:extLst>
      <p:ext uri="{BB962C8B-B14F-4D97-AF65-F5344CB8AC3E}">
        <p14:creationId xmlns:p14="http://schemas.microsoft.com/office/powerpoint/2010/main" val="205561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783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lstStyle>
            <a:lvl1pPr algn="l">
              <a:defRPr lang="en-US" sz="2800" b="0" cap="none" baseline="0" dirty="0" smtClean="0">
                <a:solidFill>
                  <a:schemeClr val="bg1"/>
                </a:solidFill>
                <a:latin typeface="DIN" pitchFamily="50" charset="0"/>
                <a:ea typeface="+mj-ea"/>
                <a:cs typeface="+mj-cs"/>
              </a:defRPr>
            </a:lvl1pPr>
          </a:lstStyle>
          <a:p>
            <a:r>
              <a:rPr lang="en-US"/>
              <a:t>Click to edit Master title style</a:t>
            </a:r>
            <a:endParaRPr lang="en-GB" dirty="0"/>
          </a:p>
        </p:txBody>
      </p:sp>
      <p:pic>
        <p:nvPicPr>
          <p:cNvPr id="7" name="Picture 6"/>
          <p:cNvPicPr>
            <a:picLocks noChangeAspect="1" noChangeArrowheads="1"/>
          </p:cNvPicPr>
          <p:nvPr userDrawn="1"/>
        </p:nvPicPr>
        <p:blipFill>
          <a:blip r:embed="rId6"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a:solidFill>
                  <a:schemeClr val="bg1"/>
                </a:solidFill>
                <a:latin typeface="DIN Light" pitchFamily="50" charset="0"/>
                <a:ea typeface="+mn-ea"/>
                <a:cs typeface="+mn-cs"/>
              </a:rPr>
              <a:t>CONFIDENTIAL </a:t>
            </a:r>
            <a:r>
              <a:rPr lang="en-US" sz="900" b="1" i="0" kern="1200" dirty="0">
                <a:solidFill>
                  <a:schemeClr val="bg1"/>
                </a:solidFill>
                <a:latin typeface="DIN Light" pitchFamily="50" charset="0"/>
                <a:ea typeface="+mn-ea"/>
                <a:cs typeface="Arial" pitchFamily="34" charset="0"/>
              </a:rPr>
              <a:t>© Copyright 2015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68246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438545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885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2" name="Picture 11"/>
          <p:cNvPicPr>
            <a:picLocks noChangeAspect="1"/>
          </p:cNvPicPr>
          <p:nvPr userDrawn="1"/>
        </p:nvPicPr>
        <p:blipFill>
          <a:blip r:embed="rId6"/>
          <a:stretch>
            <a:fillRect/>
          </a:stretch>
        </p:blipFill>
        <p:spPr>
          <a:xfrm>
            <a:off x="1" y="0"/>
            <a:ext cx="12192000" cy="6858000"/>
          </a:xfrm>
          <a:prstGeom prst="rect">
            <a:avLst/>
          </a:prstGeom>
        </p:spPr>
      </p:pic>
      <p:grpSp>
        <p:nvGrpSpPr>
          <p:cNvPr id="11" name="Group 10"/>
          <p:cNvGrpSpPr/>
          <p:nvPr userDrawn="1"/>
        </p:nvGrpSpPr>
        <p:grpSpPr>
          <a:xfrm>
            <a:off x="0" y="2546604"/>
            <a:ext cx="12192000" cy="850392"/>
            <a:chOff x="0" y="2365248"/>
            <a:chExt cx="9144000" cy="850392"/>
          </a:xfrm>
        </p:grpSpPr>
        <p:cxnSp>
          <p:nvCxnSpPr>
            <p:cNvPr id="10" name="Straight Connector 9"/>
            <p:cNvCxnSpPr/>
            <p:nvPr userDrawn="1"/>
          </p:nvCxnSpPr>
          <p:spPr bwMode="gray">
            <a:xfrm>
              <a:off x="0" y="3215640"/>
              <a:ext cx="9144000" cy="0"/>
            </a:xfrm>
            <a:prstGeom prst="line">
              <a:avLst/>
            </a:prstGeom>
            <a:ln w="38100">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a:off x="0" y="2365248"/>
              <a:ext cx="9144000" cy="0"/>
            </a:xfrm>
            <a:prstGeom prst="line">
              <a:avLst/>
            </a:prstGeom>
            <a:ln w="38100">
              <a:solidFill>
                <a:schemeClr val="bg1"/>
              </a:solidFill>
              <a:round/>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76414" y="2668986"/>
            <a:ext cx="12115585" cy="582594"/>
          </a:xfrm>
          <a:prstGeom prst="rect">
            <a:avLst/>
          </a:prstGeom>
          <a:noFill/>
          <a:ln>
            <a:noFill/>
          </a:ln>
        </p:spPr>
        <p:txBody>
          <a:bodyPr/>
          <a:lstStyle>
            <a:lvl1pPr algn="ctr">
              <a:defRPr lang="en-US" sz="2800" b="0" cap="small" baseline="0" dirty="0" smtClean="0">
                <a:solidFill>
                  <a:schemeClr val="bg1"/>
                </a:solidFill>
                <a:latin typeface="DIN" pitchFamily="50" charset="0"/>
                <a:ea typeface="+mj-ea"/>
                <a:cs typeface="+mj-cs"/>
              </a:defRPr>
            </a:lvl1pPr>
          </a:lstStyle>
          <a:p>
            <a:r>
              <a:rPr lang="en-US"/>
              <a:t>Click to edit Master title style</a:t>
            </a:r>
            <a:endParaRPr lang="en-GB" dirty="0"/>
          </a:p>
        </p:txBody>
      </p:sp>
      <p:sp>
        <p:nvSpPr>
          <p:cNvPr id="19" name="Text Box 14"/>
          <p:cNvSpPr txBox="1">
            <a:spLocks noChangeArrowheads="1"/>
          </p:cNvSpPr>
          <p:nvPr userDrawn="1"/>
        </p:nvSpPr>
        <p:spPr bwMode="auto">
          <a:xfrm>
            <a:off x="0" y="6614982"/>
            <a:ext cx="5418667" cy="230832"/>
          </a:xfrm>
          <a:prstGeom prst="rect">
            <a:avLst/>
          </a:prstGeom>
          <a:noFill/>
          <a:ln w="9525" algn="ctr">
            <a:noFill/>
            <a:miter lim="800000"/>
            <a:headEnd/>
            <a:tailEnd/>
          </a:ln>
          <a:effectLst/>
        </p:spPr>
        <p:txBody>
          <a:bodyPr wrap="square">
            <a:spAutoFit/>
          </a:bodyPr>
          <a:lstStyle/>
          <a:p>
            <a:pPr marL="0" marR="0" indent="0" algn="l" defTabSz="914400" rtl="0" eaLnBrk="1" fontAlgn="base" latinLnBrk="0" hangingPunct="1">
              <a:lnSpc>
                <a:spcPct val="100000"/>
              </a:lnSpc>
              <a:spcBef>
                <a:spcPts val="0"/>
              </a:spcBef>
              <a:spcAft>
                <a:spcPts val="0"/>
              </a:spcAft>
              <a:buClrTx/>
              <a:buSzTx/>
              <a:buFontTx/>
              <a:buNone/>
              <a:tabLst/>
              <a:defRPr/>
            </a:pPr>
            <a:fld id="{EE207C0C-704C-4F0F-806A-242341E3EA58}" type="slidenum">
              <a:rPr lang="en-US" sz="900" b="0" i="0" kern="1200" smtClean="0">
                <a:solidFill>
                  <a:schemeClr val="bg1"/>
                </a:solidFill>
                <a:latin typeface="DIN Light" pitchFamily="50" charset="0"/>
                <a:ea typeface="+mn-ea"/>
                <a:cs typeface="Arial" pitchFamily="34" charset="0"/>
              </a:rPr>
              <a:pPr marL="0" marR="0" indent="0" algn="l" defTabSz="914400" rtl="0" eaLnBrk="1" fontAlgn="base" latinLnBrk="0" hangingPunct="1">
                <a:lnSpc>
                  <a:spcPct val="100000"/>
                </a:lnSpc>
                <a:spcBef>
                  <a:spcPts val="0"/>
                </a:spcBef>
                <a:spcAft>
                  <a:spcPts val="0"/>
                </a:spcAft>
                <a:buClrTx/>
                <a:buSzTx/>
                <a:buFontTx/>
                <a:buNone/>
                <a:tabLst/>
                <a:defRPr/>
              </a:pPr>
              <a:t>‹#›</a:t>
            </a:fld>
            <a:r>
              <a:rPr lang="en-US" sz="900" b="0" i="0" kern="1200" dirty="0">
                <a:solidFill>
                  <a:schemeClr val="bg1"/>
                </a:solidFill>
                <a:latin typeface="DIN Light" pitchFamily="50" charset="0"/>
                <a:ea typeface="+mn-ea"/>
                <a:cs typeface="Arial" pitchFamily="34" charset="0"/>
              </a:rPr>
              <a:t> | </a:t>
            </a:r>
            <a:r>
              <a:rPr lang="en-US" sz="900" b="0" i="0" kern="1200" dirty="0">
                <a:solidFill>
                  <a:schemeClr val="bg1"/>
                </a:solidFill>
                <a:latin typeface="DIN Light" pitchFamily="50" charset="0"/>
                <a:ea typeface="+mn-ea"/>
                <a:cs typeface="+mn-cs"/>
              </a:rPr>
              <a:t>CONFIDENTIAL </a:t>
            </a:r>
            <a:r>
              <a:rPr lang="en-US" sz="900" b="0" i="0" kern="1200" dirty="0">
                <a:solidFill>
                  <a:schemeClr val="bg1"/>
                </a:solidFill>
                <a:latin typeface="DIN Light" pitchFamily="50" charset="0"/>
                <a:ea typeface="+mn-ea"/>
                <a:cs typeface="Arial" pitchFamily="34" charset="0"/>
              </a:rPr>
              <a:t>© Copyright 2015 NetSpeed Systems</a:t>
            </a:r>
          </a:p>
        </p:txBody>
      </p:sp>
      <p:pic>
        <p:nvPicPr>
          <p:cNvPr id="9" name="Picture 8"/>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extLst>
      <p:ext uri="{BB962C8B-B14F-4D97-AF65-F5344CB8AC3E}">
        <p14:creationId xmlns:p14="http://schemas.microsoft.com/office/powerpoint/2010/main" val="279379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4975103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998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4" name="Content Placeholder 3"/>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rcRect l="20899" t="19199" r="63946" b="57239"/>
          <a:stretch/>
        </p:blipFill>
        <p:spPr>
          <a:xfrm>
            <a:off x="0"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a:t>Click to edit Master title style</a:t>
            </a:r>
            <a:endParaRPr lang="en-GB" dirty="0"/>
          </a:p>
        </p:txBody>
      </p:sp>
      <p:pic>
        <p:nvPicPr>
          <p:cNvPr id="7" name="Picture 6"/>
          <p:cNvPicPr>
            <a:picLocks noChangeAspect="1" noChangeArrowheads="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a:solidFill>
                  <a:schemeClr val="bg1"/>
                </a:solidFill>
                <a:latin typeface="DIN Light" pitchFamily="50" charset="0"/>
                <a:ea typeface="+mn-ea"/>
                <a:cs typeface="+mn-cs"/>
              </a:rPr>
              <a:t>CONFIDENTIAL </a:t>
            </a:r>
            <a:r>
              <a:rPr lang="en-US" sz="900" b="1" i="0" kern="1200" dirty="0">
                <a:solidFill>
                  <a:schemeClr val="bg1"/>
                </a:solidFill>
                <a:latin typeface="DIN Light" pitchFamily="50" charset="0"/>
                <a:ea typeface="+mn-ea"/>
                <a:cs typeface="Arial" pitchFamily="34" charset="0"/>
              </a:rPr>
              <a:t>© Copyright 2015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a:solidFill>
                <a:schemeClr val="bg1"/>
              </a:solidFill>
              <a:latin typeface="DIN Light" pitchFamily="50" charset="0"/>
              <a:ea typeface="+mn-ea"/>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6931812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477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a:solidFill>
                  <a:schemeClr val="bg1"/>
                </a:solidFill>
                <a:latin typeface="DIN Light" pitchFamily="50" charset="0"/>
                <a:ea typeface="+mn-ea"/>
                <a:cs typeface="+mn-cs"/>
              </a:rPr>
              <a:t>CONFIDENTIAL </a:t>
            </a:r>
            <a:r>
              <a:rPr lang="en-US" sz="900" b="1" i="0" kern="1200" dirty="0">
                <a:solidFill>
                  <a:schemeClr val="bg1"/>
                </a:solidFill>
                <a:latin typeface="DIN Light" pitchFamily="50" charset="0"/>
                <a:ea typeface="+mn-ea"/>
                <a:cs typeface="Arial" pitchFamily="34" charset="0"/>
              </a:rPr>
              <a:t>© Copyright 2015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347364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ext uri="{D42A27DB-BD31-4B8C-83A1-F6EECF244321}">
                <p14:modId xmlns:p14="http://schemas.microsoft.com/office/powerpoint/2010/main" val="217272343"/>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9115" name="think-cell Slide" r:id="rId16" imgW="420" imgH="430" progId="TCLayout.ActiveDocument.1">
                  <p:embed/>
                </p:oleObj>
              </mc:Choice>
              <mc:Fallback>
                <p:oleObj name="think-cell Slide" r:id="rId16" imgW="420" imgH="430" progId="TCLayout.ActiveDocument.1">
                  <p:embed/>
                  <p:pic>
                    <p:nvPicPr>
                      <p:cNvPr id="0" name=""/>
                      <p:cNvPicPr/>
                      <p:nvPr/>
                    </p:nvPicPr>
                    <p:blipFill>
                      <a:blip r:embed="rId17"/>
                      <a:stretch>
                        <a:fillRect/>
                      </a:stretch>
                    </p:blipFill>
                    <p:spPr>
                      <a:xfrm>
                        <a:off x="2118" y="1589"/>
                        <a:ext cx="2116" cy="1587"/>
                      </a:xfrm>
                      <a:prstGeom prst="rect">
                        <a:avLst/>
                      </a:prstGeom>
                    </p:spPr>
                  </p:pic>
                </p:oleObj>
              </mc:Fallback>
            </mc:AlternateContent>
          </a:graphicData>
        </a:graphic>
      </p:graphicFrame>
      <p:sp>
        <p:nvSpPr>
          <p:cNvPr id="3" name="Title Placeholder 2"/>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78" r:id="rId2"/>
    <p:sldLayoutId id="2147483677" r:id="rId3"/>
    <p:sldLayoutId id="2147483668" r:id="rId4"/>
    <p:sldLayoutId id="2147483671" r:id="rId5"/>
    <p:sldLayoutId id="2147483672" r:id="rId6"/>
    <p:sldLayoutId id="2147483676" r:id="rId7"/>
    <p:sldLayoutId id="2147483667" r:id="rId8"/>
    <p:sldLayoutId id="2147483673" r:id="rId9"/>
    <p:sldLayoutId id="2147483675" r:id="rId10"/>
    <p:sldLayoutId id="2147483674"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5785" rtl="0" eaLnBrk="1" fontAlgn="base" hangingPunct="1">
        <a:spcBef>
          <a:spcPct val="0"/>
        </a:spcBef>
        <a:spcAft>
          <a:spcPct val="0"/>
        </a:spcAft>
        <a:defRPr sz="4400" b="0" i="0" u="none" kern="1200">
          <a:solidFill>
            <a:schemeClr val="tx1"/>
          </a:solidFill>
          <a:latin typeface="Arial" pitchFamily="34" charset="0"/>
          <a:ea typeface="+mj-ea"/>
          <a:cs typeface="Arial" pitchFamily="34" charset="0"/>
        </a:defRPr>
      </a:lvl1pPr>
      <a:lvl2pPr algn="ctr" defTabSz="455785" rtl="0" eaLnBrk="1" fontAlgn="base" hangingPunct="1">
        <a:spcBef>
          <a:spcPct val="0"/>
        </a:spcBef>
        <a:spcAft>
          <a:spcPct val="0"/>
        </a:spcAft>
        <a:defRPr sz="4400">
          <a:solidFill>
            <a:schemeClr val="tx1"/>
          </a:solidFill>
          <a:latin typeface="Arial" pitchFamily="34" charset="0"/>
          <a:cs typeface="Arial" pitchFamily="34" charset="0"/>
        </a:defRPr>
      </a:lvl2pPr>
      <a:lvl3pPr algn="ctr" defTabSz="455785" rtl="0" eaLnBrk="1" fontAlgn="base" hangingPunct="1">
        <a:spcBef>
          <a:spcPct val="0"/>
        </a:spcBef>
        <a:spcAft>
          <a:spcPct val="0"/>
        </a:spcAft>
        <a:defRPr sz="4400">
          <a:solidFill>
            <a:schemeClr val="tx1"/>
          </a:solidFill>
          <a:latin typeface="Arial" pitchFamily="34" charset="0"/>
          <a:cs typeface="Arial" pitchFamily="34" charset="0"/>
        </a:defRPr>
      </a:lvl3pPr>
      <a:lvl4pPr algn="ctr" defTabSz="455785" rtl="0" eaLnBrk="1" fontAlgn="base" hangingPunct="1">
        <a:spcBef>
          <a:spcPct val="0"/>
        </a:spcBef>
        <a:spcAft>
          <a:spcPct val="0"/>
        </a:spcAft>
        <a:defRPr sz="4400">
          <a:solidFill>
            <a:schemeClr val="tx1"/>
          </a:solidFill>
          <a:latin typeface="Arial" pitchFamily="34" charset="0"/>
          <a:cs typeface="Arial" pitchFamily="34" charset="0"/>
        </a:defRPr>
      </a:lvl4pPr>
      <a:lvl5pPr algn="ctr" defTabSz="455785" rtl="0" eaLnBrk="1" fontAlgn="base" hangingPunct="1">
        <a:spcBef>
          <a:spcPct val="0"/>
        </a:spcBef>
        <a:spcAft>
          <a:spcPct val="0"/>
        </a:spcAft>
        <a:defRPr sz="4400">
          <a:solidFill>
            <a:schemeClr val="tx1"/>
          </a:solidFill>
          <a:latin typeface="Arial" pitchFamily="34" charset="0"/>
          <a:cs typeface="Arial" pitchFamily="34" charset="0"/>
        </a:defRPr>
      </a:lvl5pPr>
      <a:lvl6pPr marL="410206" algn="ctr" defTabSz="455785" rtl="0" eaLnBrk="1" fontAlgn="base" hangingPunct="1">
        <a:spcBef>
          <a:spcPct val="0"/>
        </a:spcBef>
        <a:spcAft>
          <a:spcPct val="0"/>
        </a:spcAft>
        <a:defRPr sz="4400">
          <a:solidFill>
            <a:schemeClr val="tx1"/>
          </a:solidFill>
          <a:latin typeface="Calibri" pitchFamily="34" charset="0"/>
        </a:defRPr>
      </a:lvl6pPr>
      <a:lvl7pPr marL="820415" algn="ctr" defTabSz="455785" rtl="0" eaLnBrk="1" fontAlgn="base" hangingPunct="1">
        <a:spcBef>
          <a:spcPct val="0"/>
        </a:spcBef>
        <a:spcAft>
          <a:spcPct val="0"/>
        </a:spcAft>
        <a:defRPr sz="4400">
          <a:solidFill>
            <a:schemeClr val="tx1"/>
          </a:solidFill>
          <a:latin typeface="Calibri" pitchFamily="34" charset="0"/>
        </a:defRPr>
      </a:lvl7pPr>
      <a:lvl8pPr marL="1230621" algn="ctr" defTabSz="455785" rtl="0" eaLnBrk="1" fontAlgn="base" hangingPunct="1">
        <a:spcBef>
          <a:spcPct val="0"/>
        </a:spcBef>
        <a:spcAft>
          <a:spcPct val="0"/>
        </a:spcAft>
        <a:defRPr sz="4400">
          <a:solidFill>
            <a:schemeClr val="tx1"/>
          </a:solidFill>
          <a:latin typeface="Calibri" pitchFamily="34" charset="0"/>
        </a:defRPr>
      </a:lvl8pPr>
      <a:lvl9pPr marL="1640827" algn="ctr" defTabSz="455785" rtl="0" eaLnBrk="1" fontAlgn="base" hangingPunct="1">
        <a:spcBef>
          <a:spcPct val="0"/>
        </a:spcBef>
        <a:spcAft>
          <a:spcPct val="0"/>
        </a:spcAft>
        <a:defRPr sz="4400">
          <a:solidFill>
            <a:schemeClr val="tx1"/>
          </a:solidFill>
          <a:latin typeface="Calibri" pitchFamily="34" charset="0"/>
        </a:defRPr>
      </a:lvl9pPr>
    </p:titleStyle>
    <p:bodyStyle>
      <a:lvl1pPr marL="341839" indent="-341839" algn="l" defTabSz="455785" rtl="0" eaLnBrk="1" fontAlgn="base" hangingPunct="1">
        <a:spcBef>
          <a:spcPct val="20000"/>
        </a:spcBef>
        <a:spcAft>
          <a:spcPct val="0"/>
        </a:spcAft>
        <a:buFont typeface="Arial" pitchFamily="34" charset="0"/>
        <a:buChar char="•"/>
        <a:defRPr sz="3300" kern="1200">
          <a:solidFill>
            <a:schemeClr val="tx1"/>
          </a:solidFill>
          <a:latin typeface="Arial" pitchFamily="34" charset="0"/>
          <a:ea typeface="+mn-ea"/>
          <a:cs typeface="Arial" pitchFamily="34" charset="0"/>
        </a:defRPr>
      </a:lvl1pPr>
      <a:lvl2pPr marL="742077" indent="-284866" algn="l" defTabSz="455785" rtl="0" eaLnBrk="1" fontAlgn="base" hangingPunct="1">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2312" indent="-227893" algn="l" defTabSz="455785"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599523" indent="-227893" algn="l" defTabSz="455785"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6731" indent="-227893" algn="l" defTabSz="455785"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52" rtl="0" eaLnBrk="1" latinLnBrk="0" hangingPunct="1">
        <a:defRPr sz="1800" kern="1200">
          <a:solidFill>
            <a:schemeClr val="tx1"/>
          </a:solidFill>
          <a:latin typeface="+mn-lt"/>
          <a:ea typeface="+mn-ea"/>
          <a:cs typeface="+mn-cs"/>
        </a:defRPr>
      </a:lvl1pPr>
      <a:lvl2pPr marL="457052" algn="l" defTabSz="457052" rtl="0" eaLnBrk="1" latinLnBrk="0" hangingPunct="1">
        <a:defRPr sz="1800" kern="1200">
          <a:solidFill>
            <a:schemeClr val="tx1"/>
          </a:solidFill>
          <a:latin typeface="+mn-lt"/>
          <a:ea typeface="+mn-ea"/>
          <a:cs typeface="+mn-cs"/>
        </a:defRPr>
      </a:lvl2pPr>
      <a:lvl3pPr marL="914105" algn="l" defTabSz="457052" rtl="0" eaLnBrk="1" latinLnBrk="0" hangingPunct="1">
        <a:defRPr sz="1800" kern="1200">
          <a:solidFill>
            <a:schemeClr val="tx1"/>
          </a:solidFill>
          <a:latin typeface="+mn-lt"/>
          <a:ea typeface="+mn-ea"/>
          <a:cs typeface="+mn-cs"/>
        </a:defRPr>
      </a:lvl3pPr>
      <a:lvl4pPr marL="1371158" algn="l" defTabSz="457052" rtl="0" eaLnBrk="1" latinLnBrk="0" hangingPunct="1">
        <a:defRPr sz="1800" kern="1200">
          <a:solidFill>
            <a:schemeClr val="tx1"/>
          </a:solidFill>
          <a:latin typeface="+mn-lt"/>
          <a:ea typeface="+mn-ea"/>
          <a:cs typeface="+mn-cs"/>
        </a:defRPr>
      </a:lvl4pPr>
      <a:lvl5pPr marL="1828211" algn="l" defTabSz="457052" rtl="0" eaLnBrk="1" latinLnBrk="0" hangingPunct="1">
        <a:defRPr sz="1800" kern="1200">
          <a:solidFill>
            <a:schemeClr val="tx1"/>
          </a:solidFill>
          <a:latin typeface="+mn-lt"/>
          <a:ea typeface="+mn-ea"/>
          <a:cs typeface="+mn-cs"/>
        </a:defRPr>
      </a:lvl5pPr>
      <a:lvl6pPr marL="2285263" algn="l" defTabSz="457052" rtl="0" eaLnBrk="1" latinLnBrk="0" hangingPunct="1">
        <a:defRPr sz="1800" kern="1200">
          <a:solidFill>
            <a:schemeClr val="tx1"/>
          </a:solidFill>
          <a:latin typeface="+mn-lt"/>
          <a:ea typeface="+mn-ea"/>
          <a:cs typeface="+mn-cs"/>
        </a:defRPr>
      </a:lvl6pPr>
      <a:lvl7pPr marL="2742315" algn="l" defTabSz="457052" rtl="0" eaLnBrk="1" latinLnBrk="0" hangingPunct="1">
        <a:defRPr sz="1800" kern="1200">
          <a:solidFill>
            <a:schemeClr val="tx1"/>
          </a:solidFill>
          <a:latin typeface="+mn-lt"/>
          <a:ea typeface="+mn-ea"/>
          <a:cs typeface="+mn-cs"/>
        </a:defRPr>
      </a:lvl7pPr>
      <a:lvl8pPr marL="3199367" algn="l" defTabSz="457052" rtl="0" eaLnBrk="1" latinLnBrk="0" hangingPunct="1">
        <a:defRPr sz="1800" kern="1200">
          <a:solidFill>
            <a:schemeClr val="tx1"/>
          </a:solidFill>
          <a:latin typeface="+mn-lt"/>
          <a:ea typeface="+mn-ea"/>
          <a:cs typeface="+mn-cs"/>
        </a:defRPr>
      </a:lvl8pPr>
      <a:lvl9pPr marL="3656419" algn="l" defTabSz="4570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0.xml"/><Relationship Id="rId1" Type="http://schemas.openxmlformats.org/officeDocument/2006/relationships/vmlDrawing" Target="../drawings/vmlDrawing14.v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4948" y="2221438"/>
            <a:ext cx="5365581" cy="886245"/>
          </a:xfrm>
        </p:spPr>
        <p:txBody>
          <a:bodyPr/>
          <a:lstStyle/>
          <a:p>
            <a:pPr>
              <a:spcBef>
                <a:spcPts val="600"/>
              </a:spcBef>
              <a:spcAft>
                <a:spcPts val="600"/>
              </a:spcAft>
            </a:pPr>
            <a:r>
              <a:rPr lang="en-US" sz="2800" dirty="0" err="1"/>
              <a:t>add_traffic_d</a:t>
            </a:r>
            <a:br>
              <a:rPr lang="en-US" sz="2800" dirty="0"/>
            </a:br>
            <a:r>
              <a:rPr lang="en-US" sz="2400" dirty="0">
                <a:solidFill>
                  <a:srgbClr val="FFC000"/>
                </a:solidFill>
              </a:rPr>
              <a:t>Spec</a:t>
            </a:r>
            <a:endParaRPr lang="en-US" sz="2800" dirty="0">
              <a:solidFill>
                <a:srgbClr val="FFC000"/>
              </a:solidFill>
            </a:endParaRPr>
          </a:p>
        </p:txBody>
      </p:sp>
      <p:pic>
        <p:nvPicPr>
          <p:cNvPr id="6" name="Picture 5"/>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6332" t="13768" r="15264" b="16782"/>
          <a:stretch/>
        </p:blipFill>
        <p:spPr>
          <a:xfrm>
            <a:off x="5717059" y="691978"/>
            <a:ext cx="6071287" cy="5394311"/>
          </a:xfrm>
          <a:prstGeom prst="rect">
            <a:avLst/>
          </a:prstGeom>
          <a:noFill/>
          <a:ln>
            <a:noFill/>
          </a:ln>
        </p:spPr>
      </p:pic>
      <p:sp>
        <p:nvSpPr>
          <p:cNvPr id="2" name="Subtitle 1"/>
          <p:cNvSpPr>
            <a:spLocks noGrp="1"/>
          </p:cNvSpPr>
          <p:nvPr>
            <p:ph type="subTitle" idx="1"/>
          </p:nvPr>
        </p:nvSpPr>
        <p:spPr/>
        <p:txBody>
          <a:bodyPr/>
          <a:lstStyle/>
          <a:p>
            <a:r>
              <a:rPr lang="en-US" dirty="0"/>
              <a:t>Nov, 2015</a:t>
            </a:r>
          </a:p>
        </p:txBody>
      </p:sp>
    </p:spTree>
    <p:extLst>
      <p:ext uri="{BB962C8B-B14F-4D97-AF65-F5344CB8AC3E}">
        <p14:creationId xmlns:p14="http://schemas.microsoft.com/office/powerpoint/2010/main" val="316146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67019"/>
            <a:ext cx="11713192" cy="5113679"/>
          </a:xfrm>
        </p:spPr>
        <p:txBody>
          <a:bodyPr/>
          <a:lstStyle/>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 by default items are whitespace separated</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spec := </a:t>
            </a:r>
            <a:r>
              <a:rPr lang="en-US" altLang="en-US" sz="1000" dirty="0" err="1">
                <a:solidFill>
                  <a:schemeClr val="tx1"/>
                </a:solidFill>
                <a:latin typeface="Consolas" panose="020B0609020204030204" pitchFamily="49" charset="0"/>
                <a:cs typeface="Consolas" panose="020B0609020204030204" pitchFamily="49" charset="0"/>
              </a:rPr>
              <a:t>transaction_props</a:t>
            </a:r>
            <a:r>
              <a:rPr lang="en-US" altLang="en-US" sz="1000" dirty="0">
                <a:solidFill>
                  <a:schemeClr val="tx1"/>
                </a:solidFill>
                <a:latin typeface="Consolas" panose="020B0609020204030204" pitchFamily="49" charset="0"/>
                <a:cs typeface="Consolas" panose="020B0609020204030204" pitchFamily="49" charset="0"/>
              </a:rPr>
              <a:t> </a:t>
            </a:r>
            <a:r>
              <a:rPr lang="en-US" altLang="en-US" sz="1000" dirty="0" err="1">
                <a:solidFill>
                  <a:schemeClr val="tx1"/>
                </a:solidFill>
                <a:latin typeface="Consolas" panose="020B0609020204030204" pitchFamily="49" charset="0"/>
                <a:cs typeface="Consolas" panose="020B0609020204030204" pitchFamily="49" charset="0"/>
              </a:rPr>
              <a:t>flow_group_list</a:t>
            </a:r>
            <a:r>
              <a:rPr lang="en-US" altLang="en-US" sz="1000" dirty="0">
                <a:solidFill>
                  <a:schemeClr val="tx1"/>
                </a:solidFill>
                <a:latin typeface="Consolas" panose="020B0609020204030204" pitchFamily="49" charset="0"/>
                <a:cs typeface="Consolas" panose="020B0609020204030204" pitchFamily="49" charset="0"/>
              </a:rPr>
              <a:t> ( "," </a:t>
            </a:r>
            <a:r>
              <a:rPr lang="en-US" altLang="en-US" sz="1000" dirty="0" err="1">
                <a:solidFill>
                  <a:schemeClr val="tx1"/>
                </a:solidFill>
                <a:latin typeface="Consolas" panose="020B0609020204030204" pitchFamily="49" charset="0"/>
                <a:cs typeface="Consolas" panose="020B0609020204030204" pitchFamily="49" charset="0"/>
              </a:rPr>
              <a:t>flow_group_list</a:t>
            </a:r>
            <a:r>
              <a:rPr lang="en-US" altLang="en-US" sz="1000" dirty="0">
                <a:solidFill>
                  <a:schemeClr val="tx1"/>
                </a:solidFill>
                <a:latin typeface="Consolas" panose="020B0609020204030204" pitchFamily="49" charset="0"/>
                <a:cs typeface="Consolas" panose="020B0609020204030204" pitchFamily="49" charset="0"/>
              </a:rPr>
              <a:t> ) *</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transaction_props</a:t>
            </a:r>
            <a:r>
              <a:rPr lang="en-US" altLang="en-US" sz="1000" dirty="0">
                <a:solidFill>
                  <a:schemeClr val="tx1"/>
                </a:solidFill>
                <a:latin typeface="Consolas" panose="020B0609020204030204" pitchFamily="49" charset="0"/>
                <a:cs typeface="Consolas" panose="020B0609020204030204" pitchFamily="49" charset="0"/>
              </a:rPr>
              <a:t> := [ "-profile" ident ] [ "-rate" &lt;0.0-1.0&gt; ]</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flow_group_list</a:t>
            </a:r>
            <a:r>
              <a:rPr lang="en-US" altLang="en-US" sz="1000" dirty="0">
                <a:solidFill>
                  <a:schemeClr val="tx1"/>
                </a:solidFill>
                <a:latin typeface="Consolas" panose="020B0609020204030204" pitchFamily="49" charset="0"/>
                <a:cs typeface="Consolas" panose="020B0609020204030204" pitchFamily="49" charset="0"/>
              </a:rPr>
              <a:t> := '{' </a:t>
            </a:r>
            <a:r>
              <a:rPr lang="en-US" altLang="en-US" sz="1000" dirty="0" err="1">
                <a:solidFill>
                  <a:schemeClr val="tx1"/>
                </a:solidFill>
                <a:latin typeface="Consolas" panose="020B0609020204030204" pitchFamily="49" charset="0"/>
                <a:cs typeface="Consolas" panose="020B0609020204030204" pitchFamily="49" charset="0"/>
              </a:rPr>
              <a:t>flow_group</a:t>
            </a:r>
            <a:r>
              <a:rPr lang="en-US" altLang="en-US" sz="1000" dirty="0">
                <a:solidFill>
                  <a:schemeClr val="tx1"/>
                </a:solidFill>
                <a:latin typeface="Consolas" panose="020B0609020204030204" pitchFamily="49" charset="0"/>
                <a:cs typeface="Consolas" panose="020B0609020204030204" pitchFamily="49" charset="0"/>
              </a:rPr>
              <a:t> + '}' | </a:t>
            </a:r>
            <a:r>
              <a:rPr lang="en-US" altLang="en-US" sz="1000" dirty="0" err="1">
                <a:solidFill>
                  <a:schemeClr val="tx1"/>
                </a:solidFill>
                <a:latin typeface="Consolas" panose="020B0609020204030204" pitchFamily="49" charset="0"/>
                <a:cs typeface="Consolas" panose="020B0609020204030204" pitchFamily="49" charset="0"/>
              </a:rPr>
              <a:t>flow_group</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flow_group</a:t>
            </a:r>
            <a:r>
              <a:rPr lang="en-US" altLang="en-US" sz="1000" dirty="0">
                <a:solidFill>
                  <a:schemeClr val="tx1"/>
                </a:solidFill>
                <a:latin typeface="Consolas" panose="020B0609020204030204" pitchFamily="49" charset="0"/>
                <a:cs typeface="Consolas" panose="020B0609020204030204" pitchFamily="49" charset="0"/>
              </a:rPr>
              <a:t> := </a:t>
            </a:r>
            <a:r>
              <a:rPr lang="en-US" altLang="en-US" sz="1000" dirty="0" err="1">
                <a:solidFill>
                  <a:schemeClr val="tx1"/>
                </a:solidFill>
                <a:latin typeface="Consolas" panose="020B0609020204030204" pitchFamily="49" charset="0"/>
                <a:cs typeface="Consolas" panose="020B0609020204030204" pitchFamily="49" charset="0"/>
              </a:rPr>
              <a:t>unicast_flow_group</a:t>
            </a:r>
            <a:r>
              <a:rPr lang="en-US" altLang="en-US" sz="1000" dirty="0">
                <a:solidFill>
                  <a:schemeClr val="tx1"/>
                </a:solidFill>
                <a:latin typeface="Consolas" panose="020B0609020204030204" pitchFamily="49" charset="0"/>
                <a:cs typeface="Consolas" panose="020B0609020204030204" pitchFamily="49" charset="0"/>
              </a:rPr>
              <a:t> | </a:t>
            </a:r>
            <a:r>
              <a:rPr lang="en-US" altLang="en-US" sz="1000" dirty="0" err="1">
                <a:solidFill>
                  <a:schemeClr val="tx1"/>
                </a:solidFill>
                <a:latin typeface="Consolas" panose="020B0609020204030204" pitchFamily="49" charset="0"/>
                <a:cs typeface="Consolas" panose="020B0609020204030204" pitchFamily="49" charset="0"/>
              </a:rPr>
              <a:t>multicast_flow_group</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unicast_flow_group</a:t>
            </a:r>
            <a:r>
              <a:rPr lang="en-US" altLang="en-US" sz="1000" dirty="0">
                <a:solidFill>
                  <a:schemeClr val="tx1"/>
                </a:solidFill>
                <a:latin typeface="Consolas" panose="020B0609020204030204" pitchFamily="49" charset="0"/>
                <a:cs typeface="Consolas" panose="020B0609020204030204" pitchFamily="49" charset="0"/>
              </a:rPr>
              <a:t> := '[' </a:t>
            </a:r>
            <a:r>
              <a:rPr lang="en-US" altLang="en-US" sz="1000" dirty="0" err="1">
                <a:solidFill>
                  <a:schemeClr val="tx1"/>
                </a:solidFill>
                <a:latin typeface="Consolas" panose="020B0609020204030204" pitchFamily="49" charset="0"/>
                <a:cs typeface="Consolas" panose="020B0609020204030204" pitchFamily="49" charset="0"/>
              </a:rPr>
              <a:t>flow_group_internal</a:t>
            </a:r>
            <a:r>
              <a:rPr lang="en-US" altLang="en-US" sz="1000" dirty="0">
                <a:solidFill>
                  <a:schemeClr val="tx1"/>
                </a:solidFill>
                <a:latin typeface="Consolas" panose="020B0609020204030204" pitchFamily="49" charset="0"/>
                <a:cs typeface="Consolas" panose="020B0609020204030204" pitchFamily="49" charset="0"/>
              </a:rPr>
              <a:t> ']'    // shorthand for unicast from each transmitter to each receiver</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multicast_flow_group</a:t>
            </a:r>
            <a:r>
              <a:rPr lang="en-US" altLang="en-US" sz="1000" dirty="0">
                <a:solidFill>
                  <a:schemeClr val="tx1"/>
                </a:solidFill>
                <a:latin typeface="Consolas" panose="020B0609020204030204" pitchFamily="49" charset="0"/>
                <a:cs typeface="Consolas" panose="020B0609020204030204" pitchFamily="49" charset="0"/>
              </a:rPr>
              <a:t> :=  '{' </a:t>
            </a:r>
            <a:r>
              <a:rPr lang="en-US" altLang="en-US" sz="1000" dirty="0" err="1">
                <a:solidFill>
                  <a:schemeClr val="tx1"/>
                </a:solidFill>
                <a:latin typeface="Consolas" panose="020B0609020204030204" pitchFamily="49" charset="0"/>
                <a:cs typeface="Consolas" panose="020B0609020204030204" pitchFamily="49" charset="0"/>
              </a:rPr>
              <a:t>flow_group_internal</a:t>
            </a:r>
            <a:r>
              <a:rPr lang="en-US" altLang="en-US" sz="1000" dirty="0">
                <a:solidFill>
                  <a:schemeClr val="tx1"/>
                </a:solidFill>
                <a:latin typeface="Consolas" panose="020B0609020204030204" pitchFamily="49" charset="0"/>
                <a:cs typeface="Consolas" panose="020B0609020204030204" pitchFamily="49" charset="0"/>
              </a:rPr>
              <a:t> '}' // shorthand for multicast from each transmitter to all receivers</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flow_group_internal</a:t>
            </a:r>
            <a:r>
              <a:rPr lang="en-US" altLang="en-US" sz="1000" dirty="0">
                <a:solidFill>
                  <a:schemeClr val="tx1"/>
                </a:solidFill>
                <a:latin typeface="Consolas" panose="020B0609020204030204" pitchFamily="49" charset="0"/>
                <a:cs typeface="Consolas" panose="020B0609020204030204" pitchFamily="49" charset="0"/>
              </a:rPr>
              <a:t> := endpoints [ </a:t>
            </a:r>
            <a:r>
              <a:rPr lang="en-US" altLang="en-US" sz="1000" dirty="0" err="1">
                <a:solidFill>
                  <a:schemeClr val="tx1"/>
                </a:solidFill>
                <a:latin typeface="Consolas" panose="020B0609020204030204" pitchFamily="49" charset="0"/>
                <a:cs typeface="Consolas" panose="020B0609020204030204" pitchFamily="49" charset="0"/>
              </a:rPr>
              <a:t>fg_prop</a:t>
            </a:r>
            <a:r>
              <a:rPr lang="en-US" altLang="en-US" sz="1000" dirty="0">
                <a:solidFill>
                  <a:schemeClr val="tx1"/>
                </a:solidFill>
                <a:latin typeface="Consolas" panose="020B0609020204030204" pitchFamily="49" charset="0"/>
                <a:cs typeface="Consolas" panose="020B0609020204030204" pitchFamily="49" charset="0"/>
              </a:rPr>
              <a:t> ] * </a:t>
            </a:r>
            <a:r>
              <a:rPr lang="en-US" altLang="en-US" sz="1000" dirty="0" err="1">
                <a:solidFill>
                  <a:schemeClr val="tx1"/>
                </a:solidFill>
                <a:latin typeface="Consolas" panose="020B0609020204030204" pitchFamily="49" charset="0"/>
                <a:cs typeface="Consolas" panose="020B0609020204030204" pitchFamily="49" charset="0"/>
              </a:rPr>
              <a:t>flow_sep</a:t>
            </a:r>
            <a:r>
              <a:rPr lang="en-US" altLang="en-US" sz="1000" dirty="0">
                <a:solidFill>
                  <a:schemeClr val="tx1"/>
                </a:solidFill>
                <a:latin typeface="Consolas" panose="020B0609020204030204" pitchFamily="49" charset="0"/>
                <a:cs typeface="Consolas" panose="020B0609020204030204" pitchFamily="49" charset="0"/>
              </a:rPr>
              <a:t> endpoints</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fg_prop</a:t>
            </a:r>
            <a:r>
              <a:rPr lang="en-US" altLang="en-US" sz="1000" dirty="0">
                <a:solidFill>
                  <a:schemeClr val="tx1"/>
                </a:solidFill>
                <a:latin typeface="Consolas" panose="020B0609020204030204" pitchFamily="49" charset="0"/>
                <a:cs typeface="Consolas" panose="020B0609020204030204" pitchFamily="49" charset="0"/>
              </a:rPr>
              <a:t> := "-dep" </a:t>
            </a:r>
            <a:r>
              <a:rPr lang="en-US" altLang="en-US" sz="1000" dirty="0" err="1">
                <a:solidFill>
                  <a:schemeClr val="tx1"/>
                </a:solidFill>
                <a:latin typeface="Consolas" panose="020B0609020204030204" pitchFamily="49" charset="0"/>
                <a:cs typeface="Consolas" panose="020B0609020204030204" pitchFamily="49" charset="0"/>
              </a:rPr>
              <a:t>dep_list</a:t>
            </a:r>
            <a:r>
              <a:rPr lang="en-US" altLang="en-US" sz="1000" dirty="0">
                <a:solidFill>
                  <a:schemeClr val="tx1"/>
                </a:solidFill>
                <a:latin typeface="Consolas" panose="020B0609020204030204" pitchFamily="49" charset="0"/>
                <a:cs typeface="Consolas" panose="020B0609020204030204" pitchFamily="49" charset="0"/>
              </a:rPr>
              <a:t>                      // specify which previous messages we need to receive before sending this message</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         | "-</a:t>
            </a:r>
            <a:r>
              <a:rPr lang="en-US" altLang="en-US" sz="1000" dirty="0" err="1">
                <a:solidFill>
                  <a:schemeClr val="tx1"/>
                </a:solidFill>
                <a:latin typeface="Consolas" panose="020B0609020204030204" pitchFamily="49" charset="0"/>
                <a:cs typeface="Consolas" panose="020B0609020204030204" pitchFamily="49" charset="0"/>
              </a:rPr>
              <a:t>hpq_latency</a:t>
            </a:r>
            <a:r>
              <a:rPr lang="en-US" altLang="en-US" sz="1000" dirty="0">
                <a:solidFill>
                  <a:schemeClr val="tx1"/>
                </a:solidFill>
                <a:latin typeface="Consolas" panose="020B0609020204030204" pitchFamily="49" charset="0"/>
                <a:cs typeface="Consolas" panose="020B0609020204030204" pitchFamily="49" charset="0"/>
              </a:rPr>
              <a:t>" </a:t>
            </a:r>
            <a:r>
              <a:rPr lang="en-US" altLang="en-US" sz="1000" b="1" dirty="0" err="1">
                <a:solidFill>
                  <a:schemeClr val="tx1"/>
                </a:solidFill>
                <a:latin typeface="Consolas" panose="020B0609020204030204" pitchFamily="49" charset="0"/>
                <a:cs typeface="Consolas" panose="020B0609020204030204" pitchFamily="49" charset="0"/>
              </a:rPr>
              <a:t>int</a:t>
            </a:r>
            <a:r>
              <a:rPr lang="en-US" altLang="en-US" sz="1000" dirty="0">
                <a:solidFill>
                  <a:schemeClr val="tx1"/>
                </a:solidFill>
                <a:latin typeface="Consolas" panose="020B0609020204030204" pitchFamily="49" charset="0"/>
                <a:cs typeface="Consolas" panose="020B0609020204030204" pitchFamily="49" charset="0"/>
              </a:rPr>
              <a:t>                   // specify host processing latency</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         | "-beats" </a:t>
            </a:r>
            <a:r>
              <a:rPr lang="en-US" altLang="en-US" sz="1000" b="1" dirty="0" err="1">
                <a:solidFill>
                  <a:schemeClr val="tx1"/>
                </a:solidFill>
                <a:latin typeface="Consolas" panose="020B0609020204030204" pitchFamily="49" charset="0"/>
                <a:cs typeface="Consolas" panose="020B0609020204030204" pitchFamily="49" charset="0"/>
              </a:rPr>
              <a:t>int</a:t>
            </a:r>
            <a:r>
              <a:rPr lang="en-US" altLang="en-US" sz="1000" dirty="0">
                <a:solidFill>
                  <a:schemeClr val="tx1"/>
                </a:solidFill>
                <a:latin typeface="Consolas" panose="020B0609020204030204" pitchFamily="49" charset="0"/>
                <a:cs typeface="Consolas" panose="020B0609020204030204" pitchFamily="49" charset="0"/>
              </a:rPr>
              <a:t>                         // number of beats</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flow_sep</a:t>
            </a:r>
            <a:r>
              <a:rPr lang="en-US" altLang="en-US" sz="1000" dirty="0">
                <a:solidFill>
                  <a:schemeClr val="tx1"/>
                </a:solidFill>
                <a:latin typeface="Consolas" panose="020B0609020204030204" pitchFamily="49" charset="0"/>
                <a:cs typeface="Consolas" panose="020B0609020204030204" pitchFamily="49" charset="0"/>
              </a:rPr>
              <a:t> := ["-&gt;" | </a:t>
            </a:r>
            <a:r>
              <a:rPr lang="en-US" altLang="en-US" sz="1000" dirty="0" err="1">
                <a:solidFill>
                  <a:schemeClr val="tx1"/>
                </a:solidFill>
                <a:latin typeface="Consolas" panose="020B0609020204030204" pitchFamily="49" charset="0"/>
                <a:cs typeface="Consolas" panose="020B0609020204030204" pitchFamily="49" charset="0"/>
              </a:rPr>
              <a:t>interface_id_string</a:t>
            </a:r>
            <a:r>
              <a:rPr lang="en-US" altLang="en-US" sz="1000" dirty="0">
                <a:solidFill>
                  <a:schemeClr val="tx1"/>
                </a:solidFill>
                <a:latin typeface="Consolas" panose="020B0609020204030204" pitchFamily="49" charset="0"/>
                <a:cs typeface="Consolas" panose="020B0609020204030204" pitchFamily="49" charset="0"/>
              </a:rPr>
              <a:t> ]       // separate tx and </a:t>
            </a:r>
            <a:r>
              <a:rPr lang="en-US" altLang="en-US" sz="1000" dirty="0" err="1">
                <a:solidFill>
                  <a:schemeClr val="tx1"/>
                </a:solidFill>
                <a:latin typeface="Consolas" panose="020B0609020204030204" pitchFamily="49" charset="0"/>
                <a:cs typeface="Consolas" panose="020B0609020204030204" pitchFamily="49" charset="0"/>
              </a:rPr>
              <a:t>rx</a:t>
            </a:r>
            <a:r>
              <a:rPr lang="en-US" altLang="en-US" sz="1000" dirty="0">
                <a:solidFill>
                  <a:schemeClr val="tx1"/>
                </a:solidFill>
                <a:latin typeface="Consolas" panose="020B0609020204030204" pitchFamily="49" charset="0"/>
                <a:cs typeface="Consolas" panose="020B0609020204030204" pitchFamily="49" charset="0"/>
              </a:rPr>
              <a:t> with either -&gt; or interface id</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endpoints := label "@" endpoint +               // can specify both label endpoints; must be consistent with other uses of label</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           | label "@"                          // endpoint is optional when label has been used before</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           | endpoint +                         // label is not optional</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endpoint := bridge | host | interface           // can omit bridge if host has only one bridge, can omit interface if </a:t>
            </a:r>
            <a:r>
              <a:rPr lang="en-US" altLang="en-US" sz="1000" dirty="0" err="1">
                <a:solidFill>
                  <a:schemeClr val="tx1"/>
                </a:solidFill>
                <a:latin typeface="Consolas" panose="020B0609020204030204" pitchFamily="49" charset="0"/>
                <a:cs typeface="Consolas" panose="020B0609020204030204" pitchFamily="49" charset="0"/>
              </a:rPr>
              <a:t>message_type</a:t>
            </a:r>
            <a:r>
              <a:rPr lang="en-US" altLang="en-US" sz="1000" dirty="0">
                <a:solidFill>
                  <a:schemeClr val="tx1"/>
                </a:solidFill>
                <a:latin typeface="Consolas" panose="020B0609020204030204" pitchFamily="49" charset="0"/>
                <a:cs typeface="Consolas" panose="020B0609020204030204" pitchFamily="49" charset="0"/>
              </a:rPr>
              <a:t> is specified in </a:t>
            </a:r>
            <a:r>
              <a:rPr lang="en-US" altLang="en-US" sz="1000" dirty="0" err="1">
                <a:solidFill>
                  <a:schemeClr val="tx1"/>
                </a:solidFill>
                <a:latin typeface="Consolas" panose="020B0609020204030204" pitchFamily="49" charset="0"/>
                <a:cs typeface="Consolas" panose="020B0609020204030204" pitchFamily="49" charset="0"/>
              </a:rPr>
              <a:t>flow_sep</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interface := bridge "." </a:t>
            </a:r>
            <a:r>
              <a:rPr lang="en-US" altLang="en-US" sz="1000" dirty="0" err="1">
                <a:solidFill>
                  <a:schemeClr val="tx1"/>
                </a:solidFill>
                <a:latin typeface="Consolas" panose="020B0609020204030204" pitchFamily="49" charset="0"/>
                <a:cs typeface="Consolas" panose="020B0609020204030204" pitchFamily="49" charset="0"/>
              </a:rPr>
              <a:t>interface_id_string</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bridge := host "/" ident</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host := ident</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label := </a:t>
            </a:r>
            <a:r>
              <a:rPr lang="en-US" altLang="en-US" sz="1000" b="1" dirty="0" err="1">
                <a:solidFill>
                  <a:schemeClr val="tx1"/>
                </a:solidFill>
                <a:latin typeface="Consolas" panose="020B0609020204030204" pitchFamily="49" charset="0"/>
                <a:cs typeface="Consolas" panose="020B0609020204030204" pitchFamily="49" charset="0"/>
              </a:rPr>
              <a:t>int</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dep_list</a:t>
            </a:r>
            <a:r>
              <a:rPr lang="en-US" altLang="en-US" sz="1000" dirty="0">
                <a:solidFill>
                  <a:schemeClr val="tx1"/>
                </a:solidFill>
                <a:latin typeface="Consolas" panose="020B0609020204030204" pitchFamily="49" charset="0"/>
                <a:cs typeface="Consolas" panose="020B0609020204030204" pitchFamily="49" charset="0"/>
              </a:rPr>
              <a:t> := dep | </a:t>
            </a:r>
            <a:r>
              <a:rPr lang="en-US" altLang="en-US" sz="1000" dirty="0" err="1">
                <a:solidFill>
                  <a:schemeClr val="tx1"/>
                </a:solidFill>
                <a:latin typeface="Consolas" panose="020B0609020204030204" pitchFamily="49" charset="0"/>
                <a:cs typeface="Consolas" panose="020B0609020204030204" pitchFamily="49" charset="0"/>
              </a:rPr>
              <a:t>multi_dep</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multi_dep</a:t>
            </a:r>
            <a:r>
              <a:rPr lang="en-US" altLang="en-US" sz="1000" dirty="0">
                <a:solidFill>
                  <a:schemeClr val="tx1"/>
                </a:solidFill>
                <a:latin typeface="Consolas" panose="020B0609020204030204" pitchFamily="49" charset="0"/>
                <a:cs typeface="Consolas" panose="020B0609020204030204" pitchFamily="49" charset="0"/>
              </a:rPr>
              <a:t>: '{' dep + '}'</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dep := [</a:t>
            </a:r>
            <a:r>
              <a:rPr lang="en-US" altLang="en-US" sz="1000" b="1" dirty="0" err="1">
                <a:solidFill>
                  <a:schemeClr val="tx1"/>
                </a:solidFill>
                <a:latin typeface="Consolas" panose="020B0609020204030204" pitchFamily="49" charset="0"/>
                <a:cs typeface="Consolas" panose="020B0609020204030204" pitchFamily="49" charset="0"/>
              </a:rPr>
              <a:t>int</a:t>
            </a:r>
            <a:r>
              <a:rPr lang="en-US" altLang="en-US" sz="1000" dirty="0">
                <a:solidFill>
                  <a:schemeClr val="tx1"/>
                </a:solidFill>
                <a:latin typeface="Consolas" panose="020B0609020204030204" pitchFamily="49" charset="0"/>
                <a:cs typeface="Consolas" panose="020B0609020204030204" pitchFamily="49" charset="0"/>
              </a:rPr>
              <a:t>':']</a:t>
            </a:r>
            <a:r>
              <a:rPr lang="en-US" altLang="en-US" sz="1000" b="1" dirty="0" err="1">
                <a:solidFill>
                  <a:schemeClr val="tx1"/>
                </a:solidFill>
                <a:latin typeface="Consolas" panose="020B0609020204030204" pitchFamily="49" charset="0"/>
                <a:cs typeface="Consolas" panose="020B0609020204030204" pitchFamily="49" charset="0"/>
              </a:rPr>
              <a:t>int</a:t>
            </a:r>
            <a:r>
              <a:rPr lang="en-US" altLang="en-US" sz="1000" dirty="0">
                <a:solidFill>
                  <a:schemeClr val="tx1"/>
                </a:solidFill>
                <a:latin typeface="Consolas" panose="020B0609020204030204" pitchFamily="49" charset="0"/>
                <a:cs typeface="Consolas" panose="020B0609020204030204" pitchFamily="49" charset="0"/>
              </a:rPr>
              <a:t>                              // first </a:t>
            </a:r>
            <a:r>
              <a:rPr lang="en-US" altLang="en-US" sz="1000" dirty="0" err="1">
                <a:solidFill>
                  <a:schemeClr val="tx1"/>
                </a:solidFill>
                <a:latin typeface="Consolas" panose="020B0609020204030204" pitchFamily="49" charset="0"/>
                <a:cs typeface="Consolas" panose="020B0609020204030204" pitchFamily="49" charset="0"/>
              </a:rPr>
              <a:t>int</a:t>
            </a:r>
            <a:r>
              <a:rPr lang="en-US" altLang="en-US" sz="1000" dirty="0">
                <a:solidFill>
                  <a:schemeClr val="tx1"/>
                </a:solidFill>
                <a:latin typeface="Consolas" panose="020B0609020204030204" pitchFamily="49" charset="0"/>
                <a:cs typeface="Consolas" panose="020B0609020204030204" pitchFamily="49" charset="0"/>
              </a:rPr>
              <a:t> is optional. If not specified, it is assumed that dep is to flow group on the preceding hop.</a:t>
            </a:r>
            <a:endParaRPr lang="en-US" altLang="en-US" sz="800" dirty="0">
              <a:solidFill>
                <a:schemeClr val="tx1"/>
              </a:solidFill>
            </a:endParaRPr>
          </a:p>
          <a:p>
            <a:pPr marL="0" lvl="0" indent="0" defTabSz="914400" eaLnBrk="0" hangingPunct="0">
              <a:spcBef>
                <a:spcPct val="0"/>
              </a:spcBef>
              <a:buClrTx/>
              <a:buNone/>
            </a:pPr>
            <a:r>
              <a:rPr lang="en-US" altLang="en-US" sz="1000" dirty="0" err="1">
                <a:solidFill>
                  <a:schemeClr val="tx1"/>
                </a:solidFill>
                <a:latin typeface="Consolas" panose="020B0609020204030204" pitchFamily="49" charset="0"/>
                <a:cs typeface="Consolas" panose="020B0609020204030204" pitchFamily="49" charset="0"/>
              </a:rPr>
              <a:t>interface_id_string</a:t>
            </a:r>
            <a:r>
              <a:rPr lang="en-US" altLang="en-US" sz="1000" dirty="0">
                <a:solidFill>
                  <a:schemeClr val="tx1"/>
                </a:solidFill>
                <a:latin typeface="Consolas" panose="020B0609020204030204" pitchFamily="49" charset="0"/>
                <a:cs typeface="Consolas" panose="020B0609020204030204" pitchFamily="49" charset="0"/>
              </a:rPr>
              <a:t> := ? "ar" | "aww" | ... ?</a:t>
            </a:r>
            <a:endParaRPr lang="en-US" altLang="en-US" sz="800" dirty="0">
              <a:solidFill>
                <a:schemeClr val="tx1"/>
              </a:solidFill>
            </a:endParaRPr>
          </a:p>
          <a:p>
            <a:pPr marL="0" lvl="0" indent="0" defTabSz="914400" eaLnBrk="0" hangingPunct="0">
              <a:spcBef>
                <a:spcPct val="0"/>
              </a:spcBef>
              <a:buClrTx/>
              <a:buNone/>
            </a:pPr>
            <a:r>
              <a:rPr lang="en-US" altLang="en-US" sz="1000" dirty="0">
                <a:solidFill>
                  <a:schemeClr val="tx1"/>
                </a:solidFill>
                <a:latin typeface="Consolas" panose="020B0609020204030204" pitchFamily="49" charset="0"/>
                <a:cs typeface="Consolas" panose="020B0609020204030204" pitchFamily="49" charset="0"/>
              </a:rPr>
              <a:t>ident := ? [ 'a'-'z' | '_'] + ?</a:t>
            </a:r>
            <a:endParaRPr lang="en-US" altLang="en-US" sz="800" dirty="0">
              <a:solidFill>
                <a:schemeClr val="tx1"/>
              </a:solidFill>
            </a:endParaRPr>
          </a:p>
          <a:p>
            <a:pPr marL="0" lvl="0" indent="0" defTabSz="914400" eaLnBrk="0" hangingPunct="0">
              <a:spcBef>
                <a:spcPct val="0"/>
              </a:spcBef>
              <a:buClrTx/>
              <a:buNone/>
            </a:pPr>
            <a:r>
              <a:rPr lang="en-US" altLang="en-US" sz="1000" b="1" dirty="0" err="1">
                <a:solidFill>
                  <a:schemeClr val="tx1"/>
                </a:solidFill>
                <a:latin typeface="Consolas" panose="020B0609020204030204" pitchFamily="49" charset="0"/>
                <a:cs typeface="Consolas" panose="020B0609020204030204" pitchFamily="49" charset="0"/>
              </a:rPr>
              <a:t>int</a:t>
            </a:r>
            <a:r>
              <a:rPr lang="en-US" altLang="en-US" sz="1000" dirty="0">
                <a:solidFill>
                  <a:schemeClr val="tx1"/>
                </a:solidFill>
                <a:latin typeface="Consolas" panose="020B0609020204030204" pitchFamily="49" charset="0"/>
                <a:cs typeface="Consolas" panose="020B0609020204030204" pitchFamily="49" charset="0"/>
              </a:rPr>
              <a:t> := ? integer ?</a:t>
            </a:r>
            <a:endParaRPr lang="en-US" sz="1000" b="1" dirty="0">
              <a:solidFill>
                <a:schemeClr val="tx1"/>
              </a:solidFill>
              <a:latin typeface="Courier New" panose="02070309020205020404" pitchFamily="49" charset="0"/>
              <a:cs typeface="Courier New" panose="02070309020205020404" pitchFamily="49" charset="0"/>
            </a:endParaRPr>
          </a:p>
          <a:p>
            <a:pPr marL="0" indent="0">
              <a:buNone/>
            </a:pPr>
            <a:r>
              <a:rPr lang="en-US" sz="1200" b="1" u="sng" dirty="0">
                <a:latin typeface="DIN" pitchFamily="50" charset="0"/>
              </a:rPr>
              <a:t>Semantic requirements:</a:t>
            </a:r>
          </a:p>
          <a:p>
            <a:pPr marL="0" indent="0">
              <a:buNone/>
            </a:pPr>
            <a:r>
              <a:rPr lang="en-US" sz="1100" dirty="0">
                <a:latin typeface="DIN" pitchFamily="50" charset="0"/>
              </a:rPr>
              <a:t>First </a:t>
            </a:r>
            <a:r>
              <a:rPr lang="en-US" sz="1100" dirty="0" err="1">
                <a:latin typeface="DIN" pitchFamily="50" charset="0"/>
              </a:rPr>
              <a:t>flow_group_list</a:t>
            </a:r>
            <a:r>
              <a:rPr lang="en-US" sz="1100" dirty="0">
                <a:latin typeface="DIN" pitchFamily="50" charset="0"/>
              </a:rPr>
              <a:t> must have single element (can't have multiple messages that start transaction)</a:t>
            </a:r>
          </a:p>
          <a:p>
            <a:pPr marL="0" indent="0">
              <a:buNone/>
            </a:pPr>
            <a:r>
              <a:rPr lang="en-US" sz="1100" dirty="0">
                <a:latin typeface="DIN" pitchFamily="50" charset="0"/>
              </a:rPr>
              <a:t>Each </a:t>
            </a:r>
            <a:r>
              <a:rPr lang="en-US" sz="1100" dirty="0" err="1">
                <a:latin typeface="DIN" pitchFamily="50" charset="0"/>
              </a:rPr>
              <a:t>flow_group</a:t>
            </a:r>
            <a:r>
              <a:rPr lang="en-US" sz="1100" dirty="0">
                <a:latin typeface="DIN" pitchFamily="50" charset="0"/>
              </a:rPr>
              <a:t> not in the first </a:t>
            </a:r>
            <a:r>
              <a:rPr lang="en-US" sz="1100" dirty="0" err="1">
                <a:latin typeface="DIN" pitchFamily="50" charset="0"/>
              </a:rPr>
              <a:t>flow_group_list</a:t>
            </a:r>
            <a:r>
              <a:rPr lang="en-US" sz="1100" dirty="0">
                <a:latin typeface="DIN" pitchFamily="50" charset="0"/>
              </a:rPr>
              <a:t> must have its transmit endpoints match hosts with receive endpoints of some </a:t>
            </a:r>
            <a:r>
              <a:rPr lang="en-US" sz="1100" dirty="0" err="1">
                <a:latin typeface="DIN" pitchFamily="50" charset="0"/>
              </a:rPr>
              <a:t>flow_group</a:t>
            </a:r>
            <a:r>
              <a:rPr lang="en-US" sz="1100" dirty="0">
                <a:latin typeface="DIN" pitchFamily="50" charset="0"/>
              </a:rPr>
              <a:t> in the previous </a:t>
            </a:r>
            <a:r>
              <a:rPr lang="en-US" sz="1100" dirty="0" err="1">
                <a:latin typeface="DIN" pitchFamily="50" charset="0"/>
              </a:rPr>
              <a:t>flow_group_list</a:t>
            </a:r>
            <a:r>
              <a:rPr lang="en-US" sz="1100" dirty="0">
                <a:latin typeface="DIN" pitchFamily="50" charset="0"/>
              </a:rPr>
              <a:t> (must be triggered by some previous message)</a:t>
            </a:r>
          </a:p>
          <a:p>
            <a:pPr lvl="1"/>
            <a:r>
              <a:rPr lang="en-US" sz="1050" dirty="0">
                <a:latin typeface="DIN" pitchFamily="50" charset="0"/>
              </a:rPr>
              <a:t>receive endpoints do not need to match </a:t>
            </a:r>
            <a:r>
              <a:rPr lang="en-US" sz="1050" dirty="0" err="1">
                <a:latin typeface="DIN" pitchFamily="50" charset="0"/>
              </a:rPr>
              <a:t>tx</a:t>
            </a:r>
            <a:r>
              <a:rPr lang="en-US" sz="1050" dirty="0">
                <a:latin typeface="DIN" pitchFamily="50" charset="0"/>
              </a:rPr>
              <a:t> endpoints on next hop</a:t>
            </a:r>
          </a:p>
        </p:txBody>
      </p:sp>
      <p:sp>
        <p:nvSpPr>
          <p:cNvPr id="3" name="Title 2"/>
          <p:cNvSpPr>
            <a:spLocks noGrp="1"/>
          </p:cNvSpPr>
          <p:nvPr>
            <p:ph type="title"/>
          </p:nvPr>
        </p:nvSpPr>
        <p:spPr/>
        <p:txBody>
          <a:bodyPr/>
          <a:lstStyle/>
          <a:p>
            <a:r>
              <a:rPr lang="en-US" dirty="0"/>
              <a:t>Transaction Specification Grammar</a:t>
            </a:r>
          </a:p>
        </p:txBody>
      </p:sp>
    </p:spTree>
    <p:extLst>
      <p:ext uri="{BB962C8B-B14F-4D97-AF65-F5344CB8AC3E}">
        <p14:creationId xmlns:p14="http://schemas.microsoft.com/office/powerpoint/2010/main" val="283401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4" name="Picture 4" descr="https://s3.amazonaws.com/uploads.hipchat.com/50167/338948/YWOj75XkD5gGJdO/up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9662" y="103679"/>
            <a:ext cx="7797208" cy="645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49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bwMode="auto">
          <a:xfrm>
            <a:off x="4651009" y="5066879"/>
            <a:ext cx="7380547" cy="523220"/>
          </a:xfrm>
          <a:prstGeom prst="rect">
            <a:avLst/>
          </a:prstGeom>
          <a:noFill/>
          <a:ln w="9525">
            <a:noFill/>
            <a:miter lim="800000"/>
            <a:headEnd/>
            <a:tailEnd/>
          </a:ln>
        </p:spPr>
        <p:txBody>
          <a:bodyPr wrap="none" rtlCol="0">
            <a:spAutoFit/>
          </a:bodyPr>
          <a:lstStyle/>
          <a:p>
            <a:r>
              <a:rPr lang="en-US" sz="1400" b="1" dirty="0">
                <a:latin typeface="Courier New" panose="02070309020205020404" pitchFamily="49" charset="0"/>
                <a:cs typeface="Courier New" panose="02070309020205020404" pitchFamily="49" charset="0"/>
              </a:rPr>
              <a:t>[A -&gt; B] , [B -&gt; C] ,  {DE -&gt; B} ,  [B -&gt; C] -&gt; [C -&gt; B] , [B -&gt; A]</a:t>
            </a:r>
          </a:p>
          <a:p>
            <a:r>
              <a:rPr lang="en-US" sz="1400" b="1" dirty="0">
                <a:latin typeface="Courier New" panose="02070309020205020404" pitchFamily="49" charset="0"/>
                <a:cs typeface="Courier New" panose="02070309020205020404" pitchFamily="49" charset="0"/>
              </a:rPr>
              <a:t>           {B -&gt; DE}   [DE -&gt; B]                [C -&gt; A]</a:t>
            </a:r>
          </a:p>
        </p:txBody>
      </p:sp>
      <p:sp>
        <p:nvSpPr>
          <p:cNvPr id="2" name="Content Placeholder 1"/>
          <p:cNvSpPr>
            <a:spLocks noGrp="1"/>
          </p:cNvSpPr>
          <p:nvPr>
            <p:ph idx="1"/>
          </p:nvPr>
        </p:nvSpPr>
        <p:spPr>
          <a:xfrm>
            <a:off x="250208" y="1375646"/>
            <a:ext cx="11713192" cy="4677196"/>
          </a:xfrm>
        </p:spPr>
        <p:txBody>
          <a:bodyPr/>
          <a:lstStyle/>
          <a:p>
            <a:pPr marL="0" indent="0">
              <a:spcBef>
                <a:spcPts val="600"/>
              </a:spcBef>
              <a:spcAft>
                <a:spcPts val="300"/>
              </a:spcAft>
              <a:buNone/>
            </a:pPr>
            <a:r>
              <a:rPr lang="en-US" sz="1400" dirty="0">
                <a:latin typeface="DIN" pitchFamily="50" charset="0"/>
              </a:rPr>
              <a:t>Connectivity between </a:t>
            </a:r>
            <a:r>
              <a:rPr lang="en-US" sz="1400" dirty="0" err="1">
                <a:latin typeface="DIN" pitchFamily="50" charset="0"/>
              </a:rPr>
              <a:t>tx</a:t>
            </a:r>
            <a:r>
              <a:rPr lang="en-US" sz="1400" dirty="0">
                <a:latin typeface="DIN" pitchFamily="50" charset="0"/>
              </a:rPr>
              <a:t> and </a:t>
            </a:r>
            <a:r>
              <a:rPr lang="en-US" sz="1400" dirty="0" err="1">
                <a:latin typeface="DIN" pitchFamily="50" charset="0"/>
              </a:rPr>
              <a:t>rx</a:t>
            </a:r>
            <a:r>
              <a:rPr lang="en-US" sz="1400" dirty="0">
                <a:latin typeface="DIN" pitchFamily="50" charset="0"/>
              </a:rPr>
              <a:t> endpoints of a </a:t>
            </a:r>
            <a:r>
              <a:rPr lang="en-US" sz="1400" dirty="0" err="1">
                <a:latin typeface="DIN" pitchFamily="50" charset="0"/>
              </a:rPr>
              <a:t>flowgroup</a:t>
            </a:r>
            <a:r>
              <a:rPr lang="en-US" sz="1400" dirty="0">
                <a:latin typeface="DIN" pitchFamily="50" charset="0"/>
              </a:rPr>
              <a:t> (FG) is any-to-any (adhering to the transaction expansion rules).  However connectivity between </a:t>
            </a:r>
            <a:r>
              <a:rPr lang="en-US" sz="1400" dirty="0" err="1">
                <a:latin typeface="DIN" pitchFamily="50" charset="0"/>
              </a:rPr>
              <a:t>rx</a:t>
            </a:r>
            <a:r>
              <a:rPr lang="en-US" sz="1400" dirty="0">
                <a:latin typeface="DIN" pitchFamily="50" charset="0"/>
              </a:rPr>
              <a:t> endpoints of a </a:t>
            </a:r>
            <a:r>
              <a:rPr lang="en-US" sz="1400" dirty="0" err="1">
                <a:latin typeface="DIN" pitchFamily="50" charset="0"/>
              </a:rPr>
              <a:t>flowgrouplist</a:t>
            </a:r>
            <a:r>
              <a:rPr lang="en-US" sz="1400" dirty="0">
                <a:latin typeface="DIN" pitchFamily="50" charset="0"/>
              </a:rPr>
              <a:t> (FGL) and </a:t>
            </a:r>
            <a:r>
              <a:rPr lang="en-US" sz="1400" dirty="0" err="1">
                <a:latin typeface="DIN" pitchFamily="50" charset="0"/>
              </a:rPr>
              <a:t>tx</a:t>
            </a:r>
            <a:r>
              <a:rPr lang="en-US" sz="1400" dirty="0">
                <a:latin typeface="DIN" pitchFamily="50" charset="0"/>
              </a:rPr>
              <a:t> endpoints of the next FGL of a groups transaction is not any-to-any - its one-to-one based on the order of the endpoints present in each FG.  The n-</a:t>
            </a:r>
            <a:r>
              <a:rPr lang="en-US" sz="1400" dirty="0" err="1">
                <a:latin typeface="DIN" pitchFamily="50" charset="0"/>
              </a:rPr>
              <a:t>th</a:t>
            </a:r>
            <a:r>
              <a:rPr lang="en-US" sz="1400" dirty="0">
                <a:latin typeface="DIN" pitchFamily="50" charset="0"/>
              </a:rPr>
              <a:t> </a:t>
            </a:r>
            <a:r>
              <a:rPr lang="en-US" sz="1400" dirty="0" err="1">
                <a:latin typeface="DIN" pitchFamily="50" charset="0"/>
              </a:rPr>
              <a:t>rx</a:t>
            </a:r>
            <a:r>
              <a:rPr lang="en-US" sz="1400" dirty="0">
                <a:latin typeface="DIN" pitchFamily="50" charset="0"/>
              </a:rPr>
              <a:t> endpoint of a next FGL can only trigger a message to be sent from the n-</a:t>
            </a:r>
            <a:r>
              <a:rPr lang="en-US" sz="1400" dirty="0" err="1">
                <a:latin typeface="DIN" pitchFamily="50" charset="0"/>
              </a:rPr>
              <a:t>th</a:t>
            </a:r>
            <a:r>
              <a:rPr lang="en-US" sz="1400" dirty="0">
                <a:latin typeface="DIN" pitchFamily="50" charset="0"/>
              </a:rPr>
              <a:t> </a:t>
            </a:r>
            <a:r>
              <a:rPr lang="en-US" sz="1400" dirty="0" err="1">
                <a:latin typeface="DIN" pitchFamily="50" charset="0"/>
              </a:rPr>
              <a:t>tx</a:t>
            </a:r>
            <a:r>
              <a:rPr lang="en-US" sz="1400" dirty="0">
                <a:latin typeface="DIN" pitchFamily="50" charset="0"/>
              </a:rPr>
              <a:t> interface of a previous FG.  As a result, the number of </a:t>
            </a:r>
            <a:r>
              <a:rPr lang="en-US" sz="1400" dirty="0" err="1">
                <a:latin typeface="DIN" pitchFamily="50" charset="0"/>
              </a:rPr>
              <a:t>tx</a:t>
            </a:r>
            <a:r>
              <a:rPr lang="en-US" sz="1400" dirty="0">
                <a:latin typeface="DIN" pitchFamily="50" charset="0"/>
              </a:rPr>
              <a:t> endpoints as well as the order of their hosts of each FG of a non-first FGL must match the number of </a:t>
            </a:r>
            <a:r>
              <a:rPr lang="en-US" sz="1400" dirty="0" err="1">
                <a:latin typeface="DIN" pitchFamily="50" charset="0"/>
              </a:rPr>
              <a:t>rx</a:t>
            </a:r>
            <a:r>
              <a:rPr lang="en-US" sz="1400" dirty="0">
                <a:latin typeface="DIN" pitchFamily="50" charset="0"/>
              </a:rPr>
              <a:t> endpoints and order of their hosts of at least one FG of the previous FGL.  Multiple matches – a FG of a next FGL matching multiple FGs of the previous FGL – are allowed, which indicates that multiple messages must be received before the next message(s) of the FG can be sent.  If the FG </a:t>
            </a:r>
            <a:r>
              <a:rPr lang="en-US" sz="1400" dirty="0" err="1">
                <a:latin typeface="DIN" pitchFamily="50" charset="0"/>
              </a:rPr>
              <a:t>rx</a:t>
            </a:r>
            <a:r>
              <a:rPr lang="en-US" sz="1400" dirty="0">
                <a:latin typeface="DIN" pitchFamily="50" charset="0"/>
              </a:rPr>
              <a:t> hosts of a FGL does not match the FG </a:t>
            </a:r>
            <a:r>
              <a:rPr lang="en-US" sz="1400" dirty="0" err="1">
                <a:latin typeface="DIN" pitchFamily="50" charset="0"/>
              </a:rPr>
              <a:t>tx</a:t>
            </a:r>
            <a:r>
              <a:rPr lang="en-US" sz="1400" dirty="0">
                <a:latin typeface="DIN" pitchFamily="50" charset="0"/>
              </a:rPr>
              <a:t> hosts of any FG in the next FGL, then that message will not trigger any further messages, and that branch of the message sequence will terminate. Consider the following example:</a:t>
            </a:r>
          </a:p>
        </p:txBody>
      </p:sp>
      <p:sp>
        <p:nvSpPr>
          <p:cNvPr id="3" name="Title 2"/>
          <p:cNvSpPr>
            <a:spLocks noGrp="1"/>
          </p:cNvSpPr>
          <p:nvPr>
            <p:ph type="title"/>
          </p:nvPr>
        </p:nvSpPr>
        <p:spPr/>
        <p:txBody>
          <a:bodyPr/>
          <a:lstStyle/>
          <a:p>
            <a:r>
              <a:rPr lang="en-US" dirty="0"/>
              <a:t>Connectivity between Consecutive </a:t>
            </a:r>
            <a:r>
              <a:rPr lang="en-US" dirty="0" err="1"/>
              <a:t>FlowGroupLists</a:t>
            </a:r>
            <a:endParaRPr lang="en-US" dirty="0"/>
          </a:p>
        </p:txBody>
      </p:sp>
      <p:grpSp>
        <p:nvGrpSpPr>
          <p:cNvPr id="4" name="Group 3"/>
          <p:cNvGrpSpPr/>
          <p:nvPr/>
        </p:nvGrpSpPr>
        <p:grpSpPr>
          <a:xfrm>
            <a:off x="4750997" y="3251038"/>
            <a:ext cx="7133196" cy="1264349"/>
            <a:chOff x="4779039" y="1061055"/>
            <a:chExt cx="7133196" cy="1264349"/>
          </a:xfrm>
        </p:grpSpPr>
        <p:sp>
          <p:nvSpPr>
            <p:cNvPr id="5" name="Oval 4"/>
            <p:cNvSpPr/>
            <p:nvPr/>
          </p:nvSpPr>
          <p:spPr>
            <a:xfrm>
              <a:off x="4779039" y="1683783"/>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6" name="Oval 5"/>
            <p:cNvSpPr/>
            <p:nvPr/>
          </p:nvSpPr>
          <p:spPr>
            <a:xfrm>
              <a:off x="5922881"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7" name="Curved Connector 6"/>
            <p:cNvCxnSpPr>
              <a:stCxn id="5" idx="7"/>
              <a:endCxn id="6" idx="1"/>
            </p:cNvCxnSpPr>
            <p:nvPr/>
          </p:nvCxnSpPr>
          <p:spPr>
            <a:xfrm rot="5400000" flipH="1" flipV="1">
              <a:off x="5486419"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7066724" y="1606149"/>
              <a:ext cx="270142" cy="26418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
              </a:r>
            </a:p>
          </p:txBody>
        </p:sp>
        <p:cxnSp>
          <p:nvCxnSpPr>
            <p:cNvPr id="9" name="Curved Connector 8"/>
            <p:cNvCxnSpPr>
              <a:endCxn id="8" idx="1"/>
            </p:cNvCxnSpPr>
            <p:nvPr/>
          </p:nvCxnSpPr>
          <p:spPr>
            <a:xfrm rot="5400000" flipH="1" flipV="1">
              <a:off x="6630261" y="1168426"/>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8210566"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11" name="Curved Connector 10"/>
            <p:cNvCxnSpPr>
              <a:stCxn id="8" idx="7"/>
              <a:endCxn id="10" idx="1"/>
            </p:cNvCxnSpPr>
            <p:nvPr/>
          </p:nvCxnSpPr>
          <p:spPr>
            <a:xfrm rot="16200000" flipH="1">
              <a:off x="7734899" y="1207243"/>
              <a:ext cx="77634" cy="952822"/>
            </a:xfrm>
            <a:prstGeom prst="curvedConnector3">
              <a:avLst>
                <a:gd name="adj1" fmla="val -255400"/>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9354408" y="1683783"/>
              <a:ext cx="270142" cy="26418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a:t>
              </a:r>
            </a:p>
          </p:txBody>
        </p:sp>
        <p:cxnSp>
          <p:nvCxnSpPr>
            <p:cNvPr id="13" name="Curved Connector 12"/>
            <p:cNvCxnSpPr>
              <a:endCxn id="12" idx="1"/>
            </p:cNvCxnSpPr>
            <p:nvPr/>
          </p:nvCxnSpPr>
          <p:spPr>
            <a:xfrm rot="5400000" flipH="1" flipV="1">
              <a:off x="8917946"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10498251"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15" name="Curved Connector 14"/>
            <p:cNvCxnSpPr>
              <a:endCxn id="14" idx="1"/>
            </p:cNvCxnSpPr>
            <p:nvPr/>
          </p:nvCxnSpPr>
          <p:spPr>
            <a:xfrm rot="5400000" flipH="1" flipV="1">
              <a:off x="10061788"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7066724" y="2043972"/>
              <a:ext cx="270142" cy="26418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E</a:t>
              </a:r>
            </a:p>
          </p:txBody>
        </p:sp>
        <p:cxnSp>
          <p:nvCxnSpPr>
            <p:cNvPr id="17" name="Curved Connector 16"/>
            <p:cNvCxnSpPr>
              <a:stCxn id="6" idx="7"/>
              <a:endCxn id="16" idx="1"/>
            </p:cNvCxnSpPr>
            <p:nvPr/>
          </p:nvCxnSpPr>
          <p:spPr>
            <a:xfrm rot="16200000" flipH="1">
              <a:off x="6449778" y="1426154"/>
              <a:ext cx="360189" cy="952823"/>
            </a:xfrm>
            <a:prstGeom prst="curvedConnector3">
              <a:avLst>
                <a:gd name="adj1" fmla="val -2151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6" idx="7"/>
              <a:endCxn id="10" idx="2"/>
            </p:cNvCxnSpPr>
            <p:nvPr/>
          </p:nvCxnSpPr>
          <p:spPr>
            <a:xfrm rot="5400000" flipH="1" flipV="1">
              <a:off x="7620542" y="1492637"/>
              <a:ext cx="266787" cy="91326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16" idx="0"/>
              <a:endCxn id="10" idx="1"/>
            </p:cNvCxnSpPr>
            <p:nvPr/>
          </p:nvCxnSpPr>
          <p:spPr>
            <a:xfrm rot="5400000" flipH="1" flipV="1">
              <a:off x="7565211" y="1359056"/>
              <a:ext cx="321501" cy="1048332"/>
            </a:xfrm>
            <a:prstGeom prst="curvedConnector3">
              <a:avLst>
                <a:gd name="adj1" fmla="val 91910"/>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11642093" y="1688769"/>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21" name="Curved Connector 20"/>
            <p:cNvCxnSpPr>
              <a:endCxn id="20" idx="1"/>
            </p:cNvCxnSpPr>
            <p:nvPr/>
          </p:nvCxnSpPr>
          <p:spPr>
            <a:xfrm rot="5400000" flipH="1" flipV="1">
              <a:off x="11205630" y="1251046"/>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2" idx="5"/>
              <a:endCxn id="34" idx="2"/>
            </p:cNvCxnSpPr>
            <p:nvPr/>
          </p:nvCxnSpPr>
          <p:spPr>
            <a:xfrm rot="16200000" flipH="1">
              <a:off x="10471522" y="1022742"/>
              <a:ext cx="284039" cy="205710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bwMode="auto">
            <a:xfrm>
              <a:off x="5319323" y="1247139"/>
              <a:ext cx="348951" cy="217512"/>
            </a:xfrm>
            <a:prstGeom prst="rect">
              <a:avLst/>
            </a:prstGeom>
            <a:noFill/>
            <a:ln w="9525">
              <a:noFill/>
              <a:miter lim="800000"/>
              <a:headEnd/>
              <a:tailEnd/>
            </a:ln>
          </p:spPr>
          <p:txBody>
            <a:bodyPr wrap="none" rtlCol="0">
              <a:spAutoFit/>
            </a:bodyPr>
            <a:lstStyle/>
            <a:p>
              <a:r>
                <a:rPr lang="en-US" sz="1200" dirty="0" err="1">
                  <a:cs typeface="Arial" charset="0"/>
                </a:rPr>
                <a:t>req</a:t>
              </a:r>
              <a:endParaRPr lang="en-US" sz="1200" dirty="0">
                <a:cs typeface="Arial" charset="0"/>
              </a:endParaRPr>
            </a:p>
          </p:txBody>
        </p:sp>
        <p:sp>
          <p:nvSpPr>
            <p:cNvPr id="24" name="TextBox 23"/>
            <p:cNvSpPr txBox="1"/>
            <p:nvPr/>
          </p:nvSpPr>
          <p:spPr bwMode="auto">
            <a:xfrm>
              <a:off x="6343044" y="1415556"/>
              <a:ext cx="492765" cy="217512"/>
            </a:xfrm>
            <a:prstGeom prst="rect">
              <a:avLst/>
            </a:prstGeom>
            <a:noFill/>
            <a:ln w="9525">
              <a:noFill/>
              <a:miter lim="800000"/>
              <a:headEnd/>
              <a:tailEnd/>
            </a:ln>
          </p:spPr>
          <p:txBody>
            <a:bodyPr wrap="none" rtlCol="0">
              <a:spAutoFit/>
            </a:bodyPr>
            <a:lstStyle/>
            <a:p>
              <a:r>
                <a:rPr lang="en-US" sz="1200" dirty="0">
                  <a:cs typeface="Arial" charset="0"/>
                </a:rPr>
                <a:t>snoop</a:t>
              </a:r>
            </a:p>
          </p:txBody>
        </p:sp>
        <p:sp>
          <p:nvSpPr>
            <p:cNvPr id="25" name="TextBox 24"/>
            <p:cNvSpPr txBox="1"/>
            <p:nvPr/>
          </p:nvSpPr>
          <p:spPr bwMode="auto">
            <a:xfrm>
              <a:off x="7790883" y="1474786"/>
              <a:ext cx="331314" cy="217512"/>
            </a:xfrm>
            <a:prstGeom prst="rect">
              <a:avLst/>
            </a:prstGeom>
            <a:noFill/>
            <a:ln w="9525">
              <a:noFill/>
              <a:miter lim="800000"/>
              <a:headEnd/>
              <a:tailEnd/>
            </a:ln>
          </p:spPr>
          <p:txBody>
            <a:bodyPr wrap="none" rtlCol="0">
              <a:spAutoFit/>
            </a:bodyPr>
            <a:lstStyle/>
            <a:p>
              <a:r>
                <a:rPr lang="en-US" sz="1200" dirty="0" err="1">
                  <a:cs typeface="Arial" charset="0"/>
                </a:rPr>
                <a:t>rsp</a:t>
              </a:r>
              <a:endParaRPr lang="en-US" sz="1200" dirty="0">
                <a:cs typeface="Arial" charset="0"/>
              </a:endParaRPr>
            </a:p>
          </p:txBody>
        </p:sp>
        <p:sp>
          <p:nvSpPr>
            <p:cNvPr id="26" name="TextBox 25"/>
            <p:cNvSpPr txBox="1"/>
            <p:nvPr/>
          </p:nvSpPr>
          <p:spPr bwMode="auto">
            <a:xfrm>
              <a:off x="7777260" y="1826036"/>
              <a:ext cx="415431" cy="217512"/>
            </a:xfrm>
            <a:prstGeom prst="rect">
              <a:avLst/>
            </a:prstGeom>
            <a:noFill/>
            <a:ln w="9525">
              <a:noFill/>
              <a:miter lim="800000"/>
              <a:headEnd/>
              <a:tailEnd/>
            </a:ln>
          </p:spPr>
          <p:txBody>
            <a:bodyPr wrap="none" rtlCol="0">
              <a:spAutoFit/>
            </a:bodyPr>
            <a:lstStyle/>
            <a:p>
              <a:r>
                <a:rPr lang="en-US" sz="1200" dirty="0">
                  <a:cs typeface="Arial" charset="0"/>
                </a:rPr>
                <a:t>data</a:t>
              </a:r>
            </a:p>
          </p:txBody>
        </p:sp>
        <p:sp>
          <p:nvSpPr>
            <p:cNvPr id="27" name="TextBox 26"/>
            <p:cNvSpPr txBox="1"/>
            <p:nvPr/>
          </p:nvSpPr>
          <p:spPr bwMode="auto">
            <a:xfrm>
              <a:off x="8734956" y="1247139"/>
              <a:ext cx="348951" cy="217512"/>
            </a:xfrm>
            <a:prstGeom prst="rect">
              <a:avLst/>
            </a:prstGeom>
            <a:noFill/>
            <a:ln w="9525">
              <a:noFill/>
              <a:miter lim="800000"/>
              <a:headEnd/>
              <a:tailEnd/>
            </a:ln>
          </p:spPr>
          <p:txBody>
            <a:bodyPr wrap="none" rtlCol="0">
              <a:spAutoFit/>
            </a:bodyPr>
            <a:lstStyle/>
            <a:p>
              <a:r>
                <a:rPr lang="en-US" sz="1200" dirty="0" err="1">
                  <a:cs typeface="Arial" charset="0"/>
                </a:rPr>
                <a:t>req</a:t>
              </a:r>
              <a:endParaRPr lang="en-US" sz="1200" dirty="0">
                <a:cs typeface="Arial" charset="0"/>
              </a:endParaRPr>
            </a:p>
          </p:txBody>
        </p:sp>
        <p:sp>
          <p:nvSpPr>
            <p:cNvPr id="28" name="Oval 27"/>
            <p:cNvSpPr/>
            <p:nvPr/>
          </p:nvSpPr>
          <p:spPr>
            <a:xfrm>
              <a:off x="9354408" y="1136772"/>
              <a:ext cx="270142" cy="26418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a:t>
              </a:r>
            </a:p>
          </p:txBody>
        </p:sp>
        <p:cxnSp>
          <p:nvCxnSpPr>
            <p:cNvPr id="29" name="Curved Connector 28"/>
            <p:cNvCxnSpPr>
              <a:stCxn id="6" idx="0"/>
              <a:endCxn id="28" idx="1"/>
            </p:cNvCxnSpPr>
            <p:nvPr/>
          </p:nvCxnSpPr>
          <p:spPr>
            <a:xfrm rot="5400000" flipH="1" flipV="1">
              <a:off x="7471799" y="-238387"/>
              <a:ext cx="508323" cy="3336018"/>
            </a:xfrm>
            <a:prstGeom prst="curvedConnector3">
              <a:avLst>
                <a:gd name="adj1" fmla="val 124256"/>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bwMode="auto">
            <a:xfrm>
              <a:off x="7234146" y="1061055"/>
              <a:ext cx="1555234" cy="276999"/>
            </a:xfrm>
            <a:prstGeom prst="rect">
              <a:avLst/>
            </a:prstGeom>
            <a:noFill/>
            <a:ln w="9525">
              <a:noFill/>
              <a:miter lim="800000"/>
              <a:headEnd/>
              <a:tailEnd/>
            </a:ln>
          </p:spPr>
          <p:txBody>
            <a:bodyPr wrap="none" rtlCol="0">
              <a:spAutoFit/>
            </a:bodyPr>
            <a:lstStyle/>
            <a:p>
              <a:r>
                <a:rPr lang="en-US" sz="1200" dirty="0" err="1">
                  <a:solidFill>
                    <a:srgbClr val="FFFF00"/>
                  </a:solidFill>
                  <a:cs typeface="Arial" charset="0"/>
                </a:rPr>
                <a:t>sp</a:t>
              </a:r>
              <a:r>
                <a:rPr lang="en-US" sz="1200" dirty="0">
                  <a:solidFill>
                    <a:srgbClr val="FFFF00"/>
                  </a:solidFill>
                  <a:cs typeface="Arial" charset="0"/>
                </a:rPr>
                <a:t> </a:t>
              </a:r>
              <a:r>
                <a:rPr lang="en-US" sz="1200" dirty="0">
                  <a:solidFill>
                    <a:schemeClr val="bg1"/>
                  </a:solidFill>
                  <a:cs typeface="Arial" charset="0"/>
                </a:rPr>
                <a:t>(speculative </a:t>
              </a:r>
              <a:r>
                <a:rPr lang="en-US" sz="1200" dirty="0" err="1">
                  <a:solidFill>
                    <a:schemeClr val="bg1"/>
                  </a:solidFill>
                  <a:cs typeface="Arial" charset="0"/>
                </a:rPr>
                <a:t>req</a:t>
              </a:r>
              <a:r>
                <a:rPr lang="en-US" sz="1200" dirty="0">
                  <a:solidFill>
                    <a:schemeClr val="bg1"/>
                  </a:solidFill>
                  <a:cs typeface="Arial" charset="0"/>
                </a:rPr>
                <a:t>)</a:t>
              </a:r>
            </a:p>
          </p:txBody>
        </p:sp>
        <p:sp>
          <p:nvSpPr>
            <p:cNvPr id="31" name="TextBox 30"/>
            <p:cNvSpPr txBox="1"/>
            <p:nvPr/>
          </p:nvSpPr>
          <p:spPr bwMode="auto">
            <a:xfrm>
              <a:off x="9870883" y="1821808"/>
              <a:ext cx="490840" cy="276999"/>
            </a:xfrm>
            <a:prstGeom prst="rect">
              <a:avLst/>
            </a:prstGeom>
            <a:noFill/>
            <a:ln w="9525">
              <a:noFill/>
              <a:miter lim="800000"/>
              <a:headEnd/>
              <a:tailEnd/>
            </a:ln>
          </p:spPr>
          <p:txBody>
            <a:bodyPr wrap="none" rtlCol="0">
              <a:spAutoFit/>
            </a:bodyPr>
            <a:lstStyle/>
            <a:p>
              <a:r>
                <a:rPr lang="en-US" sz="1200" dirty="0">
                  <a:solidFill>
                    <a:srgbClr val="FFFF00"/>
                  </a:solidFill>
                  <a:cs typeface="Arial" charset="0"/>
                </a:rPr>
                <a:t>data</a:t>
              </a:r>
            </a:p>
          </p:txBody>
        </p:sp>
        <p:sp>
          <p:nvSpPr>
            <p:cNvPr id="32" name="TextBox 31"/>
            <p:cNvSpPr txBox="1"/>
            <p:nvPr/>
          </p:nvSpPr>
          <p:spPr bwMode="auto">
            <a:xfrm>
              <a:off x="9908829" y="1247139"/>
              <a:ext cx="331314" cy="217512"/>
            </a:xfrm>
            <a:prstGeom prst="rect">
              <a:avLst/>
            </a:prstGeom>
            <a:noFill/>
            <a:ln w="9525">
              <a:noFill/>
              <a:miter lim="800000"/>
              <a:headEnd/>
              <a:tailEnd/>
            </a:ln>
          </p:spPr>
          <p:txBody>
            <a:bodyPr wrap="none" rtlCol="0">
              <a:spAutoFit/>
            </a:bodyPr>
            <a:lstStyle/>
            <a:p>
              <a:r>
                <a:rPr lang="en-US" sz="1200" dirty="0" err="1">
                  <a:cs typeface="Arial" charset="0"/>
                </a:rPr>
                <a:t>rsp</a:t>
              </a:r>
              <a:endParaRPr lang="en-US" sz="1200" dirty="0">
                <a:cs typeface="Arial" charset="0"/>
              </a:endParaRPr>
            </a:p>
          </p:txBody>
        </p:sp>
        <p:sp>
          <p:nvSpPr>
            <p:cNvPr id="33" name="TextBox 32"/>
            <p:cNvSpPr txBox="1"/>
            <p:nvPr/>
          </p:nvSpPr>
          <p:spPr bwMode="auto">
            <a:xfrm>
              <a:off x="11058741" y="1243231"/>
              <a:ext cx="331314" cy="217512"/>
            </a:xfrm>
            <a:prstGeom prst="rect">
              <a:avLst/>
            </a:prstGeom>
            <a:noFill/>
            <a:ln w="9525">
              <a:noFill/>
              <a:miter lim="800000"/>
              <a:headEnd/>
              <a:tailEnd/>
            </a:ln>
          </p:spPr>
          <p:txBody>
            <a:bodyPr wrap="none" rtlCol="0">
              <a:spAutoFit/>
            </a:bodyPr>
            <a:lstStyle/>
            <a:p>
              <a:r>
                <a:rPr lang="en-US" sz="1200" dirty="0" err="1">
                  <a:cs typeface="Arial" charset="0"/>
                </a:rPr>
                <a:t>rsp</a:t>
              </a:r>
              <a:endParaRPr lang="en-US" sz="1200" dirty="0">
                <a:cs typeface="Arial" charset="0"/>
              </a:endParaRPr>
            </a:p>
          </p:txBody>
        </p:sp>
        <p:sp>
          <p:nvSpPr>
            <p:cNvPr id="34" name="Oval 33"/>
            <p:cNvSpPr/>
            <p:nvPr/>
          </p:nvSpPr>
          <p:spPr>
            <a:xfrm>
              <a:off x="11642093" y="2061224"/>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sp>
        <p:nvSpPr>
          <p:cNvPr id="49" name="Content Placeholder 1"/>
          <p:cNvSpPr txBox="1">
            <a:spLocks/>
          </p:cNvSpPr>
          <p:nvPr/>
        </p:nvSpPr>
        <p:spPr>
          <a:xfrm>
            <a:off x="250208" y="3322921"/>
            <a:ext cx="4345510" cy="2524634"/>
          </a:xfrm>
          <a:prstGeom prst="rect">
            <a:avLst/>
          </a:prstGeom>
        </p:spPr>
        <p:txBody>
          <a:bodyPr/>
          <a:lstStyle>
            <a:lvl1pPr marL="341839" indent="-341839" algn="l" defTabSz="455785" rtl="0" eaLnBrk="1" fontAlgn="base" hangingPunct="1">
              <a:spcBef>
                <a:spcPct val="20000"/>
              </a:spcBef>
              <a:spcAft>
                <a:spcPct val="0"/>
              </a:spcAft>
              <a:buClr>
                <a:schemeClr val="bg1"/>
              </a:buClr>
              <a:buFont typeface="Wingdings" pitchFamily="2" charset="2"/>
              <a:buChar char="§"/>
              <a:defRPr sz="2000" kern="1200">
                <a:solidFill>
                  <a:schemeClr val="bg1"/>
                </a:solidFill>
                <a:latin typeface="DIN Light" pitchFamily="50" charset="0"/>
                <a:ea typeface="+mn-ea"/>
                <a:cs typeface="Arial" pitchFamily="34" charset="0"/>
              </a:defRPr>
            </a:lvl1pPr>
            <a:lvl2pPr marL="742077" indent="-284866" algn="l" defTabSz="455785" rtl="0" eaLnBrk="1" fontAlgn="base" hangingPunct="1">
              <a:spcBef>
                <a:spcPct val="20000"/>
              </a:spcBef>
              <a:spcAft>
                <a:spcPct val="0"/>
              </a:spcAft>
              <a:buClr>
                <a:schemeClr val="bg1"/>
              </a:buClr>
              <a:buFont typeface="Arial" pitchFamily="34" charset="0"/>
              <a:buChar char="–"/>
              <a:defRPr sz="1800" kern="1200">
                <a:solidFill>
                  <a:schemeClr val="bg1"/>
                </a:solidFill>
                <a:latin typeface="DIN Light" pitchFamily="50" charset="0"/>
                <a:ea typeface="+mn-ea"/>
                <a:cs typeface="Arial" pitchFamily="34" charset="0"/>
              </a:defRPr>
            </a:lvl2pPr>
            <a:lvl3pPr marL="1142312"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3pPr>
            <a:lvl4pPr marL="1599523"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4pPr>
            <a:lvl5pPr marL="2056731"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00"/>
              </a:spcBef>
              <a:spcAft>
                <a:spcPts val="300"/>
              </a:spcAft>
              <a:buNone/>
            </a:pPr>
            <a:r>
              <a:rPr lang="en-US" sz="1200" dirty="0">
                <a:latin typeface="DIN" pitchFamily="50" charset="0"/>
              </a:rPr>
              <a:t>Here the second FGL’s FG B &gt; C terminates as its </a:t>
            </a:r>
            <a:r>
              <a:rPr lang="en-US" sz="1200" dirty="0" err="1">
                <a:latin typeface="DIN" pitchFamily="50" charset="0"/>
              </a:rPr>
              <a:t>tx</a:t>
            </a:r>
            <a:r>
              <a:rPr lang="en-US" sz="1200" dirty="0">
                <a:latin typeface="DIN" pitchFamily="50" charset="0"/>
              </a:rPr>
              <a:t> host group (C) does not match any </a:t>
            </a:r>
            <a:r>
              <a:rPr lang="en-US" sz="1200" dirty="0" err="1">
                <a:latin typeface="DIN" pitchFamily="50" charset="0"/>
              </a:rPr>
              <a:t>rx</a:t>
            </a:r>
            <a:r>
              <a:rPr lang="en-US" sz="1200" dirty="0">
                <a:latin typeface="DIN" pitchFamily="50" charset="0"/>
              </a:rPr>
              <a:t> host groups (DE) of any FGs of the third FGL.</a:t>
            </a:r>
          </a:p>
          <a:p>
            <a:pPr marL="0" indent="0">
              <a:spcBef>
                <a:spcPts val="300"/>
              </a:spcBef>
              <a:spcAft>
                <a:spcPts val="300"/>
              </a:spcAft>
              <a:buNone/>
            </a:pPr>
            <a:r>
              <a:rPr lang="en-US" sz="1200" dirty="0">
                <a:latin typeface="DIN" pitchFamily="50" charset="0"/>
              </a:rPr>
              <a:t>The third FGL contains a response MCFG and a UCFG, both matching the previous request MCFG, indicating that all DEs send response but one DE also sends data.</a:t>
            </a:r>
          </a:p>
          <a:p>
            <a:pPr marL="0" indent="0">
              <a:spcBef>
                <a:spcPts val="300"/>
              </a:spcBef>
              <a:spcAft>
                <a:spcPts val="300"/>
              </a:spcAft>
              <a:buNone/>
            </a:pPr>
            <a:r>
              <a:rPr lang="en-US" sz="1200" dirty="0">
                <a:latin typeface="DIN" pitchFamily="50" charset="0"/>
              </a:rPr>
              <a:t>The fourth FGL’s FG’s </a:t>
            </a:r>
            <a:r>
              <a:rPr lang="en-US" sz="1200" dirty="0" err="1">
                <a:latin typeface="DIN" pitchFamily="50" charset="0"/>
              </a:rPr>
              <a:t>tx</a:t>
            </a:r>
            <a:r>
              <a:rPr lang="en-US" sz="1200" dirty="0">
                <a:latin typeface="DIN" pitchFamily="50" charset="0"/>
              </a:rPr>
              <a:t> host group matches two </a:t>
            </a:r>
            <a:r>
              <a:rPr lang="en-US" sz="1200" dirty="0" err="1">
                <a:latin typeface="DIN" pitchFamily="50" charset="0"/>
              </a:rPr>
              <a:t>rx</a:t>
            </a:r>
            <a:r>
              <a:rPr lang="en-US" sz="1200" dirty="0">
                <a:latin typeface="DIN" pitchFamily="50" charset="0"/>
              </a:rPr>
              <a:t> host groups of the third FGL.  This causes the fourth FGL’s message to be sent after the arrival of both messages.  During multiple matches, the exact connectivity may be specified at each next FGT’s FG by adding a –dep flag.</a:t>
            </a:r>
          </a:p>
        </p:txBody>
      </p:sp>
      <p:cxnSp>
        <p:nvCxnSpPr>
          <p:cNvPr id="53" name="Straight Arrow Connector 52"/>
          <p:cNvCxnSpPr/>
          <p:nvPr/>
        </p:nvCxnSpPr>
        <p:spPr>
          <a:xfrm flipV="1">
            <a:off x="8169223" y="5228282"/>
            <a:ext cx="390944" cy="571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p:cNvCxnSpPr/>
          <p:nvPr/>
        </p:nvCxnSpPr>
        <p:spPr>
          <a:xfrm flipV="1">
            <a:off x="8125188" y="5228282"/>
            <a:ext cx="435079" cy="2127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7" name="Straight Arrow Connector 56"/>
          <p:cNvCxnSpPr/>
          <p:nvPr/>
        </p:nvCxnSpPr>
        <p:spPr>
          <a:xfrm flipV="1">
            <a:off x="6645410" y="5078663"/>
            <a:ext cx="250872" cy="1284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9" name="TextBox 58"/>
          <p:cNvSpPr txBox="1"/>
          <p:nvPr/>
        </p:nvSpPr>
        <p:spPr bwMode="auto">
          <a:xfrm>
            <a:off x="6667755" y="4659789"/>
            <a:ext cx="1973617" cy="430887"/>
          </a:xfrm>
          <a:prstGeom prst="rect">
            <a:avLst/>
          </a:prstGeom>
          <a:noFill/>
          <a:ln w="9525">
            <a:noFill/>
            <a:miter lim="800000"/>
            <a:headEnd/>
            <a:tailEnd/>
          </a:ln>
        </p:spPr>
        <p:txBody>
          <a:bodyPr wrap="none" rtlCol="0">
            <a:spAutoFit/>
          </a:bodyPr>
          <a:lstStyle/>
          <a:p>
            <a:r>
              <a:rPr lang="en-US" sz="1100" dirty="0">
                <a:cs typeface="Arial" charset="0"/>
              </a:rPr>
              <a:t>Indicates that first B-C </a:t>
            </a:r>
            <a:r>
              <a:rPr lang="en-US" sz="1100" dirty="0" err="1">
                <a:cs typeface="Arial" charset="0"/>
              </a:rPr>
              <a:t>msg</a:t>
            </a:r>
            <a:endParaRPr lang="en-US" sz="1100" dirty="0">
              <a:cs typeface="Arial" charset="0"/>
            </a:endParaRPr>
          </a:p>
          <a:p>
            <a:r>
              <a:rPr lang="en-US" sz="1100" dirty="0">
                <a:cs typeface="Arial" charset="0"/>
              </a:rPr>
              <a:t>terminates upon arrival at C</a:t>
            </a:r>
          </a:p>
        </p:txBody>
      </p:sp>
      <p:sp>
        <p:nvSpPr>
          <p:cNvPr id="60" name="TextBox 59"/>
          <p:cNvSpPr txBox="1"/>
          <p:nvPr/>
        </p:nvSpPr>
        <p:spPr bwMode="auto">
          <a:xfrm>
            <a:off x="6450680" y="5565362"/>
            <a:ext cx="5676554" cy="261610"/>
          </a:xfrm>
          <a:prstGeom prst="rect">
            <a:avLst/>
          </a:prstGeom>
          <a:noFill/>
          <a:ln w="9525">
            <a:noFill/>
            <a:miter lim="800000"/>
            <a:headEnd/>
            <a:tailEnd/>
          </a:ln>
        </p:spPr>
        <p:txBody>
          <a:bodyPr wrap="none" rtlCol="0">
            <a:spAutoFit/>
          </a:bodyPr>
          <a:lstStyle/>
          <a:p>
            <a:r>
              <a:rPr lang="en-US" sz="1100" dirty="0">
                <a:cs typeface="Arial" charset="0"/>
              </a:rPr>
              <a:t>Indicates that second B-&gt;C </a:t>
            </a:r>
            <a:r>
              <a:rPr lang="en-US" sz="1100" dirty="0" err="1">
                <a:cs typeface="Arial" charset="0"/>
              </a:rPr>
              <a:t>msg</a:t>
            </a:r>
            <a:r>
              <a:rPr lang="en-US" sz="1100" dirty="0">
                <a:cs typeface="Arial" charset="0"/>
              </a:rPr>
              <a:t> is sent upon arrival of all {DE-&gt;B} </a:t>
            </a:r>
            <a:r>
              <a:rPr lang="en-US" sz="1100" dirty="0" err="1">
                <a:cs typeface="Arial" charset="0"/>
              </a:rPr>
              <a:t>msgs</a:t>
            </a:r>
            <a:r>
              <a:rPr lang="en-US" sz="1100" dirty="0">
                <a:cs typeface="Arial" charset="0"/>
              </a:rPr>
              <a:t> and [DE-&gt;B] </a:t>
            </a:r>
            <a:r>
              <a:rPr lang="en-US" sz="1100" dirty="0" err="1">
                <a:cs typeface="Arial" charset="0"/>
              </a:rPr>
              <a:t>msg</a:t>
            </a:r>
            <a:endParaRPr lang="en-US" sz="1100" dirty="0">
              <a:cs typeface="Arial" charset="0"/>
            </a:endParaRPr>
          </a:p>
        </p:txBody>
      </p:sp>
      <p:cxnSp>
        <p:nvCxnSpPr>
          <p:cNvPr id="62" name="Straight Connector 61"/>
          <p:cNvCxnSpPr/>
          <p:nvPr/>
        </p:nvCxnSpPr>
        <p:spPr>
          <a:xfrm>
            <a:off x="8433253" y="5364706"/>
            <a:ext cx="193592" cy="263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6830417" y="5228282"/>
            <a:ext cx="375687" cy="20499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flipV="1">
            <a:off x="6845335" y="5422080"/>
            <a:ext cx="360769" cy="1119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5" name="Content Placeholder 1"/>
          <p:cNvSpPr txBox="1">
            <a:spLocks/>
          </p:cNvSpPr>
          <p:nvPr/>
        </p:nvSpPr>
        <p:spPr>
          <a:xfrm>
            <a:off x="246384" y="5658279"/>
            <a:ext cx="10627701" cy="1593646"/>
          </a:xfrm>
          <a:prstGeom prst="rect">
            <a:avLst/>
          </a:prstGeom>
        </p:spPr>
        <p:txBody>
          <a:bodyPr/>
          <a:lstStyle>
            <a:lvl1pPr marL="341839" indent="-341839" algn="l" defTabSz="455785" rtl="0" eaLnBrk="1" fontAlgn="base" hangingPunct="1">
              <a:spcBef>
                <a:spcPct val="20000"/>
              </a:spcBef>
              <a:spcAft>
                <a:spcPct val="0"/>
              </a:spcAft>
              <a:buClr>
                <a:schemeClr val="bg1"/>
              </a:buClr>
              <a:buFont typeface="Wingdings" pitchFamily="2" charset="2"/>
              <a:buChar char="§"/>
              <a:defRPr sz="2000" kern="1200">
                <a:solidFill>
                  <a:schemeClr val="bg1"/>
                </a:solidFill>
                <a:latin typeface="DIN Light" pitchFamily="50" charset="0"/>
                <a:ea typeface="+mn-ea"/>
                <a:cs typeface="Arial" pitchFamily="34" charset="0"/>
              </a:defRPr>
            </a:lvl1pPr>
            <a:lvl2pPr marL="742077" indent="-284866" algn="l" defTabSz="455785" rtl="0" eaLnBrk="1" fontAlgn="base" hangingPunct="1">
              <a:spcBef>
                <a:spcPct val="20000"/>
              </a:spcBef>
              <a:spcAft>
                <a:spcPct val="0"/>
              </a:spcAft>
              <a:buClr>
                <a:schemeClr val="bg1"/>
              </a:buClr>
              <a:buFont typeface="Arial" pitchFamily="34" charset="0"/>
              <a:buChar char="–"/>
              <a:defRPr sz="1800" kern="1200">
                <a:solidFill>
                  <a:schemeClr val="bg1"/>
                </a:solidFill>
                <a:latin typeface="DIN Light" pitchFamily="50" charset="0"/>
                <a:ea typeface="+mn-ea"/>
                <a:cs typeface="Arial" pitchFamily="34" charset="0"/>
              </a:defRPr>
            </a:lvl2pPr>
            <a:lvl3pPr marL="1142312"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3pPr>
            <a:lvl4pPr marL="1599523"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4pPr>
            <a:lvl5pPr marL="2056731"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300"/>
              </a:spcAft>
              <a:buNone/>
            </a:pPr>
            <a:r>
              <a:rPr lang="en-US" sz="1300" dirty="0">
                <a:latin typeface="DIN" pitchFamily="50" charset="0"/>
              </a:rPr>
              <a:t>All -dep values must point to a valid FG in the previous FGL.</a:t>
            </a:r>
          </a:p>
          <a:p>
            <a:pPr marL="0" indent="0">
              <a:spcBef>
                <a:spcPts val="0"/>
              </a:spcBef>
              <a:spcAft>
                <a:spcPts val="300"/>
              </a:spcAft>
              <a:buNone/>
            </a:pPr>
            <a:r>
              <a:rPr lang="en-US" sz="1300" dirty="0">
                <a:latin typeface="DIN" pitchFamily="50" charset="0"/>
              </a:rPr>
              <a:t>A -dep value may only point to those FGs of the previous FGL, which have a matching host group (identical hosts in the same order).</a:t>
            </a:r>
          </a:p>
        </p:txBody>
      </p:sp>
    </p:spTree>
    <p:extLst>
      <p:ext uri="{BB962C8B-B14F-4D97-AF65-F5344CB8AC3E}">
        <p14:creationId xmlns:p14="http://schemas.microsoft.com/office/powerpoint/2010/main" val="22714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67020"/>
            <a:ext cx="11713192" cy="4677196"/>
          </a:xfrm>
        </p:spPr>
        <p:txBody>
          <a:bodyPr/>
          <a:lstStyle/>
          <a:p>
            <a:pPr marL="0" indent="0">
              <a:spcBef>
                <a:spcPts val="600"/>
              </a:spcBef>
              <a:spcAft>
                <a:spcPts val="300"/>
              </a:spcAft>
              <a:buNone/>
            </a:pPr>
            <a:r>
              <a:rPr lang="en-US" sz="1600" dirty="0">
                <a:latin typeface="DIN" pitchFamily="50" charset="0"/>
              </a:rPr>
              <a:t>Here is a visual representation of the requirements between consecutive FGLs and how the FG connectivity is different from the connectivity within a </a:t>
            </a:r>
            <a:r>
              <a:rPr lang="en-US" sz="1600" dirty="0" err="1">
                <a:latin typeface="DIN" pitchFamily="50" charset="0"/>
              </a:rPr>
              <a:t>FlowGroup</a:t>
            </a:r>
            <a:r>
              <a:rPr lang="en-US" sz="1600" dirty="0">
                <a:latin typeface="DIN" pitchFamily="50" charset="0"/>
              </a:rPr>
              <a:t>.  The colored circles represent interfaces and color represents the host of the interface; circles of same color may or may not be identical interfaces.  Note that the order of interfaces within a </a:t>
            </a:r>
            <a:r>
              <a:rPr lang="en-US" sz="1600" dirty="0" err="1">
                <a:latin typeface="DIN" pitchFamily="50" charset="0"/>
              </a:rPr>
              <a:t>FlowGroup</a:t>
            </a:r>
            <a:r>
              <a:rPr lang="en-US" sz="1600" dirty="0">
                <a:latin typeface="DIN" pitchFamily="50" charset="0"/>
              </a:rPr>
              <a:t> matters, but the order of the </a:t>
            </a:r>
            <a:r>
              <a:rPr lang="en-US" sz="1600" dirty="0" err="1">
                <a:latin typeface="DIN" pitchFamily="50" charset="0"/>
              </a:rPr>
              <a:t>FlowGroups</a:t>
            </a:r>
            <a:r>
              <a:rPr lang="en-US" sz="1600" dirty="0">
                <a:latin typeface="DIN" pitchFamily="50" charset="0"/>
              </a:rPr>
              <a:t> in the </a:t>
            </a:r>
            <a:r>
              <a:rPr lang="en-US" sz="1600" dirty="0" err="1">
                <a:latin typeface="DIN" pitchFamily="50" charset="0"/>
              </a:rPr>
              <a:t>FlowGroupList</a:t>
            </a:r>
            <a:r>
              <a:rPr lang="en-US" sz="1600" dirty="0">
                <a:latin typeface="DIN" pitchFamily="50" charset="0"/>
              </a:rPr>
              <a:t> does not matter.</a:t>
            </a:r>
            <a:endParaRPr lang="en-US" sz="1400" dirty="0">
              <a:latin typeface="DIN" pitchFamily="50" charset="0"/>
            </a:endParaRPr>
          </a:p>
          <a:p>
            <a:pPr marL="0" indent="0">
              <a:spcBef>
                <a:spcPts val="600"/>
              </a:spcBef>
              <a:spcAft>
                <a:spcPts val="300"/>
              </a:spcAft>
              <a:buNone/>
            </a:pPr>
            <a:endParaRPr lang="en-US" sz="1600" dirty="0">
              <a:latin typeface="DIN" pitchFamily="50" charset="0"/>
            </a:endParaRPr>
          </a:p>
        </p:txBody>
      </p:sp>
      <p:sp>
        <p:nvSpPr>
          <p:cNvPr id="3" name="Title 2"/>
          <p:cNvSpPr>
            <a:spLocks noGrp="1"/>
          </p:cNvSpPr>
          <p:nvPr>
            <p:ph type="title"/>
          </p:nvPr>
        </p:nvSpPr>
        <p:spPr/>
        <p:txBody>
          <a:bodyPr/>
          <a:lstStyle/>
          <a:p>
            <a:r>
              <a:rPr lang="en-US" dirty="0"/>
              <a:t>Connectivity between Consecutive </a:t>
            </a:r>
            <a:r>
              <a:rPr lang="en-US" dirty="0" err="1"/>
              <a:t>FlowGroupLists</a:t>
            </a:r>
            <a:endParaRPr lang="en-US" dirty="0"/>
          </a:p>
        </p:txBody>
      </p:sp>
      <p:sp>
        <p:nvSpPr>
          <p:cNvPr id="82" name="TextBox 81"/>
          <p:cNvSpPr txBox="1"/>
          <p:nvPr/>
        </p:nvSpPr>
        <p:spPr bwMode="auto">
          <a:xfrm>
            <a:off x="289272" y="3234392"/>
            <a:ext cx="1624868" cy="923330"/>
          </a:xfrm>
          <a:prstGeom prst="rect">
            <a:avLst/>
          </a:prstGeom>
          <a:noFill/>
          <a:ln w="9525">
            <a:noFill/>
            <a:miter lim="800000"/>
            <a:headEnd/>
            <a:tailEnd/>
          </a:ln>
        </p:spPr>
        <p:txBody>
          <a:bodyPr wrap="none" rtlCol="0">
            <a:spAutoFit/>
          </a:bodyPr>
          <a:lstStyle/>
          <a:p>
            <a:r>
              <a:rPr lang="en-US" sz="1800" b="1" dirty="0">
                <a:cs typeface="Arial" charset="0"/>
              </a:rPr>
              <a:t>[ ] UCFG</a:t>
            </a:r>
          </a:p>
          <a:p>
            <a:r>
              <a:rPr lang="en-US" b="1" dirty="0">
                <a:cs typeface="Arial" charset="0"/>
              </a:rPr>
              <a:t>{ } MCFG</a:t>
            </a:r>
          </a:p>
          <a:p>
            <a:r>
              <a:rPr lang="en-US" b="1" dirty="0">
                <a:cs typeface="Arial" charset="0"/>
              </a:rPr>
              <a:t>X   Terminate</a:t>
            </a:r>
          </a:p>
        </p:txBody>
      </p:sp>
      <p:sp>
        <p:nvSpPr>
          <p:cNvPr id="66" name="Oval 65"/>
          <p:cNvSpPr/>
          <p:nvPr/>
        </p:nvSpPr>
        <p:spPr>
          <a:xfrm>
            <a:off x="2831252" y="5644502"/>
            <a:ext cx="336430" cy="20681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67" name="Oval 66"/>
          <p:cNvSpPr/>
          <p:nvPr/>
        </p:nvSpPr>
        <p:spPr>
          <a:xfrm>
            <a:off x="5053992" y="5617288"/>
            <a:ext cx="336430" cy="20681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69" name="Oval 68"/>
          <p:cNvSpPr/>
          <p:nvPr/>
        </p:nvSpPr>
        <p:spPr>
          <a:xfrm>
            <a:off x="5053992" y="6130582"/>
            <a:ext cx="336430" cy="206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70" name="Oval 69"/>
          <p:cNvSpPr/>
          <p:nvPr/>
        </p:nvSpPr>
        <p:spPr>
          <a:xfrm>
            <a:off x="2831252" y="6066651"/>
            <a:ext cx="336430" cy="20681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39" name="Left Brace 38"/>
          <p:cNvSpPr/>
          <p:nvPr/>
        </p:nvSpPr>
        <p:spPr>
          <a:xfrm>
            <a:off x="2601204" y="5555642"/>
            <a:ext cx="166798" cy="808563"/>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Left Brace 72"/>
          <p:cNvSpPr/>
          <p:nvPr/>
        </p:nvSpPr>
        <p:spPr>
          <a:xfrm flipH="1">
            <a:off x="5488189" y="5571969"/>
            <a:ext cx="152390" cy="808563"/>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2684603" y="3582461"/>
            <a:ext cx="2889849" cy="834396"/>
            <a:chOff x="2684603" y="3815382"/>
            <a:chExt cx="2889849" cy="834396"/>
          </a:xfrm>
        </p:grpSpPr>
        <p:sp>
          <p:nvSpPr>
            <p:cNvPr id="35" name="Oval 34"/>
            <p:cNvSpPr/>
            <p:nvPr/>
          </p:nvSpPr>
          <p:spPr>
            <a:xfrm>
              <a:off x="2831252" y="3913346"/>
              <a:ext cx="336430" cy="20681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55" name="Oval 54"/>
            <p:cNvSpPr/>
            <p:nvPr/>
          </p:nvSpPr>
          <p:spPr>
            <a:xfrm>
              <a:off x="5053992" y="3815382"/>
              <a:ext cx="336430" cy="20681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56" name="Oval 55"/>
            <p:cNvSpPr/>
            <p:nvPr/>
          </p:nvSpPr>
          <p:spPr>
            <a:xfrm>
              <a:off x="5053992" y="4129174"/>
              <a:ext cx="336430" cy="20681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58" name="Oval 57"/>
            <p:cNvSpPr/>
            <p:nvPr/>
          </p:nvSpPr>
          <p:spPr>
            <a:xfrm>
              <a:off x="5053992" y="4442964"/>
              <a:ext cx="336430" cy="20681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sp>
          <p:nvSpPr>
            <p:cNvPr id="65" name="Oval 64"/>
            <p:cNvSpPr/>
            <p:nvPr/>
          </p:nvSpPr>
          <p:spPr>
            <a:xfrm>
              <a:off x="2831252" y="4324612"/>
              <a:ext cx="336430" cy="20681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37" name="Left Bracket 36"/>
            <p:cNvSpPr/>
            <p:nvPr/>
          </p:nvSpPr>
          <p:spPr>
            <a:xfrm>
              <a:off x="2684603" y="3815382"/>
              <a:ext cx="86264" cy="808563"/>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8" name="Right Bracket 37"/>
            <p:cNvSpPr/>
            <p:nvPr/>
          </p:nvSpPr>
          <p:spPr>
            <a:xfrm>
              <a:off x="5488189" y="3815383"/>
              <a:ext cx="86263" cy="834395"/>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4" name="Straight Arrow Connector 93"/>
            <p:cNvCxnSpPr>
              <a:stCxn id="35" idx="6"/>
              <a:endCxn id="55" idx="2"/>
            </p:cNvCxnSpPr>
            <p:nvPr/>
          </p:nvCxnSpPr>
          <p:spPr>
            <a:xfrm flipV="1">
              <a:off x="3167682" y="3918790"/>
              <a:ext cx="1886310" cy="97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35" idx="6"/>
              <a:endCxn id="56" idx="2"/>
            </p:cNvCxnSpPr>
            <p:nvPr/>
          </p:nvCxnSpPr>
          <p:spPr>
            <a:xfrm>
              <a:off x="3167682" y="4016753"/>
              <a:ext cx="1886310" cy="215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35" idx="6"/>
              <a:endCxn id="58" idx="2"/>
            </p:cNvCxnSpPr>
            <p:nvPr/>
          </p:nvCxnSpPr>
          <p:spPr>
            <a:xfrm>
              <a:off x="3167682" y="4016753"/>
              <a:ext cx="1886310" cy="529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p:cNvCxnSpPr>
              <a:stCxn id="65" idx="6"/>
              <a:endCxn id="55" idx="2"/>
            </p:cNvCxnSpPr>
            <p:nvPr/>
          </p:nvCxnSpPr>
          <p:spPr>
            <a:xfrm flipV="1">
              <a:off x="3167682" y="3918790"/>
              <a:ext cx="1886310" cy="509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65" idx="6"/>
              <a:endCxn id="56" idx="2"/>
            </p:cNvCxnSpPr>
            <p:nvPr/>
          </p:nvCxnSpPr>
          <p:spPr>
            <a:xfrm flipV="1">
              <a:off x="3167682" y="4232580"/>
              <a:ext cx="1886310" cy="195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65" idx="6"/>
              <a:endCxn id="58" idx="2"/>
            </p:cNvCxnSpPr>
            <p:nvPr/>
          </p:nvCxnSpPr>
          <p:spPr>
            <a:xfrm>
              <a:off x="3167682" y="4428019"/>
              <a:ext cx="1886310" cy="11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2681607" y="2410300"/>
            <a:ext cx="2876530" cy="404927"/>
            <a:chOff x="2687854" y="4843203"/>
            <a:chExt cx="2876530" cy="404927"/>
          </a:xfrm>
        </p:grpSpPr>
        <p:sp>
          <p:nvSpPr>
            <p:cNvPr id="78" name="Oval 77"/>
            <p:cNvSpPr/>
            <p:nvPr/>
          </p:nvSpPr>
          <p:spPr>
            <a:xfrm>
              <a:off x="5053992" y="4915068"/>
              <a:ext cx="336430" cy="20681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sp>
          <p:nvSpPr>
            <p:cNvPr id="79" name="Oval 78"/>
            <p:cNvSpPr/>
            <p:nvPr/>
          </p:nvSpPr>
          <p:spPr>
            <a:xfrm>
              <a:off x="2831252" y="4915068"/>
              <a:ext cx="336430" cy="20681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80" name="Left Bracket 79"/>
            <p:cNvSpPr/>
            <p:nvPr/>
          </p:nvSpPr>
          <p:spPr>
            <a:xfrm>
              <a:off x="2687854" y="4843203"/>
              <a:ext cx="97765" cy="37909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81" name="Right Bracket 80"/>
            <p:cNvSpPr/>
            <p:nvPr/>
          </p:nvSpPr>
          <p:spPr>
            <a:xfrm>
              <a:off x="5459809" y="4843203"/>
              <a:ext cx="104575" cy="404927"/>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0" name="Straight Arrow Connector 109"/>
            <p:cNvCxnSpPr>
              <a:stCxn id="79" idx="6"/>
              <a:endCxn id="78" idx="2"/>
            </p:cNvCxnSpPr>
            <p:nvPr/>
          </p:nvCxnSpPr>
          <p:spPr>
            <a:xfrm>
              <a:off x="3167682" y="5018475"/>
              <a:ext cx="1886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13" name="Straight Arrow Connector 112"/>
          <p:cNvCxnSpPr>
            <a:stCxn id="66" idx="6"/>
            <a:endCxn id="67" idx="2"/>
          </p:cNvCxnSpPr>
          <p:nvPr/>
        </p:nvCxnSpPr>
        <p:spPr>
          <a:xfrm flipV="1">
            <a:off x="3167682" y="5720695"/>
            <a:ext cx="1886310" cy="27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66" idx="6"/>
            <a:endCxn id="69" idx="2"/>
          </p:cNvCxnSpPr>
          <p:nvPr/>
        </p:nvCxnSpPr>
        <p:spPr>
          <a:xfrm>
            <a:off x="3167682" y="5747909"/>
            <a:ext cx="1886310" cy="486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70" idx="6"/>
            <a:endCxn id="67" idx="2"/>
          </p:cNvCxnSpPr>
          <p:nvPr/>
        </p:nvCxnSpPr>
        <p:spPr>
          <a:xfrm flipV="1">
            <a:off x="3167682" y="5720695"/>
            <a:ext cx="1886310" cy="449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70" idx="6"/>
            <a:endCxn id="69" idx="2"/>
          </p:cNvCxnSpPr>
          <p:nvPr/>
        </p:nvCxnSpPr>
        <p:spPr>
          <a:xfrm>
            <a:off x="3167682" y="6170059"/>
            <a:ext cx="1886310" cy="63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6" name="Oval 125"/>
          <p:cNvSpPr/>
          <p:nvPr/>
        </p:nvSpPr>
        <p:spPr>
          <a:xfrm>
            <a:off x="3452992" y="5688039"/>
            <a:ext cx="86265" cy="206813"/>
          </a:xfrm>
          <a:prstGeom prst="ellipse">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err="1"/>
          </a:p>
        </p:txBody>
      </p:sp>
      <p:sp>
        <p:nvSpPr>
          <p:cNvPr id="127" name="Oval 126"/>
          <p:cNvSpPr/>
          <p:nvPr/>
        </p:nvSpPr>
        <p:spPr>
          <a:xfrm>
            <a:off x="3448676" y="6040268"/>
            <a:ext cx="86265" cy="206813"/>
          </a:xfrm>
          <a:prstGeom prst="ellipse">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err="1"/>
          </a:p>
        </p:txBody>
      </p:sp>
      <p:grpSp>
        <p:nvGrpSpPr>
          <p:cNvPr id="6" name="Group 5"/>
          <p:cNvGrpSpPr/>
          <p:nvPr/>
        </p:nvGrpSpPr>
        <p:grpSpPr>
          <a:xfrm>
            <a:off x="7265228" y="4113620"/>
            <a:ext cx="2876530" cy="404927"/>
            <a:chOff x="7265228" y="2983577"/>
            <a:chExt cx="2876530" cy="404927"/>
          </a:xfrm>
        </p:grpSpPr>
        <p:sp>
          <p:nvSpPr>
            <p:cNvPr id="128" name="Oval 127"/>
            <p:cNvSpPr/>
            <p:nvPr/>
          </p:nvSpPr>
          <p:spPr>
            <a:xfrm>
              <a:off x="9631366" y="3055444"/>
              <a:ext cx="336430" cy="20681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29" name="Oval 128"/>
            <p:cNvSpPr/>
            <p:nvPr/>
          </p:nvSpPr>
          <p:spPr>
            <a:xfrm>
              <a:off x="7408626" y="3055444"/>
              <a:ext cx="336430" cy="20681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sp>
          <p:nvSpPr>
            <p:cNvPr id="130" name="Left Bracket 129"/>
            <p:cNvSpPr/>
            <p:nvPr/>
          </p:nvSpPr>
          <p:spPr>
            <a:xfrm>
              <a:off x="7265228" y="2983577"/>
              <a:ext cx="97765" cy="37909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31" name="Right Bracket 130"/>
            <p:cNvSpPr/>
            <p:nvPr/>
          </p:nvSpPr>
          <p:spPr>
            <a:xfrm>
              <a:off x="10037183" y="2983577"/>
              <a:ext cx="104575" cy="404927"/>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2" name="Straight Arrow Connector 131"/>
            <p:cNvCxnSpPr>
              <a:stCxn id="129" idx="6"/>
              <a:endCxn id="128" idx="2"/>
            </p:cNvCxnSpPr>
            <p:nvPr/>
          </p:nvCxnSpPr>
          <p:spPr>
            <a:xfrm>
              <a:off x="7745056" y="3158851"/>
              <a:ext cx="1886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 name="Group 6"/>
          <p:cNvGrpSpPr/>
          <p:nvPr/>
        </p:nvGrpSpPr>
        <p:grpSpPr>
          <a:xfrm>
            <a:off x="7261243" y="3164110"/>
            <a:ext cx="2889849" cy="834396"/>
            <a:chOff x="7261243" y="3491910"/>
            <a:chExt cx="2889849" cy="834396"/>
          </a:xfrm>
        </p:grpSpPr>
        <p:sp>
          <p:nvSpPr>
            <p:cNvPr id="133" name="Oval 132"/>
            <p:cNvSpPr/>
            <p:nvPr/>
          </p:nvSpPr>
          <p:spPr>
            <a:xfrm flipH="1">
              <a:off x="9668013" y="3589874"/>
              <a:ext cx="336430" cy="20681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134" name="Oval 133"/>
            <p:cNvSpPr/>
            <p:nvPr/>
          </p:nvSpPr>
          <p:spPr>
            <a:xfrm flipH="1">
              <a:off x="7445273" y="3491910"/>
              <a:ext cx="336430" cy="20681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35" name="Oval 134"/>
            <p:cNvSpPr/>
            <p:nvPr/>
          </p:nvSpPr>
          <p:spPr>
            <a:xfrm flipH="1">
              <a:off x="7445273" y="3805702"/>
              <a:ext cx="336430" cy="20681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36" name="Oval 135"/>
            <p:cNvSpPr/>
            <p:nvPr/>
          </p:nvSpPr>
          <p:spPr>
            <a:xfrm flipH="1">
              <a:off x="7445273" y="4119492"/>
              <a:ext cx="336430" cy="20681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sp>
          <p:nvSpPr>
            <p:cNvPr id="137" name="Oval 136"/>
            <p:cNvSpPr/>
            <p:nvPr/>
          </p:nvSpPr>
          <p:spPr>
            <a:xfrm flipH="1">
              <a:off x="9668013" y="4001140"/>
              <a:ext cx="336430" cy="20681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138" name="Left Bracket 137"/>
            <p:cNvSpPr/>
            <p:nvPr/>
          </p:nvSpPr>
          <p:spPr>
            <a:xfrm flipH="1">
              <a:off x="10064828" y="3491910"/>
              <a:ext cx="86264" cy="808563"/>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39" name="Right Bracket 138"/>
            <p:cNvSpPr/>
            <p:nvPr/>
          </p:nvSpPr>
          <p:spPr>
            <a:xfrm flipH="1">
              <a:off x="7261243" y="3491911"/>
              <a:ext cx="86263" cy="834395"/>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0" name="Straight Arrow Connector 139"/>
            <p:cNvCxnSpPr>
              <a:stCxn id="133" idx="6"/>
              <a:endCxn id="134" idx="2"/>
            </p:cNvCxnSpPr>
            <p:nvPr/>
          </p:nvCxnSpPr>
          <p:spPr>
            <a:xfrm flipH="1" flipV="1">
              <a:off x="7781703" y="3595318"/>
              <a:ext cx="1886310" cy="97964"/>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141" name="Straight Arrow Connector 140"/>
            <p:cNvCxnSpPr>
              <a:stCxn id="133" idx="6"/>
              <a:endCxn id="135" idx="2"/>
            </p:cNvCxnSpPr>
            <p:nvPr/>
          </p:nvCxnSpPr>
          <p:spPr>
            <a:xfrm flipH="1">
              <a:off x="7781703" y="3693281"/>
              <a:ext cx="1886310" cy="215827"/>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142" name="Straight Arrow Connector 141"/>
            <p:cNvCxnSpPr>
              <a:stCxn id="133" idx="6"/>
              <a:endCxn id="136" idx="2"/>
            </p:cNvCxnSpPr>
            <p:nvPr/>
          </p:nvCxnSpPr>
          <p:spPr>
            <a:xfrm flipH="1">
              <a:off x="7781703" y="3693281"/>
              <a:ext cx="1886310" cy="529619"/>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143" name="Straight Arrow Connector 142"/>
            <p:cNvCxnSpPr>
              <a:stCxn id="137" idx="6"/>
              <a:endCxn id="134" idx="2"/>
            </p:cNvCxnSpPr>
            <p:nvPr/>
          </p:nvCxnSpPr>
          <p:spPr>
            <a:xfrm flipH="1" flipV="1">
              <a:off x="7781703" y="3595318"/>
              <a:ext cx="1886310" cy="509229"/>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144" name="Straight Arrow Connector 143"/>
            <p:cNvCxnSpPr>
              <a:stCxn id="137" idx="6"/>
              <a:endCxn id="135" idx="2"/>
            </p:cNvCxnSpPr>
            <p:nvPr/>
          </p:nvCxnSpPr>
          <p:spPr>
            <a:xfrm flipH="1" flipV="1">
              <a:off x="7781703" y="3909108"/>
              <a:ext cx="1886310" cy="195438"/>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145" name="Straight Arrow Connector 144"/>
            <p:cNvCxnSpPr>
              <a:stCxn id="137" idx="6"/>
              <a:endCxn id="136" idx="2"/>
            </p:cNvCxnSpPr>
            <p:nvPr/>
          </p:nvCxnSpPr>
          <p:spPr>
            <a:xfrm flipH="1">
              <a:off x="7781703" y="4104548"/>
              <a:ext cx="1886310" cy="118353"/>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2672812" y="4579026"/>
            <a:ext cx="2880513" cy="808563"/>
            <a:chOff x="2684603" y="2397967"/>
            <a:chExt cx="2880513" cy="808563"/>
          </a:xfrm>
        </p:grpSpPr>
        <p:sp>
          <p:nvSpPr>
            <p:cNvPr id="150" name="Oval 149"/>
            <p:cNvSpPr/>
            <p:nvPr/>
          </p:nvSpPr>
          <p:spPr>
            <a:xfrm>
              <a:off x="2831252" y="2481808"/>
              <a:ext cx="336430" cy="20681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51" name="Oval 150"/>
            <p:cNvSpPr/>
            <p:nvPr/>
          </p:nvSpPr>
          <p:spPr>
            <a:xfrm>
              <a:off x="5053992" y="2454595"/>
              <a:ext cx="336430" cy="20681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152" name="Oval 151"/>
            <p:cNvSpPr/>
            <p:nvPr/>
          </p:nvSpPr>
          <p:spPr>
            <a:xfrm>
              <a:off x="5053992" y="2967887"/>
              <a:ext cx="336430" cy="206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153" name="Oval 152"/>
            <p:cNvSpPr/>
            <p:nvPr/>
          </p:nvSpPr>
          <p:spPr>
            <a:xfrm>
              <a:off x="2831252" y="2903958"/>
              <a:ext cx="336430" cy="20681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cxnSp>
          <p:nvCxnSpPr>
            <p:cNvPr id="156" name="Straight Arrow Connector 155"/>
            <p:cNvCxnSpPr>
              <a:stCxn id="150" idx="6"/>
              <a:endCxn id="151" idx="2"/>
            </p:cNvCxnSpPr>
            <p:nvPr/>
          </p:nvCxnSpPr>
          <p:spPr>
            <a:xfrm flipV="1">
              <a:off x="3167682" y="2558001"/>
              <a:ext cx="1886310" cy="27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p:cNvCxnSpPr>
              <a:stCxn id="150" idx="6"/>
              <a:endCxn id="152" idx="2"/>
            </p:cNvCxnSpPr>
            <p:nvPr/>
          </p:nvCxnSpPr>
          <p:spPr>
            <a:xfrm>
              <a:off x="3167682" y="2585215"/>
              <a:ext cx="1886310" cy="486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stCxn id="153" idx="6"/>
              <a:endCxn id="151" idx="2"/>
            </p:cNvCxnSpPr>
            <p:nvPr/>
          </p:nvCxnSpPr>
          <p:spPr>
            <a:xfrm flipV="1">
              <a:off x="3167682" y="2558001"/>
              <a:ext cx="1886310" cy="449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53" idx="6"/>
              <a:endCxn id="152" idx="2"/>
            </p:cNvCxnSpPr>
            <p:nvPr/>
          </p:nvCxnSpPr>
          <p:spPr>
            <a:xfrm>
              <a:off x="3167682" y="3007365"/>
              <a:ext cx="1886310" cy="63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2" name="Left Bracket 161"/>
            <p:cNvSpPr/>
            <p:nvPr/>
          </p:nvSpPr>
          <p:spPr>
            <a:xfrm>
              <a:off x="2684603" y="2397967"/>
              <a:ext cx="86264" cy="808563"/>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3" name="Right Bracket 162"/>
            <p:cNvSpPr/>
            <p:nvPr/>
          </p:nvSpPr>
          <p:spPr>
            <a:xfrm>
              <a:off x="5488189" y="2397967"/>
              <a:ext cx="76927" cy="794072"/>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76" name="Straight Connector 175"/>
          <p:cNvCxnSpPr>
            <a:stCxn id="55" idx="6"/>
            <a:endCxn id="134" idx="6"/>
          </p:cNvCxnSpPr>
          <p:nvPr/>
        </p:nvCxnSpPr>
        <p:spPr>
          <a:xfrm flipV="1">
            <a:off x="5390422" y="3267517"/>
            <a:ext cx="2054851" cy="418351"/>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52" idx="6"/>
            <a:endCxn id="92" idx="2"/>
          </p:cNvCxnSpPr>
          <p:nvPr/>
        </p:nvCxnSpPr>
        <p:spPr>
          <a:xfrm flipV="1">
            <a:off x="5378631" y="5235849"/>
            <a:ext cx="2030774" cy="16504"/>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180" name="Straight Connector 179"/>
          <p:cNvCxnSpPr>
            <a:stCxn id="67" idx="6"/>
            <a:endCxn id="89" idx="2"/>
          </p:cNvCxnSpPr>
          <p:nvPr/>
        </p:nvCxnSpPr>
        <p:spPr>
          <a:xfrm flipV="1">
            <a:off x="5390422" y="4813700"/>
            <a:ext cx="2018983" cy="906995"/>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78" idx="6"/>
            <a:endCxn id="129" idx="2"/>
          </p:cNvCxnSpPr>
          <p:nvPr/>
        </p:nvCxnSpPr>
        <p:spPr>
          <a:xfrm>
            <a:off x="5384175" y="2585572"/>
            <a:ext cx="2024451" cy="1703322"/>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86" name="Oval 185"/>
          <p:cNvSpPr/>
          <p:nvPr/>
        </p:nvSpPr>
        <p:spPr>
          <a:xfrm>
            <a:off x="9628762" y="2724187"/>
            <a:ext cx="336430" cy="206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187" name="Oval 186"/>
          <p:cNvSpPr/>
          <p:nvPr/>
        </p:nvSpPr>
        <p:spPr>
          <a:xfrm>
            <a:off x="7406022" y="2724187"/>
            <a:ext cx="336430" cy="20681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sp>
        <p:nvSpPr>
          <p:cNvPr id="188" name="Left Bracket 187"/>
          <p:cNvSpPr/>
          <p:nvPr/>
        </p:nvSpPr>
        <p:spPr>
          <a:xfrm>
            <a:off x="7262624" y="2652321"/>
            <a:ext cx="97765" cy="37909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9" name="Right Bracket 188"/>
          <p:cNvSpPr/>
          <p:nvPr/>
        </p:nvSpPr>
        <p:spPr>
          <a:xfrm>
            <a:off x="10034579" y="2652321"/>
            <a:ext cx="104575" cy="404927"/>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0" name="Straight Arrow Connector 189"/>
          <p:cNvCxnSpPr>
            <a:stCxn id="187" idx="6"/>
            <a:endCxn id="186" idx="2"/>
          </p:cNvCxnSpPr>
          <p:nvPr/>
        </p:nvCxnSpPr>
        <p:spPr>
          <a:xfrm>
            <a:off x="7742452" y="2827594"/>
            <a:ext cx="1886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Connector 190"/>
          <p:cNvCxnSpPr>
            <a:stCxn id="78" idx="6"/>
            <a:endCxn id="187" idx="2"/>
          </p:cNvCxnSpPr>
          <p:nvPr/>
        </p:nvCxnSpPr>
        <p:spPr>
          <a:xfrm>
            <a:off x="5384175" y="2585572"/>
            <a:ext cx="2021847" cy="242022"/>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7409405" y="4710293"/>
            <a:ext cx="336430" cy="20681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90" name="Oval 89"/>
          <p:cNvSpPr/>
          <p:nvPr/>
        </p:nvSpPr>
        <p:spPr>
          <a:xfrm>
            <a:off x="9632145" y="4683079"/>
            <a:ext cx="336430" cy="20681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91" name="Oval 90"/>
          <p:cNvSpPr/>
          <p:nvPr/>
        </p:nvSpPr>
        <p:spPr>
          <a:xfrm>
            <a:off x="9632145" y="5196373"/>
            <a:ext cx="336430" cy="20681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92" name="Oval 91"/>
          <p:cNvSpPr/>
          <p:nvPr/>
        </p:nvSpPr>
        <p:spPr>
          <a:xfrm>
            <a:off x="7409405" y="5132442"/>
            <a:ext cx="336430" cy="206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93" name="Left Brace 92"/>
          <p:cNvSpPr/>
          <p:nvPr/>
        </p:nvSpPr>
        <p:spPr>
          <a:xfrm>
            <a:off x="7179357" y="4621433"/>
            <a:ext cx="166798" cy="808563"/>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6" name="Left Brace 95"/>
          <p:cNvSpPr/>
          <p:nvPr/>
        </p:nvSpPr>
        <p:spPr>
          <a:xfrm flipH="1">
            <a:off x="10066342" y="4637760"/>
            <a:ext cx="152390" cy="808563"/>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7" name="Straight Arrow Connector 96"/>
          <p:cNvCxnSpPr>
            <a:stCxn id="89" idx="6"/>
            <a:endCxn id="90" idx="2"/>
          </p:cNvCxnSpPr>
          <p:nvPr/>
        </p:nvCxnSpPr>
        <p:spPr>
          <a:xfrm flipV="1">
            <a:off x="7745835" y="4786486"/>
            <a:ext cx="1886310" cy="27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89" idx="6"/>
            <a:endCxn id="91" idx="2"/>
          </p:cNvCxnSpPr>
          <p:nvPr/>
        </p:nvCxnSpPr>
        <p:spPr>
          <a:xfrm>
            <a:off x="7745835" y="4813700"/>
            <a:ext cx="1886310" cy="486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92" idx="6"/>
            <a:endCxn id="90" idx="2"/>
          </p:cNvCxnSpPr>
          <p:nvPr/>
        </p:nvCxnSpPr>
        <p:spPr>
          <a:xfrm flipV="1">
            <a:off x="7745835" y="4786486"/>
            <a:ext cx="1886310" cy="449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92" idx="6"/>
            <a:endCxn id="91" idx="2"/>
          </p:cNvCxnSpPr>
          <p:nvPr/>
        </p:nvCxnSpPr>
        <p:spPr>
          <a:xfrm>
            <a:off x="7745835" y="5235850"/>
            <a:ext cx="1886310" cy="63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Oval 102"/>
          <p:cNvSpPr/>
          <p:nvPr/>
        </p:nvSpPr>
        <p:spPr>
          <a:xfrm>
            <a:off x="9250343" y="4728429"/>
            <a:ext cx="86265" cy="206813"/>
          </a:xfrm>
          <a:prstGeom prst="ellipse">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err="1"/>
          </a:p>
        </p:txBody>
      </p:sp>
      <p:sp>
        <p:nvSpPr>
          <p:cNvPr id="105" name="Oval 104"/>
          <p:cNvSpPr/>
          <p:nvPr/>
        </p:nvSpPr>
        <p:spPr>
          <a:xfrm>
            <a:off x="9246027" y="5139927"/>
            <a:ext cx="86265" cy="206813"/>
          </a:xfrm>
          <a:prstGeom prst="ellipse">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err="1"/>
          </a:p>
        </p:txBody>
      </p:sp>
      <p:grpSp>
        <p:nvGrpSpPr>
          <p:cNvPr id="28" name="Group 27"/>
          <p:cNvGrpSpPr/>
          <p:nvPr/>
        </p:nvGrpSpPr>
        <p:grpSpPr>
          <a:xfrm>
            <a:off x="2681607" y="3000413"/>
            <a:ext cx="3258593" cy="404927"/>
            <a:chOff x="2664673" y="3326950"/>
            <a:chExt cx="3258593" cy="404927"/>
          </a:xfrm>
        </p:grpSpPr>
        <p:sp>
          <p:nvSpPr>
            <p:cNvPr id="195" name="Oval 194"/>
            <p:cNvSpPr/>
            <p:nvPr/>
          </p:nvSpPr>
          <p:spPr>
            <a:xfrm>
              <a:off x="5030811" y="3398815"/>
              <a:ext cx="336430" cy="20681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196" name="Oval 195"/>
            <p:cNvSpPr/>
            <p:nvPr/>
          </p:nvSpPr>
          <p:spPr>
            <a:xfrm>
              <a:off x="2808071" y="3398815"/>
              <a:ext cx="336430" cy="20681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197" name="Left Bracket 196"/>
            <p:cNvSpPr/>
            <p:nvPr/>
          </p:nvSpPr>
          <p:spPr>
            <a:xfrm>
              <a:off x="2664673" y="3326950"/>
              <a:ext cx="97765" cy="37909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98" name="Right Bracket 197"/>
            <p:cNvSpPr/>
            <p:nvPr/>
          </p:nvSpPr>
          <p:spPr>
            <a:xfrm>
              <a:off x="5436628" y="3326950"/>
              <a:ext cx="104575" cy="404927"/>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9" name="Straight Arrow Connector 198"/>
            <p:cNvCxnSpPr>
              <a:stCxn id="196" idx="6"/>
              <a:endCxn id="195" idx="2"/>
            </p:cNvCxnSpPr>
            <p:nvPr/>
          </p:nvCxnSpPr>
          <p:spPr>
            <a:xfrm>
              <a:off x="3144501" y="3502222"/>
              <a:ext cx="1886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TextBox 105"/>
            <p:cNvSpPr txBox="1"/>
            <p:nvPr/>
          </p:nvSpPr>
          <p:spPr bwMode="auto">
            <a:xfrm>
              <a:off x="5600742" y="3336699"/>
              <a:ext cx="322524" cy="353773"/>
            </a:xfrm>
            <a:prstGeom prst="rect">
              <a:avLst/>
            </a:prstGeom>
            <a:noFill/>
            <a:ln w="9525">
              <a:noFill/>
              <a:miter lim="800000"/>
              <a:headEnd/>
              <a:tailEnd/>
            </a:ln>
          </p:spPr>
          <p:txBody>
            <a:bodyPr wrap="none" rtlCol="0">
              <a:spAutoFit/>
            </a:bodyPr>
            <a:lstStyle/>
            <a:p>
              <a:r>
                <a:rPr lang="en-US" sz="1800" b="1" dirty="0">
                  <a:cs typeface="Arial" charset="0"/>
                </a:rPr>
                <a:t>X</a:t>
              </a:r>
            </a:p>
          </p:txBody>
        </p:sp>
      </p:grpSp>
      <p:cxnSp>
        <p:nvCxnSpPr>
          <p:cNvPr id="108" name="Straight Connector 107"/>
          <p:cNvCxnSpPr>
            <a:stCxn id="151" idx="6"/>
            <a:endCxn id="89" idx="2"/>
          </p:cNvCxnSpPr>
          <p:nvPr/>
        </p:nvCxnSpPr>
        <p:spPr>
          <a:xfrm>
            <a:off x="5378631" y="4739061"/>
            <a:ext cx="2030774" cy="74639"/>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111" name="Straight Connector 110"/>
          <p:cNvCxnSpPr>
            <a:stCxn id="69" idx="6"/>
            <a:endCxn id="92" idx="2"/>
          </p:cNvCxnSpPr>
          <p:nvPr/>
        </p:nvCxnSpPr>
        <p:spPr>
          <a:xfrm flipV="1">
            <a:off x="5390422" y="5235849"/>
            <a:ext cx="2018983" cy="998140"/>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56" idx="6"/>
            <a:endCxn id="135" idx="6"/>
          </p:cNvCxnSpPr>
          <p:nvPr/>
        </p:nvCxnSpPr>
        <p:spPr>
          <a:xfrm flipV="1">
            <a:off x="5390422" y="3581309"/>
            <a:ext cx="2054851" cy="418351"/>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58" idx="6"/>
            <a:endCxn id="136" idx="6"/>
          </p:cNvCxnSpPr>
          <p:nvPr/>
        </p:nvCxnSpPr>
        <p:spPr>
          <a:xfrm flipV="1">
            <a:off x="5390422" y="3895099"/>
            <a:ext cx="2054851" cy="418351"/>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bwMode="auto">
          <a:xfrm>
            <a:off x="1807147" y="5677596"/>
            <a:ext cx="824265" cy="523220"/>
          </a:xfrm>
          <a:prstGeom prst="rect">
            <a:avLst/>
          </a:prstGeom>
          <a:noFill/>
          <a:ln w="9525">
            <a:noFill/>
            <a:miter lim="800000"/>
            <a:headEnd/>
            <a:tailEnd/>
          </a:ln>
        </p:spPr>
        <p:txBody>
          <a:bodyPr wrap="none" rtlCol="0">
            <a:spAutoFit/>
          </a:bodyPr>
          <a:lstStyle/>
          <a:p>
            <a:r>
              <a:rPr lang="en-US" sz="1400" b="1" dirty="0">
                <a:cs typeface="Arial" charset="0"/>
              </a:rPr>
              <a:t>MCFG</a:t>
            </a:r>
          </a:p>
          <a:p>
            <a:r>
              <a:rPr lang="en-US" sz="1400" b="1" dirty="0">
                <a:cs typeface="Arial" charset="0"/>
              </a:rPr>
              <a:t>request</a:t>
            </a:r>
          </a:p>
        </p:txBody>
      </p:sp>
      <p:sp>
        <p:nvSpPr>
          <p:cNvPr id="147" name="TextBox 146"/>
          <p:cNvSpPr txBox="1"/>
          <p:nvPr/>
        </p:nvSpPr>
        <p:spPr bwMode="auto">
          <a:xfrm>
            <a:off x="10266800" y="4744595"/>
            <a:ext cx="1037463" cy="523220"/>
          </a:xfrm>
          <a:prstGeom prst="rect">
            <a:avLst/>
          </a:prstGeom>
          <a:noFill/>
          <a:ln w="9525">
            <a:noFill/>
            <a:miter lim="800000"/>
            <a:headEnd/>
            <a:tailEnd/>
          </a:ln>
        </p:spPr>
        <p:txBody>
          <a:bodyPr wrap="none" rtlCol="0">
            <a:spAutoFit/>
          </a:bodyPr>
          <a:lstStyle/>
          <a:p>
            <a:r>
              <a:rPr lang="en-US" sz="1400" b="1" dirty="0">
                <a:cs typeface="Arial" charset="0"/>
              </a:rPr>
              <a:t>MCFG</a:t>
            </a:r>
          </a:p>
          <a:p>
            <a:r>
              <a:rPr lang="en-US" sz="1400" b="1" dirty="0">
                <a:cs typeface="Arial" charset="0"/>
              </a:rPr>
              <a:t>response1</a:t>
            </a:r>
          </a:p>
        </p:txBody>
      </p:sp>
      <p:sp>
        <p:nvSpPr>
          <p:cNvPr id="109" name="Oval 108"/>
          <p:cNvSpPr/>
          <p:nvPr/>
        </p:nvSpPr>
        <p:spPr>
          <a:xfrm>
            <a:off x="7409405" y="5657879"/>
            <a:ext cx="336430" cy="20681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112" name="Oval 111"/>
          <p:cNvSpPr/>
          <p:nvPr/>
        </p:nvSpPr>
        <p:spPr>
          <a:xfrm>
            <a:off x="9632145" y="5630665"/>
            <a:ext cx="336430" cy="206813"/>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14" name="Oval 113"/>
          <p:cNvSpPr/>
          <p:nvPr/>
        </p:nvSpPr>
        <p:spPr>
          <a:xfrm>
            <a:off x="9632145" y="6143959"/>
            <a:ext cx="336430" cy="20681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115" name="Oval 114"/>
          <p:cNvSpPr/>
          <p:nvPr/>
        </p:nvSpPr>
        <p:spPr>
          <a:xfrm>
            <a:off x="7409405" y="6080028"/>
            <a:ext cx="336430" cy="206813"/>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117" name="Left Brace 116"/>
          <p:cNvSpPr/>
          <p:nvPr/>
        </p:nvSpPr>
        <p:spPr>
          <a:xfrm>
            <a:off x="7179357" y="5569019"/>
            <a:ext cx="166798" cy="808563"/>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Left Brace 117"/>
          <p:cNvSpPr/>
          <p:nvPr/>
        </p:nvSpPr>
        <p:spPr>
          <a:xfrm flipH="1">
            <a:off x="10066342" y="5585346"/>
            <a:ext cx="152390" cy="808563"/>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0" name="Straight Arrow Connector 119"/>
          <p:cNvCxnSpPr>
            <a:stCxn id="109" idx="6"/>
            <a:endCxn id="112" idx="2"/>
          </p:cNvCxnSpPr>
          <p:nvPr/>
        </p:nvCxnSpPr>
        <p:spPr>
          <a:xfrm flipV="1">
            <a:off x="7745835" y="5734072"/>
            <a:ext cx="1886310" cy="27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9" idx="6"/>
            <a:endCxn id="114" idx="2"/>
          </p:cNvCxnSpPr>
          <p:nvPr/>
        </p:nvCxnSpPr>
        <p:spPr>
          <a:xfrm>
            <a:off x="7745835" y="5761286"/>
            <a:ext cx="1886310" cy="486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15" idx="6"/>
            <a:endCxn id="112" idx="2"/>
          </p:cNvCxnSpPr>
          <p:nvPr/>
        </p:nvCxnSpPr>
        <p:spPr>
          <a:xfrm flipV="1">
            <a:off x="7745835" y="5734072"/>
            <a:ext cx="1886310" cy="449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a:stCxn id="115" idx="6"/>
            <a:endCxn id="114" idx="2"/>
          </p:cNvCxnSpPr>
          <p:nvPr/>
        </p:nvCxnSpPr>
        <p:spPr>
          <a:xfrm>
            <a:off x="7745835" y="6183436"/>
            <a:ext cx="1886310" cy="63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9" name="Oval 148"/>
          <p:cNvSpPr/>
          <p:nvPr/>
        </p:nvSpPr>
        <p:spPr>
          <a:xfrm>
            <a:off x="9250343" y="5676015"/>
            <a:ext cx="86265" cy="206813"/>
          </a:xfrm>
          <a:prstGeom prst="ellipse">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err="1"/>
          </a:p>
        </p:txBody>
      </p:sp>
      <p:sp>
        <p:nvSpPr>
          <p:cNvPr id="154" name="Oval 153"/>
          <p:cNvSpPr/>
          <p:nvPr/>
        </p:nvSpPr>
        <p:spPr>
          <a:xfrm>
            <a:off x="9246027" y="6087513"/>
            <a:ext cx="86265" cy="206813"/>
          </a:xfrm>
          <a:prstGeom prst="ellipse">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err="1"/>
          </a:p>
        </p:txBody>
      </p:sp>
      <p:sp>
        <p:nvSpPr>
          <p:cNvPr id="155" name="TextBox 154"/>
          <p:cNvSpPr txBox="1"/>
          <p:nvPr/>
        </p:nvSpPr>
        <p:spPr bwMode="auto">
          <a:xfrm>
            <a:off x="10266800" y="5692181"/>
            <a:ext cx="1037463" cy="523220"/>
          </a:xfrm>
          <a:prstGeom prst="rect">
            <a:avLst/>
          </a:prstGeom>
          <a:noFill/>
          <a:ln w="9525">
            <a:noFill/>
            <a:miter lim="800000"/>
            <a:headEnd/>
            <a:tailEnd/>
          </a:ln>
        </p:spPr>
        <p:txBody>
          <a:bodyPr wrap="none" rtlCol="0">
            <a:spAutoFit/>
          </a:bodyPr>
          <a:lstStyle/>
          <a:p>
            <a:r>
              <a:rPr lang="en-US" sz="1400" b="1" dirty="0">
                <a:cs typeface="Arial" charset="0"/>
              </a:rPr>
              <a:t>MCFG</a:t>
            </a:r>
          </a:p>
          <a:p>
            <a:r>
              <a:rPr lang="en-US" sz="1400" b="1" dirty="0">
                <a:cs typeface="Arial" charset="0"/>
              </a:rPr>
              <a:t>response2</a:t>
            </a:r>
          </a:p>
        </p:txBody>
      </p:sp>
      <p:cxnSp>
        <p:nvCxnSpPr>
          <p:cNvPr id="160" name="Straight Connector 159"/>
          <p:cNvCxnSpPr>
            <a:stCxn id="152" idx="6"/>
            <a:endCxn id="115" idx="2"/>
          </p:cNvCxnSpPr>
          <p:nvPr/>
        </p:nvCxnSpPr>
        <p:spPr>
          <a:xfrm>
            <a:off x="5378631" y="5252353"/>
            <a:ext cx="2030774" cy="931082"/>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161" name="Straight Connector 160"/>
          <p:cNvCxnSpPr>
            <a:stCxn id="151" idx="6"/>
            <a:endCxn id="109" idx="2"/>
          </p:cNvCxnSpPr>
          <p:nvPr/>
        </p:nvCxnSpPr>
        <p:spPr>
          <a:xfrm>
            <a:off x="5378631" y="4739061"/>
            <a:ext cx="2030774" cy="1022225"/>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164" name="Straight Connector 163"/>
          <p:cNvCxnSpPr>
            <a:stCxn id="67" idx="6"/>
            <a:endCxn id="109" idx="2"/>
          </p:cNvCxnSpPr>
          <p:nvPr/>
        </p:nvCxnSpPr>
        <p:spPr>
          <a:xfrm>
            <a:off x="5390422" y="5720695"/>
            <a:ext cx="2018983" cy="40591"/>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69" idx="6"/>
            <a:endCxn id="115" idx="2"/>
          </p:cNvCxnSpPr>
          <p:nvPr/>
        </p:nvCxnSpPr>
        <p:spPr>
          <a:xfrm flipV="1">
            <a:off x="5390422" y="6183435"/>
            <a:ext cx="2018983" cy="50554"/>
          </a:xfrm>
          <a:prstGeom prst="line">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828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179" y="1265803"/>
            <a:ext cx="6537211" cy="515509"/>
          </a:xfrm>
        </p:spPr>
        <p:txBody>
          <a:bodyPr/>
          <a:lstStyle/>
          <a:p>
            <a:pPr marL="0" indent="0">
              <a:spcBef>
                <a:spcPts val="600"/>
              </a:spcBef>
              <a:spcAft>
                <a:spcPts val="300"/>
              </a:spcAft>
              <a:buNone/>
            </a:pPr>
            <a:r>
              <a:rPr lang="en-US" sz="1300" dirty="0">
                <a:latin typeface="DIN" pitchFamily="50" charset="0"/>
              </a:rPr>
              <a:t>Illegal because a grouped transaction have a MCFG in the first FGL.  First FGL may have one UCFG only</a:t>
            </a:r>
          </a:p>
        </p:txBody>
      </p:sp>
      <p:sp>
        <p:nvSpPr>
          <p:cNvPr id="3" name="Title 2"/>
          <p:cNvSpPr>
            <a:spLocks noGrp="1"/>
          </p:cNvSpPr>
          <p:nvPr>
            <p:ph type="title"/>
          </p:nvPr>
        </p:nvSpPr>
        <p:spPr/>
        <p:txBody>
          <a:bodyPr/>
          <a:lstStyle/>
          <a:p>
            <a:r>
              <a:rPr lang="en-US" dirty="0"/>
              <a:t>Examples of Illegal and Legal Grouped Transactions</a:t>
            </a:r>
          </a:p>
        </p:txBody>
      </p:sp>
      <p:grpSp>
        <p:nvGrpSpPr>
          <p:cNvPr id="11" name="Group 10"/>
          <p:cNvGrpSpPr/>
          <p:nvPr/>
        </p:nvGrpSpPr>
        <p:grpSpPr>
          <a:xfrm>
            <a:off x="8602937" y="1270120"/>
            <a:ext cx="1289294" cy="436290"/>
            <a:chOff x="7703389" y="2950453"/>
            <a:chExt cx="1289294" cy="436290"/>
          </a:xfrm>
        </p:grpSpPr>
        <p:sp>
          <p:nvSpPr>
            <p:cNvPr id="66" name="Oval 65"/>
            <p:cNvSpPr/>
            <p:nvPr/>
          </p:nvSpPr>
          <p:spPr>
            <a:xfrm>
              <a:off x="7800975" y="2997451"/>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67" name="Oval 66"/>
            <p:cNvSpPr/>
            <p:nvPr/>
          </p:nvSpPr>
          <p:spPr>
            <a:xfrm>
              <a:off x="8743855" y="2983058"/>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69" name="Oval 68"/>
            <p:cNvSpPr/>
            <p:nvPr/>
          </p:nvSpPr>
          <p:spPr>
            <a:xfrm>
              <a:off x="8743855" y="3254543"/>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70" name="Oval 69"/>
            <p:cNvSpPr/>
            <p:nvPr/>
          </p:nvSpPr>
          <p:spPr>
            <a:xfrm>
              <a:off x="7800975" y="3220729"/>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39" name="Left Brace 38"/>
            <p:cNvSpPr/>
            <p:nvPr/>
          </p:nvSpPr>
          <p:spPr>
            <a:xfrm>
              <a:off x="7703389" y="2950453"/>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Left Brace 72"/>
            <p:cNvSpPr/>
            <p:nvPr/>
          </p:nvSpPr>
          <p:spPr>
            <a:xfrm flipH="1">
              <a:off x="8928040" y="2959088"/>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3" name="Straight Arrow Connector 112"/>
            <p:cNvCxnSpPr>
              <a:stCxn id="66" idx="6"/>
              <a:endCxn id="67" idx="2"/>
            </p:cNvCxnSpPr>
            <p:nvPr/>
          </p:nvCxnSpPr>
          <p:spPr>
            <a:xfrm flipV="1">
              <a:off x="7943687" y="3037750"/>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66" idx="6"/>
              <a:endCxn id="69" idx="2"/>
            </p:cNvCxnSpPr>
            <p:nvPr/>
          </p:nvCxnSpPr>
          <p:spPr>
            <a:xfrm>
              <a:off x="7943687" y="3052144"/>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70" idx="6"/>
              <a:endCxn id="67" idx="2"/>
            </p:cNvCxnSpPr>
            <p:nvPr/>
          </p:nvCxnSpPr>
          <p:spPr>
            <a:xfrm flipV="1">
              <a:off x="7943687" y="3037750"/>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70" idx="6"/>
              <a:endCxn id="69" idx="2"/>
            </p:cNvCxnSpPr>
            <p:nvPr/>
          </p:nvCxnSpPr>
          <p:spPr>
            <a:xfrm>
              <a:off x="7943687" y="3275422"/>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 name="Group 6"/>
          <p:cNvGrpSpPr/>
          <p:nvPr/>
        </p:nvGrpSpPr>
        <p:grpSpPr>
          <a:xfrm>
            <a:off x="10429977" y="4370801"/>
            <a:ext cx="1220216" cy="214169"/>
            <a:chOff x="9680751" y="1715987"/>
            <a:chExt cx="1220216" cy="214169"/>
          </a:xfrm>
        </p:grpSpPr>
        <p:sp>
          <p:nvSpPr>
            <p:cNvPr id="186" name="Oval 185"/>
            <p:cNvSpPr/>
            <p:nvPr/>
          </p:nvSpPr>
          <p:spPr>
            <a:xfrm>
              <a:off x="10684460" y="1753997"/>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187" name="Oval 186"/>
            <p:cNvSpPr/>
            <p:nvPr/>
          </p:nvSpPr>
          <p:spPr>
            <a:xfrm>
              <a:off x="9741580" y="1753997"/>
              <a:ext cx="142713" cy="10938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sp>
          <p:nvSpPr>
            <p:cNvPr id="188" name="Left Bracket 187"/>
            <p:cNvSpPr/>
            <p:nvPr/>
          </p:nvSpPr>
          <p:spPr>
            <a:xfrm>
              <a:off x="9680751" y="1715987"/>
              <a:ext cx="41472" cy="200506"/>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89" name="Right Bracket 188"/>
            <p:cNvSpPr/>
            <p:nvPr/>
          </p:nvSpPr>
          <p:spPr>
            <a:xfrm>
              <a:off x="10856607" y="1715987"/>
              <a:ext cx="44360" cy="214169"/>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0" name="Straight Arrow Connector 189"/>
            <p:cNvCxnSpPr>
              <a:stCxn id="187" idx="6"/>
              <a:endCxn id="186" idx="2"/>
            </p:cNvCxnSpPr>
            <p:nvPr/>
          </p:nvCxnSpPr>
          <p:spPr>
            <a:xfrm>
              <a:off x="9884293" y="1808690"/>
              <a:ext cx="800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00" name="TextBox 199"/>
          <p:cNvSpPr txBox="1"/>
          <p:nvPr/>
        </p:nvSpPr>
        <p:spPr bwMode="auto">
          <a:xfrm>
            <a:off x="10253676" y="7528306"/>
            <a:ext cx="136814" cy="187113"/>
          </a:xfrm>
          <a:prstGeom prst="rect">
            <a:avLst/>
          </a:prstGeom>
          <a:noFill/>
          <a:ln w="9525">
            <a:noFill/>
            <a:miter lim="800000"/>
            <a:headEnd/>
            <a:tailEnd/>
          </a:ln>
        </p:spPr>
        <p:txBody>
          <a:bodyPr wrap="none" rtlCol="0">
            <a:spAutoFit/>
          </a:bodyPr>
          <a:lstStyle/>
          <a:p>
            <a:r>
              <a:rPr lang="en-US" sz="1800" b="1" dirty="0">
                <a:cs typeface="Arial" charset="0"/>
              </a:rPr>
              <a:t>X</a:t>
            </a:r>
          </a:p>
        </p:txBody>
      </p:sp>
      <p:grpSp>
        <p:nvGrpSpPr>
          <p:cNvPr id="10" name="Group 9"/>
          <p:cNvGrpSpPr/>
          <p:nvPr/>
        </p:nvGrpSpPr>
        <p:grpSpPr>
          <a:xfrm>
            <a:off x="6803378" y="1265803"/>
            <a:ext cx="1289295" cy="436290"/>
            <a:chOff x="9645429" y="2757465"/>
            <a:chExt cx="1289295" cy="436290"/>
          </a:xfrm>
        </p:grpSpPr>
        <p:sp>
          <p:nvSpPr>
            <p:cNvPr id="89" name="Oval 88"/>
            <p:cNvSpPr/>
            <p:nvPr/>
          </p:nvSpPr>
          <p:spPr>
            <a:xfrm>
              <a:off x="9743015" y="2804464"/>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90" name="Oval 89"/>
            <p:cNvSpPr/>
            <p:nvPr/>
          </p:nvSpPr>
          <p:spPr>
            <a:xfrm>
              <a:off x="10685895" y="2790070"/>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91" name="Oval 90"/>
            <p:cNvSpPr/>
            <p:nvPr/>
          </p:nvSpPr>
          <p:spPr>
            <a:xfrm>
              <a:off x="10685895" y="3061555"/>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92" name="Oval 91"/>
            <p:cNvSpPr/>
            <p:nvPr/>
          </p:nvSpPr>
          <p:spPr>
            <a:xfrm>
              <a:off x="9743015" y="3027741"/>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93" name="Left Brace 92"/>
            <p:cNvSpPr/>
            <p:nvPr/>
          </p:nvSpPr>
          <p:spPr>
            <a:xfrm>
              <a:off x="9645429" y="2757465"/>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6" name="Left Brace 95"/>
            <p:cNvSpPr/>
            <p:nvPr/>
          </p:nvSpPr>
          <p:spPr>
            <a:xfrm flipH="1">
              <a:off x="10870081" y="2766100"/>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7" name="Straight Arrow Connector 96"/>
            <p:cNvCxnSpPr>
              <a:stCxn id="89" idx="6"/>
              <a:endCxn id="90" idx="2"/>
            </p:cNvCxnSpPr>
            <p:nvPr/>
          </p:nvCxnSpPr>
          <p:spPr>
            <a:xfrm flipV="1">
              <a:off x="9885728" y="28447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89" idx="6"/>
              <a:endCxn id="91" idx="2"/>
            </p:cNvCxnSpPr>
            <p:nvPr/>
          </p:nvCxnSpPr>
          <p:spPr>
            <a:xfrm>
              <a:off x="9885728" y="2859156"/>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92" idx="6"/>
              <a:endCxn id="90" idx="2"/>
            </p:cNvCxnSpPr>
            <p:nvPr/>
          </p:nvCxnSpPr>
          <p:spPr>
            <a:xfrm flipV="1">
              <a:off x="9885728" y="28447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92" idx="6"/>
              <a:endCxn id="91" idx="2"/>
            </p:cNvCxnSpPr>
            <p:nvPr/>
          </p:nvCxnSpPr>
          <p:spPr>
            <a:xfrm>
              <a:off x="9885728" y="3082435"/>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6" name="Content Placeholder 1"/>
          <p:cNvSpPr txBox="1">
            <a:spLocks/>
          </p:cNvSpPr>
          <p:nvPr/>
        </p:nvSpPr>
        <p:spPr>
          <a:xfrm>
            <a:off x="199179" y="1892640"/>
            <a:ext cx="6537211" cy="515509"/>
          </a:xfrm>
          <a:prstGeom prst="rect">
            <a:avLst/>
          </a:prstGeom>
        </p:spPr>
        <p:txBody>
          <a:bodyPr/>
          <a:lstStyle>
            <a:lvl1pPr marL="341839" indent="-341839" algn="l" defTabSz="455785" rtl="0" eaLnBrk="1" fontAlgn="base" hangingPunct="1">
              <a:spcBef>
                <a:spcPct val="20000"/>
              </a:spcBef>
              <a:spcAft>
                <a:spcPct val="0"/>
              </a:spcAft>
              <a:buClr>
                <a:schemeClr val="bg1"/>
              </a:buClr>
              <a:buFont typeface="Wingdings" pitchFamily="2" charset="2"/>
              <a:buChar char="§"/>
              <a:defRPr sz="2000" kern="1200">
                <a:solidFill>
                  <a:schemeClr val="bg1"/>
                </a:solidFill>
                <a:latin typeface="DIN Light" pitchFamily="50" charset="0"/>
                <a:ea typeface="+mn-ea"/>
                <a:cs typeface="Arial" pitchFamily="34" charset="0"/>
              </a:defRPr>
            </a:lvl1pPr>
            <a:lvl2pPr marL="742077" indent="-284866" algn="l" defTabSz="455785" rtl="0" eaLnBrk="1" fontAlgn="base" hangingPunct="1">
              <a:spcBef>
                <a:spcPct val="20000"/>
              </a:spcBef>
              <a:spcAft>
                <a:spcPct val="0"/>
              </a:spcAft>
              <a:buClr>
                <a:schemeClr val="bg1"/>
              </a:buClr>
              <a:buFont typeface="Arial" pitchFamily="34" charset="0"/>
              <a:buChar char="–"/>
              <a:defRPr sz="1800" kern="1200">
                <a:solidFill>
                  <a:schemeClr val="bg1"/>
                </a:solidFill>
                <a:latin typeface="DIN Light" pitchFamily="50" charset="0"/>
                <a:ea typeface="+mn-ea"/>
                <a:cs typeface="Arial" pitchFamily="34" charset="0"/>
              </a:defRPr>
            </a:lvl2pPr>
            <a:lvl3pPr marL="1142312"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3pPr>
            <a:lvl4pPr marL="1599523"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4pPr>
            <a:lvl5pPr marL="2056731"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spcAft>
                <a:spcPts val="300"/>
              </a:spcAft>
              <a:buFont typeface="Wingdings" pitchFamily="2" charset="2"/>
              <a:buNone/>
            </a:pPr>
            <a:r>
              <a:rPr lang="en-US" sz="1300" dirty="0">
                <a:latin typeface="DIN" pitchFamily="50" charset="0"/>
              </a:rPr>
              <a:t>Illegal because a MCFG in a FGL must be followed up with another MCFG at the next FGL</a:t>
            </a:r>
          </a:p>
        </p:txBody>
      </p:sp>
      <p:grpSp>
        <p:nvGrpSpPr>
          <p:cNvPr id="108" name="Group 107"/>
          <p:cNvGrpSpPr/>
          <p:nvPr/>
        </p:nvGrpSpPr>
        <p:grpSpPr>
          <a:xfrm>
            <a:off x="10429677" y="1906465"/>
            <a:ext cx="1225866" cy="441319"/>
            <a:chOff x="7738767" y="2148639"/>
            <a:chExt cx="1225866" cy="441319"/>
          </a:xfrm>
        </p:grpSpPr>
        <p:sp>
          <p:nvSpPr>
            <p:cNvPr id="109" name="Oval 108"/>
            <p:cNvSpPr/>
            <p:nvPr/>
          </p:nvSpPr>
          <p:spPr>
            <a:xfrm>
              <a:off x="7800975" y="2200453"/>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11" name="Oval 110"/>
            <p:cNvSpPr/>
            <p:nvPr/>
          </p:nvSpPr>
          <p:spPr>
            <a:xfrm>
              <a:off x="8743855" y="2148639"/>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12" name="Oval 111"/>
            <p:cNvSpPr/>
            <p:nvPr/>
          </p:nvSpPr>
          <p:spPr>
            <a:xfrm>
              <a:off x="8743855" y="2314606"/>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14" name="Oval 113"/>
            <p:cNvSpPr/>
            <p:nvPr/>
          </p:nvSpPr>
          <p:spPr>
            <a:xfrm>
              <a:off x="8743855" y="2480572"/>
              <a:ext cx="142713" cy="10938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sp>
          <p:nvSpPr>
            <p:cNvPr id="115" name="Oval 114"/>
            <p:cNvSpPr/>
            <p:nvPr/>
          </p:nvSpPr>
          <p:spPr>
            <a:xfrm>
              <a:off x="7800975" y="2417975"/>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117" name="Left Bracket 116"/>
            <p:cNvSpPr/>
            <p:nvPr/>
          </p:nvSpPr>
          <p:spPr>
            <a:xfrm>
              <a:off x="7738767" y="2148639"/>
              <a:ext cx="36593" cy="42765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18" name="Right Bracket 117"/>
            <p:cNvSpPr/>
            <p:nvPr/>
          </p:nvSpPr>
          <p:spPr>
            <a:xfrm>
              <a:off x="8928040" y="2148640"/>
              <a:ext cx="36593" cy="441318"/>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0" name="Straight Arrow Connector 119"/>
            <p:cNvCxnSpPr>
              <a:stCxn id="109" idx="6"/>
              <a:endCxn id="111" idx="2"/>
            </p:cNvCxnSpPr>
            <p:nvPr/>
          </p:nvCxnSpPr>
          <p:spPr>
            <a:xfrm flipV="1">
              <a:off x="7943687" y="2203333"/>
              <a:ext cx="800168" cy="51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9" idx="6"/>
              <a:endCxn id="112" idx="2"/>
            </p:cNvCxnSpPr>
            <p:nvPr/>
          </p:nvCxnSpPr>
          <p:spPr>
            <a:xfrm>
              <a:off x="7943687" y="2255146"/>
              <a:ext cx="800168" cy="114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9" idx="6"/>
              <a:endCxn id="114" idx="2"/>
            </p:cNvCxnSpPr>
            <p:nvPr/>
          </p:nvCxnSpPr>
          <p:spPr>
            <a:xfrm>
              <a:off x="7943687" y="2255146"/>
              <a:ext cx="800168" cy="28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15" idx="6"/>
              <a:endCxn id="111" idx="2"/>
            </p:cNvCxnSpPr>
            <p:nvPr/>
          </p:nvCxnSpPr>
          <p:spPr>
            <a:xfrm flipV="1">
              <a:off x="7943687" y="2203333"/>
              <a:ext cx="800168" cy="26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p:cNvCxnSpPr>
              <a:stCxn id="115" idx="6"/>
              <a:endCxn id="112" idx="2"/>
            </p:cNvCxnSpPr>
            <p:nvPr/>
          </p:nvCxnSpPr>
          <p:spPr>
            <a:xfrm flipV="1">
              <a:off x="7943687" y="2369299"/>
              <a:ext cx="800168" cy="103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p:cNvCxnSpPr>
              <a:stCxn id="115" idx="6"/>
              <a:endCxn id="114" idx="2"/>
            </p:cNvCxnSpPr>
            <p:nvPr/>
          </p:nvCxnSpPr>
          <p:spPr>
            <a:xfrm>
              <a:off x="7943687" y="2472668"/>
              <a:ext cx="800168" cy="62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8" name="Group 147"/>
          <p:cNvGrpSpPr/>
          <p:nvPr/>
        </p:nvGrpSpPr>
        <p:grpSpPr>
          <a:xfrm>
            <a:off x="6843726" y="1895140"/>
            <a:ext cx="1221905" cy="427655"/>
            <a:chOff x="7738767" y="1367020"/>
            <a:chExt cx="1221905" cy="427655"/>
          </a:xfrm>
        </p:grpSpPr>
        <p:sp>
          <p:nvSpPr>
            <p:cNvPr id="149" name="Oval 148"/>
            <p:cNvSpPr/>
            <p:nvPr/>
          </p:nvSpPr>
          <p:spPr>
            <a:xfrm>
              <a:off x="7800975" y="1411364"/>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54" name="Oval 153"/>
            <p:cNvSpPr/>
            <p:nvPr/>
          </p:nvSpPr>
          <p:spPr>
            <a:xfrm>
              <a:off x="8743855" y="1396971"/>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155" name="Oval 154"/>
            <p:cNvSpPr/>
            <p:nvPr/>
          </p:nvSpPr>
          <p:spPr>
            <a:xfrm>
              <a:off x="8743855" y="1668455"/>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160" name="Oval 159"/>
            <p:cNvSpPr/>
            <p:nvPr/>
          </p:nvSpPr>
          <p:spPr>
            <a:xfrm>
              <a:off x="7800975" y="1634642"/>
              <a:ext cx="142713" cy="1093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cxnSp>
          <p:nvCxnSpPr>
            <p:cNvPr id="161" name="Straight Arrow Connector 160"/>
            <p:cNvCxnSpPr>
              <a:stCxn id="149" idx="6"/>
              <a:endCxn id="154" idx="2"/>
            </p:cNvCxnSpPr>
            <p:nvPr/>
          </p:nvCxnSpPr>
          <p:spPr>
            <a:xfrm flipV="1">
              <a:off x="7943687" y="14516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p:cNvCxnSpPr>
              <a:stCxn id="149" idx="6"/>
              <a:endCxn id="155" idx="2"/>
            </p:cNvCxnSpPr>
            <p:nvPr/>
          </p:nvCxnSpPr>
          <p:spPr>
            <a:xfrm>
              <a:off x="7943687" y="1466057"/>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p:cNvCxnSpPr>
              <a:stCxn id="160" idx="6"/>
              <a:endCxn id="154" idx="2"/>
            </p:cNvCxnSpPr>
            <p:nvPr/>
          </p:nvCxnSpPr>
          <p:spPr>
            <a:xfrm flipV="1">
              <a:off x="7943687" y="14516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p:cNvCxnSpPr>
              <a:stCxn id="160" idx="6"/>
              <a:endCxn id="155" idx="2"/>
            </p:cNvCxnSpPr>
            <p:nvPr/>
          </p:nvCxnSpPr>
          <p:spPr>
            <a:xfrm>
              <a:off x="7943687" y="1689335"/>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Left Bracket 166"/>
            <p:cNvSpPr/>
            <p:nvPr/>
          </p:nvSpPr>
          <p:spPr>
            <a:xfrm>
              <a:off x="7738767" y="1367020"/>
              <a:ext cx="36593" cy="42765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168" name="Right Bracket 167"/>
            <p:cNvSpPr/>
            <p:nvPr/>
          </p:nvSpPr>
          <p:spPr>
            <a:xfrm>
              <a:off x="8928040" y="1367020"/>
              <a:ext cx="32632" cy="419991"/>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69" name="Group 168"/>
          <p:cNvGrpSpPr/>
          <p:nvPr/>
        </p:nvGrpSpPr>
        <p:grpSpPr>
          <a:xfrm>
            <a:off x="8589043" y="1892640"/>
            <a:ext cx="1289295" cy="436290"/>
            <a:chOff x="9645429" y="2757465"/>
            <a:chExt cx="1289295" cy="436290"/>
          </a:xfrm>
        </p:grpSpPr>
        <p:sp>
          <p:nvSpPr>
            <p:cNvPr id="170" name="Oval 169"/>
            <p:cNvSpPr/>
            <p:nvPr/>
          </p:nvSpPr>
          <p:spPr>
            <a:xfrm>
              <a:off x="9743015" y="2804464"/>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171" name="Oval 170"/>
            <p:cNvSpPr/>
            <p:nvPr/>
          </p:nvSpPr>
          <p:spPr>
            <a:xfrm>
              <a:off x="10685895" y="2790070"/>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172" name="Oval 171"/>
            <p:cNvSpPr/>
            <p:nvPr/>
          </p:nvSpPr>
          <p:spPr>
            <a:xfrm>
              <a:off x="10685895" y="3061555"/>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173" name="Oval 172"/>
            <p:cNvSpPr/>
            <p:nvPr/>
          </p:nvSpPr>
          <p:spPr>
            <a:xfrm>
              <a:off x="9743015" y="3027741"/>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174" name="Left Brace 173"/>
            <p:cNvSpPr/>
            <p:nvPr/>
          </p:nvSpPr>
          <p:spPr>
            <a:xfrm>
              <a:off x="9645429" y="2757465"/>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5" name="Left Brace 174"/>
            <p:cNvSpPr/>
            <p:nvPr/>
          </p:nvSpPr>
          <p:spPr>
            <a:xfrm flipH="1">
              <a:off x="10870081" y="2766100"/>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8" name="Straight Arrow Connector 177"/>
            <p:cNvCxnSpPr>
              <a:stCxn id="170" idx="6"/>
              <a:endCxn id="171" idx="2"/>
            </p:cNvCxnSpPr>
            <p:nvPr/>
          </p:nvCxnSpPr>
          <p:spPr>
            <a:xfrm flipV="1">
              <a:off x="9885728" y="28447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p:cNvCxnSpPr>
              <a:stCxn id="170" idx="6"/>
              <a:endCxn id="172" idx="2"/>
            </p:cNvCxnSpPr>
            <p:nvPr/>
          </p:nvCxnSpPr>
          <p:spPr>
            <a:xfrm>
              <a:off x="9885728" y="2859156"/>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p:cNvCxnSpPr>
              <a:stCxn id="173" idx="6"/>
              <a:endCxn id="171" idx="2"/>
            </p:cNvCxnSpPr>
            <p:nvPr/>
          </p:nvCxnSpPr>
          <p:spPr>
            <a:xfrm flipV="1">
              <a:off x="9885728" y="28447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p:cNvCxnSpPr>
              <a:stCxn id="173" idx="6"/>
              <a:endCxn id="172" idx="2"/>
            </p:cNvCxnSpPr>
            <p:nvPr/>
          </p:nvCxnSpPr>
          <p:spPr>
            <a:xfrm>
              <a:off x="9885728" y="3082435"/>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92" name="Content Placeholder 1"/>
          <p:cNvSpPr txBox="1">
            <a:spLocks/>
          </p:cNvSpPr>
          <p:nvPr/>
        </p:nvSpPr>
        <p:spPr>
          <a:xfrm>
            <a:off x="199179" y="2502543"/>
            <a:ext cx="6537211" cy="515509"/>
          </a:xfrm>
          <a:prstGeom prst="rect">
            <a:avLst/>
          </a:prstGeom>
        </p:spPr>
        <p:txBody>
          <a:bodyPr/>
          <a:lstStyle>
            <a:lvl1pPr marL="341839" indent="-341839" algn="l" defTabSz="455785" rtl="0" eaLnBrk="1" fontAlgn="base" hangingPunct="1">
              <a:spcBef>
                <a:spcPct val="20000"/>
              </a:spcBef>
              <a:spcAft>
                <a:spcPct val="0"/>
              </a:spcAft>
              <a:buClr>
                <a:schemeClr val="bg1"/>
              </a:buClr>
              <a:buFont typeface="Wingdings" pitchFamily="2" charset="2"/>
              <a:buChar char="§"/>
              <a:defRPr sz="2000" kern="1200">
                <a:solidFill>
                  <a:schemeClr val="bg1"/>
                </a:solidFill>
                <a:latin typeface="DIN Light" pitchFamily="50" charset="0"/>
                <a:ea typeface="+mn-ea"/>
                <a:cs typeface="Arial" pitchFamily="34" charset="0"/>
              </a:defRPr>
            </a:lvl1pPr>
            <a:lvl2pPr marL="742077" indent="-284866" algn="l" defTabSz="455785" rtl="0" eaLnBrk="1" fontAlgn="base" hangingPunct="1">
              <a:spcBef>
                <a:spcPct val="20000"/>
              </a:spcBef>
              <a:spcAft>
                <a:spcPct val="0"/>
              </a:spcAft>
              <a:buClr>
                <a:schemeClr val="bg1"/>
              </a:buClr>
              <a:buFont typeface="Arial" pitchFamily="34" charset="0"/>
              <a:buChar char="–"/>
              <a:defRPr sz="1800" kern="1200">
                <a:solidFill>
                  <a:schemeClr val="bg1"/>
                </a:solidFill>
                <a:latin typeface="DIN Light" pitchFamily="50" charset="0"/>
                <a:ea typeface="+mn-ea"/>
                <a:cs typeface="Arial" pitchFamily="34" charset="0"/>
              </a:defRPr>
            </a:lvl2pPr>
            <a:lvl3pPr marL="1142312"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3pPr>
            <a:lvl4pPr marL="1599523"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4pPr>
            <a:lvl5pPr marL="2056731"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spcAft>
                <a:spcPts val="300"/>
              </a:spcAft>
              <a:buFont typeface="Wingdings" pitchFamily="2" charset="2"/>
              <a:buNone/>
            </a:pPr>
            <a:r>
              <a:rPr lang="en-US" sz="1300" dirty="0">
                <a:latin typeface="DIN" pitchFamily="50" charset="0"/>
              </a:rPr>
              <a:t>Illegal because the MCFG in the second and third FGL do not have matching hosts in the same order</a:t>
            </a:r>
          </a:p>
        </p:txBody>
      </p:sp>
      <p:grpSp>
        <p:nvGrpSpPr>
          <p:cNvPr id="214" name="Group 213"/>
          <p:cNvGrpSpPr/>
          <p:nvPr/>
        </p:nvGrpSpPr>
        <p:grpSpPr>
          <a:xfrm>
            <a:off x="6843726" y="2532156"/>
            <a:ext cx="1221905" cy="427655"/>
            <a:chOff x="7738767" y="1367020"/>
            <a:chExt cx="1221905" cy="427655"/>
          </a:xfrm>
        </p:grpSpPr>
        <p:sp>
          <p:nvSpPr>
            <p:cNvPr id="215" name="Oval 214"/>
            <p:cNvSpPr/>
            <p:nvPr/>
          </p:nvSpPr>
          <p:spPr>
            <a:xfrm>
              <a:off x="7800975" y="1411364"/>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216" name="Oval 215"/>
            <p:cNvSpPr/>
            <p:nvPr/>
          </p:nvSpPr>
          <p:spPr>
            <a:xfrm>
              <a:off x="8743855" y="1396971"/>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217" name="Oval 216"/>
            <p:cNvSpPr/>
            <p:nvPr/>
          </p:nvSpPr>
          <p:spPr>
            <a:xfrm>
              <a:off x="8743855" y="1668455"/>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218" name="Oval 217"/>
            <p:cNvSpPr/>
            <p:nvPr/>
          </p:nvSpPr>
          <p:spPr>
            <a:xfrm>
              <a:off x="7800975" y="1634642"/>
              <a:ext cx="142713" cy="1093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cxnSp>
          <p:nvCxnSpPr>
            <p:cNvPr id="219" name="Straight Arrow Connector 218"/>
            <p:cNvCxnSpPr>
              <a:stCxn id="215" idx="6"/>
              <a:endCxn id="216" idx="2"/>
            </p:cNvCxnSpPr>
            <p:nvPr/>
          </p:nvCxnSpPr>
          <p:spPr>
            <a:xfrm flipV="1">
              <a:off x="7943687" y="14516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0" name="Straight Arrow Connector 219"/>
            <p:cNvCxnSpPr>
              <a:stCxn id="215" idx="6"/>
              <a:endCxn id="217" idx="2"/>
            </p:cNvCxnSpPr>
            <p:nvPr/>
          </p:nvCxnSpPr>
          <p:spPr>
            <a:xfrm>
              <a:off x="7943687" y="1466057"/>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1" name="Straight Arrow Connector 220"/>
            <p:cNvCxnSpPr>
              <a:stCxn id="218" idx="6"/>
              <a:endCxn id="216" idx="2"/>
            </p:cNvCxnSpPr>
            <p:nvPr/>
          </p:nvCxnSpPr>
          <p:spPr>
            <a:xfrm flipV="1">
              <a:off x="7943687" y="14516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2" name="Straight Arrow Connector 221"/>
            <p:cNvCxnSpPr>
              <a:stCxn id="218" idx="6"/>
              <a:endCxn id="217" idx="2"/>
            </p:cNvCxnSpPr>
            <p:nvPr/>
          </p:nvCxnSpPr>
          <p:spPr>
            <a:xfrm>
              <a:off x="7943687" y="1689335"/>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3" name="Left Bracket 222"/>
            <p:cNvSpPr/>
            <p:nvPr/>
          </p:nvSpPr>
          <p:spPr>
            <a:xfrm>
              <a:off x="7738767" y="1367020"/>
              <a:ext cx="36593" cy="42765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224" name="Right Bracket 223"/>
            <p:cNvSpPr/>
            <p:nvPr/>
          </p:nvSpPr>
          <p:spPr>
            <a:xfrm>
              <a:off x="8928040" y="1367020"/>
              <a:ext cx="32632" cy="419991"/>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25" name="Group 224"/>
          <p:cNvGrpSpPr/>
          <p:nvPr/>
        </p:nvGrpSpPr>
        <p:grpSpPr>
          <a:xfrm>
            <a:off x="8589043" y="2529656"/>
            <a:ext cx="1289295" cy="436290"/>
            <a:chOff x="9645429" y="2757465"/>
            <a:chExt cx="1289295" cy="436290"/>
          </a:xfrm>
        </p:grpSpPr>
        <p:sp>
          <p:nvSpPr>
            <p:cNvPr id="226" name="Oval 225"/>
            <p:cNvSpPr/>
            <p:nvPr/>
          </p:nvSpPr>
          <p:spPr>
            <a:xfrm>
              <a:off x="9743015" y="2804464"/>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227" name="Oval 226"/>
            <p:cNvSpPr/>
            <p:nvPr/>
          </p:nvSpPr>
          <p:spPr>
            <a:xfrm>
              <a:off x="10685895" y="2790070"/>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228" name="Oval 227"/>
            <p:cNvSpPr/>
            <p:nvPr/>
          </p:nvSpPr>
          <p:spPr>
            <a:xfrm>
              <a:off x="10685895" y="3061555"/>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229" name="Oval 228"/>
            <p:cNvSpPr/>
            <p:nvPr/>
          </p:nvSpPr>
          <p:spPr>
            <a:xfrm>
              <a:off x="9743015" y="3027741"/>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230" name="Left Brace 229"/>
            <p:cNvSpPr/>
            <p:nvPr/>
          </p:nvSpPr>
          <p:spPr>
            <a:xfrm>
              <a:off x="9645429" y="2757465"/>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1" name="Left Brace 230"/>
            <p:cNvSpPr/>
            <p:nvPr/>
          </p:nvSpPr>
          <p:spPr>
            <a:xfrm flipH="1">
              <a:off x="10870081" y="2766100"/>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2" name="Straight Arrow Connector 231"/>
            <p:cNvCxnSpPr>
              <a:stCxn id="226" idx="6"/>
              <a:endCxn id="227" idx="2"/>
            </p:cNvCxnSpPr>
            <p:nvPr/>
          </p:nvCxnSpPr>
          <p:spPr>
            <a:xfrm flipV="1">
              <a:off x="9885728" y="28447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3" name="Straight Arrow Connector 232"/>
            <p:cNvCxnSpPr>
              <a:stCxn id="226" idx="6"/>
              <a:endCxn id="228" idx="2"/>
            </p:cNvCxnSpPr>
            <p:nvPr/>
          </p:nvCxnSpPr>
          <p:spPr>
            <a:xfrm>
              <a:off x="9885728" y="2859156"/>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4" name="Straight Arrow Connector 233"/>
            <p:cNvCxnSpPr>
              <a:stCxn id="229" idx="6"/>
              <a:endCxn id="227" idx="2"/>
            </p:cNvCxnSpPr>
            <p:nvPr/>
          </p:nvCxnSpPr>
          <p:spPr>
            <a:xfrm flipV="1">
              <a:off x="9885728" y="28447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5" name="Straight Arrow Connector 234"/>
            <p:cNvCxnSpPr>
              <a:stCxn id="229" idx="6"/>
              <a:endCxn id="228" idx="2"/>
            </p:cNvCxnSpPr>
            <p:nvPr/>
          </p:nvCxnSpPr>
          <p:spPr>
            <a:xfrm>
              <a:off x="9885728" y="3082435"/>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38" name="Group 237"/>
          <p:cNvGrpSpPr/>
          <p:nvPr/>
        </p:nvGrpSpPr>
        <p:grpSpPr>
          <a:xfrm>
            <a:off x="10387588" y="2533894"/>
            <a:ext cx="1289294" cy="436290"/>
            <a:chOff x="7703389" y="2950453"/>
            <a:chExt cx="1289294" cy="436290"/>
          </a:xfrm>
        </p:grpSpPr>
        <p:sp>
          <p:nvSpPr>
            <p:cNvPr id="239" name="Oval 238"/>
            <p:cNvSpPr/>
            <p:nvPr/>
          </p:nvSpPr>
          <p:spPr>
            <a:xfrm>
              <a:off x="7800975" y="2997451"/>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240" name="Oval 239"/>
            <p:cNvSpPr/>
            <p:nvPr/>
          </p:nvSpPr>
          <p:spPr>
            <a:xfrm>
              <a:off x="8743855" y="2983058"/>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241" name="Oval 240"/>
            <p:cNvSpPr/>
            <p:nvPr/>
          </p:nvSpPr>
          <p:spPr>
            <a:xfrm>
              <a:off x="8743855" y="3254543"/>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242" name="Oval 241"/>
            <p:cNvSpPr/>
            <p:nvPr/>
          </p:nvSpPr>
          <p:spPr>
            <a:xfrm>
              <a:off x="7800975" y="3220729"/>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243" name="Left Brace 242"/>
            <p:cNvSpPr/>
            <p:nvPr/>
          </p:nvSpPr>
          <p:spPr>
            <a:xfrm>
              <a:off x="7703389" y="2950453"/>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4" name="Left Brace 243"/>
            <p:cNvSpPr/>
            <p:nvPr/>
          </p:nvSpPr>
          <p:spPr>
            <a:xfrm flipH="1">
              <a:off x="8928040" y="2959088"/>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5" name="Straight Arrow Connector 244"/>
            <p:cNvCxnSpPr>
              <a:stCxn id="239" idx="6"/>
              <a:endCxn id="240" idx="2"/>
            </p:cNvCxnSpPr>
            <p:nvPr/>
          </p:nvCxnSpPr>
          <p:spPr>
            <a:xfrm flipV="1">
              <a:off x="7943687" y="3037750"/>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6" name="Straight Arrow Connector 245"/>
            <p:cNvCxnSpPr>
              <a:stCxn id="239" idx="6"/>
              <a:endCxn id="241" idx="2"/>
            </p:cNvCxnSpPr>
            <p:nvPr/>
          </p:nvCxnSpPr>
          <p:spPr>
            <a:xfrm>
              <a:off x="7943687" y="3052144"/>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7" name="Straight Arrow Connector 246"/>
            <p:cNvCxnSpPr>
              <a:stCxn id="242" idx="6"/>
              <a:endCxn id="240" idx="2"/>
            </p:cNvCxnSpPr>
            <p:nvPr/>
          </p:nvCxnSpPr>
          <p:spPr>
            <a:xfrm flipV="1">
              <a:off x="7943687" y="3037750"/>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8" name="Straight Arrow Connector 247"/>
            <p:cNvCxnSpPr>
              <a:stCxn id="242" idx="6"/>
              <a:endCxn id="241" idx="2"/>
            </p:cNvCxnSpPr>
            <p:nvPr/>
          </p:nvCxnSpPr>
          <p:spPr>
            <a:xfrm>
              <a:off x="7943687" y="3275422"/>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51" name="Content Placeholder 1"/>
          <p:cNvSpPr txBox="1">
            <a:spLocks/>
          </p:cNvSpPr>
          <p:nvPr/>
        </p:nvSpPr>
        <p:spPr>
          <a:xfrm>
            <a:off x="199179" y="3100488"/>
            <a:ext cx="6537211" cy="515509"/>
          </a:xfrm>
          <a:prstGeom prst="rect">
            <a:avLst/>
          </a:prstGeom>
        </p:spPr>
        <p:txBody>
          <a:bodyPr/>
          <a:lstStyle>
            <a:lvl1pPr marL="341839" indent="-341839" algn="l" defTabSz="455785" rtl="0" eaLnBrk="1" fontAlgn="base" hangingPunct="1">
              <a:spcBef>
                <a:spcPct val="20000"/>
              </a:spcBef>
              <a:spcAft>
                <a:spcPct val="0"/>
              </a:spcAft>
              <a:buClr>
                <a:schemeClr val="bg1"/>
              </a:buClr>
              <a:buFont typeface="Wingdings" pitchFamily="2" charset="2"/>
              <a:buChar char="§"/>
              <a:defRPr sz="2000" kern="1200">
                <a:solidFill>
                  <a:schemeClr val="bg1"/>
                </a:solidFill>
                <a:latin typeface="DIN Light" pitchFamily="50" charset="0"/>
                <a:ea typeface="+mn-ea"/>
                <a:cs typeface="Arial" pitchFamily="34" charset="0"/>
              </a:defRPr>
            </a:lvl1pPr>
            <a:lvl2pPr marL="742077" indent="-284866" algn="l" defTabSz="455785" rtl="0" eaLnBrk="1" fontAlgn="base" hangingPunct="1">
              <a:spcBef>
                <a:spcPct val="20000"/>
              </a:spcBef>
              <a:spcAft>
                <a:spcPct val="0"/>
              </a:spcAft>
              <a:buClr>
                <a:schemeClr val="bg1"/>
              </a:buClr>
              <a:buFont typeface="Arial" pitchFamily="34" charset="0"/>
              <a:buChar char="–"/>
              <a:defRPr sz="1800" kern="1200">
                <a:solidFill>
                  <a:schemeClr val="bg1"/>
                </a:solidFill>
                <a:latin typeface="DIN Light" pitchFamily="50" charset="0"/>
                <a:ea typeface="+mn-ea"/>
                <a:cs typeface="Arial" pitchFamily="34" charset="0"/>
              </a:defRPr>
            </a:lvl2pPr>
            <a:lvl3pPr marL="1142312"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3pPr>
            <a:lvl4pPr marL="1599523"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4pPr>
            <a:lvl5pPr marL="2056731"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spcAft>
                <a:spcPts val="300"/>
              </a:spcAft>
              <a:buFont typeface="Wingdings" pitchFamily="2" charset="2"/>
              <a:buNone/>
            </a:pPr>
            <a:r>
              <a:rPr lang="en-US" sz="1300" dirty="0">
                <a:latin typeface="DIN" pitchFamily="50" charset="0"/>
              </a:rPr>
              <a:t>Legal transaction; green line indicates the connection between FGs of the consecutive FGLs.  O indicates parallel multicast messages.</a:t>
            </a:r>
          </a:p>
        </p:txBody>
      </p:sp>
      <p:grpSp>
        <p:nvGrpSpPr>
          <p:cNvPr id="252" name="Group 251"/>
          <p:cNvGrpSpPr/>
          <p:nvPr/>
        </p:nvGrpSpPr>
        <p:grpSpPr>
          <a:xfrm>
            <a:off x="6843726" y="3177969"/>
            <a:ext cx="1221905" cy="427655"/>
            <a:chOff x="7738767" y="1367020"/>
            <a:chExt cx="1221905" cy="427655"/>
          </a:xfrm>
        </p:grpSpPr>
        <p:sp>
          <p:nvSpPr>
            <p:cNvPr id="253" name="Oval 252"/>
            <p:cNvSpPr/>
            <p:nvPr/>
          </p:nvSpPr>
          <p:spPr>
            <a:xfrm>
              <a:off x="7800975" y="1411364"/>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254" name="Oval 253"/>
            <p:cNvSpPr/>
            <p:nvPr/>
          </p:nvSpPr>
          <p:spPr>
            <a:xfrm>
              <a:off x="8743855" y="1396971"/>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255" name="Oval 254"/>
            <p:cNvSpPr/>
            <p:nvPr/>
          </p:nvSpPr>
          <p:spPr>
            <a:xfrm>
              <a:off x="8743855" y="1668455"/>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256" name="Oval 255"/>
            <p:cNvSpPr/>
            <p:nvPr/>
          </p:nvSpPr>
          <p:spPr>
            <a:xfrm>
              <a:off x="7800975" y="1634642"/>
              <a:ext cx="142713" cy="1093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cxnSp>
          <p:nvCxnSpPr>
            <p:cNvPr id="257" name="Straight Arrow Connector 256"/>
            <p:cNvCxnSpPr>
              <a:stCxn id="253" idx="6"/>
              <a:endCxn id="254" idx="2"/>
            </p:cNvCxnSpPr>
            <p:nvPr/>
          </p:nvCxnSpPr>
          <p:spPr>
            <a:xfrm flipV="1">
              <a:off x="7943687" y="14516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8" name="Straight Arrow Connector 257"/>
            <p:cNvCxnSpPr>
              <a:stCxn id="253" idx="6"/>
              <a:endCxn id="255" idx="2"/>
            </p:cNvCxnSpPr>
            <p:nvPr/>
          </p:nvCxnSpPr>
          <p:spPr>
            <a:xfrm>
              <a:off x="7943687" y="1466057"/>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9" name="Straight Arrow Connector 258"/>
            <p:cNvCxnSpPr>
              <a:stCxn id="256" idx="6"/>
              <a:endCxn id="254" idx="2"/>
            </p:cNvCxnSpPr>
            <p:nvPr/>
          </p:nvCxnSpPr>
          <p:spPr>
            <a:xfrm flipV="1">
              <a:off x="7943687" y="14516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0" name="Straight Arrow Connector 259"/>
            <p:cNvCxnSpPr>
              <a:stCxn id="256" idx="6"/>
              <a:endCxn id="255" idx="2"/>
            </p:cNvCxnSpPr>
            <p:nvPr/>
          </p:nvCxnSpPr>
          <p:spPr>
            <a:xfrm>
              <a:off x="7943687" y="1689335"/>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1" name="Left Bracket 260"/>
            <p:cNvSpPr/>
            <p:nvPr/>
          </p:nvSpPr>
          <p:spPr>
            <a:xfrm>
              <a:off x="7738767" y="1367020"/>
              <a:ext cx="36593" cy="42765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262" name="Right Bracket 261"/>
            <p:cNvSpPr/>
            <p:nvPr/>
          </p:nvSpPr>
          <p:spPr>
            <a:xfrm>
              <a:off x="8928040" y="1367020"/>
              <a:ext cx="32632" cy="419991"/>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63" name="Group 262"/>
          <p:cNvGrpSpPr/>
          <p:nvPr/>
        </p:nvGrpSpPr>
        <p:grpSpPr>
          <a:xfrm>
            <a:off x="8589043" y="3175469"/>
            <a:ext cx="1289295" cy="436290"/>
            <a:chOff x="9645429" y="2757465"/>
            <a:chExt cx="1289295" cy="436290"/>
          </a:xfrm>
        </p:grpSpPr>
        <p:sp>
          <p:nvSpPr>
            <p:cNvPr id="264" name="Oval 263"/>
            <p:cNvSpPr/>
            <p:nvPr/>
          </p:nvSpPr>
          <p:spPr>
            <a:xfrm>
              <a:off x="9743015" y="2795838"/>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265" name="Oval 264"/>
            <p:cNvSpPr/>
            <p:nvPr/>
          </p:nvSpPr>
          <p:spPr>
            <a:xfrm>
              <a:off x="10685895" y="2798696"/>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266" name="Oval 265"/>
            <p:cNvSpPr/>
            <p:nvPr/>
          </p:nvSpPr>
          <p:spPr>
            <a:xfrm>
              <a:off x="10685895" y="3070181"/>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267" name="Oval 266"/>
            <p:cNvSpPr/>
            <p:nvPr/>
          </p:nvSpPr>
          <p:spPr>
            <a:xfrm>
              <a:off x="9743015" y="3070871"/>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268" name="Left Brace 267"/>
            <p:cNvSpPr/>
            <p:nvPr/>
          </p:nvSpPr>
          <p:spPr>
            <a:xfrm>
              <a:off x="9645429" y="2757465"/>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9" name="Left Brace 268"/>
            <p:cNvSpPr/>
            <p:nvPr/>
          </p:nvSpPr>
          <p:spPr>
            <a:xfrm flipH="1">
              <a:off x="10870081" y="2766100"/>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70" name="Straight Arrow Connector 269"/>
            <p:cNvCxnSpPr>
              <a:stCxn id="264" idx="6"/>
              <a:endCxn id="265" idx="2"/>
            </p:cNvCxnSpPr>
            <p:nvPr/>
          </p:nvCxnSpPr>
          <p:spPr>
            <a:xfrm>
              <a:off x="9885728" y="2850531"/>
              <a:ext cx="800167" cy="2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1" name="Straight Arrow Connector 270"/>
            <p:cNvCxnSpPr>
              <a:stCxn id="264" idx="6"/>
              <a:endCxn id="266" idx="2"/>
            </p:cNvCxnSpPr>
            <p:nvPr/>
          </p:nvCxnSpPr>
          <p:spPr>
            <a:xfrm>
              <a:off x="9885728" y="2850531"/>
              <a:ext cx="800167" cy="274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2" name="Straight Arrow Connector 271"/>
            <p:cNvCxnSpPr>
              <a:stCxn id="267" idx="6"/>
              <a:endCxn id="265" idx="2"/>
            </p:cNvCxnSpPr>
            <p:nvPr/>
          </p:nvCxnSpPr>
          <p:spPr>
            <a:xfrm flipV="1">
              <a:off x="9885728" y="2853389"/>
              <a:ext cx="800167" cy="272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3" name="Straight Arrow Connector 272"/>
            <p:cNvCxnSpPr>
              <a:stCxn id="267" idx="6"/>
              <a:endCxn id="266" idx="2"/>
            </p:cNvCxnSpPr>
            <p:nvPr/>
          </p:nvCxnSpPr>
          <p:spPr>
            <a:xfrm flipV="1">
              <a:off x="9885728" y="3124874"/>
              <a:ext cx="800167" cy="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74" name="Group 273"/>
          <p:cNvGrpSpPr/>
          <p:nvPr/>
        </p:nvGrpSpPr>
        <p:grpSpPr>
          <a:xfrm>
            <a:off x="10387588" y="3179707"/>
            <a:ext cx="1289294" cy="436290"/>
            <a:chOff x="7703389" y="2950453"/>
            <a:chExt cx="1289294" cy="436290"/>
          </a:xfrm>
        </p:grpSpPr>
        <p:sp>
          <p:nvSpPr>
            <p:cNvPr id="275" name="Oval 274"/>
            <p:cNvSpPr/>
            <p:nvPr/>
          </p:nvSpPr>
          <p:spPr>
            <a:xfrm>
              <a:off x="7800975" y="2988825"/>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276" name="Oval 275"/>
            <p:cNvSpPr/>
            <p:nvPr/>
          </p:nvSpPr>
          <p:spPr>
            <a:xfrm>
              <a:off x="8743855" y="2983058"/>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277" name="Oval 276"/>
            <p:cNvSpPr/>
            <p:nvPr/>
          </p:nvSpPr>
          <p:spPr>
            <a:xfrm>
              <a:off x="8743855" y="3254543"/>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278" name="Oval 277"/>
            <p:cNvSpPr/>
            <p:nvPr/>
          </p:nvSpPr>
          <p:spPr>
            <a:xfrm>
              <a:off x="7800975" y="3255233"/>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279" name="Left Brace 278"/>
            <p:cNvSpPr/>
            <p:nvPr/>
          </p:nvSpPr>
          <p:spPr>
            <a:xfrm>
              <a:off x="7703389" y="2950453"/>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0" name="Left Brace 279"/>
            <p:cNvSpPr/>
            <p:nvPr/>
          </p:nvSpPr>
          <p:spPr>
            <a:xfrm flipH="1">
              <a:off x="8928040" y="2959088"/>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81" name="Straight Arrow Connector 280"/>
            <p:cNvCxnSpPr>
              <a:stCxn id="275" idx="6"/>
              <a:endCxn id="276" idx="2"/>
            </p:cNvCxnSpPr>
            <p:nvPr/>
          </p:nvCxnSpPr>
          <p:spPr>
            <a:xfrm flipV="1">
              <a:off x="7943688" y="3037751"/>
              <a:ext cx="800167" cy="5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2" name="Straight Arrow Connector 281"/>
            <p:cNvCxnSpPr>
              <a:stCxn id="275" idx="6"/>
              <a:endCxn id="277" idx="2"/>
            </p:cNvCxnSpPr>
            <p:nvPr/>
          </p:nvCxnSpPr>
          <p:spPr>
            <a:xfrm>
              <a:off x="7943688" y="3043518"/>
              <a:ext cx="800167" cy="265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3" name="Straight Arrow Connector 282"/>
            <p:cNvCxnSpPr>
              <a:stCxn id="278" idx="6"/>
              <a:endCxn id="276" idx="2"/>
            </p:cNvCxnSpPr>
            <p:nvPr/>
          </p:nvCxnSpPr>
          <p:spPr>
            <a:xfrm flipV="1">
              <a:off x="7943688" y="3037751"/>
              <a:ext cx="800167" cy="272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p:cNvCxnSpPr>
              <a:stCxn id="278" idx="6"/>
              <a:endCxn id="277" idx="2"/>
            </p:cNvCxnSpPr>
            <p:nvPr/>
          </p:nvCxnSpPr>
          <p:spPr>
            <a:xfrm flipV="1">
              <a:off x="7943688" y="3309236"/>
              <a:ext cx="800167" cy="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5" name="Straight Arrow Connector 14"/>
          <p:cNvCxnSpPr>
            <a:stCxn id="254" idx="6"/>
            <a:endCxn id="264" idx="2"/>
          </p:cNvCxnSpPr>
          <p:nvPr/>
        </p:nvCxnSpPr>
        <p:spPr>
          <a:xfrm>
            <a:off x="7991527" y="3262613"/>
            <a:ext cx="695102" cy="592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5" name="Straight Arrow Connector 284"/>
          <p:cNvCxnSpPr>
            <a:stCxn id="255" idx="6"/>
            <a:endCxn id="267" idx="2"/>
          </p:cNvCxnSpPr>
          <p:nvPr/>
        </p:nvCxnSpPr>
        <p:spPr>
          <a:xfrm>
            <a:off x="7991527" y="3534097"/>
            <a:ext cx="695102" cy="94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6" name="Straight Arrow Connector 285"/>
          <p:cNvCxnSpPr>
            <a:stCxn id="265" idx="6"/>
            <a:endCxn id="275" idx="2"/>
          </p:cNvCxnSpPr>
          <p:nvPr/>
        </p:nvCxnSpPr>
        <p:spPr>
          <a:xfrm>
            <a:off x="9772222" y="3271393"/>
            <a:ext cx="712952" cy="137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7" name="Straight Arrow Connector 286"/>
          <p:cNvCxnSpPr>
            <a:stCxn id="266" idx="6"/>
            <a:endCxn id="278" idx="2"/>
          </p:cNvCxnSpPr>
          <p:nvPr/>
        </p:nvCxnSpPr>
        <p:spPr>
          <a:xfrm flipV="1">
            <a:off x="9772222" y="3539180"/>
            <a:ext cx="712952" cy="369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2" name="Oval 21"/>
          <p:cNvSpPr/>
          <p:nvPr/>
        </p:nvSpPr>
        <p:spPr>
          <a:xfrm>
            <a:off x="8902097" y="3201356"/>
            <a:ext cx="95252" cy="141981"/>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288" name="Oval 287"/>
          <p:cNvSpPr/>
          <p:nvPr/>
        </p:nvSpPr>
        <p:spPr>
          <a:xfrm>
            <a:off x="8907855" y="3431390"/>
            <a:ext cx="95252" cy="141981"/>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289" name="Oval 288"/>
          <p:cNvSpPr/>
          <p:nvPr/>
        </p:nvSpPr>
        <p:spPr>
          <a:xfrm>
            <a:off x="11159241" y="3207114"/>
            <a:ext cx="95252" cy="141981"/>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290" name="Oval 289"/>
          <p:cNvSpPr/>
          <p:nvPr/>
        </p:nvSpPr>
        <p:spPr>
          <a:xfrm>
            <a:off x="11164999" y="3437148"/>
            <a:ext cx="95252" cy="141981"/>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291" name="Content Placeholder 1"/>
          <p:cNvSpPr txBox="1">
            <a:spLocks/>
          </p:cNvSpPr>
          <p:nvPr/>
        </p:nvSpPr>
        <p:spPr>
          <a:xfrm>
            <a:off x="199179" y="3779452"/>
            <a:ext cx="6537211" cy="515509"/>
          </a:xfrm>
          <a:prstGeom prst="rect">
            <a:avLst/>
          </a:prstGeom>
        </p:spPr>
        <p:txBody>
          <a:bodyPr/>
          <a:lstStyle>
            <a:lvl1pPr marL="341839" indent="-341839" algn="l" defTabSz="455785" rtl="0" eaLnBrk="1" fontAlgn="base" hangingPunct="1">
              <a:spcBef>
                <a:spcPct val="20000"/>
              </a:spcBef>
              <a:spcAft>
                <a:spcPct val="0"/>
              </a:spcAft>
              <a:buClr>
                <a:schemeClr val="bg1"/>
              </a:buClr>
              <a:buFont typeface="Wingdings" pitchFamily="2" charset="2"/>
              <a:buChar char="§"/>
              <a:defRPr sz="2000" kern="1200">
                <a:solidFill>
                  <a:schemeClr val="bg1"/>
                </a:solidFill>
                <a:latin typeface="DIN Light" pitchFamily="50" charset="0"/>
                <a:ea typeface="+mn-ea"/>
                <a:cs typeface="Arial" pitchFamily="34" charset="0"/>
              </a:defRPr>
            </a:lvl1pPr>
            <a:lvl2pPr marL="742077" indent="-284866" algn="l" defTabSz="455785" rtl="0" eaLnBrk="1" fontAlgn="base" hangingPunct="1">
              <a:spcBef>
                <a:spcPct val="20000"/>
              </a:spcBef>
              <a:spcAft>
                <a:spcPct val="0"/>
              </a:spcAft>
              <a:buClr>
                <a:schemeClr val="bg1"/>
              </a:buClr>
              <a:buFont typeface="Arial" pitchFamily="34" charset="0"/>
              <a:buChar char="–"/>
              <a:defRPr sz="1800" kern="1200">
                <a:solidFill>
                  <a:schemeClr val="bg1"/>
                </a:solidFill>
                <a:latin typeface="DIN Light" pitchFamily="50" charset="0"/>
                <a:ea typeface="+mn-ea"/>
                <a:cs typeface="Arial" pitchFamily="34" charset="0"/>
              </a:defRPr>
            </a:lvl2pPr>
            <a:lvl3pPr marL="1142312"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3pPr>
            <a:lvl4pPr marL="1599523"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4pPr>
            <a:lvl5pPr marL="2056731"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spcAft>
                <a:spcPts val="300"/>
              </a:spcAft>
              <a:buFont typeface="Wingdings" pitchFamily="2" charset="2"/>
              <a:buNone/>
            </a:pPr>
            <a:r>
              <a:rPr lang="en-US" sz="1300" dirty="0">
                <a:latin typeface="DIN" pitchFamily="50" charset="0"/>
              </a:rPr>
              <a:t>Illegal because MCFG in third FGL cannot match with UCFG of the second FGL.  Even if we make the second UCFG MCFG, their transaction expansion labels are different.  Rx of request and </a:t>
            </a:r>
            <a:r>
              <a:rPr lang="en-US" sz="1300" dirty="0" err="1">
                <a:latin typeface="DIN" pitchFamily="50" charset="0"/>
              </a:rPr>
              <a:t>tx</a:t>
            </a:r>
            <a:r>
              <a:rPr lang="en-US" sz="1300" dirty="0">
                <a:latin typeface="DIN" pitchFamily="50" charset="0"/>
              </a:rPr>
              <a:t> of response MCFGs must have same rule.</a:t>
            </a:r>
          </a:p>
        </p:txBody>
      </p:sp>
      <p:grpSp>
        <p:nvGrpSpPr>
          <p:cNvPr id="292" name="Group 291"/>
          <p:cNvGrpSpPr/>
          <p:nvPr/>
        </p:nvGrpSpPr>
        <p:grpSpPr>
          <a:xfrm>
            <a:off x="6843726" y="3823065"/>
            <a:ext cx="1234991" cy="427655"/>
            <a:chOff x="7738767" y="1367020"/>
            <a:chExt cx="1234991" cy="427655"/>
          </a:xfrm>
        </p:grpSpPr>
        <p:sp>
          <p:nvSpPr>
            <p:cNvPr id="293" name="Oval 292"/>
            <p:cNvSpPr/>
            <p:nvPr/>
          </p:nvSpPr>
          <p:spPr>
            <a:xfrm>
              <a:off x="7800975" y="1411364"/>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294" name="Oval 293"/>
            <p:cNvSpPr/>
            <p:nvPr/>
          </p:nvSpPr>
          <p:spPr>
            <a:xfrm>
              <a:off x="8743855" y="1396971"/>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296" name="Oval 295"/>
            <p:cNvSpPr/>
            <p:nvPr/>
          </p:nvSpPr>
          <p:spPr>
            <a:xfrm>
              <a:off x="7800975" y="1634642"/>
              <a:ext cx="142713" cy="1093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cxnSp>
          <p:nvCxnSpPr>
            <p:cNvPr id="297" name="Straight Arrow Connector 296"/>
            <p:cNvCxnSpPr>
              <a:stCxn id="293" idx="6"/>
              <a:endCxn id="294" idx="2"/>
            </p:cNvCxnSpPr>
            <p:nvPr/>
          </p:nvCxnSpPr>
          <p:spPr>
            <a:xfrm flipV="1">
              <a:off x="7943687" y="14516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9" name="Straight Arrow Connector 298"/>
            <p:cNvCxnSpPr>
              <a:stCxn id="296" idx="6"/>
              <a:endCxn id="294" idx="2"/>
            </p:cNvCxnSpPr>
            <p:nvPr/>
          </p:nvCxnSpPr>
          <p:spPr>
            <a:xfrm flipV="1">
              <a:off x="7943687" y="14516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1" name="Left Bracket 300"/>
            <p:cNvSpPr/>
            <p:nvPr/>
          </p:nvSpPr>
          <p:spPr>
            <a:xfrm>
              <a:off x="7738767" y="1367020"/>
              <a:ext cx="36593" cy="42765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02" name="Right Bracket 301"/>
            <p:cNvSpPr/>
            <p:nvPr/>
          </p:nvSpPr>
          <p:spPr>
            <a:xfrm>
              <a:off x="8928039" y="1367020"/>
              <a:ext cx="45719" cy="206637"/>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14" name="Group 313"/>
          <p:cNvGrpSpPr/>
          <p:nvPr/>
        </p:nvGrpSpPr>
        <p:grpSpPr>
          <a:xfrm>
            <a:off x="10387588" y="3824803"/>
            <a:ext cx="1289294" cy="436290"/>
            <a:chOff x="7703389" y="2950453"/>
            <a:chExt cx="1289294" cy="436290"/>
          </a:xfrm>
        </p:grpSpPr>
        <p:sp>
          <p:nvSpPr>
            <p:cNvPr id="315" name="Oval 314"/>
            <p:cNvSpPr/>
            <p:nvPr/>
          </p:nvSpPr>
          <p:spPr>
            <a:xfrm>
              <a:off x="7800975" y="2971891"/>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316" name="Oval 315"/>
            <p:cNvSpPr/>
            <p:nvPr/>
          </p:nvSpPr>
          <p:spPr>
            <a:xfrm>
              <a:off x="8743855" y="2983058"/>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317" name="Oval 316"/>
            <p:cNvSpPr/>
            <p:nvPr/>
          </p:nvSpPr>
          <p:spPr>
            <a:xfrm>
              <a:off x="8743855" y="3254543"/>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318" name="Oval 317"/>
            <p:cNvSpPr/>
            <p:nvPr/>
          </p:nvSpPr>
          <p:spPr>
            <a:xfrm>
              <a:off x="7800975" y="3255233"/>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319" name="Left Brace 318"/>
            <p:cNvSpPr/>
            <p:nvPr/>
          </p:nvSpPr>
          <p:spPr>
            <a:xfrm>
              <a:off x="7703389" y="2950453"/>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0" name="Left Brace 319"/>
            <p:cNvSpPr/>
            <p:nvPr/>
          </p:nvSpPr>
          <p:spPr>
            <a:xfrm flipH="1">
              <a:off x="8928040" y="2959088"/>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21" name="Straight Arrow Connector 320"/>
            <p:cNvCxnSpPr>
              <a:stCxn id="315" idx="6"/>
              <a:endCxn id="316" idx="2"/>
            </p:cNvCxnSpPr>
            <p:nvPr/>
          </p:nvCxnSpPr>
          <p:spPr>
            <a:xfrm>
              <a:off x="7943688" y="3026584"/>
              <a:ext cx="800167" cy="11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2" name="Straight Arrow Connector 321"/>
            <p:cNvCxnSpPr>
              <a:stCxn id="315" idx="6"/>
              <a:endCxn id="317" idx="2"/>
            </p:cNvCxnSpPr>
            <p:nvPr/>
          </p:nvCxnSpPr>
          <p:spPr>
            <a:xfrm>
              <a:off x="7943688" y="3026584"/>
              <a:ext cx="800167" cy="282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3" name="Straight Arrow Connector 322"/>
            <p:cNvCxnSpPr>
              <a:stCxn id="318" idx="6"/>
              <a:endCxn id="316" idx="2"/>
            </p:cNvCxnSpPr>
            <p:nvPr/>
          </p:nvCxnSpPr>
          <p:spPr>
            <a:xfrm flipV="1">
              <a:off x="7943688" y="3037751"/>
              <a:ext cx="800167" cy="272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4" name="Straight Arrow Connector 323"/>
            <p:cNvCxnSpPr>
              <a:stCxn id="318" idx="6"/>
              <a:endCxn id="317" idx="2"/>
            </p:cNvCxnSpPr>
            <p:nvPr/>
          </p:nvCxnSpPr>
          <p:spPr>
            <a:xfrm flipV="1">
              <a:off x="7943688" y="3309236"/>
              <a:ext cx="800167" cy="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44" name="Group 343"/>
          <p:cNvGrpSpPr/>
          <p:nvPr/>
        </p:nvGrpSpPr>
        <p:grpSpPr>
          <a:xfrm>
            <a:off x="8616584" y="3818167"/>
            <a:ext cx="1234991" cy="211536"/>
            <a:chOff x="7738767" y="1367021"/>
            <a:chExt cx="1234991" cy="211536"/>
          </a:xfrm>
        </p:grpSpPr>
        <p:sp>
          <p:nvSpPr>
            <p:cNvPr id="345" name="Oval 344"/>
            <p:cNvSpPr/>
            <p:nvPr/>
          </p:nvSpPr>
          <p:spPr>
            <a:xfrm>
              <a:off x="7800975" y="1411364"/>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346" name="Oval 345"/>
            <p:cNvSpPr/>
            <p:nvPr/>
          </p:nvSpPr>
          <p:spPr>
            <a:xfrm>
              <a:off x="8743855" y="1414223"/>
              <a:ext cx="142713" cy="10938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cxnSp>
          <p:nvCxnSpPr>
            <p:cNvPr id="349" name="Straight Arrow Connector 348"/>
            <p:cNvCxnSpPr>
              <a:stCxn id="345" idx="6"/>
              <a:endCxn id="346" idx="2"/>
            </p:cNvCxnSpPr>
            <p:nvPr/>
          </p:nvCxnSpPr>
          <p:spPr>
            <a:xfrm>
              <a:off x="7943688" y="1466057"/>
              <a:ext cx="800167" cy="2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3" name="Left Bracket 352"/>
            <p:cNvSpPr/>
            <p:nvPr/>
          </p:nvSpPr>
          <p:spPr>
            <a:xfrm>
              <a:off x="7738767" y="1367021"/>
              <a:ext cx="45719" cy="211536"/>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54" name="Right Bracket 353"/>
            <p:cNvSpPr/>
            <p:nvPr/>
          </p:nvSpPr>
          <p:spPr>
            <a:xfrm>
              <a:off x="8928039" y="1367021"/>
              <a:ext cx="45719" cy="211535"/>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63" name="Group 362"/>
          <p:cNvGrpSpPr/>
          <p:nvPr/>
        </p:nvGrpSpPr>
        <p:grpSpPr>
          <a:xfrm>
            <a:off x="8622617" y="4120679"/>
            <a:ext cx="1221905" cy="419991"/>
            <a:chOff x="7738767" y="1367020"/>
            <a:chExt cx="1221905" cy="419991"/>
          </a:xfrm>
        </p:grpSpPr>
        <p:sp>
          <p:nvSpPr>
            <p:cNvPr id="364" name="Oval 363"/>
            <p:cNvSpPr/>
            <p:nvPr/>
          </p:nvSpPr>
          <p:spPr>
            <a:xfrm>
              <a:off x="7800975" y="1396124"/>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365" name="Oval 364"/>
            <p:cNvSpPr/>
            <p:nvPr/>
          </p:nvSpPr>
          <p:spPr>
            <a:xfrm>
              <a:off x="8743855" y="1396971"/>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366" name="Oval 365"/>
            <p:cNvSpPr/>
            <p:nvPr/>
          </p:nvSpPr>
          <p:spPr>
            <a:xfrm>
              <a:off x="8743855" y="1668455"/>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cxnSp>
          <p:nvCxnSpPr>
            <p:cNvPr id="368" name="Straight Arrow Connector 367"/>
            <p:cNvCxnSpPr>
              <a:stCxn id="364" idx="6"/>
              <a:endCxn id="365" idx="2"/>
            </p:cNvCxnSpPr>
            <p:nvPr/>
          </p:nvCxnSpPr>
          <p:spPr>
            <a:xfrm>
              <a:off x="7943688" y="1450817"/>
              <a:ext cx="800167" cy="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9" name="Straight Arrow Connector 368"/>
            <p:cNvCxnSpPr>
              <a:stCxn id="364" idx="6"/>
              <a:endCxn id="366" idx="2"/>
            </p:cNvCxnSpPr>
            <p:nvPr/>
          </p:nvCxnSpPr>
          <p:spPr>
            <a:xfrm>
              <a:off x="7943688" y="1450817"/>
              <a:ext cx="800167" cy="272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2" name="Left Bracket 371"/>
            <p:cNvSpPr/>
            <p:nvPr/>
          </p:nvSpPr>
          <p:spPr>
            <a:xfrm>
              <a:off x="7738767" y="1367020"/>
              <a:ext cx="45719" cy="208737"/>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373" name="Right Bracket 372"/>
            <p:cNvSpPr/>
            <p:nvPr/>
          </p:nvSpPr>
          <p:spPr>
            <a:xfrm>
              <a:off x="8928040" y="1367020"/>
              <a:ext cx="32632" cy="419991"/>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3" name="TextBox 22"/>
          <p:cNvSpPr txBox="1"/>
          <p:nvPr/>
        </p:nvSpPr>
        <p:spPr bwMode="auto">
          <a:xfrm>
            <a:off x="9364134" y="4176060"/>
            <a:ext cx="428322" cy="307777"/>
          </a:xfrm>
          <a:prstGeom prst="rect">
            <a:avLst/>
          </a:prstGeom>
          <a:noFill/>
          <a:ln w="9525">
            <a:noFill/>
            <a:miter lim="800000"/>
            <a:headEnd/>
            <a:tailEnd/>
          </a:ln>
        </p:spPr>
        <p:txBody>
          <a:bodyPr wrap="none" rtlCol="0">
            <a:spAutoFit/>
          </a:bodyPr>
          <a:lstStyle/>
          <a:p>
            <a:r>
              <a:rPr lang="en-US" sz="1400" b="1" dirty="0">
                <a:solidFill>
                  <a:srgbClr val="FFFF00"/>
                </a:solidFill>
                <a:cs typeface="Arial" charset="0"/>
              </a:rPr>
              <a:t>1@</a:t>
            </a:r>
            <a:endParaRPr lang="en-US" sz="1800" b="1" dirty="0">
              <a:solidFill>
                <a:srgbClr val="FFFF00"/>
              </a:solidFill>
              <a:cs typeface="Arial" charset="0"/>
            </a:endParaRPr>
          </a:p>
        </p:txBody>
      </p:sp>
      <p:sp>
        <p:nvSpPr>
          <p:cNvPr id="375" name="TextBox 374"/>
          <p:cNvSpPr txBox="1"/>
          <p:nvPr/>
        </p:nvSpPr>
        <p:spPr bwMode="auto">
          <a:xfrm>
            <a:off x="10465154" y="3894843"/>
            <a:ext cx="428322" cy="307777"/>
          </a:xfrm>
          <a:prstGeom prst="rect">
            <a:avLst/>
          </a:prstGeom>
          <a:noFill/>
          <a:ln w="9525">
            <a:noFill/>
            <a:miter lim="800000"/>
            <a:headEnd/>
            <a:tailEnd/>
          </a:ln>
        </p:spPr>
        <p:txBody>
          <a:bodyPr wrap="none" rtlCol="0">
            <a:spAutoFit/>
          </a:bodyPr>
          <a:lstStyle/>
          <a:p>
            <a:r>
              <a:rPr lang="en-US" sz="1400" b="1" dirty="0">
                <a:solidFill>
                  <a:srgbClr val="FFFF00"/>
                </a:solidFill>
                <a:cs typeface="Arial" charset="0"/>
              </a:rPr>
              <a:t>2@</a:t>
            </a:r>
            <a:endParaRPr lang="en-US" sz="1800" b="1" dirty="0">
              <a:solidFill>
                <a:srgbClr val="FFFF00"/>
              </a:solidFill>
              <a:cs typeface="Arial" charset="0"/>
            </a:endParaRPr>
          </a:p>
        </p:txBody>
      </p:sp>
      <p:sp>
        <p:nvSpPr>
          <p:cNvPr id="424" name="Content Placeholder 1"/>
          <p:cNvSpPr txBox="1">
            <a:spLocks/>
          </p:cNvSpPr>
          <p:nvPr/>
        </p:nvSpPr>
        <p:spPr>
          <a:xfrm>
            <a:off x="199179" y="4684212"/>
            <a:ext cx="6537211" cy="515509"/>
          </a:xfrm>
          <a:prstGeom prst="rect">
            <a:avLst/>
          </a:prstGeom>
        </p:spPr>
        <p:txBody>
          <a:bodyPr/>
          <a:lstStyle>
            <a:lvl1pPr marL="341839" indent="-341839" algn="l" defTabSz="455785" rtl="0" eaLnBrk="1" fontAlgn="base" hangingPunct="1">
              <a:spcBef>
                <a:spcPct val="20000"/>
              </a:spcBef>
              <a:spcAft>
                <a:spcPct val="0"/>
              </a:spcAft>
              <a:buClr>
                <a:schemeClr val="bg1"/>
              </a:buClr>
              <a:buFont typeface="Wingdings" pitchFamily="2" charset="2"/>
              <a:buChar char="§"/>
              <a:defRPr sz="2000" kern="1200">
                <a:solidFill>
                  <a:schemeClr val="bg1"/>
                </a:solidFill>
                <a:latin typeface="DIN Light" pitchFamily="50" charset="0"/>
                <a:ea typeface="+mn-ea"/>
                <a:cs typeface="Arial" pitchFamily="34" charset="0"/>
              </a:defRPr>
            </a:lvl1pPr>
            <a:lvl2pPr marL="742077" indent="-284866" algn="l" defTabSz="455785" rtl="0" eaLnBrk="1" fontAlgn="base" hangingPunct="1">
              <a:spcBef>
                <a:spcPct val="20000"/>
              </a:spcBef>
              <a:spcAft>
                <a:spcPct val="0"/>
              </a:spcAft>
              <a:buClr>
                <a:schemeClr val="bg1"/>
              </a:buClr>
              <a:buFont typeface="Arial" pitchFamily="34" charset="0"/>
              <a:buChar char="–"/>
              <a:defRPr sz="1800" kern="1200">
                <a:solidFill>
                  <a:schemeClr val="bg1"/>
                </a:solidFill>
                <a:latin typeface="DIN Light" pitchFamily="50" charset="0"/>
                <a:ea typeface="+mn-ea"/>
                <a:cs typeface="Arial" pitchFamily="34" charset="0"/>
              </a:defRPr>
            </a:lvl2pPr>
            <a:lvl3pPr marL="1142312"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3pPr>
            <a:lvl4pPr marL="1599523"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4pPr>
            <a:lvl5pPr marL="2056731"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spcAft>
                <a:spcPts val="300"/>
              </a:spcAft>
              <a:buFont typeface="Wingdings" pitchFamily="2" charset="2"/>
              <a:buNone/>
            </a:pPr>
            <a:r>
              <a:rPr lang="en-US" sz="1300" dirty="0">
                <a:latin typeface="DIN" pitchFamily="50" charset="0"/>
              </a:rPr>
              <a:t>Illegal because same expansion rule label is used at different host/bridge group.  Different host/bridge groups must use different labels.</a:t>
            </a:r>
          </a:p>
        </p:txBody>
      </p:sp>
      <p:grpSp>
        <p:nvGrpSpPr>
          <p:cNvPr id="425" name="Group 424"/>
          <p:cNvGrpSpPr/>
          <p:nvPr/>
        </p:nvGrpSpPr>
        <p:grpSpPr>
          <a:xfrm>
            <a:off x="6843726" y="4778627"/>
            <a:ext cx="1221905" cy="427655"/>
            <a:chOff x="7738767" y="1367020"/>
            <a:chExt cx="1221905" cy="427655"/>
          </a:xfrm>
        </p:grpSpPr>
        <p:sp>
          <p:nvSpPr>
            <p:cNvPr id="426" name="Oval 425"/>
            <p:cNvSpPr/>
            <p:nvPr/>
          </p:nvSpPr>
          <p:spPr>
            <a:xfrm>
              <a:off x="7800975" y="1411364"/>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427" name="Oval 426"/>
            <p:cNvSpPr/>
            <p:nvPr/>
          </p:nvSpPr>
          <p:spPr>
            <a:xfrm>
              <a:off x="8743855" y="1396971"/>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428" name="Oval 427"/>
            <p:cNvSpPr/>
            <p:nvPr/>
          </p:nvSpPr>
          <p:spPr>
            <a:xfrm>
              <a:off x="8743855" y="1668455"/>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429" name="Oval 428"/>
            <p:cNvSpPr/>
            <p:nvPr/>
          </p:nvSpPr>
          <p:spPr>
            <a:xfrm>
              <a:off x="7800975" y="1634642"/>
              <a:ext cx="142713" cy="1093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cxnSp>
          <p:nvCxnSpPr>
            <p:cNvPr id="430" name="Straight Arrow Connector 429"/>
            <p:cNvCxnSpPr>
              <a:stCxn id="426" idx="6"/>
              <a:endCxn id="427" idx="2"/>
            </p:cNvCxnSpPr>
            <p:nvPr/>
          </p:nvCxnSpPr>
          <p:spPr>
            <a:xfrm flipV="1">
              <a:off x="7943687" y="14516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1" name="Straight Arrow Connector 430"/>
            <p:cNvCxnSpPr>
              <a:stCxn id="426" idx="6"/>
              <a:endCxn id="428" idx="2"/>
            </p:cNvCxnSpPr>
            <p:nvPr/>
          </p:nvCxnSpPr>
          <p:spPr>
            <a:xfrm>
              <a:off x="7943687" y="1466057"/>
              <a:ext cx="800168" cy="25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2" name="Straight Arrow Connector 431"/>
            <p:cNvCxnSpPr>
              <a:stCxn id="429" idx="6"/>
              <a:endCxn id="427" idx="2"/>
            </p:cNvCxnSpPr>
            <p:nvPr/>
          </p:nvCxnSpPr>
          <p:spPr>
            <a:xfrm flipV="1">
              <a:off x="7943687" y="14516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3" name="Straight Arrow Connector 432"/>
            <p:cNvCxnSpPr>
              <a:stCxn id="429" idx="6"/>
              <a:endCxn id="428" idx="2"/>
            </p:cNvCxnSpPr>
            <p:nvPr/>
          </p:nvCxnSpPr>
          <p:spPr>
            <a:xfrm>
              <a:off x="7943687" y="1689335"/>
              <a:ext cx="800168" cy="3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4" name="Left Bracket 433"/>
            <p:cNvSpPr/>
            <p:nvPr/>
          </p:nvSpPr>
          <p:spPr>
            <a:xfrm>
              <a:off x="7738767" y="1367020"/>
              <a:ext cx="36593" cy="42765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435" name="Right Bracket 434"/>
            <p:cNvSpPr/>
            <p:nvPr/>
          </p:nvSpPr>
          <p:spPr>
            <a:xfrm>
              <a:off x="8928040" y="1367020"/>
              <a:ext cx="32632" cy="419991"/>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8589043" y="4776127"/>
            <a:ext cx="1289295" cy="436290"/>
            <a:chOff x="8589043" y="4776127"/>
            <a:chExt cx="1289295" cy="436290"/>
          </a:xfrm>
        </p:grpSpPr>
        <p:sp>
          <p:nvSpPr>
            <p:cNvPr id="437" name="Oval 436"/>
            <p:cNvSpPr/>
            <p:nvPr/>
          </p:nvSpPr>
          <p:spPr>
            <a:xfrm>
              <a:off x="8686629" y="4814500"/>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438" name="Oval 437"/>
            <p:cNvSpPr/>
            <p:nvPr/>
          </p:nvSpPr>
          <p:spPr>
            <a:xfrm>
              <a:off x="9629509" y="4817358"/>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439" name="Oval 438"/>
            <p:cNvSpPr/>
            <p:nvPr/>
          </p:nvSpPr>
          <p:spPr>
            <a:xfrm>
              <a:off x="9629509" y="5088843"/>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440" name="Oval 439"/>
            <p:cNvSpPr/>
            <p:nvPr/>
          </p:nvSpPr>
          <p:spPr>
            <a:xfrm>
              <a:off x="8686629" y="5089533"/>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441" name="Left Brace 440"/>
            <p:cNvSpPr/>
            <p:nvPr/>
          </p:nvSpPr>
          <p:spPr>
            <a:xfrm>
              <a:off x="8589043" y="4776127"/>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2" name="Left Brace 441"/>
            <p:cNvSpPr/>
            <p:nvPr/>
          </p:nvSpPr>
          <p:spPr>
            <a:xfrm flipH="1">
              <a:off x="9813695" y="4784762"/>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43" name="Straight Arrow Connector 442"/>
            <p:cNvCxnSpPr>
              <a:stCxn id="437" idx="6"/>
              <a:endCxn id="438" idx="2"/>
            </p:cNvCxnSpPr>
            <p:nvPr/>
          </p:nvCxnSpPr>
          <p:spPr>
            <a:xfrm>
              <a:off x="8829342" y="4869193"/>
              <a:ext cx="800167" cy="2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4" name="Straight Arrow Connector 443"/>
            <p:cNvCxnSpPr>
              <a:stCxn id="437" idx="6"/>
              <a:endCxn id="439" idx="2"/>
            </p:cNvCxnSpPr>
            <p:nvPr/>
          </p:nvCxnSpPr>
          <p:spPr>
            <a:xfrm>
              <a:off x="8829342" y="4869193"/>
              <a:ext cx="800167" cy="274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5" name="Straight Arrow Connector 444"/>
            <p:cNvCxnSpPr>
              <a:stCxn id="440" idx="6"/>
              <a:endCxn id="438" idx="2"/>
            </p:cNvCxnSpPr>
            <p:nvPr/>
          </p:nvCxnSpPr>
          <p:spPr>
            <a:xfrm flipV="1">
              <a:off x="8829342" y="4872051"/>
              <a:ext cx="800167" cy="272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6" name="Straight Arrow Connector 445"/>
            <p:cNvCxnSpPr>
              <a:stCxn id="440" idx="6"/>
              <a:endCxn id="439" idx="2"/>
            </p:cNvCxnSpPr>
            <p:nvPr/>
          </p:nvCxnSpPr>
          <p:spPr>
            <a:xfrm flipV="1">
              <a:off x="8829342" y="5143536"/>
              <a:ext cx="800167" cy="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47" name="Group 446"/>
          <p:cNvGrpSpPr/>
          <p:nvPr/>
        </p:nvGrpSpPr>
        <p:grpSpPr>
          <a:xfrm>
            <a:off x="10387588" y="4780365"/>
            <a:ext cx="1289294" cy="436290"/>
            <a:chOff x="7703389" y="2950453"/>
            <a:chExt cx="1289294" cy="436290"/>
          </a:xfrm>
        </p:grpSpPr>
        <p:sp>
          <p:nvSpPr>
            <p:cNvPr id="448" name="Oval 447"/>
            <p:cNvSpPr/>
            <p:nvPr/>
          </p:nvSpPr>
          <p:spPr>
            <a:xfrm>
              <a:off x="7800975" y="2988825"/>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449" name="Oval 448"/>
            <p:cNvSpPr/>
            <p:nvPr/>
          </p:nvSpPr>
          <p:spPr>
            <a:xfrm>
              <a:off x="8743855" y="2983058"/>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450" name="Oval 449"/>
            <p:cNvSpPr/>
            <p:nvPr/>
          </p:nvSpPr>
          <p:spPr>
            <a:xfrm>
              <a:off x="8743855" y="3254543"/>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451" name="Oval 450"/>
            <p:cNvSpPr/>
            <p:nvPr/>
          </p:nvSpPr>
          <p:spPr>
            <a:xfrm>
              <a:off x="7800975" y="3255233"/>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452" name="Left Brace 451"/>
            <p:cNvSpPr/>
            <p:nvPr/>
          </p:nvSpPr>
          <p:spPr>
            <a:xfrm>
              <a:off x="7703389" y="2950453"/>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3" name="Left Brace 452"/>
            <p:cNvSpPr/>
            <p:nvPr/>
          </p:nvSpPr>
          <p:spPr>
            <a:xfrm flipH="1">
              <a:off x="8928040" y="2959088"/>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4" name="Straight Arrow Connector 453"/>
            <p:cNvCxnSpPr>
              <a:stCxn id="448" idx="6"/>
              <a:endCxn id="449" idx="2"/>
            </p:cNvCxnSpPr>
            <p:nvPr/>
          </p:nvCxnSpPr>
          <p:spPr>
            <a:xfrm flipV="1">
              <a:off x="7943688" y="3037751"/>
              <a:ext cx="800167" cy="5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5" name="Straight Arrow Connector 454"/>
            <p:cNvCxnSpPr>
              <a:stCxn id="448" idx="6"/>
              <a:endCxn id="450" idx="2"/>
            </p:cNvCxnSpPr>
            <p:nvPr/>
          </p:nvCxnSpPr>
          <p:spPr>
            <a:xfrm>
              <a:off x="7943688" y="3043518"/>
              <a:ext cx="800167" cy="265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6" name="Straight Arrow Connector 455"/>
            <p:cNvCxnSpPr>
              <a:stCxn id="451" idx="6"/>
              <a:endCxn id="449" idx="2"/>
            </p:cNvCxnSpPr>
            <p:nvPr/>
          </p:nvCxnSpPr>
          <p:spPr>
            <a:xfrm flipV="1">
              <a:off x="7943688" y="3037751"/>
              <a:ext cx="800167" cy="272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7" name="Straight Arrow Connector 456"/>
            <p:cNvCxnSpPr>
              <a:stCxn id="451" idx="6"/>
              <a:endCxn id="450" idx="2"/>
            </p:cNvCxnSpPr>
            <p:nvPr/>
          </p:nvCxnSpPr>
          <p:spPr>
            <a:xfrm flipV="1">
              <a:off x="7943688" y="3309236"/>
              <a:ext cx="800167" cy="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58" name="Straight Arrow Connector 457"/>
          <p:cNvCxnSpPr>
            <a:stCxn id="427" idx="6"/>
            <a:endCxn id="437" idx="2"/>
          </p:cNvCxnSpPr>
          <p:nvPr/>
        </p:nvCxnSpPr>
        <p:spPr>
          <a:xfrm>
            <a:off x="7991527" y="4863271"/>
            <a:ext cx="695102" cy="592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59" name="Straight Arrow Connector 458"/>
          <p:cNvCxnSpPr>
            <a:stCxn id="428" idx="6"/>
            <a:endCxn id="440" idx="2"/>
          </p:cNvCxnSpPr>
          <p:nvPr/>
        </p:nvCxnSpPr>
        <p:spPr>
          <a:xfrm>
            <a:off x="7991527" y="5134755"/>
            <a:ext cx="695102" cy="947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66" name="TextBox 465"/>
          <p:cNvSpPr txBox="1"/>
          <p:nvPr/>
        </p:nvSpPr>
        <p:spPr bwMode="auto">
          <a:xfrm>
            <a:off x="7645470" y="4845124"/>
            <a:ext cx="428322" cy="307777"/>
          </a:xfrm>
          <a:prstGeom prst="rect">
            <a:avLst/>
          </a:prstGeom>
          <a:noFill/>
          <a:ln w="9525">
            <a:noFill/>
            <a:miter lim="800000"/>
            <a:headEnd/>
            <a:tailEnd/>
          </a:ln>
        </p:spPr>
        <p:txBody>
          <a:bodyPr wrap="none" rtlCol="0">
            <a:spAutoFit/>
          </a:bodyPr>
          <a:lstStyle/>
          <a:p>
            <a:r>
              <a:rPr lang="en-US" sz="1400" b="1" dirty="0">
                <a:solidFill>
                  <a:srgbClr val="FFFF00"/>
                </a:solidFill>
                <a:cs typeface="Arial" charset="0"/>
              </a:rPr>
              <a:t>1@</a:t>
            </a:r>
            <a:endParaRPr lang="en-US" sz="1800" b="1" dirty="0">
              <a:solidFill>
                <a:srgbClr val="FFFF00"/>
              </a:solidFill>
              <a:cs typeface="Arial" charset="0"/>
            </a:endParaRPr>
          </a:p>
        </p:txBody>
      </p:sp>
      <p:sp>
        <p:nvSpPr>
          <p:cNvPr id="467" name="TextBox 466"/>
          <p:cNvSpPr txBox="1"/>
          <p:nvPr/>
        </p:nvSpPr>
        <p:spPr bwMode="auto">
          <a:xfrm>
            <a:off x="9442608" y="4853905"/>
            <a:ext cx="428322" cy="307777"/>
          </a:xfrm>
          <a:prstGeom prst="rect">
            <a:avLst/>
          </a:prstGeom>
          <a:noFill/>
          <a:ln w="9525">
            <a:noFill/>
            <a:miter lim="800000"/>
            <a:headEnd/>
            <a:tailEnd/>
          </a:ln>
        </p:spPr>
        <p:txBody>
          <a:bodyPr wrap="none" rtlCol="0">
            <a:spAutoFit/>
          </a:bodyPr>
          <a:lstStyle/>
          <a:p>
            <a:r>
              <a:rPr lang="en-US" sz="1400" b="1" dirty="0">
                <a:solidFill>
                  <a:srgbClr val="FFFF00"/>
                </a:solidFill>
                <a:cs typeface="Arial" charset="0"/>
              </a:rPr>
              <a:t>1@</a:t>
            </a:r>
            <a:endParaRPr lang="en-US" sz="1800" b="1" dirty="0">
              <a:solidFill>
                <a:srgbClr val="FFFF00"/>
              </a:solidFill>
              <a:cs typeface="Arial" charset="0"/>
            </a:endParaRPr>
          </a:p>
        </p:txBody>
      </p:sp>
      <p:grpSp>
        <p:nvGrpSpPr>
          <p:cNvPr id="468" name="Group 467"/>
          <p:cNvGrpSpPr/>
          <p:nvPr/>
        </p:nvGrpSpPr>
        <p:grpSpPr>
          <a:xfrm>
            <a:off x="10429677" y="6013772"/>
            <a:ext cx="1220216" cy="214169"/>
            <a:chOff x="9680751" y="1715987"/>
            <a:chExt cx="1220216" cy="214169"/>
          </a:xfrm>
        </p:grpSpPr>
        <p:sp>
          <p:nvSpPr>
            <p:cNvPr id="469" name="Oval 468"/>
            <p:cNvSpPr/>
            <p:nvPr/>
          </p:nvSpPr>
          <p:spPr>
            <a:xfrm>
              <a:off x="10684460" y="1753997"/>
              <a:ext cx="142713" cy="10938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err="1"/>
            </a:p>
          </p:txBody>
        </p:sp>
        <p:sp>
          <p:nvSpPr>
            <p:cNvPr id="470" name="Oval 469"/>
            <p:cNvSpPr/>
            <p:nvPr/>
          </p:nvSpPr>
          <p:spPr>
            <a:xfrm>
              <a:off x="9741580" y="1753997"/>
              <a:ext cx="142713" cy="10938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sp>
          <p:nvSpPr>
            <p:cNvPr id="471" name="Left Bracket 470"/>
            <p:cNvSpPr/>
            <p:nvPr/>
          </p:nvSpPr>
          <p:spPr>
            <a:xfrm>
              <a:off x="9680751" y="1715987"/>
              <a:ext cx="41472" cy="200506"/>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472" name="Right Bracket 471"/>
            <p:cNvSpPr/>
            <p:nvPr/>
          </p:nvSpPr>
          <p:spPr>
            <a:xfrm>
              <a:off x="10856607" y="1715987"/>
              <a:ext cx="44360" cy="214169"/>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73" name="Straight Arrow Connector 472"/>
            <p:cNvCxnSpPr>
              <a:stCxn id="470" idx="6"/>
              <a:endCxn id="469" idx="2"/>
            </p:cNvCxnSpPr>
            <p:nvPr/>
          </p:nvCxnSpPr>
          <p:spPr>
            <a:xfrm>
              <a:off x="9884293" y="1808690"/>
              <a:ext cx="800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74" name="Group 473"/>
          <p:cNvGrpSpPr/>
          <p:nvPr/>
        </p:nvGrpSpPr>
        <p:grpSpPr>
          <a:xfrm>
            <a:off x="6843426" y="5466036"/>
            <a:ext cx="1234991" cy="427655"/>
            <a:chOff x="7738767" y="1367020"/>
            <a:chExt cx="1234991" cy="427655"/>
          </a:xfrm>
        </p:grpSpPr>
        <p:sp>
          <p:nvSpPr>
            <p:cNvPr id="475" name="Oval 474"/>
            <p:cNvSpPr/>
            <p:nvPr/>
          </p:nvSpPr>
          <p:spPr>
            <a:xfrm>
              <a:off x="7800975" y="1411364"/>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476" name="Oval 475"/>
            <p:cNvSpPr/>
            <p:nvPr/>
          </p:nvSpPr>
          <p:spPr>
            <a:xfrm>
              <a:off x="8743855" y="1396971"/>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477" name="Oval 476"/>
            <p:cNvSpPr/>
            <p:nvPr/>
          </p:nvSpPr>
          <p:spPr>
            <a:xfrm>
              <a:off x="7800975" y="1634642"/>
              <a:ext cx="142713" cy="1093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cxnSp>
          <p:nvCxnSpPr>
            <p:cNvPr id="478" name="Straight Arrow Connector 477"/>
            <p:cNvCxnSpPr>
              <a:stCxn id="475" idx="6"/>
              <a:endCxn id="476" idx="2"/>
            </p:cNvCxnSpPr>
            <p:nvPr/>
          </p:nvCxnSpPr>
          <p:spPr>
            <a:xfrm flipV="1">
              <a:off x="7943687" y="1451663"/>
              <a:ext cx="800168" cy="14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9" name="Straight Arrow Connector 478"/>
            <p:cNvCxnSpPr>
              <a:stCxn id="477" idx="6"/>
              <a:endCxn id="476" idx="2"/>
            </p:cNvCxnSpPr>
            <p:nvPr/>
          </p:nvCxnSpPr>
          <p:spPr>
            <a:xfrm flipV="1">
              <a:off x="7943687" y="1451663"/>
              <a:ext cx="800168" cy="237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0" name="Left Bracket 479"/>
            <p:cNvSpPr/>
            <p:nvPr/>
          </p:nvSpPr>
          <p:spPr>
            <a:xfrm>
              <a:off x="7738767" y="1367020"/>
              <a:ext cx="36593" cy="427655"/>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481" name="Right Bracket 480"/>
            <p:cNvSpPr/>
            <p:nvPr/>
          </p:nvSpPr>
          <p:spPr>
            <a:xfrm>
              <a:off x="8928039" y="1367020"/>
              <a:ext cx="45719" cy="206637"/>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5" name="Group 24"/>
          <p:cNvGrpSpPr/>
          <p:nvPr/>
        </p:nvGrpSpPr>
        <p:grpSpPr>
          <a:xfrm>
            <a:off x="10387288" y="5467774"/>
            <a:ext cx="1289294" cy="436290"/>
            <a:chOff x="10387288" y="5467774"/>
            <a:chExt cx="1289294" cy="436290"/>
          </a:xfrm>
        </p:grpSpPr>
        <p:sp>
          <p:nvSpPr>
            <p:cNvPr id="483" name="Oval 482"/>
            <p:cNvSpPr/>
            <p:nvPr/>
          </p:nvSpPr>
          <p:spPr>
            <a:xfrm>
              <a:off x="10484874" y="5489212"/>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484" name="Oval 483"/>
            <p:cNvSpPr/>
            <p:nvPr/>
          </p:nvSpPr>
          <p:spPr>
            <a:xfrm>
              <a:off x="11427754" y="5500379"/>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486" name="Oval 485"/>
            <p:cNvSpPr/>
            <p:nvPr/>
          </p:nvSpPr>
          <p:spPr>
            <a:xfrm>
              <a:off x="10484874" y="5772554"/>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sp>
          <p:nvSpPr>
            <p:cNvPr id="487" name="Left Brace 486"/>
            <p:cNvSpPr/>
            <p:nvPr/>
          </p:nvSpPr>
          <p:spPr>
            <a:xfrm>
              <a:off x="10387288" y="5467774"/>
              <a:ext cx="70755"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8" name="Left Brace 487"/>
            <p:cNvSpPr/>
            <p:nvPr/>
          </p:nvSpPr>
          <p:spPr>
            <a:xfrm flipH="1">
              <a:off x="11611939" y="5476409"/>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89" name="Straight Arrow Connector 488"/>
            <p:cNvCxnSpPr>
              <a:stCxn id="483" idx="6"/>
              <a:endCxn id="484" idx="2"/>
            </p:cNvCxnSpPr>
            <p:nvPr/>
          </p:nvCxnSpPr>
          <p:spPr>
            <a:xfrm>
              <a:off x="10627587" y="5543905"/>
              <a:ext cx="800167" cy="11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1" name="Straight Arrow Connector 490"/>
            <p:cNvCxnSpPr>
              <a:stCxn id="486" idx="6"/>
              <a:endCxn id="484" idx="2"/>
            </p:cNvCxnSpPr>
            <p:nvPr/>
          </p:nvCxnSpPr>
          <p:spPr>
            <a:xfrm flipV="1">
              <a:off x="10627587" y="5555072"/>
              <a:ext cx="800167" cy="272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93" name="Group 492"/>
          <p:cNvGrpSpPr/>
          <p:nvPr/>
        </p:nvGrpSpPr>
        <p:grpSpPr>
          <a:xfrm>
            <a:off x="8616284" y="5461138"/>
            <a:ext cx="1234991" cy="211536"/>
            <a:chOff x="7738767" y="1367021"/>
            <a:chExt cx="1234991" cy="211536"/>
          </a:xfrm>
        </p:grpSpPr>
        <p:sp>
          <p:nvSpPr>
            <p:cNvPr id="494" name="Oval 493"/>
            <p:cNvSpPr/>
            <p:nvPr/>
          </p:nvSpPr>
          <p:spPr>
            <a:xfrm>
              <a:off x="7800975" y="1411364"/>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495" name="Oval 494"/>
            <p:cNvSpPr/>
            <p:nvPr/>
          </p:nvSpPr>
          <p:spPr>
            <a:xfrm>
              <a:off x="8743855" y="1414223"/>
              <a:ext cx="142713" cy="10938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err="1"/>
            </a:p>
          </p:txBody>
        </p:sp>
        <p:cxnSp>
          <p:nvCxnSpPr>
            <p:cNvPr id="496" name="Straight Arrow Connector 495"/>
            <p:cNvCxnSpPr>
              <a:stCxn id="494" idx="6"/>
              <a:endCxn id="495" idx="2"/>
            </p:cNvCxnSpPr>
            <p:nvPr/>
          </p:nvCxnSpPr>
          <p:spPr>
            <a:xfrm>
              <a:off x="7943688" y="1466057"/>
              <a:ext cx="800167" cy="2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7" name="Left Bracket 496"/>
            <p:cNvSpPr/>
            <p:nvPr/>
          </p:nvSpPr>
          <p:spPr>
            <a:xfrm>
              <a:off x="7738767" y="1367021"/>
              <a:ext cx="45719" cy="211536"/>
            </a:xfrm>
            <a:prstGeom prst="lef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solidFill>
              </a:endParaRPr>
            </a:p>
          </p:txBody>
        </p:sp>
        <p:sp>
          <p:nvSpPr>
            <p:cNvPr id="498" name="Right Bracket 497"/>
            <p:cNvSpPr/>
            <p:nvPr/>
          </p:nvSpPr>
          <p:spPr>
            <a:xfrm>
              <a:off x="8928039" y="1367021"/>
              <a:ext cx="45719" cy="211535"/>
            </a:xfrm>
            <a:prstGeom prst="rightBracket">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4" name="Group 23"/>
          <p:cNvGrpSpPr/>
          <p:nvPr/>
        </p:nvGrpSpPr>
        <p:grpSpPr>
          <a:xfrm>
            <a:off x="8586940" y="5769785"/>
            <a:ext cx="1290172" cy="427655"/>
            <a:chOff x="8586940" y="5769785"/>
            <a:chExt cx="1290172" cy="427655"/>
          </a:xfrm>
        </p:grpSpPr>
        <p:sp>
          <p:nvSpPr>
            <p:cNvPr id="512" name="Left Brace 511"/>
            <p:cNvSpPr/>
            <p:nvPr/>
          </p:nvSpPr>
          <p:spPr>
            <a:xfrm flipH="1">
              <a:off x="9812469" y="5769785"/>
              <a:ext cx="64643" cy="427655"/>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1" name="Left Brace 510"/>
            <p:cNvSpPr/>
            <p:nvPr/>
          </p:nvSpPr>
          <p:spPr>
            <a:xfrm>
              <a:off x="8586940" y="5769785"/>
              <a:ext cx="70754" cy="219801"/>
            </a:xfrm>
            <a:prstGeom prst="leftBrace">
              <a:avLst/>
            </a:prstGeom>
            <a:ln>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0" name="Oval 499"/>
            <p:cNvSpPr/>
            <p:nvPr/>
          </p:nvSpPr>
          <p:spPr>
            <a:xfrm>
              <a:off x="8684525" y="5792754"/>
              <a:ext cx="142713" cy="10938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err="1"/>
            </a:p>
          </p:txBody>
        </p:sp>
        <p:sp>
          <p:nvSpPr>
            <p:cNvPr id="501" name="Oval 500"/>
            <p:cNvSpPr/>
            <p:nvPr/>
          </p:nvSpPr>
          <p:spPr>
            <a:xfrm>
              <a:off x="9627405" y="5793601"/>
              <a:ext cx="142713" cy="1093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err="1"/>
            </a:p>
          </p:txBody>
        </p:sp>
        <p:sp>
          <p:nvSpPr>
            <p:cNvPr id="502" name="Oval 501"/>
            <p:cNvSpPr/>
            <p:nvPr/>
          </p:nvSpPr>
          <p:spPr>
            <a:xfrm>
              <a:off x="9627405" y="6065085"/>
              <a:ext cx="142713" cy="1093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err="1"/>
            </a:p>
          </p:txBody>
        </p:sp>
        <p:cxnSp>
          <p:nvCxnSpPr>
            <p:cNvPr id="503" name="Straight Arrow Connector 502"/>
            <p:cNvCxnSpPr>
              <a:stCxn id="500" idx="6"/>
              <a:endCxn id="501" idx="2"/>
            </p:cNvCxnSpPr>
            <p:nvPr/>
          </p:nvCxnSpPr>
          <p:spPr>
            <a:xfrm>
              <a:off x="8827238" y="5847447"/>
              <a:ext cx="800167" cy="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4" name="Straight Arrow Connector 503"/>
            <p:cNvCxnSpPr>
              <a:stCxn id="500" idx="6"/>
              <a:endCxn id="502" idx="2"/>
            </p:cNvCxnSpPr>
            <p:nvPr/>
          </p:nvCxnSpPr>
          <p:spPr>
            <a:xfrm>
              <a:off x="8827238" y="5847447"/>
              <a:ext cx="800167" cy="272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07" name="TextBox 506"/>
          <p:cNvSpPr txBox="1"/>
          <p:nvPr/>
        </p:nvSpPr>
        <p:spPr bwMode="auto">
          <a:xfrm>
            <a:off x="8600543" y="5878776"/>
            <a:ext cx="428322" cy="307777"/>
          </a:xfrm>
          <a:prstGeom prst="rect">
            <a:avLst/>
          </a:prstGeom>
          <a:noFill/>
          <a:ln w="9525">
            <a:noFill/>
            <a:miter lim="800000"/>
            <a:headEnd/>
            <a:tailEnd/>
          </a:ln>
        </p:spPr>
        <p:txBody>
          <a:bodyPr wrap="none" rtlCol="0">
            <a:spAutoFit/>
          </a:bodyPr>
          <a:lstStyle/>
          <a:p>
            <a:r>
              <a:rPr lang="en-US" sz="1400" b="1" dirty="0">
                <a:solidFill>
                  <a:srgbClr val="FFFF00"/>
                </a:solidFill>
                <a:cs typeface="Arial" charset="0"/>
              </a:rPr>
              <a:t>1@</a:t>
            </a:r>
            <a:endParaRPr lang="en-US" sz="1800" b="1" dirty="0">
              <a:solidFill>
                <a:srgbClr val="FFFF00"/>
              </a:solidFill>
              <a:cs typeface="Arial" charset="0"/>
            </a:endParaRPr>
          </a:p>
        </p:txBody>
      </p:sp>
      <p:sp>
        <p:nvSpPr>
          <p:cNvPr id="508" name="TextBox 507"/>
          <p:cNvSpPr txBox="1"/>
          <p:nvPr/>
        </p:nvSpPr>
        <p:spPr bwMode="auto">
          <a:xfrm>
            <a:off x="11227221" y="5580185"/>
            <a:ext cx="428322" cy="307777"/>
          </a:xfrm>
          <a:prstGeom prst="rect">
            <a:avLst/>
          </a:prstGeom>
          <a:noFill/>
          <a:ln w="9525">
            <a:noFill/>
            <a:miter lim="800000"/>
            <a:headEnd/>
            <a:tailEnd/>
          </a:ln>
        </p:spPr>
        <p:txBody>
          <a:bodyPr wrap="none" rtlCol="0">
            <a:spAutoFit/>
          </a:bodyPr>
          <a:lstStyle/>
          <a:p>
            <a:r>
              <a:rPr lang="en-US" sz="1400" b="1" dirty="0">
                <a:solidFill>
                  <a:srgbClr val="FFFF00"/>
                </a:solidFill>
                <a:cs typeface="Arial" charset="0"/>
              </a:rPr>
              <a:t>2@</a:t>
            </a:r>
            <a:endParaRPr lang="en-US" sz="1800" b="1" dirty="0">
              <a:solidFill>
                <a:srgbClr val="FFFF00"/>
              </a:solidFill>
              <a:cs typeface="Arial" charset="0"/>
            </a:endParaRPr>
          </a:p>
        </p:txBody>
      </p:sp>
      <p:sp>
        <p:nvSpPr>
          <p:cNvPr id="509" name="TextBox 508"/>
          <p:cNvSpPr txBox="1"/>
          <p:nvPr/>
        </p:nvSpPr>
        <p:spPr bwMode="auto">
          <a:xfrm>
            <a:off x="10296555" y="6171239"/>
            <a:ext cx="893193" cy="307777"/>
          </a:xfrm>
          <a:prstGeom prst="rect">
            <a:avLst/>
          </a:prstGeom>
          <a:noFill/>
          <a:ln w="9525">
            <a:noFill/>
            <a:miter lim="800000"/>
            <a:headEnd/>
            <a:tailEnd/>
          </a:ln>
        </p:spPr>
        <p:txBody>
          <a:bodyPr wrap="none" rtlCol="0">
            <a:spAutoFit/>
          </a:bodyPr>
          <a:lstStyle/>
          <a:p>
            <a:r>
              <a:rPr lang="en-US" sz="1400" b="1" dirty="0">
                <a:solidFill>
                  <a:srgbClr val="FFFF00"/>
                </a:solidFill>
                <a:cs typeface="Arial" charset="0"/>
              </a:rPr>
              <a:t>-dep 1,2</a:t>
            </a:r>
            <a:endParaRPr lang="en-US" sz="1800" b="1" dirty="0">
              <a:solidFill>
                <a:srgbClr val="FFFF00"/>
              </a:solidFill>
              <a:cs typeface="Arial" charset="0"/>
            </a:endParaRPr>
          </a:p>
        </p:txBody>
      </p:sp>
      <p:sp>
        <p:nvSpPr>
          <p:cNvPr id="510" name="Content Placeholder 1"/>
          <p:cNvSpPr txBox="1">
            <a:spLocks/>
          </p:cNvSpPr>
          <p:nvPr/>
        </p:nvSpPr>
        <p:spPr>
          <a:xfrm>
            <a:off x="216404" y="5318622"/>
            <a:ext cx="6537211" cy="515509"/>
          </a:xfrm>
          <a:prstGeom prst="rect">
            <a:avLst/>
          </a:prstGeom>
        </p:spPr>
        <p:txBody>
          <a:bodyPr/>
          <a:lstStyle>
            <a:lvl1pPr marL="341839" indent="-341839" algn="l" defTabSz="455785" rtl="0" eaLnBrk="1" fontAlgn="base" hangingPunct="1">
              <a:spcBef>
                <a:spcPct val="20000"/>
              </a:spcBef>
              <a:spcAft>
                <a:spcPct val="0"/>
              </a:spcAft>
              <a:buClr>
                <a:schemeClr val="bg1"/>
              </a:buClr>
              <a:buFont typeface="Wingdings" pitchFamily="2" charset="2"/>
              <a:buChar char="§"/>
              <a:defRPr sz="2000" kern="1200">
                <a:solidFill>
                  <a:schemeClr val="bg1"/>
                </a:solidFill>
                <a:latin typeface="DIN Light" pitchFamily="50" charset="0"/>
                <a:ea typeface="+mn-ea"/>
                <a:cs typeface="Arial" pitchFamily="34" charset="0"/>
              </a:defRPr>
            </a:lvl1pPr>
            <a:lvl2pPr marL="742077" indent="-284866" algn="l" defTabSz="455785" rtl="0" eaLnBrk="1" fontAlgn="base" hangingPunct="1">
              <a:spcBef>
                <a:spcPct val="20000"/>
              </a:spcBef>
              <a:spcAft>
                <a:spcPct val="0"/>
              </a:spcAft>
              <a:buClr>
                <a:schemeClr val="bg1"/>
              </a:buClr>
              <a:buFont typeface="Arial" pitchFamily="34" charset="0"/>
              <a:buChar char="–"/>
              <a:defRPr sz="1800" kern="1200">
                <a:solidFill>
                  <a:schemeClr val="bg1"/>
                </a:solidFill>
                <a:latin typeface="DIN Light" pitchFamily="50" charset="0"/>
                <a:ea typeface="+mn-ea"/>
                <a:cs typeface="Arial" pitchFamily="34" charset="0"/>
              </a:defRPr>
            </a:lvl2pPr>
            <a:lvl3pPr marL="1142312"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3pPr>
            <a:lvl4pPr marL="1599523"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4pPr>
            <a:lvl5pPr marL="2056731" indent="-227893" algn="l" defTabSz="455785" rtl="0" eaLnBrk="1" fontAlgn="base" hangingPunct="1">
              <a:spcBef>
                <a:spcPct val="20000"/>
              </a:spcBef>
              <a:spcAft>
                <a:spcPct val="0"/>
              </a:spcAft>
              <a:buClr>
                <a:schemeClr val="bg1"/>
              </a:buClr>
              <a:buFont typeface="Arial" pitchFamily="34" charset="0"/>
              <a:buChar char="»"/>
              <a:defRPr sz="1400" kern="1200">
                <a:solidFill>
                  <a:schemeClr val="bg1"/>
                </a:solidFill>
                <a:latin typeface="DIN Light" pitchFamily="50"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spcAft>
                <a:spcPts val="300"/>
              </a:spcAft>
              <a:buFont typeface="Wingdings" pitchFamily="2" charset="2"/>
              <a:buNone/>
            </a:pPr>
            <a:r>
              <a:rPr lang="en-US" sz="1300" dirty="0">
                <a:latin typeface="DIN" pitchFamily="50" charset="0"/>
              </a:rPr>
              <a:t>Illegal because in the “–dep 1,2” 2 refers to a non-matching FG of previous FGL.  -dep must point to matching FG positions in previous FGL.  Also 1@ and 2@ of the MCFG request and response is wrong same host groups must use same label (in this case it means host receiving MC response can be different from the host sending request)</a:t>
            </a:r>
          </a:p>
        </p:txBody>
      </p:sp>
    </p:spTree>
    <p:extLst>
      <p:ext uri="{BB962C8B-B14F-4D97-AF65-F5344CB8AC3E}">
        <p14:creationId xmlns:p14="http://schemas.microsoft.com/office/powerpoint/2010/main" val="65172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MCFG Transport</a:t>
            </a:r>
          </a:p>
        </p:txBody>
      </p:sp>
      <p:sp>
        <p:nvSpPr>
          <p:cNvPr id="200" name="TextBox 199"/>
          <p:cNvSpPr txBox="1"/>
          <p:nvPr/>
        </p:nvSpPr>
        <p:spPr bwMode="auto">
          <a:xfrm>
            <a:off x="10253676" y="7528306"/>
            <a:ext cx="136814" cy="187113"/>
          </a:xfrm>
          <a:prstGeom prst="rect">
            <a:avLst/>
          </a:prstGeom>
          <a:noFill/>
          <a:ln w="9525">
            <a:noFill/>
            <a:miter lim="800000"/>
            <a:headEnd/>
            <a:tailEnd/>
          </a:ln>
        </p:spPr>
        <p:txBody>
          <a:bodyPr wrap="none" rtlCol="0">
            <a:spAutoFit/>
          </a:bodyPr>
          <a:lstStyle/>
          <a:p>
            <a:r>
              <a:rPr lang="en-US" sz="1800" b="1" dirty="0">
                <a:cs typeface="Arial" charset="0"/>
              </a:rPr>
              <a:t>X</a:t>
            </a:r>
          </a:p>
        </p:txBody>
      </p:sp>
      <p:sp>
        <p:nvSpPr>
          <p:cNvPr id="4" name="Content Placeholder 3"/>
          <p:cNvSpPr>
            <a:spLocks noGrp="1"/>
          </p:cNvSpPr>
          <p:nvPr>
            <p:ph idx="1"/>
          </p:nvPr>
        </p:nvSpPr>
        <p:spPr/>
        <p:txBody>
          <a:bodyPr/>
          <a:lstStyle/>
          <a:p>
            <a:r>
              <a:rPr lang="en-US" dirty="0">
                <a:latin typeface="DIN" pitchFamily="50" charset="0"/>
              </a:rPr>
              <a:t>Different fabrics and endpoints may have different capabilities when it comes to multicast.  Different levels include:</a:t>
            </a:r>
          </a:p>
          <a:p>
            <a:pPr lvl="1"/>
            <a:r>
              <a:rPr lang="en-US" dirty="0">
                <a:latin typeface="DIN" pitchFamily="50" charset="0"/>
              </a:rPr>
              <a:t>Full multicast support: any message can be sent to a any collection of destinations</a:t>
            </a:r>
          </a:p>
          <a:p>
            <a:pPr lvl="1"/>
            <a:r>
              <a:rPr lang="en-US" dirty="0">
                <a:latin typeface="DIN" pitchFamily="50" charset="0"/>
              </a:rPr>
              <a:t>Limited multicast support: only some requests can be multicast or only some destination patterns are supported</a:t>
            </a:r>
          </a:p>
          <a:p>
            <a:pPr lvl="1"/>
            <a:r>
              <a:rPr lang="en-US" dirty="0">
                <a:latin typeface="DIN" pitchFamily="50" charset="0"/>
              </a:rPr>
              <a:t>No multicast support: multicast is emulated by sending multiple unicast messages</a:t>
            </a:r>
          </a:p>
          <a:p>
            <a:r>
              <a:rPr lang="en-US" dirty="0">
                <a:latin typeface="DIN" pitchFamily="50" charset="0"/>
              </a:rPr>
              <a:t>Based on the level of support in the transmitter and the fabric, an MCFG can be sent in the most efficient method available to both.</a:t>
            </a:r>
          </a:p>
          <a:p>
            <a:r>
              <a:rPr lang="en-US" dirty="0">
                <a:latin typeface="DIN" pitchFamily="50" charset="0"/>
              </a:rPr>
              <a:t>The mode of transport is not a property of the transaction</a:t>
            </a:r>
          </a:p>
        </p:txBody>
      </p:sp>
    </p:spTree>
    <p:extLst>
      <p:ext uri="{BB962C8B-B14F-4D97-AF65-F5344CB8AC3E}">
        <p14:creationId xmlns:p14="http://schemas.microsoft.com/office/powerpoint/2010/main" val="365956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Multicast Filters for Smart Snoops (1/4)     </a:t>
            </a:r>
          </a:p>
        </p:txBody>
      </p:sp>
      <p:sp>
        <p:nvSpPr>
          <p:cNvPr id="33" name="Content Placeholder 32"/>
          <p:cNvSpPr>
            <a:spLocks noGrp="1"/>
          </p:cNvSpPr>
          <p:nvPr>
            <p:ph idx="1"/>
          </p:nvPr>
        </p:nvSpPr>
        <p:spPr/>
        <p:txBody>
          <a:bodyPr/>
          <a:lstStyle/>
          <a:p>
            <a:pPr marL="0" indent="0">
              <a:spcBef>
                <a:spcPts val="600"/>
              </a:spcBef>
              <a:spcAft>
                <a:spcPts val="300"/>
              </a:spcAft>
              <a:buNone/>
            </a:pPr>
            <a:r>
              <a:rPr lang="en-US" sz="1600" dirty="0">
                <a:latin typeface="DIN" pitchFamily="50" charset="0"/>
              </a:rPr>
              <a:t>Multicast filters are used to control number of messages sent as part of a MCFG – based on the filter a subset of messages from the MCFG request and response are sent.  The rule is applied during simulation after individual transactions are created from grouped transactions.  It can be used to control the MCFG-specified snoops.  The multicast filter determines:</a:t>
            </a:r>
          </a:p>
          <a:p>
            <a:pPr marL="0" indent="0">
              <a:spcBef>
                <a:spcPts val="600"/>
              </a:spcBef>
              <a:spcAft>
                <a:spcPts val="300"/>
              </a:spcAft>
              <a:buNone/>
            </a:pPr>
            <a:r>
              <a:rPr lang="en-US" sz="1400" dirty="0">
                <a:latin typeface="DIN" pitchFamily="50" charset="0"/>
              </a:rPr>
              <a:t>- Number of agents and which agents to which send the MCFG request (can be used to control snoop requests)</a:t>
            </a:r>
          </a:p>
          <a:p>
            <a:pPr marL="0" indent="0">
              <a:spcBef>
                <a:spcPts val="600"/>
              </a:spcBef>
              <a:spcAft>
                <a:spcPts val="300"/>
              </a:spcAft>
              <a:buNone/>
            </a:pPr>
            <a:r>
              <a:rPr lang="en-US" sz="1400" dirty="0">
                <a:latin typeface="DIN" pitchFamily="50" charset="0"/>
              </a:rPr>
              <a:t>- Which agent returns the unicast MCFG response, if specified with MCFG responses (can be used to control which agent sends data)</a:t>
            </a:r>
          </a:p>
          <a:p>
            <a:pPr marL="0" indent="0">
              <a:spcBef>
                <a:spcPts val="600"/>
              </a:spcBef>
              <a:spcAft>
                <a:spcPts val="300"/>
              </a:spcAft>
              <a:buNone/>
            </a:pPr>
            <a:r>
              <a:rPr lang="en-US" sz="1400" dirty="0">
                <a:latin typeface="DIN" pitchFamily="50" charset="0"/>
              </a:rPr>
              <a:t>- Whether to send MCFG message to the transaction initiating agent or not (can be used to allow snooping of the initiating agent)</a:t>
            </a:r>
          </a:p>
          <a:p>
            <a:pPr marL="0" indent="0">
              <a:spcBef>
                <a:spcPts val="600"/>
              </a:spcBef>
              <a:spcAft>
                <a:spcPts val="300"/>
              </a:spcAft>
              <a:buNone/>
            </a:pPr>
            <a:endParaRPr lang="en-US" sz="1600" dirty="0">
              <a:latin typeface="DIN" pitchFamily="50" charset="0"/>
            </a:endParaRPr>
          </a:p>
          <a:p>
            <a:pPr marL="0" indent="0">
              <a:spcBef>
                <a:spcPts val="600"/>
              </a:spcBef>
              <a:spcAft>
                <a:spcPts val="300"/>
              </a:spcAft>
              <a:buNone/>
            </a:pPr>
            <a:r>
              <a:rPr lang="en-US" sz="1600" dirty="0">
                <a:latin typeface="DIN" pitchFamily="50" charset="0"/>
              </a:rPr>
              <a:t>To create a filter, the command syntax is:</a:t>
            </a:r>
          </a:p>
          <a:p>
            <a:pPr marL="0" indent="0">
              <a:spcBef>
                <a:spcPts val="600"/>
              </a:spcBef>
              <a:spcAft>
                <a:spcPts val="300"/>
              </a:spcAft>
              <a:buNone/>
            </a:pPr>
            <a:r>
              <a:rPr lang="en-US" sz="1400" dirty="0" err="1">
                <a:latin typeface="Courier New" panose="02070309020205020404" pitchFamily="49" charset="0"/>
                <a:cs typeface="Courier New" panose="02070309020205020404" pitchFamily="49" charset="0"/>
              </a:rPr>
              <a:t>add_mc_filter</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filter_name</a:t>
            </a:r>
            <a:r>
              <a:rPr lang="en-US" sz="1400" dirty="0">
                <a:latin typeface="Courier New" panose="02070309020205020404" pitchFamily="49" charset="0"/>
                <a:cs typeface="Courier New" panose="02070309020205020404" pitchFamily="49" charset="0"/>
              </a:rPr>
              <a:t>&gt; \</a:t>
            </a:r>
          </a:p>
          <a:p>
            <a:pPr marL="0" indent="0">
              <a:spcBef>
                <a:spcPts val="600"/>
              </a:spcBef>
              <a:spcAft>
                <a:spcPts val="300"/>
              </a:spcAft>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ifce_id</a:t>
            </a:r>
            <a:r>
              <a:rPr lang="en-US" sz="1400" dirty="0">
                <a:latin typeface="Courier New" panose="02070309020205020404" pitchFamily="49" charset="0"/>
                <a:cs typeface="Courier New" panose="02070309020205020404" pitchFamily="49" charset="0"/>
              </a:rPr>
              <a:t> &lt;if id&gt;&gt;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num_mcfg_targets</a:t>
            </a:r>
            <a:r>
              <a:rPr lang="en-US" sz="1400" dirty="0">
                <a:latin typeface="Courier New" panose="02070309020205020404" pitchFamily="49" charset="0"/>
                <a:cs typeface="Courier New" panose="02070309020205020404" pitchFamily="49" charset="0"/>
              </a:rPr>
              <a:t> n1:w1 n2:w2 n3:w3 … </a:t>
            </a:r>
            <a:r>
              <a:rPr lang="en-US" sz="1400" dirty="0" err="1">
                <a:latin typeface="Courier New" panose="02070309020205020404" pitchFamily="49" charset="0"/>
                <a:cs typeface="Courier New" panose="02070309020205020404" pitchFamily="49" charset="0"/>
              </a:rPr>
              <a:t>nm:wm</a:t>
            </a:r>
            <a:r>
              <a:rPr lang="en-US" sz="1400" dirty="0">
                <a:latin typeface="Courier New" panose="02070309020205020404" pitchFamily="49" charset="0"/>
                <a:cs typeface="Courier New" panose="02070309020205020404" pitchFamily="49" charset="0"/>
              </a:rPr>
              <a:t> \</a:t>
            </a:r>
          </a:p>
          <a:p>
            <a:pPr marL="0" indent="0">
              <a:spcBef>
                <a:spcPts val="0"/>
              </a:spcBef>
              <a:spcAft>
                <a:spcPts val="3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host_mcfg_target_weights</a:t>
            </a:r>
            <a:r>
              <a:rPr lang="en-US" sz="1400" dirty="0">
                <a:latin typeface="Courier New" panose="02070309020205020404" pitchFamily="49" charset="0"/>
                <a:cs typeface="Courier New" panose="02070309020205020404" pitchFamily="49" charset="0"/>
              </a:rPr>
              <a:t> h1:wq1 h2:wq2 h3:wq3 … </a:t>
            </a:r>
            <a:r>
              <a:rPr lang="en-US" sz="1400" dirty="0" err="1">
                <a:latin typeface="Courier New" panose="02070309020205020404" pitchFamily="49" charset="0"/>
                <a:cs typeface="Courier New" panose="02070309020205020404" pitchFamily="49" charset="0"/>
              </a:rPr>
              <a:t>hm:wqm</a:t>
            </a:r>
            <a:r>
              <a:rPr lang="en-US" sz="1400" dirty="0">
                <a:latin typeface="Courier New" panose="02070309020205020404" pitchFamily="49" charset="0"/>
                <a:cs typeface="Courier New" panose="02070309020205020404" pitchFamily="49" charset="0"/>
              </a:rPr>
              <a:t> \</a:t>
            </a:r>
          </a:p>
          <a:p>
            <a:pPr marL="0" indent="0">
              <a:spcBef>
                <a:spcPts val="0"/>
              </a:spcBef>
              <a:spcAft>
                <a:spcPts val="3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host_unicast_resp_weights</a:t>
            </a:r>
            <a:r>
              <a:rPr lang="en-US" sz="1400" dirty="0">
                <a:latin typeface="Courier New" panose="02070309020205020404" pitchFamily="49" charset="0"/>
                <a:cs typeface="Courier New" panose="02070309020205020404" pitchFamily="49" charset="0"/>
              </a:rPr>
              <a:t> h1:wr1 h2:wr2 h3:wr3 ... </a:t>
            </a:r>
            <a:r>
              <a:rPr lang="en-US" sz="1400" dirty="0" err="1">
                <a:latin typeface="Courier New" panose="02070309020205020404" pitchFamily="49" charset="0"/>
                <a:cs typeface="Courier New" panose="02070309020205020404" pitchFamily="49" charset="0"/>
              </a:rPr>
              <a:t>hm:wrm</a:t>
            </a:r>
            <a:r>
              <a:rPr lang="en-US" sz="1400" dirty="0">
                <a:latin typeface="Courier New" panose="02070309020205020404" pitchFamily="49" charset="0"/>
                <a:cs typeface="Courier New" panose="02070309020205020404" pitchFamily="49" charset="0"/>
              </a:rPr>
              <a:t> \</a:t>
            </a:r>
          </a:p>
          <a:p>
            <a:pPr marL="0" indent="0">
              <a:spcBef>
                <a:spcPts val="0"/>
              </a:spcBef>
              <a:spcAft>
                <a:spcPts val="3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omit_initiator</a:t>
            </a:r>
            <a:br>
              <a:rPr lang="en-US" sz="1400" dirty="0">
                <a:latin typeface="Courier New" panose="02070309020205020404" pitchFamily="49" charset="0"/>
                <a:cs typeface="Courier New" panose="02070309020205020404" pitchFamily="49" charset="0"/>
              </a:rPr>
            </a:br>
            <a:r>
              <a:rPr lang="en-US" sz="1600" dirty="0" err="1">
                <a:latin typeface="DIN" pitchFamily="50" charset="0"/>
              </a:rPr>
              <a:t>wm</a:t>
            </a:r>
            <a:r>
              <a:rPr lang="en-US" sz="1600" dirty="0">
                <a:latin typeface="DIN" pitchFamily="50" charset="0"/>
              </a:rPr>
              <a:t> is the probability of sending MCFG requests to nm hosts; and </a:t>
            </a:r>
            <a:r>
              <a:rPr lang="en-US" sz="1600" dirty="0" err="1">
                <a:latin typeface="DIN" pitchFamily="50" charset="0"/>
              </a:rPr>
              <a:t>wqm</a:t>
            </a:r>
            <a:r>
              <a:rPr lang="en-US" sz="1600" dirty="0">
                <a:latin typeface="DIN" pitchFamily="50" charset="0"/>
              </a:rPr>
              <a:t> is the probability that host </a:t>
            </a:r>
            <a:r>
              <a:rPr lang="en-US" sz="1600" dirty="0" err="1">
                <a:latin typeface="DIN" pitchFamily="50" charset="0"/>
              </a:rPr>
              <a:t>hm</a:t>
            </a:r>
            <a:r>
              <a:rPr lang="en-US" sz="1600" dirty="0">
                <a:latin typeface="DIN" pitchFamily="50" charset="0"/>
              </a:rPr>
              <a:t> is selected; </a:t>
            </a:r>
            <a:r>
              <a:rPr lang="en-US" sz="1600" dirty="0" err="1">
                <a:latin typeface="DIN" pitchFamily="50" charset="0"/>
              </a:rPr>
              <a:t>wrm</a:t>
            </a:r>
            <a:r>
              <a:rPr lang="en-US" sz="1600" dirty="0">
                <a:latin typeface="DIN" pitchFamily="50" charset="0"/>
              </a:rPr>
              <a:t> is the probability of host </a:t>
            </a:r>
            <a:r>
              <a:rPr lang="en-US" sz="1600" dirty="0" err="1">
                <a:latin typeface="DIN" pitchFamily="50" charset="0"/>
              </a:rPr>
              <a:t>hm</a:t>
            </a:r>
            <a:r>
              <a:rPr lang="en-US" sz="1600" dirty="0">
                <a:latin typeface="DIN" pitchFamily="50" charset="0"/>
              </a:rPr>
              <a:t> getting selected for the Unicast response of MCFG request.</a:t>
            </a:r>
          </a:p>
          <a:p>
            <a:pPr marL="0" indent="0">
              <a:buNone/>
            </a:pPr>
            <a:endParaRPr lang="en-US" dirty="0"/>
          </a:p>
        </p:txBody>
      </p:sp>
      <p:sp>
        <p:nvSpPr>
          <p:cNvPr id="2" name="Oval 1"/>
          <p:cNvSpPr/>
          <p:nvPr/>
        </p:nvSpPr>
        <p:spPr>
          <a:xfrm>
            <a:off x="8079687" y="4262308"/>
            <a:ext cx="372718" cy="3875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err="1"/>
          </a:p>
        </p:txBody>
      </p:sp>
      <p:sp>
        <p:nvSpPr>
          <p:cNvPr id="42" name="Oval 41"/>
          <p:cNvSpPr/>
          <p:nvPr/>
        </p:nvSpPr>
        <p:spPr>
          <a:xfrm>
            <a:off x="9086403" y="4253527"/>
            <a:ext cx="372718" cy="38753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err="1"/>
          </a:p>
        </p:txBody>
      </p:sp>
      <p:sp>
        <p:nvSpPr>
          <p:cNvPr id="43" name="Oval 42"/>
          <p:cNvSpPr/>
          <p:nvPr/>
        </p:nvSpPr>
        <p:spPr>
          <a:xfrm>
            <a:off x="9042109" y="4782907"/>
            <a:ext cx="372718" cy="38753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err="1"/>
          </a:p>
        </p:txBody>
      </p:sp>
      <p:sp>
        <p:nvSpPr>
          <p:cNvPr id="44" name="Oval 43"/>
          <p:cNvSpPr/>
          <p:nvPr/>
        </p:nvSpPr>
        <p:spPr>
          <a:xfrm>
            <a:off x="9062303" y="3675131"/>
            <a:ext cx="372718" cy="38753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err="1"/>
          </a:p>
        </p:txBody>
      </p:sp>
      <p:sp>
        <p:nvSpPr>
          <p:cNvPr id="45" name="Oval 44"/>
          <p:cNvSpPr/>
          <p:nvPr/>
        </p:nvSpPr>
        <p:spPr>
          <a:xfrm>
            <a:off x="7306886" y="4243190"/>
            <a:ext cx="372718" cy="38753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err="1"/>
          </a:p>
        </p:txBody>
      </p:sp>
      <p:sp>
        <p:nvSpPr>
          <p:cNvPr id="46" name="Oval 45"/>
          <p:cNvSpPr/>
          <p:nvPr/>
        </p:nvSpPr>
        <p:spPr>
          <a:xfrm>
            <a:off x="10000491" y="4262887"/>
            <a:ext cx="372718" cy="3875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err="1"/>
          </a:p>
        </p:txBody>
      </p:sp>
      <p:sp>
        <p:nvSpPr>
          <p:cNvPr id="47" name="Oval 46"/>
          <p:cNvSpPr/>
          <p:nvPr/>
        </p:nvSpPr>
        <p:spPr>
          <a:xfrm>
            <a:off x="10814193" y="4270362"/>
            <a:ext cx="372718" cy="38753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err="1"/>
          </a:p>
        </p:txBody>
      </p:sp>
      <p:cxnSp>
        <p:nvCxnSpPr>
          <p:cNvPr id="51" name="Straight Arrow Connector 50"/>
          <p:cNvCxnSpPr>
            <a:endCxn id="2" idx="2"/>
          </p:cNvCxnSpPr>
          <p:nvPr/>
        </p:nvCxnSpPr>
        <p:spPr>
          <a:xfrm flipV="1">
            <a:off x="7679604" y="4456077"/>
            <a:ext cx="400083" cy="80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42" idx="2"/>
          </p:cNvCxnSpPr>
          <p:nvPr/>
        </p:nvCxnSpPr>
        <p:spPr>
          <a:xfrm>
            <a:off x="8452405" y="4436959"/>
            <a:ext cx="633998" cy="103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452405" y="3868900"/>
            <a:ext cx="630071" cy="4118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9455194" y="4464131"/>
            <a:ext cx="5038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8452405" y="4641065"/>
            <a:ext cx="549337" cy="3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0428008" y="4447296"/>
            <a:ext cx="3478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Multiply 71"/>
          <p:cNvSpPr/>
          <p:nvPr/>
        </p:nvSpPr>
        <p:spPr>
          <a:xfrm>
            <a:off x="8533251" y="4635244"/>
            <a:ext cx="337930" cy="295327"/>
          </a:xfrm>
          <a:prstGeom prst="mathMultiply">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rgbClr val="FF0000"/>
              </a:solidFill>
            </a:endParaRPr>
          </a:p>
        </p:txBody>
      </p:sp>
      <p:sp>
        <p:nvSpPr>
          <p:cNvPr id="73" name="Multiply 72"/>
          <p:cNvSpPr/>
          <p:nvPr/>
        </p:nvSpPr>
        <p:spPr>
          <a:xfrm>
            <a:off x="8588389" y="3931719"/>
            <a:ext cx="337930" cy="295327"/>
          </a:xfrm>
          <a:prstGeom prst="mathMultiply">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rgbClr val="FF0000"/>
              </a:solidFill>
            </a:endParaRPr>
          </a:p>
        </p:txBody>
      </p:sp>
    </p:spTree>
    <p:extLst>
      <p:ext uri="{BB962C8B-B14F-4D97-AF65-F5344CB8AC3E}">
        <p14:creationId xmlns:p14="http://schemas.microsoft.com/office/powerpoint/2010/main" val="52764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266791"/>
            <a:ext cx="11379200" cy="4677196"/>
          </a:xfrm>
        </p:spPr>
        <p:txBody>
          <a:bodyPr/>
          <a:lstStyle/>
          <a:p>
            <a:r>
              <a:rPr lang="en-US" sz="1600" dirty="0"/>
              <a:t>The –</a:t>
            </a:r>
            <a:r>
              <a:rPr lang="en-US" sz="1600" dirty="0" err="1"/>
              <a:t>host_mcfg_target_weights</a:t>
            </a:r>
            <a:r>
              <a:rPr lang="en-US" sz="1600" dirty="0"/>
              <a:t> and the –</a:t>
            </a:r>
            <a:r>
              <a:rPr lang="en-US" sz="1600" dirty="0" err="1"/>
              <a:t>host_unicast_resp_weights</a:t>
            </a:r>
            <a:r>
              <a:rPr lang="en-US" sz="1600" dirty="0"/>
              <a:t> are optional arguments, which when not specified will assign equal weights to all the hosts in the NoC.</a:t>
            </a:r>
          </a:p>
          <a:p>
            <a:r>
              <a:rPr lang="en-US" sz="1600" dirty="0"/>
              <a:t>Both the arguments accept weight assignments on individual hosts or aliases or * (for all hosts).</a:t>
            </a:r>
          </a:p>
          <a:p>
            <a:r>
              <a:rPr lang="en-US" sz="1600" dirty="0"/>
              <a:t>However the command will error if it attempts to assign weight only to hosts that have already had their weights assigned before. </a:t>
            </a:r>
          </a:p>
          <a:p>
            <a:r>
              <a:rPr lang="en-US" sz="1600" dirty="0"/>
              <a:t>The weights are assigned to the hosts/alias from left to right in the order in which they appear in the argument.</a:t>
            </a:r>
          </a:p>
          <a:p>
            <a:pPr marL="457211"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add_alias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host_alias</a:t>
            </a:r>
            <a:r>
              <a:rPr lang="en-US" sz="1400" dirty="0">
                <a:latin typeface="Courier New" panose="02070309020205020404" pitchFamily="49" charset="0"/>
                <a:cs typeface="Courier New" panose="02070309020205020404" pitchFamily="49" charset="0"/>
              </a:rPr>
              <a:t> h1 h2 h3</a:t>
            </a:r>
          </a:p>
          <a:p>
            <a:pPr marL="457211"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host_mcfg_target_weights</a:t>
            </a:r>
            <a:r>
              <a:rPr lang="en-US" sz="1400" dirty="0">
                <a:latin typeface="Courier New" panose="02070309020205020404" pitchFamily="49" charset="0"/>
                <a:cs typeface="Courier New" panose="02070309020205020404" pitchFamily="49" charset="0"/>
              </a:rPr>
              <a:t> h1:0.25 host_alias:0.5 </a:t>
            </a:r>
          </a:p>
          <a:p>
            <a:pPr marL="0" indent="0">
              <a:buNone/>
            </a:pPr>
            <a:r>
              <a:rPr lang="en-US" sz="1600" dirty="0"/>
              <a:t>In this example, h1 is assigned 0.25 and h2 and h3 are assigned weights 0.5 .</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host_mcfg_target_weights</a:t>
            </a:r>
            <a:r>
              <a:rPr lang="en-US" sz="1600" dirty="0">
                <a:latin typeface="Courier New" panose="02070309020205020404" pitchFamily="49" charset="0"/>
                <a:cs typeface="Courier New" panose="02070309020205020404" pitchFamily="49" charset="0"/>
              </a:rPr>
              <a:t> h1:0.25 h2:0.25 h3:0.25 host_alias:0.5 </a:t>
            </a:r>
          </a:p>
          <a:p>
            <a:pPr marL="0" indent="0">
              <a:buNone/>
            </a:pPr>
            <a:r>
              <a:rPr lang="en-US" sz="1600" dirty="0"/>
              <a:t>This will result in an error as </a:t>
            </a:r>
            <a:r>
              <a:rPr lang="en-US" sz="1600" dirty="0" err="1"/>
              <a:t>host_alias</a:t>
            </a:r>
            <a:r>
              <a:rPr lang="en-US" sz="1600" dirty="0"/>
              <a:t> does not assign weight to any new/unassigned host.</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host_mcfg_target_weights</a:t>
            </a:r>
            <a:r>
              <a:rPr lang="en-US" sz="1600" dirty="0">
                <a:latin typeface="Courier New" panose="02070309020205020404" pitchFamily="49" charset="0"/>
                <a:cs typeface="Courier New" panose="02070309020205020404" pitchFamily="49" charset="0"/>
              </a:rPr>
              <a:t> host_alias:0.25 h2:0.25</a:t>
            </a:r>
          </a:p>
          <a:p>
            <a:pPr marL="0" indent="0">
              <a:buNone/>
            </a:pPr>
            <a:r>
              <a:rPr lang="en-US" sz="1600" dirty="0"/>
              <a:t>This will result in an error as it attempts to re-assign weight to h2.</a:t>
            </a:r>
          </a:p>
          <a:p>
            <a:pPr marL="0" indent="0">
              <a:buNone/>
            </a:pPr>
            <a:r>
              <a:rPr lang="en-US" sz="1600" dirty="0"/>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host_mcfg_target_weights</a:t>
            </a:r>
            <a:r>
              <a:rPr lang="en-US" sz="1600" dirty="0">
                <a:latin typeface="Courier New" panose="02070309020205020404" pitchFamily="49" charset="0"/>
                <a:cs typeface="Courier New" panose="02070309020205020404" pitchFamily="49" charset="0"/>
              </a:rPr>
              <a:t> h1:0.25 host_alias:0.5 *:0.75</a:t>
            </a:r>
          </a:p>
          <a:p>
            <a:pPr marL="0" indent="0">
              <a:buNone/>
            </a:pPr>
            <a:r>
              <a:rPr lang="en-US" sz="1600" dirty="0"/>
              <a:t>This will assign 0.25 to h1, 0.5 to h2 and h3 and assign 0.75 to all other hosts. If there are no other hosts, then it will error out as the *:0.75 does not assign weights to any new unassigned hosts. </a:t>
            </a:r>
          </a:p>
          <a:p>
            <a:pPr marL="0" indent="0">
              <a:buNone/>
            </a:pPr>
            <a:endParaRPr lang="en-US" sz="1800" dirty="0"/>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p>
          <a:p>
            <a:pPr marL="0" indent="0">
              <a:buNone/>
            </a:pPr>
            <a:endParaRPr lang="en-US" sz="1800" dirty="0"/>
          </a:p>
          <a:p>
            <a:pPr marL="0" indent="0">
              <a:buNone/>
            </a:pPr>
            <a:endParaRPr lang="en-US" sz="1800" dirty="0"/>
          </a:p>
          <a:p>
            <a:endParaRPr lang="en-US" sz="1800" dirty="0"/>
          </a:p>
        </p:txBody>
      </p:sp>
      <p:sp>
        <p:nvSpPr>
          <p:cNvPr id="3" name="Title 2"/>
          <p:cNvSpPr>
            <a:spLocks noGrp="1"/>
          </p:cNvSpPr>
          <p:nvPr>
            <p:ph type="title"/>
          </p:nvPr>
        </p:nvSpPr>
        <p:spPr/>
        <p:txBody>
          <a:bodyPr/>
          <a:lstStyle/>
          <a:p>
            <a:r>
              <a:rPr lang="en-US" dirty="0"/>
              <a:t>Multicast Filters for Smart Snoops (2/4) </a:t>
            </a:r>
          </a:p>
        </p:txBody>
      </p:sp>
    </p:spTree>
    <p:extLst>
      <p:ext uri="{BB962C8B-B14F-4D97-AF65-F5344CB8AC3E}">
        <p14:creationId xmlns:p14="http://schemas.microsoft.com/office/powerpoint/2010/main" val="257950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Bef>
                <a:spcPts val="600"/>
              </a:spcBef>
              <a:spcAft>
                <a:spcPts val="300"/>
              </a:spcAft>
              <a:buNone/>
            </a:pPr>
            <a:r>
              <a:rPr lang="en-US" sz="1600" dirty="0">
                <a:latin typeface="DIN" pitchFamily="50" charset="0"/>
              </a:rPr>
              <a:t>After a multicast filter has been created, it can be applied to a combination of transactions, profiles and hosts as follows:</a:t>
            </a:r>
          </a:p>
          <a:p>
            <a:pPr marL="0" indent="0">
              <a:spcBef>
                <a:spcPts val="600"/>
              </a:spcBef>
              <a:spcAft>
                <a:spcPts val="300"/>
              </a:spcAft>
              <a:buNone/>
            </a:pPr>
            <a:r>
              <a:rPr lang="en-US" sz="1400" dirty="0" err="1">
                <a:latin typeface="Courier New" panose="02070309020205020404" pitchFamily="49" charset="0"/>
                <a:cs typeface="Courier New" panose="02070309020205020404" pitchFamily="49" charset="0"/>
              </a:rPr>
              <a:t>apply_filter</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filter_name</a:t>
            </a:r>
            <a:r>
              <a:rPr lang="en-US" sz="1400" dirty="0">
                <a:latin typeface="Courier New" panose="02070309020205020404" pitchFamily="49" charset="0"/>
                <a:cs typeface="Courier New" panose="02070309020205020404" pitchFamily="49" charset="0"/>
              </a:rPr>
              <a:t>&gt; [-host &lt;</a:t>
            </a:r>
            <a:r>
              <a:rPr lang="en-US" sz="1400" dirty="0" err="1">
                <a:latin typeface="Courier New" panose="02070309020205020404" pitchFamily="49" charset="0"/>
                <a:cs typeface="Courier New" panose="02070309020205020404" pitchFamily="49" charset="0"/>
              </a:rPr>
              <a:t>host_name</a:t>
            </a:r>
            <a:r>
              <a:rPr lang="en-US" sz="1400" dirty="0">
                <a:latin typeface="Courier New" panose="02070309020205020404" pitchFamily="49" charset="0"/>
                <a:cs typeface="Courier New" panose="02070309020205020404" pitchFamily="49" charset="0"/>
              </a:rPr>
              <a:t>&gt;] [-profile &lt;</a:t>
            </a:r>
            <a:r>
              <a:rPr lang="en-US" sz="1400" dirty="0" err="1">
                <a:latin typeface="Courier New" panose="02070309020205020404" pitchFamily="49" charset="0"/>
                <a:cs typeface="Courier New" panose="02070309020205020404" pitchFamily="49" charset="0"/>
              </a:rPr>
              <a:t>profile_name</a:t>
            </a:r>
            <a:r>
              <a:rPr lang="en-US" sz="1400" dirty="0">
                <a:latin typeface="Courier New" panose="02070309020205020404" pitchFamily="49" charset="0"/>
                <a:cs typeface="Courier New" panose="02070309020205020404" pitchFamily="49" charset="0"/>
              </a:rPr>
              <a:t>&gt;] </a:t>
            </a:r>
          </a:p>
          <a:p>
            <a:pPr marL="0" indent="0">
              <a:spcBef>
                <a:spcPts val="600"/>
              </a:spcBef>
              <a:spcAft>
                <a:spcPts val="300"/>
              </a:spcAft>
              <a:buNone/>
            </a:pPr>
            <a:r>
              <a:rPr lang="en-US" sz="1400" dirty="0">
                <a:latin typeface="Courier New" panose="02070309020205020404" pitchFamily="49" charset="0"/>
                <a:cs typeface="Courier New" panose="02070309020205020404" pitchFamily="49" charset="0"/>
              </a:rPr>
              <a:t>        [-transaction &lt;</a:t>
            </a:r>
            <a:r>
              <a:rPr lang="en-US" sz="1400" dirty="0" err="1">
                <a:latin typeface="Courier New" panose="02070309020205020404" pitchFamily="49" charset="0"/>
                <a:cs typeface="Courier New" panose="02070309020205020404" pitchFamily="49" charset="0"/>
              </a:rPr>
              <a:t>transaction_name</a:t>
            </a:r>
            <a:r>
              <a:rPr lang="en-US" sz="1400" dirty="0">
                <a:latin typeface="Courier New" panose="02070309020205020404" pitchFamily="49" charset="0"/>
                <a:cs typeface="Courier New" panose="02070309020205020404" pitchFamily="49" charset="0"/>
              </a:rPr>
              <a:t>/key&gt;]</a:t>
            </a:r>
            <a:endParaRPr lang="en-US" sz="1600" dirty="0">
              <a:latin typeface="DIN" pitchFamily="50" charset="0"/>
            </a:endParaRPr>
          </a:p>
          <a:p>
            <a:pPr marL="0" indent="0">
              <a:spcBef>
                <a:spcPts val="600"/>
              </a:spcBef>
              <a:spcAft>
                <a:spcPts val="300"/>
              </a:spcAft>
              <a:buNone/>
            </a:pPr>
            <a:r>
              <a:rPr lang="en-US" sz="1600" dirty="0">
                <a:latin typeface="DIN" pitchFamily="50" charset="0"/>
              </a:rPr>
              <a:t>If a host, profile or transaction is not specified, then the filter gets applied over all objects of that type.</a:t>
            </a:r>
          </a:p>
          <a:p>
            <a:pPr marL="0" indent="0">
              <a:spcBef>
                <a:spcPts val="600"/>
              </a:spcBef>
              <a:spcAft>
                <a:spcPts val="300"/>
              </a:spcAft>
              <a:buNone/>
            </a:pPr>
            <a:endParaRPr lang="en-US" sz="1600" dirty="0">
              <a:latin typeface="DIN" pitchFamily="50" charset="0"/>
            </a:endParaRPr>
          </a:p>
          <a:p>
            <a:pPr marL="0" indent="0">
              <a:spcBef>
                <a:spcPts val="600"/>
              </a:spcBef>
              <a:spcAft>
                <a:spcPts val="300"/>
              </a:spcAft>
              <a:buNone/>
            </a:pPr>
            <a:r>
              <a:rPr lang="en-US" sz="1600" dirty="0">
                <a:latin typeface="DIN" pitchFamily="50" charset="0"/>
              </a:rPr>
              <a:t>When a multicast filter is applied on a transaction, NocStudio first chooses how many hosts to which the MCFG request is sent, then it chooses so many target hosts from among the list of all targets specified in the MCFG and based on the weights of each target, and finally it chooses which target returns unicast response (if it is specified).</a:t>
            </a:r>
          </a:p>
          <a:p>
            <a:pPr marL="0" indent="0">
              <a:spcBef>
                <a:spcPts val="600"/>
              </a:spcBef>
              <a:spcAft>
                <a:spcPts val="300"/>
              </a:spcAft>
              <a:buNone/>
            </a:pPr>
            <a:endParaRPr lang="en-US" sz="1600" dirty="0">
              <a:latin typeface="DIN" pitchFamily="50" charset="0"/>
            </a:endParaRPr>
          </a:p>
        </p:txBody>
      </p:sp>
      <p:sp>
        <p:nvSpPr>
          <p:cNvPr id="3" name="Title 2"/>
          <p:cNvSpPr>
            <a:spLocks noGrp="1"/>
          </p:cNvSpPr>
          <p:nvPr>
            <p:ph type="title"/>
          </p:nvPr>
        </p:nvSpPr>
        <p:spPr/>
        <p:txBody>
          <a:bodyPr/>
          <a:lstStyle/>
          <a:p>
            <a:r>
              <a:rPr lang="en-US" dirty="0"/>
              <a:t>Multicast Filters for Smart Snoops (3/4)</a:t>
            </a:r>
          </a:p>
        </p:txBody>
      </p:sp>
    </p:spTree>
    <p:extLst>
      <p:ext uri="{BB962C8B-B14F-4D97-AF65-F5344CB8AC3E}">
        <p14:creationId xmlns:p14="http://schemas.microsoft.com/office/powerpoint/2010/main" val="246109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020634"/>
            <a:ext cx="11379200" cy="4677196"/>
          </a:xfrm>
        </p:spPr>
        <p:txBody>
          <a:bodyPr/>
          <a:lstStyle/>
          <a:p>
            <a:pPr marL="0" indent="0">
              <a:spcBef>
                <a:spcPts val="600"/>
              </a:spcBef>
              <a:spcAft>
                <a:spcPts val="300"/>
              </a:spcAft>
              <a:buNone/>
            </a:pPr>
            <a:r>
              <a:rPr lang="en-US" sz="1400" dirty="0">
                <a:latin typeface="DIN" pitchFamily="50" charset="0"/>
              </a:rPr>
              <a:t>Here is an Example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600" dirty="0"/>
          </a:p>
          <a:p>
            <a:pPr marL="0" indent="0">
              <a:spcBef>
                <a:spcPts val="600"/>
              </a:spcBef>
              <a:spcAft>
                <a:spcPts val="300"/>
              </a:spcAft>
              <a:buNone/>
            </a:pPr>
            <a:endParaRPr lang="en-US" sz="1400" dirty="0">
              <a:latin typeface="DIN" pitchFamily="50" charset="0"/>
            </a:endParaRPr>
          </a:p>
          <a:p>
            <a:pPr marL="0" indent="0">
              <a:spcBef>
                <a:spcPts val="600"/>
              </a:spcBef>
              <a:spcAft>
                <a:spcPts val="300"/>
              </a:spcAft>
              <a:buNone/>
            </a:pPr>
            <a:r>
              <a:rPr lang="en-US" sz="1400" dirty="0">
                <a:latin typeface="DIN" pitchFamily="50" charset="0"/>
              </a:rPr>
              <a:t>In this example, the </a:t>
            </a:r>
            <a:r>
              <a:rPr lang="en-US" sz="1400" dirty="0" err="1">
                <a:latin typeface="DIN" pitchFamily="50" charset="0"/>
              </a:rPr>
              <a:t>add_traffic_d</a:t>
            </a:r>
            <a:r>
              <a:rPr lang="en-US" sz="1400" dirty="0">
                <a:latin typeface="DIN" pitchFamily="50" charset="0"/>
              </a:rPr>
              <a:t> command is used to construct a transaction in which host A (CPU) sends a request to host B (CCC), snoops the CPUs C,D,E,F and returns the snooped data to A.</a:t>
            </a:r>
          </a:p>
          <a:p>
            <a:pPr marL="0" indent="0">
              <a:spcBef>
                <a:spcPts val="600"/>
              </a:spcBef>
              <a:spcAft>
                <a:spcPts val="300"/>
              </a:spcAft>
              <a:buNone/>
            </a:pPr>
            <a:r>
              <a:rPr lang="en-US" sz="1400" dirty="0">
                <a:latin typeface="DIN" pitchFamily="50" charset="0"/>
              </a:rPr>
              <a:t>The multicast filter </a:t>
            </a:r>
            <a:r>
              <a:rPr lang="en-US" sz="1400" dirty="0" err="1">
                <a:latin typeface="Consolas" panose="020B0609020204030204" pitchFamily="49" charset="0"/>
                <a:cs typeface="Consolas" panose="020B0609020204030204" pitchFamily="49" charset="0"/>
              </a:rPr>
              <a:t>mc_filter</a:t>
            </a:r>
            <a:r>
              <a:rPr lang="en-US" sz="1400" dirty="0">
                <a:latin typeface="Consolas" panose="020B0609020204030204" pitchFamily="49" charset="0"/>
                <a:cs typeface="Consolas" panose="020B0609020204030204" pitchFamily="49" charset="0"/>
              </a:rPr>
              <a:t> </a:t>
            </a:r>
            <a:r>
              <a:rPr lang="en-US" sz="1400" dirty="0">
                <a:latin typeface="DIN" pitchFamily="50" charset="0"/>
              </a:rPr>
              <a:t>is defined to choose 1 or 2 or 3 or 4 MCFG groups (snoop targets) probability 75%, 10%, 10% and 5%, respectively. Each of the hosts C,D,E,F is equally likely to be snooped because their weights are all 0.25. Further, each is equally likely to respond with data. The requester is not snooped by the CCC. The figure shows what happens when the filter snoops two targets, and picks hosts D &amp; E to snoop. Among the snooped targets, D is chosen to respond with the data.</a:t>
            </a:r>
          </a:p>
          <a:p>
            <a:pPr marL="0" indent="0">
              <a:spcBef>
                <a:spcPts val="600"/>
              </a:spcBef>
              <a:spcAft>
                <a:spcPts val="300"/>
              </a:spcAft>
              <a:buNone/>
            </a:pPr>
            <a:r>
              <a:rPr lang="en-US" sz="1400" dirty="0">
                <a:latin typeface="DIN" pitchFamily="50" charset="0"/>
              </a:rPr>
              <a:t>This filter is applied to the transaction using the </a:t>
            </a:r>
            <a:r>
              <a:rPr lang="en-US" sz="1400" dirty="0" err="1">
                <a:latin typeface="DIN" pitchFamily="50" charset="0"/>
              </a:rPr>
              <a:t>apply_filter</a:t>
            </a:r>
            <a:r>
              <a:rPr lang="en-US" sz="1400" dirty="0">
                <a:latin typeface="DIN" pitchFamily="50" charset="0"/>
              </a:rPr>
              <a:t> command, which by default applies this filter to all the hosts, profiles and transactions in the system. </a:t>
            </a:r>
          </a:p>
        </p:txBody>
      </p:sp>
      <p:sp>
        <p:nvSpPr>
          <p:cNvPr id="3" name="Title 2"/>
          <p:cNvSpPr>
            <a:spLocks noGrp="1"/>
          </p:cNvSpPr>
          <p:nvPr>
            <p:ph type="title"/>
          </p:nvPr>
        </p:nvSpPr>
        <p:spPr/>
        <p:txBody>
          <a:bodyPr/>
          <a:lstStyle/>
          <a:p>
            <a:r>
              <a:rPr lang="en-US" dirty="0"/>
              <a:t>Multicast Filters for Smart Snoops (4/4)</a:t>
            </a:r>
          </a:p>
        </p:txBody>
      </p:sp>
      <p:grpSp>
        <p:nvGrpSpPr>
          <p:cNvPr id="4" name="Group 3"/>
          <p:cNvGrpSpPr/>
          <p:nvPr/>
        </p:nvGrpSpPr>
        <p:grpSpPr>
          <a:xfrm>
            <a:off x="250208" y="1849265"/>
            <a:ext cx="4872398" cy="1003450"/>
            <a:chOff x="4779039" y="1079210"/>
            <a:chExt cx="4872398" cy="1003450"/>
          </a:xfrm>
        </p:grpSpPr>
        <p:sp>
          <p:nvSpPr>
            <p:cNvPr id="5" name="Oval 4"/>
            <p:cNvSpPr/>
            <p:nvPr/>
          </p:nvSpPr>
          <p:spPr>
            <a:xfrm>
              <a:off x="4779039" y="1683783"/>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6" name="Oval 5"/>
            <p:cNvSpPr/>
            <p:nvPr/>
          </p:nvSpPr>
          <p:spPr>
            <a:xfrm>
              <a:off x="5922881"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7" name="Curved Connector 6"/>
            <p:cNvCxnSpPr>
              <a:stCxn id="5" idx="7"/>
              <a:endCxn id="6" idx="1"/>
            </p:cNvCxnSpPr>
            <p:nvPr/>
          </p:nvCxnSpPr>
          <p:spPr>
            <a:xfrm rot="5400000" flipH="1" flipV="1">
              <a:off x="5486419"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7066724" y="1606149"/>
              <a:ext cx="270142" cy="26418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
              </a:r>
            </a:p>
          </p:txBody>
        </p:sp>
        <p:cxnSp>
          <p:nvCxnSpPr>
            <p:cNvPr id="9" name="Curved Connector 8"/>
            <p:cNvCxnSpPr>
              <a:endCxn id="8" idx="1"/>
            </p:cNvCxnSpPr>
            <p:nvPr/>
          </p:nvCxnSpPr>
          <p:spPr>
            <a:xfrm rot="5400000" flipH="1" flipV="1">
              <a:off x="6630261" y="1168426"/>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8210566"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11" name="Curved Connector 10"/>
            <p:cNvCxnSpPr>
              <a:stCxn id="8" idx="7"/>
              <a:endCxn id="10" idx="1"/>
            </p:cNvCxnSpPr>
            <p:nvPr/>
          </p:nvCxnSpPr>
          <p:spPr>
            <a:xfrm rot="16200000" flipH="1">
              <a:off x="7734899" y="1207243"/>
              <a:ext cx="77634" cy="952822"/>
            </a:xfrm>
            <a:prstGeom prst="curvedConnector3">
              <a:avLst>
                <a:gd name="adj1" fmla="val -2554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urved Connector 11"/>
            <p:cNvCxnSpPr/>
            <p:nvPr/>
          </p:nvCxnSpPr>
          <p:spPr>
            <a:xfrm rot="5400000" flipH="1" flipV="1">
              <a:off x="8917946"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6" idx="7"/>
            </p:cNvCxnSpPr>
            <p:nvPr/>
          </p:nvCxnSpPr>
          <p:spPr>
            <a:xfrm rot="16200000" flipH="1">
              <a:off x="6449778" y="1426154"/>
              <a:ext cx="360189" cy="952823"/>
            </a:xfrm>
            <a:prstGeom prst="curvedConnector3">
              <a:avLst>
                <a:gd name="adj1" fmla="val -21519"/>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9381295" y="1706956"/>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15" name="TextBox 14"/>
            <p:cNvSpPr txBox="1"/>
            <p:nvPr/>
          </p:nvSpPr>
          <p:spPr bwMode="auto">
            <a:xfrm>
              <a:off x="5319323" y="1247139"/>
              <a:ext cx="348951" cy="217512"/>
            </a:xfrm>
            <a:prstGeom prst="rect">
              <a:avLst/>
            </a:prstGeom>
            <a:noFill/>
            <a:ln w="9525">
              <a:noFill/>
              <a:miter lim="800000"/>
              <a:headEnd/>
              <a:tailEnd/>
            </a:ln>
          </p:spPr>
          <p:txBody>
            <a:bodyPr wrap="none" rtlCol="0">
              <a:spAutoFit/>
            </a:bodyPr>
            <a:lstStyle/>
            <a:p>
              <a:r>
                <a:rPr lang="en-US" sz="1200" dirty="0" err="1">
                  <a:cs typeface="Arial" charset="0"/>
                </a:rPr>
                <a:t>req</a:t>
              </a:r>
              <a:endParaRPr lang="en-US" sz="1200" dirty="0">
                <a:cs typeface="Arial" charset="0"/>
              </a:endParaRPr>
            </a:p>
          </p:txBody>
        </p:sp>
        <p:sp>
          <p:nvSpPr>
            <p:cNvPr id="16" name="TextBox 15"/>
            <p:cNvSpPr txBox="1"/>
            <p:nvPr/>
          </p:nvSpPr>
          <p:spPr bwMode="auto">
            <a:xfrm>
              <a:off x="6334420" y="1424186"/>
              <a:ext cx="492765" cy="217512"/>
            </a:xfrm>
            <a:prstGeom prst="rect">
              <a:avLst/>
            </a:prstGeom>
            <a:noFill/>
            <a:ln w="9525">
              <a:noFill/>
              <a:miter lim="800000"/>
              <a:headEnd/>
              <a:tailEnd/>
            </a:ln>
          </p:spPr>
          <p:txBody>
            <a:bodyPr wrap="none" rtlCol="0">
              <a:spAutoFit/>
            </a:bodyPr>
            <a:lstStyle/>
            <a:p>
              <a:r>
                <a:rPr lang="en-US" sz="1200" dirty="0">
                  <a:cs typeface="Arial" charset="0"/>
                </a:rPr>
                <a:t>snoop</a:t>
              </a:r>
            </a:p>
          </p:txBody>
        </p:sp>
        <p:sp>
          <p:nvSpPr>
            <p:cNvPr id="17" name="TextBox 16"/>
            <p:cNvSpPr txBox="1"/>
            <p:nvPr/>
          </p:nvSpPr>
          <p:spPr bwMode="auto">
            <a:xfrm>
              <a:off x="7403420" y="1187652"/>
              <a:ext cx="846707" cy="276999"/>
            </a:xfrm>
            <a:prstGeom prst="rect">
              <a:avLst/>
            </a:prstGeom>
            <a:noFill/>
            <a:ln w="9525">
              <a:noFill/>
              <a:miter lim="800000"/>
              <a:headEnd/>
              <a:tailEnd/>
            </a:ln>
          </p:spPr>
          <p:txBody>
            <a:bodyPr wrap="none" rtlCol="0">
              <a:spAutoFit/>
            </a:bodyPr>
            <a:lstStyle/>
            <a:p>
              <a:r>
                <a:rPr lang="en-US" sz="1200" dirty="0">
                  <a:cs typeface="Arial" charset="0"/>
                </a:rPr>
                <a:t>Snoop </a:t>
              </a:r>
              <a:r>
                <a:rPr lang="en-US" sz="1200" dirty="0" err="1">
                  <a:cs typeface="Arial" charset="0"/>
                </a:rPr>
                <a:t>rsp</a:t>
              </a:r>
              <a:endParaRPr lang="en-US" sz="1200" dirty="0">
                <a:cs typeface="Arial" charset="0"/>
              </a:endParaRPr>
            </a:p>
          </p:txBody>
        </p:sp>
        <p:cxnSp>
          <p:nvCxnSpPr>
            <p:cNvPr id="18" name="Curved Connector 17"/>
            <p:cNvCxnSpPr>
              <a:stCxn id="6" idx="0"/>
            </p:cNvCxnSpPr>
            <p:nvPr/>
          </p:nvCxnSpPr>
          <p:spPr>
            <a:xfrm rot="5400000" flipH="1" flipV="1">
              <a:off x="6304016" y="833145"/>
              <a:ext cx="604574" cy="109670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9" name="Oval 18"/>
          <p:cNvSpPr/>
          <p:nvPr/>
        </p:nvSpPr>
        <p:spPr>
          <a:xfrm>
            <a:off x="2643913" y="1750540"/>
            <a:ext cx="270142" cy="26418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a:t>
            </a:r>
          </a:p>
        </p:txBody>
      </p:sp>
      <p:sp>
        <p:nvSpPr>
          <p:cNvPr id="20" name="Oval 19"/>
          <p:cNvSpPr/>
          <p:nvPr/>
        </p:nvSpPr>
        <p:spPr>
          <a:xfrm>
            <a:off x="2560890" y="2815900"/>
            <a:ext cx="270142" cy="26418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E</a:t>
            </a:r>
          </a:p>
        </p:txBody>
      </p:sp>
      <p:sp>
        <p:nvSpPr>
          <p:cNvPr id="21" name="Oval 20"/>
          <p:cNvSpPr/>
          <p:nvPr/>
        </p:nvSpPr>
        <p:spPr>
          <a:xfrm>
            <a:off x="2560890" y="3271364"/>
            <a:ext cx="270142" cy="26418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a:t>
            </a:r>
          </a:p>
        </p:txBody>
      </p:sp>
      <p:cxnSp>
        <p:nvCxnSpPr>
          <p:cNvPr id="22" name="Curved Connector 21"/>
          <p:cNvCxnSpPr/>
          <p:nvPr/>
        </p:nvCxnSpPr>
        <p:spPr>
          <a:xfrm>
            <a:off x="1644411" y="2719891"/>
            <a:ext cx="855061" cy="66928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8" idx="5"/>
            <a:endCxn id="10" idx="3"/>
          </p:cNvCxnSpPr>
          <p:nvPr/>
        </p:nvCxnSpPr>
        <p:spPr>
          <a:xfrm rot="16200000" flipH="1">
            <a:off x="3206068" y="2164102"/>
            <a:ext cx="77634" cy="952822"/>
          </a:xfrm>
          <a:prstGeom prst="curvedConnector3">
            <a:avLst>
              <a:gd name="adj1" fmla="val 44429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bwMode="auto">
          <a:xfrm>
            <a:off x="2828284" y="2954979"/>
            <a:ext cx="846707" cy="276999"/>
          </a:xfrm>
          <a:prstGeom prst="rect">
            <a:avLst/>
          </a:prstGeom>
          <a:noFill/>
          <a:ln w="9525">
            <a:noFill/>
            <a:miter lim="800000"/>
            <a:headEnd/>
            <a:tailEnd/>
          </a:ln>
        </p:spPr>
        <p:txBody>
          <a:bodyPr wrap="none" rtlCol="0">
            <a:spAutoFit/>
          </a:bodyPr>
          <a:lstStyle/>
          <a:p>
            <a:r>
              <a:rPr lang="en-US" sz="1200" dirty="0">
                <a:cs typeface="Arial" charset="0"/>
              </a:rPr>
              <a:t>Snoop </a:t>
            </a:r>
            <a:r>
              <a:rPr lang="en-US" sz="1200" dirty="0" err="1">
                <a:cs typeface="Arial" charset="0"/>
              </a:rPr>
              <a:t>rsp</a:t>
            </a:r>
            <a:endParaRPr lang="en-US" sz="1200" dirty="0">
              <a:cs typeface="Arial" charset="0"/>
            </a:endParaRPr>
          </a:p>
        </p:txBody>
      </p:sp>
      <p:sp>
        <p:nvSpPr>
          <p:cNvPr id="25" name="TextBox 24"/>
          <p:cNvSpPr txBox="1"/>
          <p:nvPr/>
        </p:nvSpPr>
        <p:spPr bwMode="auto">
          <a:xfrm>
            <a:off x="3034672" y="2590988"/>
            <a:ext cx="500458" cy="276999"/>
          </a:xfrm>
          <a:prstGeom prst="rect">
            <a:avLst/>
          </a:prstGeom>
          <a:noFill/>
          <a:ln w="9525">
            <a:noFill/>
            <a:miter lim="800000"/>
            <a:headEnd/>
            <a:tailEnd/>
          </a:ln>
        </p:spPr>
        <p:txBody>
          <a:bodyPr wrap="none" rtlCol="0">
            <a:spAutoFit/>
          </a:bodyPr>
          <a:lstStyle/>
          <a:p>
            <a:r>
              <a:rPr lang="en-US" sz="1200" dirty="0">
                <a:cs typeface="Arial" charset="0"/>
              </a:rPr>
              <a:t>Data</a:t>
            </a:r>
          </a:p>
        </p:txBody>
      </p:sp>
      <p:sp>
        <p:nvSpPr>
          <p:cNvPr id="26" name="TextBox 25"/>
          <p:cNvSpPr txBox="1"/>
          <p:nvPr/>
        </p:nvSpPr>
        <p:spPr bwMode="auto">
          <a:xfrm>
            <a:off x="4229010" y="2013051"/>
            <a:ext cx="437940" cy="276999"/>
          </a:xfrm>
          <a:prstGeom prst="rect">
            <a:avLst/>
          </a:prstGeom>
          <a:noFill/>
          <a:ln w="9525">
            <a:noFill/>
            <a:miter lim="800000"/>
            <a:headEnd/>
            <a:tailEnd/>
          </a:ln>
        </p:spPr>
        <p:txBody>
          <a:bodyPr wrap="none" rtlCol="0">
            <a:spAutoFit/>
          </a:bodyPr>
          <a:lstStyle/>
          <a:p>
            <a:r>
              <a:rPr lang="en-US" sz="1200" dirty="0">
                <a:cs typeface="Arial" charset="0"/>
              </a:rPr>
              <a:t> </a:t>
            </a:r>
            <a:r>
              <a:rPr lang="en-US" sz="1200" dirty="0" err="1">
                <a:cs typeface="Arial" charset="0"/>
              </a:rPr>
              <a:t>rsp</a:t>
            </a:r>
            <a:endParaRPr lang="en-US" sz="1200" dirty="0">
              <a:cs typeface="Arial" charset="0"/>
            </a:endParaRPr>
          </a:p>
        </p:txBody>
      </p:sp>
      <p:cxnSp>
        <p:nvCxnSpPr>
          <p:cNvPr id="27" name="Curved Connector 26"/>
          <p:cNvCxnSpPr>
            <a:stCxn id="20" idx="5"/>
            <a:endCxn id="10" idx="4"/>
          </p:cNvCxnSpPr>
          <p:nvPr/>
        </p:nvCxnSpPr>
        <p:spPr>
          <a:xfrm rot="5400000" flipH="1" flipV="1">
            <a:off x="3142451" y="2367037"/>
            <a:ext cx="323374" cy="1025335"/>
          </a:xfrm>
          <a:prstGeom prst="curvedConnector3">
            <a:avLst>
              <a:gd name="adj1" fmla="val -82656"/>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Multiply 27"/>
          <p:cNvSpPr/>
          <p:nvPr/>
        </p:nvSpPr>
        <p:spPr>
          <a:xfrm>
            <a:off x="1929803" y="1757404"/>
            <a:ext cx="437072" cy="385442"/>
          </a:xfrm>
          <a:prstGeom prst="mathMultiply">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29" name="Multiply 28"/>
          <p:cNvSpPr/>
          <p:nvPr/>
        </p:nvSpPr>
        <p:spPr>
          <a:xfrm>
            <a:off x="1882505" y="2773677"/>
            <a:ext cx="437072" cy="385442"/>
          </a:xfrm>
          <a:prstGeom prst="mathMultiply">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p>
        </p:txBody>
      </p:sp>
      <p:sp>
        <p:nvSpPr>
          <p:cNvPr id="30" name="Rectangle 29"/>
          <p:cNvSpPr/>
          <p:nvPr/>
        </p:nvSpPr>
        <p:spPr>
          <a:xfrm>
            <a:off x="5555063" y="1001558"/>
            <a:ext cx="6277985" cy="2708434"/>
          </a:xfrm>
          <a:prstGeom prst="rect">
            <a:avLst/>
          </a:prstGeom>
        </p:spPr>
        <p:txBody>
          <a:bodyPr wrap="square">
            <a:spAutoFit/>
          </a:bodyPr>
          <a:lstStyle/>
          <a:p>
            <a:pPr>
              <a:spcBef>
                <a:spcPts val="600"/>
              </a:spcBef>
              <a:spcAft>
                <a:spcPts val="30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add_traffic_d</a:t>
            </a:r>
            <a:r>
              <a:rPr lang="en-US" sz="1400" dirty="0">
                <a:latin typeface="Courier New" panose="02070309020205020404" pitchFamily="49" charset="0"/>
                <a:cs typeface="Courier New" panose="02070309020205020404" pitchFamily="49" charset="0"/>
              </a:rPr>
              <a:t> [A </a:t>
            </a:r>
            <a:r>
              <a:rPr lang="en-US" sz="1400" dirty="0" err="1">
                <a:latin typeface="Courier New" panose="02070309020205020404" pitchFamily="49" charset="0"/>
                <a:cs typeface="Courier New" panose="02070309020205020404" pitchFamily="49" charset="0"/>
              </a:rPr>
              <a:t>req</a:t>
            </a:r>
            <a:r>
              <a:rPr lang="en-US" sz="1400" dirty="0">
                <a:latin typeface="Courier New" panose="02070309020205020404" pitchFamily="49" charset="0"/>
                <a:cs typeface="Courier New" panose="02070309020205020404" pitchFamily="49" charset="0"/>
              </a:rPr>
              <a:t> B],{B snoop C D E F},{C D E F </a:t>
            </a:r>
            <a:r>
              <a:rPr lang="en-US" sz="1400" dirty="0" err="1">
                <a:latin typeface="Courier New" panose="02070309020205020404" pitchFamily="49" charset="0"/>
                <a:cs typeface="Courier New" panose="02070309020205020404" pitchFamily="49" charset="0"/>
              </a:rPr>
              <a:t>snoop_rsp</a:t>
            </a:r>
            <a:r>
              <a:rPr lang="en-US" sz="1400" dirty="0">
                <a:latin typeface="Courier New" panose="02070309020205020404" pitchFamily="49" charset="0"/>
                <a:cs typeface="Courier New" panose="02070309020205020404" pitchFamily="49" charset="0"/>
              </a:rPr>
              <a:t> B}[C D E F data B],[B </a:t>
            </a:r>
            <a:r>
              <a:rPr lang="en-US" sz="1400" dirty="0" err="1">
                <a:latin typeface="Courier New" panose="02070309020205020404" pitchFamily="49" charset="0"/>
                <a:cs typeface="Courier New" panose="02070309020205020404" pitchFamily="49" charset="0"/>
              </a:rPr>
              <a:t>rsp</a:t>
            </a:r>
            <a:r>
              <a:rPr lang="en-US" sz="1400" dirty="0">
                <a:latin typeface="Courier New" panose="02070309020205020404" pitchFamily="49" charset="0"/>
                <a:cs typeface="Courier New" panose="02070309020205020404" pitchFamily="49" charset="0"/>
              </a:rPr>
              <a:t> A]</a:t>
            </a:r>
          </a:p>
          <a:p>
            <a:pPr>
              <a:spcBef>
                <a:spcPts val="600"/>
              </a:spcBef>
              <a:spcAft>
                <a:spcPts val="300"/>
              </a:spcAft>
            </a:pPr>
            <a:endParaRPr lang="en-US" sz="1400" dirty="0">
              <a:latin typeface="Courier New" panose="02070309020205020404" pitchFamily="49" charset="0"/>
              <a:cs typeface="Courier New" panose="02070309020205020404" pitchFamily="49" charset="0"/>
            </a:endParaRPr>
          </a:p>
          <a:p>
            <a:pPr>
              <a:spcBef>
                <a:spcPts val="600"/>
              </a:spcBef>
              <a:spcAft>
                <a:spcPts val="30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add_mc_filter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mc_filter</a:t>
            </a:r>
            <a:r>
              <a:rPr lang="en-US" sz="1400" dirty="0">
                <a:latin typeface="Courier New" panose="02070309020205020404" pitchFamily="49" charset="0"/>
                <a:cs typeface="Courier New" panose="02070309020205020404" pitchFamily="49" charset="0"/>
              </a:rPr>
              <a:t> \</a:t>
            </a:r>
          </a:p>
          <a:p>
            <a:pPr>
              <a:spcAft>
                <a:spcPts val="30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num_mcfg_targets</a:t>
            </a:r>
            <a:r>
              <a:rPr lang="en-US" sz="1400" dirty="0">
                <a:latin typeface="Courier New" panose="02070309020205020404" pitchFamily="49" charset="0"/>
                <a:cs typeface="Courier New" panose="02070309020205020404" pitchFamily="49" charset="0"/>
              </a:rPr>
              <a:t> 1:0.75 2:0.10 3:0.10 4:0.05 \</a:t>
            </a:r>
          </a:p>
          <a:p>
            <a:pPr>
              <a:spcAft>
                <a:spcPts val="30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host_mcfg_target_weights</a:t>
            </a:r>
            <a:r>
              <a:rPr lang="en-US" sz="1400" dirty="0">
                <a:latin typeface="Courier New" panose="02070309020205020404" pitchFamily="49" charset="0"/>
                <a:cs typeface="Courier New" panose="02070309020205020404" pitchFamily="49" charset="0"/>
              </a:rPr>
              <a:t> C:0.25 D:0.25 E:0.25 F:0.25 \</a:t>
            </a:r>
          </a:p>
          <a:p>
            <a:pPr>
              <a:spcAft>
                <a:spcPts val="30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host_unicast_resp_weights</a:t>
            </a:r>
            <a:r>
              <a:rPr lang="en-US" sz="1400" dirty="0">
                <a:latin typeface="Courier New" panose="02070309020205020404" pitchFamily="49" charset="0"/>
                <a:cs typeface="Courier New" panose="02070309020205020404" pitchFamily="49" charset="0"/>
              </a:rPr>
              <a:t> C:0.25 D:0.25 E:0.25 F:0.25 \</a:t>
            </a:r>
          </a:p>
          <a:p>
            <a:pPr>
              <a:spcAft>
                <a:spcPts val="300"/>
              </a:spcAft>
            </a:pPr>
            <a:r>
              <a:rPr lang="en-US" sz="1400" dirty="0">
                <a:latin typeface="Courier New" panose="02070309020205020404" pitchFamily="49" charset="0"/>
                <a:cs typeface="Courier New" panose="02070309020205020404" pitchFamily="49" charset="0"/>
              </a:rPr>
              <a:t>–</a:t>
            </a:r>
            <a:r>
              <a:rPr lang="en-US" sz="1400">
                <a:latin typeface="Courier New" panose="02070309020205020404" pitchFamily="49" charset="0"/>
                <a:cs typeface="Courier New" panose="02070309020205020404" pitchFamily="49" charset="0"/>
              </a:rPr>
              <a:t>omit_initiator</a:t>
            </a:r>
            <a:endParaRPr lang="en-US" sz="1400" dirty="0">
              <a:latin typeface="Courier New" panose="02070309020205020404" pitchFamily="49" charset="0"/>
              <a:cs typeface="Courier New" panose="02070309020205020404" pitchFamily="49" charset="0"/>
            </a:endParaRPr>
          </a:p>
          <a:p>
            <a:pPr>
              <a:spcAft>
                <a:spcPts val="300"/>
              </a:spcAft>
            </a:pPr>
            <a:endParaRPr lang="en-US" sz="1400" dirty="0">
              <a:latin typeface="Courier New" panose="02070309020205020404" pitchFamily="49" charset="0"/>
              <a:cs typeface="Courier New" panose="02070309020205020404" pitchFamily="49" charset="0"/>
            </a:endParaRPr>
          </a:p>
          <a:p>
            <a:pPr>
              <a:spcAft>
                <a:spcPts val="30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apply_filter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mc_filter</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506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545" y="3032393"/>
            <a:ext cx="11506581" cy="582594"/>
          </a:xfrm>
        </p:spPr>
        <p:txBody>
          <a:bodyPr/>
          <a:lstStyle/>
          <a:p>
            <a:pPr algn="ctr"/>
            <a:r>
              <a:rPr lang="en-US" dirty="0"/>
              <a:t>Traffic Specification</a:t>
            </a:r>
          </a:p>
        </p:txBody>
      </p:sp>
    </p:spTree>
    <p:extLst>
      <p:ext uri="{BB962C8B-B14F-4D97-AF65-F5344CB8AC3E}">
        <p14:creationId xmlns:p14="http://schemas.microsoft.com/office/powerpoint/2010/main" val="128751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536784"/>
            <a:ext cx="11379200" cy="4677196"/>
          </a:xfrm>
        </p:spPr>
        <p:txBody>
          <a:bodyPr/>
          <a:lstStyle/>
          <a:p>
            <a:r>
              <a:rPr lang="en-US" sz="1600" dirty="0"/>
              <a:t>In the context of NoC, U-turns refer to a traffic flow with the Transmitting and Receiving Interfaces on the same bridge (of the same host). </a:t>
            </a:r>
          </a:p>
          <a:p>
            <a:r>
              <a:rPr lang="en-US" sz="1600" dirty="0"/>
              <a:t>U-turns are allowed on all hops of the transaction except for the first. The U-Turns are dealt within the host, without the packets getting ejected into the NoC.</a:t>
            </a:r>
            <a:br>
              <a:rPr lang="en-US" sz="1600" dirty="0"/>
            </a:br>
            <a:endParaRPr lang="en-US" sz="1600" dirty="0"/>
          </a:p>
          <a:p>
            <a:r>
              <a:rPr lang="en-US" sz="1600" dirty="0"/>
              <a:t>For example,</a:t>
            </a:r>
          </a:p>
          <a:p>
            <a:pPr marL="0" indent="0">
              <a:buNone/>
            </a:pP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add_traffic_d</a:t>
            </a:r>
            <a:r>
              <a:rPr lang="en-US" sz="1400" dirty="0">
                <a:solidFill>
                  <a:schemeClr val="tx1"/>
                </a:solidFill>
                <a:latin typeface="Courier New" panose="02070309020205020404" pitchFamily="49" charset="0"/>
                <a:cs typeface="Courier New" panose="02070309020205020404" pitchFamily="49" charset="0"/>
              </a:rPr>
              <a:t> -rate 0.2 [ A/p1 a B/p1 ] , [ B/p1.c -&gt; B/p1.d ] , [ B/p1.b -&gt; A/p1.b ]</a:t>
            </a:r>
          </a:p>
          <a:p>
            <a:r>
              <a:rPr lang="en-US" sz="1600" dirty="0"/>
              <a:t>In this transaction, the second hop involves the packets being transmitted from and received at the same bridge h2/p1. These packets will not be ejected onto the NoC, but rather be transmitted and received internally within the host without entering the NoC. </a:t>
            </a:r>
          </a:p>
          <a:p>
            <a:endParaRPr lang="en-US" sz="1400" dirty="0"/>
          </a:p>
          <a:p>
            <a:pPr marL="0" indent="0">
              <a:buNone/>
            </a:pPr>
            <a:r>
              <a:rPr lang="en-US" dirty="0"/>
              <a:t> </a:t>
            </a:r>
          </a:p>
          <a:p>
            <a:endParaRPr lang="en-US" dirty="0"/>
          </a:p>
        </p:txBody>
      </p:sp>
      <p:sp>
        <p:nvSpPr>
          <p:cNvPr id="3" name="Title 2"/>
          <p:cNvSpPr>
            <a:spLocks noGrp="1"/>
          </p:cNvSpPr>
          <p:nvPr>
            <p:ph type="title"/>
          </p:nvPr>
        </p:nvSpPr>
        <p:spPr/>
        <p:txBody>
          <a:bodyPr/>
          <a:lstStyle/>
          <a:p>
            <a:r>
              <a:rPr lang="en-US" dirty="0"/>
              <a:t>U-Turns in NoC (1/2) </a:t>
            </a:r>
          </a:p>
        </p:txBody>
      </p:sp>
      <p:grpSp>
        <p:nvGrpSpPr>
          <p:cNvPr id="4" name="Group 3"/>
          <p:cNvGrpSpPr/>
          <p:nvPr/>
        </p:nvGrpSpPr>
        <p:grpSpPr>
          <a:xfrm>
            <a:off x="2476335" y="4639062"/>
            <a:ext cx="3603335" cy="1081381"/>
            <a:chOff x="4779039" y="1155442"/>
            <a:chExt cx="2467692" cy="812107"/>
          </a:xfrm>
        </p:grpSpPr>
        <p:sp>
          <p:nvSpPr>
            <p:cNvPr id="5" name="Oval 4"/>
            <p:cNvSpPr/>
            <p:nvPr/>
          </p:nvSpPr>
          <p:spPr>
            <a:xfrm>
              <a:off x="4779039" y="1683783"/>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6" name="Oval 5"/>
            <p:cNvSpPr/>
            <p:nvPr/>
          </p:nvSpPr>
          <p:spPr>
            <a:xfrm>
              <a:off x="5922881"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7" name="Curved Connector 6"/>
            <p:cNvCxnSpPr>
              <a:stCxn id="5" idx="7"/>
              <a:endCxn id="6" idx="1"/>
            </p:cNvCxnSpPr>
            <p:nvPr/>
          </p:nvCxnSpPr>
          <p:spPr>
            <a:xfrm rot="5400000" flipH="1" flipV="1">
              <a:off x="5486419"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rot="5400000" flipH="1" flipV="1">
              <a:off x="6630261" y="1168426"/>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6976589" y="1703369"/>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15" name="TextBox 14"/>
            <p:cNvSpPr txBox="1"/>
            <p:nvPr/>
          </p:nvSpPr>
          <p:spPr bwMode="auto">
            <a:xfrm>
              <a:off x="5319323" y="1247139"/>
              <a:ext cx="264816" cy="276999"/>
            </a:xfrm>
            <a:prstGeom prst="rect">
              <a:avLst/>
            </a:prstGeom>
            <a:noFill/>
            <a:ln w="9525">
              <a:noFill/>
              <a:miter lim="800000"/>
              <a:headEnd/>
              <a:tailEnd/>
            </a:ln>
          </p:spPr>
          <p:txBody>
            <a:bodyPr wrap="none" rtlCol="0">
              <a:spAutoFit/>
            </a:bodyPr>
            <a:lstStyle/>
            <a:p>
              <a:r>
                <a:rPr lang="en-US" sz="1200" dirty="0">
                  <a:cs typeface="Arial" charset="0"/>
                </a:rPr>
                <a:t>a</a:t>
              </a:r>
            </a:p>
          </p:txBody>
        </p:sp>
        <p:sp>
          <p:nvSpPr>
            <p:cNvPr id="16" name="TextBox 15"/>
            <p:cNvSpPr txBox="1"/>
            <p:nvPr/>
          </p:nvSpPr>
          <p:spPr bwMode="auto">
            <a:xfrm>
              <a:off x="6500434" y="1155442"/>
              <a:ext cx="269626" cy="276999"/>
            </a:xfrm>
            <a:prstGeom prst="rect">
              <a:avLst/>
            </a:prstGeom>
            <a:noFill/>
            <a:ln w="9525">
              <a:noFill/>
              <a:miter lim="800000"/>
              <a:headEnd/>
              <a:tailEnd/>
            </a:ln>
          </p:spPr>
          <p:txBody>
            <a:bodyPr wrap="none" rtlCol="0">
              <a:spAutoFit/>
            </a:bodyPr>
            <a:lstStyle/>
            <a:p>
              <a:r>
                <a:rPr lang="en-US" sz="1200" dirty="0">
                  <a:cs typeface="Arial" charset="0"/>
                </a:rPr>
                <a:t>b</a:t>
              </a:r>
            </a:p>
          </p:txBody>
        </p:sp>
      </p:grpSp>
      <p:cxnSp>
        <p:nvCxnSpPr>
          <p:cNvPr id="19" name="Curved Connector 18"/>
          <p:cNvCxnSpPr>
            <a:stCxn id="6" idx="3"/>
            <a:endCxn id="6" idx="5"/>
          </p:cNvCxnSpPr>
          <p:nvPr/>
        </p:nvCxnSpPr>
        <p:spPr>
          <a:xfrm rot="16200000" flipH="1">
            <a:off x="4343809" y="5503382"/>
            <a:ext cx="12700" cy="278927"/>
          </a:xfrm>
          <a:prstGeom prst="curvedConnector3">
            <a:avLst>
              <a:gd name="adj1" fmla="val 2205638"/>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bwMode="auto">
          <a:xfrm>
            <a:off x="4114321" y="5930112"/>
            <a:ext cx="426720" cy="276999"/>
          </a:xfrm>
          <a:prstGeom prst="rect">
            <a:avLst/>
          </a:prstGeom>
          <a:noFill/>
          <a:ln w="9525">
            <a:noFill/>
            <a:miter lim="800000"/>
            <a:headEnd/>
            <a:tailEnd/>
          </a:ln>
        </p:spPr>
        <p:txBody>
          <a:bodyPr wrap="none" rtlCol="0">
            <a:spAutoFit/>
          </a:bodyPr>
          <a:lstStyle/>
          <a:p>
            <a:r>
              <a:rPr lang="en-US" sz="1200" dirty="0">
                <a:cs typeface="Arial" charset="0"/>
              </a:rPr>
              <a:t>c/d</a:t>
            </a:r>
          </a:p>
        </p:txBody>
      </p:sp>
    </p:spTree>
    <p:extLst>
      <p:ext uri="{BB962C8B-B14F-4D97-AF65-F5344CB8AC3E}">
        <p14:creationId xmlns:p14="http://schemas.microsoft.com/office/powerpoint/2010/main" val="274925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dirty="0">
                <a:solidFill>
                  <a:schemeClr val="tx1"/>
                </a:solidFill>
                <a:latin typeface="DIN Light"/>
                <a:cs typeface="Courier New" panose="02070309020205020404" pitchFamily="49" charset="0"/>
              </a:rPr>
              <a:t>In this example,</a:t>
            </a:r>
          </a:p>
          <a:p>
            <a:pPr marL="0" indent="0">
              <a:buNone/>
            </a:pP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add_alias</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host_alias</a:t>
            </a:r>
            <a:r>
              <a:rPr lang="en-US" sz="1400" dirty="0">
                <a:solidFill>
                  <a:schemeClr val="tx1"/>
                </a:solidFill>
                <a:latin typeface="Courier New" panose="02070309020205020404" pitchFamily="49" charset="0"/>
                <a:cs typeface="Courier New" panose="02070309020205020404" pitchFamily="49" charset="0"/>
              </a:rPr>
              <a:t> h1 h2	</a:t>
            </a:r>
            <a:endParaRPr lang="en-US" sz="1400" dirty="0"/>
          </a:p>
          <a:p>
            <a:pPr marL="0" indent="0">
              <a:buNone/>
            </a:pP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add_traffic_d</a:t>
            </a:r>
            <a:r>
              <a:rPr lang="en-US" sz="1400" dirty="0">
                <a:solidFill>
                  <a:schemeClr val="tx1"/>
                </a:solidFill>
                <a:latin typeface="Courier New" panose="02070309020205020404" pitchFamily="49" charset="0"/>
                <a:cs typeface="Courier New" panose="02070309020205020404" pitchFamily="49" charset="0"/>
              </a:rPr>
              <a:t> -rate 0.2 [ 1@ </a:t>
            </a:r>
            <a:r>
              <a:rPr lang="en-US" sz="1400" dirty="0" err="1">
                <a:solidFill>
                  <a:schemeClr val="tx1"/>
                </a:solidFill>
                <a:latin typeface="Courier New" panose="02070309020205020404" pitchFamily="49" charset="0"/>
                <a:cs typeface="Courier New" panose="02070309020205020404" pitchFamily="49" charset="0"/>
              </a:rPr>
              <a:t>host_alias</a:t>
            </a:r>
            <a:r>
              <a:rPr lang="en-US" sz="1400" dirty="0">
                <a:solidFill>
                  <a:schemeClr val="tx1"/>
                </a:solidFill>
                <a:latin typeface="Courier New" panose="02070309020205020404" pitchFamily="49" charset="0"/>
                <a:cs typeface="Courier New" panose="02070309020205020404" pitchFamily="49" charset="0"/>
              </a:rPr>
              <a:t> a 2@ </a:t>
            </a:r>
            <a:r>
              <a:rPr lang="en-US" sz="1400" dirty="0" err="1">
                <a:solidFill>
                  <a:schemeClr val="tx1"/>
                </a:solidFill>
                <a:latin typeface="Courier New" panose="02070309020205020404" pitchFamily="49" charset="0"/>
                <a:cs typeface="Courier New" panose="02070309020205020404" pitchFamily="49" charset="0"/>
              </a:rPr>
              <a:t>host_alias</a:t>
            </a:r>
            <a:r>
              <a:rPr lang="en-US" sz="1400" dirty="0">
                <a:solidFill>
                  <a:schemeClr val="tx1"/>
                </a:solidFill>
                <a:latin typeface="Courier New" panose="02070309020205020404" pitchFamily="49" charset="0"/>
                <a:cs typeface="Courier New" panose="02070309020205020404" pitchFamily="49" charset="0"/>
              </a:rPr>
              <a:t> ] , [ 2@ </a:t>
            </a:r>
            <a:r>
              <a:rPr lang="en-US" sz="1400" dirty="0" err="1">
                <a:solidFill>
                  <a:schemeClr val="tx1"/>
                </a:solidFill>
                <a:latin typeface="Courier New" panose="02070309020205020404" pitchFamily="49" charset="0"/>
                <a:cs typeface="Courier New" panose="02070309020205020404" pitchFamily="49" charset="0"/>
              </a:rPr>
              <a:t>host_alias</a:t>
            </a:r>
            <a:r>
              <a:rPr lang="en-US" sz="1400" dirty="0">
                <a:solidFill>
                  <a:schemeClr val="tx1"/>
                </a:solidFill>
                <a:latin typeface="Courier New" panose="02070309020205020404" pitchFamily="49" charset="0"/>
                <a:cs typeface="Courier New" panose="02070309020205020404" pitchFamily="49" charset="0"/>
              </a:rPr>
              <a:t> b 3@ </a:t>
            </a:r>
            <a:r>
              <a:rPr lang="en-US" sz="1400" dirty="0" err="1">
                <a:solidFill>
                  <a:schemeClr val="tx1"/>
                </a:solidFill>
                <a:latin typeface="Courier New" panose="02070309020205020404" pitchFamily="49" charset="0"/>
                <a:cs typeface="Courier New" panose="02070309020205020404" pitchFamily="49" charset="0"/>
              </a:rPr>
              <a:t>host_alias</a:t>
            </a:r>
            <a:r>
              <a:rPr lang="en-US" sz="1400" dirty="0">
                <a:solidFill>
                  <a:schemeClr val="tx1"/>
                </a:solidFill>
                <a:latin typeface="Courier New" panose="02070309020205020404" pitchFamily="49" charset="0"/>
                <a:cs typeface="Courier New" panose="02070309020205020404" pitchFamily="49" charset="0"/>
              </a:rPr>
              <a:t> ]</a:t>
            </a:r>
          </a:p>
          <a:p>
            <a:r>
              <a:rPr lang="en-US" sz="1600" dirty="0"/>
              <a:t>In this example, a group of hosts h1 and h2 are represented using their alias </a:t>
            </a:r>
            <a:r>
              <a:rPr lang="en-US" sz="1600" i="1" dirty="0" err="1"/>
              <a:t>host_alias</a:t>
            </a:r>
            <a:r>
              <a:rPr lang="en-US" sz="1600" i="1" dirty="0"/>
              <a:t>.</a:t>
            </a:r>
            <a:r>
              <a:rPr lang="en-US" sz="1600" dirty="0"/>
              <a:t> There will be 4 chains generated as </a:t>
            </a:r>
            <a:r>
              <a:rPr lang="en-US" sz="1600" dirty="0" err="1"/>
              <a:t>uturns</a:t>
            </a:r>
            <a:r>
              <a:rPr lang="en-US" sz="1600" dirty="0"/>
              <a:t> are not allowed on the first hop. </a:t>
            </a:r>
          </a:p>
          <a:p>
            <a:pPr marL="800108" lvl="4" indent="-342900">
              <a:buFont typeface="+mj-lt"/>
              <a:buAutoNum type="arabicPeriod"/>
            </a:pPr>
            <a:r>
              <a:rPr lang="en-US" sz="1600" dirty="0"/>
              <a:t>h1/p1 -&gt; h2/p1 -&gt; h1/p1</a:t>
            </a:r>
          </a:p>
          <a:p>
            <a:pPr marL="800108" lvl="4" indent="-342900">
              <a:buFont typeface="+mj-lt"/>
              <a:buAutoNum type="arabicPeriod"/>
            </a:pPr>
            <a:r>
              <a:rPr lang="en-US" sz="1600" dirty="0"/>
              <a:t>h1/p1 -&gt; h2/p1 -&gt; h2/p1</a:t>
            </a:r>
          </a:p>
          <a:p>
            <a:pPr marL="800108" lvl="4" indent="-342900">
              <a:buFont typeface="+mj-lt"/>
              <a:buAutoNum type="arabicPeriod"/>
            </a:pPr>
            <a:r>
              <a:rPr lang="en-US" sz="1600" dirty="0"/>
              <a:t>h2/p1 -&gt; h1/p1 -&gt; h1/p1</a:t>
            </a:r>
          </a:p>
          <a:p>
            <a:pPr marL="800108" lvl="4" indent="-342900">
              <a:buFont typeface="+mj-lt"/>
              <a:buAutoNum type="arabicPeriod"/>
            </a:pPr>
            <a:r>
              <a:rPr lang="en-US" sz="1600" dirty="0"/>
              <a:t>h2/p1 -&gt; h1/p1 -&gt; h2/p1</a:t>
            </a:r>
          </a:p>
          <a:p>
            <a:r>
              <a:rPr lang="en-US" sz="1600" dirty="0"/>
              <a:t>The chains :</a:t>
            </a:r>
          </a:p>
          <a:p>
            <a:pPr marL="457208" lvl="4" indent="0">
              <a:buNone/>
            </a:pPr>
            <a:r>
              <a:rPr lang="en-US" sz="1600" dirty="0"/>
              <a:t>5.   h1/p1 -&gt; h1/p1 -&gt; h1/p1</a:t>
            </a:r>
          </a:p>
          <a:p>
            <a:pPr marL="457208" lvl="4" indent="0">
              <a:buNone/>
            </a:pPr>
            <a:r>
              <a:rPr lang="en-US" sz="1600" dirty="0"/>
              <a:t>6.   h1/p1 -&gt; h1/p1 -&gt; h2/p1</a:t>
            </a:r>
          </a:p>
          <a:p>
            <a:pPr marL="800108" lvl="4" indent="-342900">
              <a:buAutoNum type="arabicPeriod" startAt="7"/>
            </a:pPr>
            <a:r>
              <a:rPr lang="en-US" sz="1600" dirty="0"/>
              <a:t>h2/p1 -&gt; h2/p1 -&gt; h1/p1</a:t>
            </a:r>
          </a:p>
          <a:p>
            <a:pPr marL="800108" lvl="4" indent="-342900">
              <a:buAutoNum type="arabicPeriod" startAt="7"/>
            </a:pPr>
            <a:r>
              <a:rPr lang="en-US" sz="1600" dirty="0"/>
              <a:t>h2/p1 -&gt; h2/p1 -&gt; h2/p1</a:t>
            </a:r>
            <a:br>
              <a:rPr lang="en-US" sz="1600" dirty="0"/>
            </a:br>
            <a:r>
              <a:rPr lang="en-US" sz="1600" dirty="0"/>
              <a:t>will not be generated as </a:t>
            </a:r>
            <a:r>
              <a:rPr lang="en-US" sz="1600" dirty="0" err="1"/>
              <a:t>u-turns</a:t>
            </a:r>
            <a:r>
              <a:rPr lang="en-US" sz="1600" dirty="0"/>
              <a:t> are not permitted on the first hop. </a:t>
            </a:r>
          </a:p>
          <a:p>
            <a:endParaRPr lang="en-US" sz="1600" dirty="0"/>
          </a:p>
          <a:p>
            <a:pPr marL="1371630" lvl="3" indent="0">
              <a:buNone/>
            </a:pPr>
            <a:endParaRPr lang="en-US" sz="1600" dirty="0"/>
          </a:p>
        </p:txBody>
      </p:sp>
      <p:sp>
        <p:nvSpPr>
          <p:cNvPr id="3" name="Title 2"/>
          <p:cNvSpPr>
            <a:spLocks noGrp="1"/>
          </p:cNvSpPr>
          <p:nvPr>
            <p:ph type="title"/>
          </p:nvPr>
        </p:nvSpPr>
        <p:spPr/>
        <p:txBody>
          <a:bodyPr/>
          <a:lstStyle/>
          <a:p>
            <a:r>
              <a:rPr lang="en-US" dirty="0"/>
              <a:t>U-Turns in NoC (2/2)</a:t>
            </a:r>
          </a:p>
        </p:txBody>
      </p:sp>
    </p:spTree>
    <p:extLst>
      <p:ext uri="{BB962C8B-B14F-4D97-AF65-F5344CB8AC3E}">
        <p14:creationId xmlns:p14="http://schemas.microsoft.com/office/powerpoint/2010/main" val="50272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Grouped Transaction Correctness Requirements</a:t>
            </a:r>
          </a:p>
        </p:txBody>
      </p:sp>
      <p:sp>
        <p:nvSpPr>
          <p:cNvPr id="36" name="Content Placeholder 35"/>
          <p:cNvSpPr>
            <a:spLocks noGrp="1"/>
          </p:cNvSpPr>
          <p:nvPr>
            <p:ph idx="1"/>
          </p:nvPr>
        </p:nvSpPr>
        <p:spPr/>
        <p:txBody>
          <a:bodyPr/>
          <a:lstStyle/>
          <a:p>
            <a:pPr>
              <a:spcBef>
                <a:spcPts val="600"/>
              </a:spcBef>
              <a:spcAft>
                <a:spcPts val="300"/>
              </a:spcAft>
            </a:pPr>
            <a:r>
              <a:rPr lang="en-US" sz="1200" dirty="0">
                <a:latin typeface="DIN" pitchFamily="50" charset="0"/>
              </a:rPr>
              <a:t>A grouped transaction’s first FGL must be one UCFG only; neither multiple UCFGs nor MCFG are allowed at the first hop FGL.</a:t>
            </a:r>
          </a:p>
          <a:p>
            <a:pPr>
              <a:spcBef>
                <a:spcPts val="600"/>
              </a:spcBef>
              <a:spcAft>
                <a:spcPts val="300"/>
              </a:spcAft>
            </a:pPr>
            <a:r>
              <a:rPr lang="en-US" sz="1200" dirty="0">
                <a:latin typeface="DIN" pitchFamily="50" charset="0"/>
              </a:rPr>
              <a:t>A MCFG must be followed by a matching MCFG, first indicating the MC request and second a MC response.  A MCFG request may have additional MCFG or UCFG responses.</a:t>
            </a:r>
          </a:p>
          <a:p>
            <a:pPr>
              <a:spcBef>
                <a:spcPts val="600"/>
              </a:spcBef>
              <a:spcAft>
                <a:spcPts val="300"/>
              </a:spcAft>
            </a:pPr>
            <a:r>
              <a:rPr lang="en-US" sz="1200" dirty="0">
                <a:latin typeface="DIN" pitchFamily="50" charset="0"/>
              </a:rPr>
              <a:t>The number of </a:t>
            </a:r>
            <a:r>
              <a:rPr lang="en-US" sz="1200" dirty="0" err="1">
                <a:latin typeface="DIN" pitchFamily="50" charset="0"/>
              </a:rPr>
              <a:t>tx</a:t>
            </a:r>
            <a:r>
              <a:rPr lang="en-US" sz="1200" dirty="0">
                <a:latin typeface="DIN" pitchFamily="50" charset="0"/>
              </a:rPr>
              <a:t> interfaces as well as the order of the hosts of each FG of a next (non-first) FGL must match the number of </a:t>
            </a:r>
            <a:r>
              <a:rPr lang="en-US" sz="1200" dirty="0" err="1">
                <a:latin typeface="DIN" pitchFamily="50" charset="0"/>
              </a:rPr>
              <a:t>rx</a:t>
            </a:r>
            <a:r>
              <a:rPr lang="en-US" sz="1200" dirty="0">
                <a:latin typeface="DIN" pitchFamily="50" charset="0"/>
              </a:rPr>
              <a:t> interfaces and order of their hosts of at least one FG of the previous FGL.  Multiple matches – a FG of a next FGL matching multiple FGs of the previous FGL – are allowed, which indicates that each </a:t>
            </a:r>
            <a:r>
              <a:rPr lang="en-US" sz="1200" dirty="0" err="1">
                <a:latin typeface="DIN" pitchFamily="50" charset="0"/>
              </a:rPr>
              <a:t>rx</a:t>
            </a:r>
            <a:r>
              <a:rPr lang="en-US" sz="1200" dirty="0">
                <a:latin typeface="DIN" pitchFamily="50" charset="0"/>
              </a:rPr>
              <a:t> message, corresponding to every match must be received before next message(s) of the FG can be sent.</a:t>
            </a:r>
          </a:p>
          <a:p>
            <a:pPr>
              <a:spcBef>
                <a:spcPts val="600"/>
              </a:spcBef>
              <a:spcAft>
                <a:spcPts val="300"/>
              </a:spcAft>
            </a:pPr>
            <a:r>
              <a:rPr lang="en-US" sz="1200" dirty="0">
                <a:latin typeface="DIN" pitchFamily="50" charset="0"/>
              </a:rPr>
              <a:t>If a FG </a:t>
            </a:r>
            <a:r>
              <a:rPr lang="en-US" sz="1200" dirty="0" err="1">
                <a:latin typeface="DIN" pitchFamily="50" charset="0"/>
              </a:rPr>
              <a:t>rx</a:t>
            </a:r>
            <a:r>
              <a:rPr lang="en-US" sz="1200" dirty="0">
                <a:latin typeface="DIN" pitchFamily="50" charset="0"/>
              </a:rPr>
              <a:t> hosts of a previous FGL does not match any FG </a:t>
            </a:r>
            <a:r>
              <a:rPr lang="en-US" sz="1200" dirty="0" err="1">
                <a:latin typeface="DIN" pitchFamily="50" charset="0"/>
              </a:rPr>
              <a:t>tx</a:t>
            </a:r>
            <a:r>
              <a:rPr lang="en-US" sz="1200" dirty="0">
                <a:latin typeface="DIN" pitchFamily="50" charset="0"/>
              </a:rPr>
              <a:t> hosts of next FGL, then the previous FG branch of the transaction terminates once its </a:t>
            </a:r>
            <a:r>
              <a:rPr lang="en-US" sz="1200" dirty="0" err="1">
                <a:latin typeface="DIN" pitchFamily="50" charset="0"/>
              </a:rPr>
              <a:t>rx</a:t>
            </a:r>
            <a:r>
              <a:rPr lang="en-US" sz="1200" dirty="0">
                <a:latin typeface="DIN" pitchFamily="50" charset="0"/>
              </a:rPr>
              <a:t> </a:t>
            </a:r>
            <a:r>
              <a:rPr lang="en-US" sz="1200" dirty="0" err="1">
                <a:latin typeface="DIN" pitchFamily="50" charset="0"/>
              </a:rPr>
              <a:t>msg</a:t>
            </a:r>
            <a:r>
              <a:rPr lang="en-US" sz="1200" dirty="0">
                <a:latin typeface="DIN" pitchFamily="50" charset="0"/>
              </a:rPr>
              <a:t>(s) are received.</a:t>
            </a:r>
          </a:p>
          <a:p>
            <a:pPr>
              <a:spcBef>
                <a:spcPts val="600"/>
              </a:spcBef>
              <a:spcAft>
                <a:spcPts val="300"/>
              </a:spcAft>
            </a:pPr>
            <a:r>
              <a:rPr lang="en-US" sz="1200" dirty="0">
                <a:latin typeface="DIN" pitchFamily="50" charset="0"/>
              </a:rPr>
              <a:t>In a grouped transaction, all transmitter and receiver groups that have different hosts must use different or no label.</a:t>
            </a:r>
          </a:p>
          <a:p>
            <a:pPr>
              <a:spcBef>
                <a:spcPts val="600"/>
              </a:spcBef>
              <a:spcAft>
                <a:spcPts val="300"/>
              </a:spcAft>
            </a:pPr>
            <a:r>
              <a:rPr lang="en-US" sz="1200" dirty="0">
                <a:latin typeface="DIN" pitchFamily="50" charset="0"/>
              </a:rPr>
              <a:t>All -dep values given must point to a valid FG in the previous FGL (starting from index 0 indicating the first FG).</a:t>
            </a:r>
          </a:p>
          <a:p>
            <a:pPr>
              <a:spcBef>
                <a:spcPts val="600"/>
              </a:spcBef>
              <a:spcAft>
                <a:spcPts val="300"/>
              </a:spcAft>
            </a:pPr>
            <a:r>
              <a:rPr lang="en-US" sz="1200" dirty="0">
                <a:latin typeface="DIN" pitchFamily="50" charset="0"/>
              </a:rPr>
              <a:t>All -dep values must point to those FGs of the previous FGL, which have a matching host group (identical hosts in the same order).</a:t>
            </a:r>
          </a:p>
        </p:txBody>
      </p:sp>
    </p:spTree>
    <p:extLst>
      <p:ext uri="{BB962C8B-B14F-4D97-AF65-F5344CB8AC3E}">
        <p14:creationId xmlns:p14="http://schemas.microsoft.com/office/powerpoint/2010/main" val="257512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57689"/>
            <a:ext cx="11713192" cy="4856680"/>
          </a:xfrm>
        </p:spPr>
        <p:txBody>
          <a:bodyPr/>
          <a:lstStyle/>
          <a:p>
            <a:pPr marL="0" indent="0">
              <a:buNone/>
            </a:pPr>
            <a:r>
              <a:rPr lang="en-US" sz="1200" dirty="0" err="1">
                <a:latin typeface="Courier New" panose="02070309020205020404" pitchFamily="49" charset="0"/>
                <a:cs typeface="Courier New" panose="02070309020205020404" pitchFamily="49" charset="0"/>
              </a:rPr>
              <a:t>add_traffic_d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trans_props</a:t>
            </a:r>
            <a:r>
              <a:rPr lang="en-US" sz="1200" dirty="0">
                <a:latin typeface="Courier New" panose="02070309020205020404" pitchFamily="49" charset="0"/>
                <a:cs typeface="Courier New" panose="02070309020205020404" pitchFamily="49" charset="0"/>
              </a:rPr>
              <a:t> &lt;'[' | '{'&gt; &lt;h/p&gt; &lt;</a:t>
            </a:r>
            <a:r>
              <a:rPr lang="en-US" sz="1200" dirty="0" err="1">
                <a:latin typeface="Courier New" panose="02070309020205020404" pitchFamily="49" charset="0"/>
                <a:cs typeface="Courier New" panose="02070309020205020404" pitchFamily="49" charset="0"/>
              </a:rPr>
              <a:t>msg</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flow_group_props</a:t>
            </a:r>
            <a:r>
              <a:rPr lang="en-US" sz="1200" dirty="0">
                <a:latin typeface="Courier New" panose="02070309020205020404" pitchFamily="49" charset="0"/>
                <a:cs typeface="Courier New" panose="02070309020205020404" pitchFamily="49" charset="0"/>
              </a:rPr>
              <a:t> &lt;h/p&gt; &lt;']' | '}'&gt; + \</a:t>
            </a:r>
          </a:p>
          <a:p>
            <a:pPr marL="0" indent="0">
              <a:buNone/>
            </a:pPr>
            <a:r>
              <a:rPr lang="en-US" sz="1200" dirty="0">
                <a:latin typeface="Courier New" panose="02070309020205020404" pitchFamily="49" charset="0"/>
                <a:cs typeface="Courier New" panose="02070309020205020404" pitchFamily="49" charset="0"/>
              </a:rPr>
              <a:t>                       [, &lt;'[' | '{'&gt; &lt;h/p&gt; &lt;</a:t>
            </a:r>
            <a:r>
              <a:rPr lang="en-US" sz="1200" dirty="0" err="1">
                <a:latin typeface="Courier New" panose="02070309020205020404" pitchFamily="49" charset="0"/>
                <a:cs typeface="Courier New" panose="02070309020205020404" pitchFamily="49" charset="0"/>
              </a:rPr>
              <a:t>msg</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flow_group_props</a:t>
            </a:r>
            <a:r>
              <a:rPr lang="en-US" sz="1200" dirty="0">
                <a:latin typeface="Courier New" panose="02070309020205020404" pitchFamily="49" charset="0"/>
                <a:cs typeface="Courier New" panose="02070309020205020404" pitchFamily="49" charset="0"/>
              </a:rPr>
              <a:t> &lt;h/p&gt; &lt;']' | '}'&gt; +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trans_props</a:t>
            </a:r>
            <a:r>
              <a:rPr lang="en-US" sz="1200" dirty="0">
                <a:latin typeface="Courier New" panose="02070309020205020404" pitchFamily="49" charset="0"/>
                <a:cs typeface="Courier New" panose="02070309020205020404" pitchFamily="49" charset="0"/>
              </a:rPr>
              <a:t> is [-profile &lt;names&gt;] [-rate &lt;value&gt;]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flow_group_props</a:t>
            </a:r>
            <a:r>
              <a:rPr lang="en-US" sz="1200" dirty="0">
                <a:latin typeface="Courier New" panose="02070309020205020404" pitchFamily="49" charset="0"/>
                <a:cs typeface="Courier New" panose="02070309020205020404" pitchFamily="49" charset="0"/>
              </a:rPr>
              <a:t> is [-beats &lt;value&gt;] [-</a:t>
            </a:r>
            <a:r>
              <a:rPr lang="en-US" sz="1200" dirty="0" err="1">
                <a:latin typeface="Courier New" panose="02070309020205020404" pitchFamily="49" charset="0"/>
                <a:cs typeface="Courier New" panose="02070309020205020404" pitchFamily="49" charset="0"/>
              </a:rPr>
              <a:t>hpq_latency</a:t>
            </a:r>
            <a:r>
              <a:rPr lang="en-US" sz="1200" dirty="0">
                <a:latin typeface="Courier New" panose="02070309020205020404" pitchFamily="49" charset="0"/>
                <a:cs typeface="Courier New" panose="02070309020205020404" pitchFamily="49" charset="0"/>
              </a:rPr>
              <a:t> &lt;value&gt;] [-deps &lt;</a:t>
            </a:r>
            <a:r>
              <a:rPr lang="en-US" sz="1200" dirty="0" err="1">
                <a:latin typeface="Courier New" panose="02070309020205020404" pitchFamily="49" charset="0"/>
                <a:cs typeface="Courier New" panose="02070309020205020404" pitchFamily="49" charset="0"/>
              </a:rPr>
              <a:t>fg_indices</a:t>
            </a:r>
            <a:r>
              <a:rPr lang="en-US" sz="1200" dirty="0">
                <a:latin typeface="Courier New" panose="02070309020205020404" pitchFamily="49" charset="0"/>
                <a:cs typeface="Courier New" panose="02070309020205020404" pitchFamily="49" charset="0"/>
              </a:rPr>
              <a:t>&gt;]</a:t>
            </a:r>
          </a:p>
          <a:p>
            <a:pPr marL="0" indent="0">
              <a:buNone/>
            </a:pPr>
            <a:r>
              <a:rPr lang="en-US" sz="1000" dirty="0"/>
              <a:t>Adds the traffic sequence between a series of host bridge names or aliases. Properties of the traffic can be average rate (</a:t>
            </a:r>
            <a:r>
              <a:rPr lang="en-US" sz="1000" dirty="0" err="1"/>
              <a:t>bw</a:t>
            </a:r>
            <a:r>
              <a:rPr lang="en-US" sz="1000" dirty="0"/>
              <a:t>), peak rate (peak), latency, host processing latency and number of beats. </a:t>
            </a:r>
          </a:p>
          <a:p>
            <a:pPr marL="0" indent="0">
              <a:buNone/>
            </a:pPr>
            <a:endParaRPr lang="en-US" sz="1000" dirty="0"/>
          </a:p>
          <a:p>
            <a:pPr marL="0" indent="0">
              <a:buNone/>
            </a:pPr>
            <a:r>
              <a:rPr lang="en-US" sz="1200" b="1" u="sng" dirty="0"/>
              <a:t>Detailed description:</a:t>
            </a:r>
          </a:p>
          <a:p>
            <a:pPr marL="0" indent="0">
              <a:buNone/>
            </a:pPr>
            <a:r>
              <a:rPr lang="en-US" sz="1200" dirty="0"/>
              <a:t>Adds the traffic transaction (sequence of message{s}) between a series of single or multiple interfaces.  Traffic specification supports the use of host and/or bridge aliases. Aliases are expanded by NocStudio when the command is parsed.</a:t>
            </a:r>
          </a:p>
          <a:p>
            <a:pPr marL="0" indent="0">
              <a:buNone/>
            </a:pPr>
            <a:r>
              <a:rPr lang="en-US" sz="1200" dirty="0"/>
              <a:t>The user can specify certain transaction properties at the beginning of the traffic command.</a:t>
            </a:r>
          </a:p>
          <a:p>
            <a:pPr marL="400238" lvl="1" indent="0">
              <a:buNone/>
            </a:pPr>
            <a:r>
              <a:rPr lang="en-US" sz="1000" dirty="0"/>
              <a:t>[profile] - The profile(s) specifies to what traffic profile(s) this transaction belongs. A collection of profiles may also be specified in which case the transaction would belong to each of them. A collection must start with "{" and end with "}" and contain valid profiles, e.g. {prof1 prof2} or {prof4 prof7 prof9}. Default profile is system.</a:t>
            </a:r>
          </a:p>
          <a:p>
            <a:pPr marL="400238" lvl="1" indent="0">
              <a:buNone/>
            </a:pPr>
            <a:r>
              <a:rPr lang="en-US" sz="1000" dirty="0"/>
              <a:t>[rate] - is the average message transmission rate, specified as float from 0 to 1, with 1 meaning sending every cycle and 0.1 meaning sending one response every 10 cycles. Default value is 0.1.</a:t>
            </a:r>
          </a:p>
          <a:p>
            <a:pPr marL="0" indent="0">
              <a:buNone/>
            </a:pPr>
            <a:r>
              <a:rPr lang="en-US" sz="1200" dirty="0"/>
              <a:t>The traffic transaction are specified as a series of hops.  Each hop can be specified as a list of one or more flow groups (FG). A FG is essentially message(s) between one or more transmitting interfaces and one or more receiving interfaces.  A unicast message is enclosed in “[“ and “]” while a multicast message is enclosed in “{“ and “}”. Multiple FGs within a hop are white-space separated and indicates that the FGs operate in parallel.  Different hops of a transaction are separated by a comma ‘,’.</a:t>
            </a:r>
          </a:p>
          <a:p>
            <a:pPr marL="0" indent="0">
              <a:buNone/>
            </a:pPr>
            <a:r>
              <a:rPr lang="en-US" sz="1200" dirty="0"/>
              <a:t>In the flow group specification, a set of parameters specific to that flow group can be specified.</a:t>
            </a:r>
          </a:p>
          <a:p>
            <a:pPr marL="400238" lvl="1" indent="0">
              <a:buNone/>
            </a:pPr>
            <a:r>
              <a:rPr lang="en-US" sz="1000" dirty="0"/>
              <a:t>[beats] - is the number of beats in the FG’s messages at the transmitter; is used for link analysis and optimization. Default is -1 indicating that the interface properties are used to compute this value.</a:t>
            </a:r>
          </a:p>
          <a:p>
            <a:pPr marL="400238" lvl="1" indent="0">
              <a:buNone/>
            </a:pPr>
            <a:r>
              <a:rPr lang="en-US" sz="1000" dirty="0"/>
              <a:t>[</a:t>
            </a:r>
            <a:r>
              <a:rPr lang="en-US" sz="1000" dirty="0" err="1"/>
              <a:t>noc_latency</a:t>
            </a:r>
            <a:r>
              <a:rPr lang="en-US" sz="1000" dirty="0"/>
              <a:t>] - is the required latency for the flow group message in nanoseconds. Default is -1 indicating no latency constraint.</a:t>
            </a:r>
          </a:p>
          <a:p>
            <a:pPr marL="400238" lvl="1" indent="0">
              <a:buNone/>
            </a:pPr>
            <a:r>
              <a:rPr lang="en-US" sz="1000" dirty="0"/>
              <a:t>[</a:t>
            </a:r>
            <a:r>
              <a:rPr lang="en-US" sz="1000" dirty="0" err="1"/>
              <a:t>hpq_latency</a:t>
            </a:r>
            <a:r>
              <a:rPr lang="en-US" sz="1000" dirty="0"/>
              <a:t>] - is the latency of the packet before being transmitted in </a:t>
            </a:r>
            <a:r>
              <a:rPr lang="en-US" sz="1000" dirty="0" err="1"/>
              <a:t>tx</a:t>
            </a:r>
            <a:r>
              <a:rPr lang="en-US" sz="1000" dirty="0"/>
              <a:t> bridge's </a:t>
            </a:r>
            <a:r>
              <a:rPr lang="en-US" sz="1000" dirty="0" err="1"/>
              <a:t>host_clock_domain</a:t>
            </a:r>
            <a:r>
              <a:rPr lang="en-US" sz="1000" dirty="0"/>
              <a:t> clock cycles. Default is -1 indicating no additional latency during packet transmission.</a:t>
            </a:r>
          </a:p>
          <a:p>
            <a:pPr marL="400238" lvl="1" indent="0">
              <a:buNone/>
            </a:pPr>
            <a:r>
              <a:rPr lang="en-US" sz="1000" dirty="0"/>
              <a:t>[deps] - is the list of all flow group indices in the flow groups (FG) of previous flow group lists (FGL).  Specifying a dep indicates a dependency between the </a:t>
            </a:r>
            <a:r>
              <a:rPr lang="en-US" sz="1000" dirty="0" err="1"/>
              <a:t>rx</a:t>
            </a:r>
            <a:r>
              <a:rPr lang="en-US" sz="1000" dirty="0"/>
              <a:t> interfaces of a previous FGL that the transmitting interface of the current FG – when messages on all </a:t>
            </a:r>
            <a:r>
              <a:rPr lang="en-US" sz="1000" dirty="0" err="1"/>
              <a:t>rx</a:t>
            </a:r>
            <a:r>
              <a:rPr lang="en-US" sz="1000" dirty="0"/>
              <a:t> interfaces are received, the messages of this FG can be transmitted. The syntax for specifying a dep is </a:t>
            </a:r>
            <a:r>
              <a:rPr lang="en-US" sz="1000" dirty="0" err="1"/>
              <a:t>FGL_id:FG_id</a:t>
            </a:r>
            <a:r>
              <a:rPr lang="en-US" sz="1000" dirty="0"/>
              <a:t> where </a:t>
            </a:r>
            <a:r>
              <a:rPr lang="en-US" sz="1000" dirty="0" err="1"/>
              <a:t>FGL_id</a:t>
            </a:r>
            <a:r>
              <a:rPr lang="en-US" sz="1000" dirty="0"/>
              <a:t> is the flow group list ID starting from 0 and </a:t>
            </a:r>
            <a:r>
              <a:rPr lang="en-US" sz="1000" dirty="0" err="1"/>
              <a:t>FG_id</a:t>
            </a:r>
            <a:r>
              <a:rPr lang="en-US" sz="1000" dirty="0"/>
              <a:t> is the flow group ID in the specified FGL starting from 0. The FGL ID is optional. If it is not specified, it is assumed that the dep originates from a FG on the preceding FGL. By default when no deps are specified, all FGs of the preceding FGL whose hosts of the </a:t>
            </a:r>
            <a:r>
              <a:rPr lang="en-US" sz="1000" dirty="0" err="1"/>
              <a:t>rx</a:t>
            </a:r>
            <a:r>
              <a:rPr lang="en-US" sz="1000" dirty="0"/>
              <a:t> interfaces match the current FGs tx hosts by order, has a dependency on the current FG. A set of deps must start with { and end with } and are space separated.</a:t>
            </a:r>
          </a:p>
          <a:p>
            <a:pPr marL="400238" lvl="1" indent="0">
              <a:buNone/>
            </a:pPr>
            <a:endParaRPr lang="en-US" sz="1000" dirty="0"/>
          </a:p>
          <a:p>
            <a:pPr marL="400238" lvl="1" indent="0">
              <a:buNone/>
            </a:pPr>
            <a:r>
              <a:rPr lang="en-US" sz="1000" dirty="0"/>
              <a:t>.</a:t>
            </a:r>
          </a:p>
          <a:p>
            <a:pPr marL="0" indent="0">
              <a:spcBef>
                <a:spcPts val="600"/>
              </a:spcBef>
              <a:spcAft>
                <a:spcPts val="300"/>
              </a:spcAft>
              <a:buNone/>
            </a:pPr>
            <a:endParaRPr lang="en-US" sz="1200" dirty="0">
              <a:latin typeface="DIN" pitchFamily="50" charset="0"/>
            </a:endParaRPr>
          </a:p>
        </p:txBody>
      </p:sp>
      <p:sp>
        <p:nvSpPr>
          <p:cNvPr id="3" name="Title 2"/>
          <p:cNvSpPr>
            <a:spLocks noGrp="1"/>
          </p:cNvSpPr>
          <p:nvPr>
            <p:ph type="title"/>
          </p:nvPr>
        </p:nvSpPr>
        <p:spPr/>
        <p:txBody>
          <a:bodyPr/>
          <a:lstStyle/>
          <a:p>
            <a:r>
              <a:rPr lang="en-US" dirty="0"/>
              <a:t>Traffic Command - </a:t>
            </a:r>
            <a:r>
              <a:rPr lang="en-US" dirty="0" err="1"/>
              <a:t>add_traffic_d</a:t>
            </a:r>
            <a:endParaRPr lang="en-US" dirty="0"/>
          </a:p>
        </p:txBody>
      </p:sp>
    </p:spTree>
    <p:extLst>
      <p:ext uri="{BB962C8B-B14F-4D97-AF65-F5344CB8AC3E}">
        <p14:creationId xmlns:p14="http://schemas.microsoft.com/office/powerpoint/2010/main" val="381541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75646"/>
            <a:ext cx="11713192" cy="4677196"/>
          </a:xfrm>
        </p:spPr>
        <p:txBody>
          <a:bodyPr/>
          <a:lstStyle/>
          <a:p>
            <a:pPr marL="0" indent="0">
              <a:spcBef>
                <a:spcPts val="600"/>
              </a:spcBef>
              <a:spcAft>
                <a:spcPts val="300"/>
              </a:spcAft>
              <a:buNone/>
            </a:pPr>
            <a:r>
              <a:rPr lang="en-US" sz="1400" dirty="0">
                <a:latin typeface="DIN" pitchFamily="50" charset="0"/>
              </a:rPr>
              <a:t>When a multi-hop grouped transaction is specified for a large number of host/bridge groups then the total number of transactions generated during expansion can be excessive. To address this problem, NocStudio performance simulator never expands a grouped transaction into all of its individual transactions. Instead, a transaction is drawn uniformly randomly from the grouped transaction every time an initiator (first </a:t>
            </a:r>
            <a:r>
              <a:rPr lang="en-US" sz="1400" dirty="0" err="1">
                <a:latin typeface="DIN" pitchFamily="50" charset="0"/>
              </a:rPr>
              <a:t>tx</a:t>
            </a:r>
            <a:r>
              <a:rPr lang="en-US" sz="1400" dirty="0">
                <a:latin typeface="DIN" pitchFamily="50" charset="0"/>
              </a:rPr>
              <a:t> interface of the transaction) attempts to initiate the grouped transaction.</a:t>
            </a:r>
          </a:p>
          <a:p>
            <a:pPr marL="0" indent="0">
              <a:spcBef>
                <a:spcPts val="600"/>
              </a:spcBef>
              <a:spcAft>
                <a:spcPts val="300"/>
              </a:spcAft>
              <a:buNone/>
            </a:pPr>
            <a:r>
              <a:rPr lang="en-US" sz="1400" dirty="0">
                <a:latin typeface="DIN" pitchFamily="50" charset="0"/>
              </a:rPr>
              <a:t>When there are multiple grouped transactions specified at an initiating </a:t>
            </a:r>
            <a:r>
              <a:rPr lang="en-US" sz="1400" dirty="0" err="1">
                <a:latin typeface="DIN" pitchFamily="50" charset="0"/>
              </a:rPr>
              <a:t>tx</a:t>
            </a:r>
            <a:r>
              <a:rPr lang="en-US" sz="1400" dirty="0">
                <a:latin typeface="DIN" pitchFamily="50" charset="0"/>
              </a:rPr>
              <a:t> interface, one of the grouped transaction is first chosen. This selection is based upon the rate of the transaction and the simulation mode.</a:t>
            </a:r>
          </a:p>
          <a:p>
            <a:pPr marL="0" indent="0">
              <a:spcBef>
                <a:spcPts val="600"/>
              </a:spcBef>
              <a:spcAft>
                <a:spcPts val="300"/>
              </a:spcAft>
              <a:buNone/>
            </a:pPr>
            <a:r>
              <a:rPr lang="en-US" sz="1400" dirty="0">
                <a:latin typeface="DIN" pitchFamily="50" charset="0"/>
              </a:rPr>
              <a:t>The simulation results are stored for those expanded transactions that are actually simulated during the simulation.</a:t>
            </a:r>
          </a:p>
        </p:txBody>
      </p:sp>
      <p:sp>
        <p:nvSpPr>
          <p:cNvPr id="3" name="Title 2"/>
          <p:cNvSpPr>
            <a:spLocks noGrp="1"/>
          </p:cNvSpPr>
          <p:nvPr>
            <p:ph type="title"/>
          </p:nvPr>
        </p:nvSpPr>
        <p:spPr/>
        <p:txBody>
          <a:bodyPr/>
          <a:lstStyle/>
          <a:p>
            <a:r>
              <a:rPr lang="en-US" dirty="0"/>
              <a:t>Chain Explosion Problem</a:t>
            </a:r>
          </a:p>
        </p:txBody>
      </p:sp>
    </p:spTree>
    <p:extLst>
      <p:ext uri="{BB962C8B-B14F-4D97-AF65-F5344CB8AC3E}">
        <p14:creationId xmlns:p14="http://schemas.microsoft.com/office/powerpoint/2010/main" val="193673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More Complex Examples of Grouped Transactions</a:t>
            </a:r>
          </a:p>
        </p:txBody>
      </p:sp>
      <p:sp>
        <p:nvSpPr>
          <p:cNvPr id="200" name="TextBox 199"/>
          <p:cNvSpPr txBox="1"/>
          <p:nvPr/>
        </p:nvSpPr>
        <p:spPr bwMode="auto">
          <a:xfrm>
            <a:off x="10253676" y="7528306"/>
            <a:ext cx="136814" cy="187113"/>
          </a:xfrm>
          <a:prstGeom prst="rect">
            <a:avLst/>
          </a:prstGeom>
          <a:noFill/>
          <a:ln w="9525">
            <a:noFill/>
            <a:miter lim="800000"/>
            <a:headEnd/>
            <a:tailEnd/>
          </a:ln>
        </p:spPr>
        <p:txBody>
          <a:bodyPr wrap="none" rtlCol="0">
            <a:spAutoFit/>
          </a:bodyPr>
          <a:lstStyle/>
          <a:p>
            <a:r>
              <a:rPr lang="en-US" sz="1800" b="1" dirty="0">
                <a:cs typeface="Arial" charset="0"/>
              </a:rPr>
              <a:t>X</a:t>
            </a:r>
          </a:p>
        </p:txBody>
      </p:sp>
      <p:sp>
        <p:nvSpPr>
          <p:cNvPr id="4" name="Content Placeholder 3"/>
          <p:cNvSpPr>
            <a:spLocks noGrp="1"/>
          </p:cNvSpPr>
          <p:nvPr>
            <p:ph idx="1"/>
          </p:nvPr>
        </p:nvSpPr>
        <p:spPr/>
        <p:txBody>
          <a:bodyPr/>
          <a:lstStyle/>
          <a:p>
            <a:r>
              <a:rPr lang="en-US" sz="1200" dirty="0" err="1"/>
              <a:t>add_traffic_d</a:t>
            </a:r>
            <a:r>
              <a:rPr lang="en-US" sz="1200" dirty="0"/>
              <a:t> -profile profile0 -rate 0.2 [h0/p0 a -&gt; h1/p1] , [h1/p1 a -&gt; h2/p2] , [h2/p2 b -&gt; h1/p1], [h1/p1 b -&gt; h0/p0]</a:t>
            </a:r>
          </a:p>
          <a:p>
            <a:pPr lvl="1"/>
            <a:r>
              <a:rPr lang="en-US" sz="1000" dirty="0"/>
              <a:t>This adds a multi-hop transaction from bridge h0/0 to bridge h1/p1 which in turn transmits to h2/p2. h2/p2 the responds to h1/p1 and h1/p1 then responds to h0/p0. Profile "profile0" is specified and the specified rate is 0.2.</a:t>
            </a:r>
          </a:p>
          <a:p>
            <a:pPr marL="0" indent="0">
              <a:buNone/>
            </a:pPr>
            <a:endParaRPr lang="en-US" sz="1200" dirty="0"/>
          </a:p>
          <a:p>
            <a:r>
              <a:rPr lang="en-US" sz="1200" dirty="0" err="1"/>
              <a:t>add_traffic_d</a:t>
            </a:r>
            <a:r>
              <a:rPr lang="en-US" sz="1200" dirty="0"/>
              <a:t> -profile profile1 -rate 0.2 [h0/p0.a -&gt; h1/p1.a] , {h1/p1.a -&gt; h2/p2.a h3/p3.a} , {h2/p2.b h3/p3.b -&gt; h1/p1.b}, [h1/p1.b -&gt; h0/p0.b]</a:t>
            </a:r>
          </a:p>
          <a:p>
            <a:pPr lvl="1"/>
            <a:r>
              <a:rPr lang="en-US" sz="1000" dirty="0"/>
              <a:t>This adds a multi-hop transaction from bridge h0/0 to bridge h1/p1 which in turn sends a multicast message to h2/p2 and h3/p3. h2/p2 and h3/p3 then send a multicast response to h1/p1 and h1/p1 then responds to h0/p0. Profile "profile1" is specified and the specified rate is 0.2.</a:t>
            </a:r>
            <a:br>
              <a:rPr lang="en-US" sz="1000" dirty="0"/>
            </a:br>
            <a:endParaRPr lang="en-US" sz="1000" dirty="0"/>
          </a:p>
          <a:p>
            <a:r>
              <a:rPr lang="en-US" sz="1200" dirty="0" err="1"/>
              <a:t>add_traffic_d</a:t>
            </a:r>
            <a:r>
              <a:rPr lang="en-US" sz="1200" dirty="0"/>
              <a:t> -profile profile1 -rate 0.2 [h0/p0.a -&gt; h1/p1.a] , {h1/p1.a -&gt; h2/p2.a h3/p3.a} , {h2/p2.b h3/p3.b -&gt; h1/p1.b} [h2/p2.c h3/p3.c -&gt; h1/p1.b], [h1/p1.b -&gt; h0/p0.b]</a:t>
            </a:r>
          </a:p>
          <a:p>
            <a:pPr lvl="1"/>
            <a:r>
              <a:rPr lang="en-US" sz="1000" dirty="0"/>
              <a:t>This adds a multi-hop transaction from bridge h0/0 to bridge h1/p1 which in turn sends a multicast message to h2/p2 and h3/p3 (possibly a snoop). h2/p2 and h3/p3 then send a multicast response to h1/p1 (possibly a snoop response). In parallel, either h2/p2 or h3/p3 will also send a message to h1/p1 (possibly data response). h1/p1 then responds to h0/p0. Profile "profile1" is specified and the specified rate is 0.2.</a:t>
            </a:r>
            <a:br>
              <a:rPr lang="en-US" sz="1000" dirty="0"/>
            </a:br>
            <a:endParaRPr lang="en-US" sz="1000" dirty="0"/>
          </a:p>
          <a:p>
            <a:r>
              <a:rPr lang="en-US" sz="1200" dirty="0" err="1"/>
              <a:t>add_traffic_d</a:t>
            </a:r>
            <a:r>
              <a:rPr lang="en-US" sz="1200" dirty="0"/>
              <a:t> -profile profile1 -rate 0.2 [h0/p0 a -&gt; h1/p1] , [h1/p1 a -&gt; h2/p2] [h1/p1 a -&gt; h3/p3] , [h2/p2 b -&gt; h1/p1] , [h1/p1 b -&gt; h0/p0]</a:t>
            </a:r>
          </a:p>
          <a:p>
            <a:pPr lvl="1"/>
            <a:r>
              <a:rPr lang="en-US" sz="1000" dirty="0"/>
              <a:t>This adds a multi-hop transaction from bridge h0/0 to bridge h1/p1 which in turn sends parallel messages to </a:t>
            </a:r>
            <a:r>
              <a:rPr lang="en-US" sz="1000" dirty="0" err="1"/>
              <a:t>to</a:t>
            </a:r>
            <a:r>
              <a:rPr lang="en-US" sz="1000" dirty="0"/>
              <a:t> h2/p2 and h3/p3. However only h2/p2 sends a response to h1/p1. The message to h3/p3 terminates. h1/p1 then responds to h0/p0. Profile "profile1" is specified and the specified rate is 0.2.</a:t>
            </a:r>
          </a:p>
          <a:p>
            <a:pPr marL="0" indent="0">
              <a:buNone/>
            </a:pPr>
            <a:endParaRPr lang="en-US" sz="1200" dirty="0"/>
          </a:p>
          <a:p>
            <a:r>
              <a:rPr lang="en-US" sz="1200" dirty="0" err="1"/>
              <a:t>add_traffic_d</a:t>
            </a:r>
            <a:r>
              <a:rPr lang="en-US" sz="1200" dirty="0"/>
              <a:t> -profile profile1 -rate 0.2 [h0/p0 a -&gt; h1/p1] , [h1/p1 a -&gt; h2/p2] [h1/p1 b -&gt; h2/p2] , [h2/p2 c -deps 1:0 -&gt; h3/p3] , [h3/p3 b -&gt; h0/p0]</a:t>
            </a:r>
          </a:p>
          <a:p>
            <a:pPr lvl="1"/>
            <a:r>
              <a:rPr lang="en-US" sz="1000" dirty="0"/>
              <a:t>This adds a multi-hop transaction from bridge h0/0 to bridge h1/p1 which in turn sends parallel messages to </a:t>
            </a:r>
            <a:r>
              <a:rPr lang="en-US" sz="1000" dirty="0" err="1"/>
              <a:t>to</a:t>
            </a:r>
            <a:r>
              <a:rPr lang="en-US" sz="1000" dirty="0"/>
              <a:t> h2/p2. However h2/p2 only depends on the tx message from h1/p1 to h2/p2 on interface 'a' to </a:t>
            </a:r>
            <a:r>
              <a:rPr lang="en-US" sz="1000" dirty="0" err="1"/>
              <a:t>beging</a:t>
            </a:r>
            <a:r>
              <a:rPr lang="en-US" sz="1000" dirty="0"/>
              <a:t> transmitting to h3. h3/p1 then responds to h0/p0. Profile "profile1" is specified and the specified rate is 0.2.</a:t>
            </a:r>
          </a:p>
        </p:txBody>
      </p:sp>
    </p:spTree>
    <p:extLst>
      <p:ext uri="{BB962C8B-B14F-4D97-AF65-F5344CB8AC3E}">
        <p14:creationId xmlns:p14="http://schemas.microsoft.com/office/powerpoint/2010/main" val="72584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33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75646"/>
            <a:ext cx="11713192" cy="4677196"/>
          </a:xfrm>
        </p:spPr>
        <p:txBody>
          <a:bodyPr/>
          <a:lstStyle/>
          <a:p>
            <a:pPr marL="0" indent="0">
              <a:spcBef>
                <a:spcPts val="600"/>
              </a:spcBef>
              <a:spcAft>
                <a:spcPts val="300"/>
              </a:spcAft>
              <a:buNone/>
            </a:pPr>
            <a:r>
              <a:rPr lang="en-US" sz="1200" dirty="0">
                <a:latin typeface="DIN" pitchFamily="50" charset="0"/>
              </a:rPr>
              <a:t>NocStudio allows system traffic to be specified more precisely than using only point-to-point flows.  The unit of traffic specification in NocStudio is a transaction, which comprises a sequence of messages between various agents of the system.  A CPU may send a posted write to a memory with no response, and this simplest transaction is specified as using the notation </a:t>
            </a:r>
            <a:r>
              <a:rPr lang="en-US" sz="1200" dirty="0">
                <a:latin typeface="Consolas" panose="020B0609020204030204" pitchFamily="49" charset="0"/>
                <a:cs typeface="Consolas" panose="020B0609020204030204" pitchFamily="49" charset="0"/>
              </a:rPr>
              <a:t>[s m d]</a:t>
            </a:r>
            <a:r>
              <a:rPr lang="en-US" sz="1200" dirty="0">
                <a:latin typeface="DIN" pitchFamily="50" charset="0"/>
              </a:rPr>
              <a:t> to indicate a message </a:t>
            </a:r>
            <a:r>
              <a:rPr lang="en-US" sz="1200" dirty="0">
                <a:latin typeface="Consolas" panose="020B0609020204030204" pitchFamily="49" charset="0"/>
                <a:cs typeface="Consolas" panose="020B0609020204030204" pitchFamily="49" charset="0"/>
              </a:rPr>
              <a:t>m</a:t>
            </a:r>
            <a:r>
              <a:rPr lang="en-US" sz="1200" dirty="0">
                <a:latin typeface="DIN" pitchFamily="50" charset="0"/>
              </a:rPr>
              <a:t> from </a:t>
            </a:r>
            <a:r>
              <a:rPr lang="en-US" sz="1200" dirty="0">
                <a:latin typeface="Consolas" panose="020B0609020204030204" pitchFamily="49" charset="0"/>
                <a:cs typeface="Consolas" panose="020B0609020204030204" pitchFamily="49" charset="0"/>
              </a:rPr>
              <a:t>s</a:t>
            </a:r>
            <a:r>
              <a:rPr lang="en-US" sz="1200" dirty="0">
                <a:latin typeface="DIN" pitchFamily="50" charset="0"/>
              </a:rPr>
              <a:t> to </a:t>
            </a:r>
            <a:r>
              <a:rPr lang="en-US" sz="1200" dirty="0">
                <a:latin typeface="Consolas" panose="020B0609020204030204" pitchFamily="49" charset="0"/>
                <a:cs typeface="Consolas" panose="020B0609020204030204" pitchFamily="49" charset="0"/>
              </a:rPr>
              <a:t>d</a:t>
            </a:r>
            <a:r>
              <a:rPr lang="en-US" sz="1200" dirty="0">
                <a:latin typeface="DIN" pitchFamily="50"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 write mem]</a:t>
            </a:r>
            <a:r>
              <a:rPr lang="en-US" sz="1200" dirty="0">
                <a:latin typeface="DIN" pitchFamily="50" charset="0"/>
              </a:rPr>
              <a:t>.</a:t>
            </a:r>
          </a:p>
          <a:p>
            <a:pPr marL="0" indent="0">
              <a:spcBef>
                <a:spcPts val="600"/>
              </a:spcBef>
              <a:spcAft>
                <a:spcPts val="300"/>
              </a:spcAft>
              <a:buNone/>
            </a:pPr>
            <a:r>
              <a:rPr lang="en-US" sz="1200" dirty="0">
                <a:latin typeface="DIN" pitchFamily="50" charset="0"/>
              </a:rPr>
              <a:t>Multiple messages can be joined into a single transaction.  For example, a CPU may send a data load transaction comprising a load request message from the CPU to memory followed by a load data response message from memory back to the CPU: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 load mem],[mem data </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a:t>
            </a:r>
            <a:endParaRPr lang="en-US" sz="1200" dirty="0">
              <a:latin typeface="DIN" pitchFamily="50" charset="0"/>
            </a:endParaRPr>
          </a:p>
          <a:p>
            <a:pPr marL="0" indent="0">
              <a:spcBef>
                <a:spcPts val="600"/>
              </a:spcBef>
              <a:spcAft>
                <a:spcPts val="300"/>
              </a:spcAft>
              <a:buNone/>
            </a:pPr>
            <a:r>
              <a:rPr lang="en-US" sz="1200" dirty="0">
                <a:latin typeface="DIN" pitchFamily="50" charset="0"/>
              </a:rPr>
              <a:t>This pattern can be extended to more steps, e.g. when there is cache controller between </a:t>
            </a:r>
            <a:r>
              <a:rPr lang="en-US" sz="1200" dirty="0" err="1">
                <a:latin typeface="DIN" pitchFamily="50" charset="0"/>
              </a:rPr>
              <a:t>cpu</a:t>
            </a:r>
            <a:r>
              <a:rPr lang="en-US" sz="1200" dirty="0">
                <a:latin typeface="DIN" pitchFamily="50" charset="0"/>
              </a:rPr>
              <a:t> and memory.  If there is a cache miss then the transaction may involve a load request message from </a:t>
            </a:r>
            <a:r>
              <a:rPr lang="en-US" sz="1200" dirty="0" err="1">
                <a:latin typeface="DIN" pitchFamily="50" charset="0"/>
              </a:rPr>
              <a:t>cpu</a:t>
            </a:r>
            <a:r>
              <a:rPr lang="en-US" sz="1200" dirty="0">
                <a:latin typeface="DIN" pitchFamily="50" charset="0"/>
              </a:rPr>
              <a:t> to cache, followed by a load request message from cache to memory, followed by data response from memory to the cache, followed by data response from the cache to the </a:t>
            </a:r>
            <a:r>
              <a:rPr lang="en-US" sz="1200" dirty="0" err="1">
                <a:latin typeface="DIN" pitchFamily="50" charset="0"/>
              </a:rPr>
              <a:t>cpu</a:t>
            </a:r>
            <a:r>
              <a:rPr lang="en-US" sz="1200" dirty="0">
                <a:latin typeface="DIN" pitchFamily="50" charset="0"/>
              </a:rPr>
              <a:t>.  This is specified as: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 load cache],[cache load mem],[mem data cache],[cache data </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a:t>
            </a:r>
          </a:p>
          <a:p>
            <a:pPr marL="0" indent="0">
              <a:spcBef>
                <a:spcPts val="600"/>
              </a:spcBef>
              <a:spcAft>
                <a:spcPts val="300"/>
              </a:spcAft>
              <a:buNone/>
            </a:pPr>
            <a:r>
              <a:rPr lang="en-US" sz="1200" dirty="0">
                <a:latin typeface="DIN" pitchFamily="50" charset="0"/>
              </a:rPr>
              <a:t>If the cache needs to perform a </a:t>
            </a:r>
            <a:r>
              <a:rPr lang="en-US" sz="1200" dirty="0" err="1">
                <a:latin typeface="DIN" pitchFamily="50" charset="0"/>
              </a:rPr>
              <a:t>writeback</a:t>
            </a:r>
            <a:r>
              <a:rPr lang="en-US" sz="1200" dirty="0">
                <a:latin typeface="DIN" pitchFamily="50" charset="0"/>
              </a:rPr>
              <a:t> (</a:t>
            </a:r>
            <a:r>
              <a:rPr lang="en-US" sz="1200" dirty="0" err="1">
                <a:latin typeface="DIN" pitchFamily="50" charset="0"/>
              </a:rPr>
              <a:t>wb</a:t>
            </a:r>
            <a:r>
              <a:rPr lang="en-US" sz="1200" dirty="0">
                <a:latin typeface="DIN" pitchFamily="50" charset="0"/>
              </a:rPr>
              <a:t>) to make room for the newly loaded data then a the cache may need to send a </a:t>
            </a:r>
            <a:r>
              <a:rPr lang="en-US" sz="1200" dirty="0" err="1">
                <a:latin typeface="DIN" pitchFamily="50" charset="0"/>
              </a:rPr>
              <a:t>writeback</a:t>
            </a:r>
            <a:r>
              <a:rPr lang="en-US" sz="1200" dirty="0">
                <a:latin typeface="DIN" pitchFamily="50" charset="0"/>
              </a:rPr>
              <a:t> message in parallel with the load request message to memory; such parallel messages are simply listed one after other before the next “,”.  An example transaction with this parallel </a:t>
            </a:r>
            <a:r>
              <a:rPr lang="en-US" sz="1200" dirty="0" err="1">
                <a:latin typeface="DIN" pitchFamily="50" charset="0"/>
              </a:rPr>
              <a:t>wb</a:t>
            </a:r>
            <a:r>
              <a:rPr lang="en-US" sz="1200" dirty="0">
                <a:latin typeface="DIN" pitchFamily="50" charset="0"/>
              </a:rPr>
              <a:t> is:</a:t>
            </a:r>
            <a:br>
              <a:rPr lang="en-US" sz="1200" dirty="0">
                <a:latin typeface="DIN" pitchFamily="50" charset="0"/>
              </a:rPr>
            </a:b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 load cache],[cache load mem][cache </a:t>
            </a:r>
            <a:r>
              <a:rPr lang="en-US" sz="1200" dirty="0" err="1">
                <a:latin typeface="Consolas" panose="020B0609020204030204" pitchFamily="49" charset="0"/>
                <a:cs typeface="Consolas" panose="020B0609020204030204" pitchFamily="49" charset="0"/>
              </a:rPr>
              <a:t>wb</a:t>
            </a:r>
            <a:r>
              <a:rPr lang="en-US" sz="1200" dirty="0">
                <a:latin typeface="Consolas" panose="020B0609020204030204" pitchFamily="49" charset="0"/>
                <a:cs typeface="Consolas" panose="020B0609020204030204" pitchFamily="49" charset="0"/>
              </a:rPr>
              <a:t> mem],[mem data cache][mem </a:t>
            </a:r>
            <a:r>
              <a:rPr lang="en-US" sz="1200" dirty="0" err="1">
                <a:latin typeface="Consolas" panose="020B0609020204030204" pitchFamily="49" charset="0"/>
                <a:cs typeface="Consolas" panose="020B0609020204030204" pitchFamily="49" charset="0"/>
              </a:rPr>
              <a:t>wbresp</a:t>
            </a:r>
            <a:r>
              <a:rPr lang="en-US" sz="1200" dirty="0">
                <a:latin typeface="Consolas" panose="020B0609020204030204" pitchFamily="49" charset="0"/>
                <a:cs typeface="Consolas" panose="020B0609020204030204" pitchFamily="49" charset="0"/>
              </a:rPr>
              <a:t> cache],[cache data </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a:t>
            </a:r>
          </a:p>
          <a:p>
            <a:pPr marL="0" indent="0">
              <a:spcBef>
                <a:spcPts val="600"/>
              </a:spcBef>
              <a:spcAft>
                <a:spcPts val="300"/>
              </a:spcAft>
              <a:buNone/>
            </a:pPr>
            <a:r>
              <a:rPr lang="en-US" sz="1200" dirty="0">
                <a:latin typeface="DIN" pitchFamily="50" charset="0"/>
              </a:rPr>
              <a:t>In a coherent system, the transaction may have further complexity. For example, the cache may send a multicast snoop message to a number of other </a:t>
            </a:r>
            <a:r>
              <a:rPr lang="en-US" sz="1200" dirty="0" err="1">
                <a:latin typeface="DIN" pitchFamily="50" charset="0"/>
              </a:rPr>
              <a:t>cpus</a:t>
            </a:r>
            <a:r>
              <a:rPr lang="en-US" sz="1200" dirty="0">
                <a:latin typeface="DIN" pitchFamily="50" charset="0"/>
              </a:rPr>
              <a:t>.  Adding this multicast message to the transaction is done by adding a multicast message specifications: </a:t>
            </a:r>
            <a:br>
              <a:rPr lang="en-US" sz="1200" dirty="0">
                <a:latin typeface="DIN" pitchFamily="50" charset="0"/>
              </a:rPr>
            </a:br>
            <a:r>
              <a:rPr lang="en-US" sz="1200" dirty="0">
                <a:latin typeface="DIN" pitchFamily="50" charset="0"/>
              </a:rPr>
              <a:t>	{s m d1 d2 d3} indicates source s sending message m to d1, d2, and d3 and </a:t>
            </a:r>
            <a:br>
              <a:rPr lang="en-US" sz="1200" dirty="0">
                <a:latin typeface="DIN" pitchFamily="50" charset="0"/>
              </a:rPr>
            </a:br>
            <a:r>
              <a:rPr lang="en-US" sz="1200" dirty="0">
                <a:latin typeface="DIN" pitchFamily="50" charset="0"/>
              </a:rPr>
              <a:t>	{d1 d2 d3 m s} on the next step indicates each of the destinations sending their responses back to s. </a:t>
            </a:r>
            <a:br>
              <a:rPr lang="en-US" sz="1200" dirty="0">
                <a:latin typeface="DIN" pitchFamily="50" charset="0"/>
              </a:rPr>
            </a:br>
            <a:r>
              <a:rPr lang="en-US" sz="1200" dirty="0">
                <a:latin typeface="DIN" pitchFamily="50" charset="0"/>
              </a:rPr>
              <a:t>The whole transaction can be specified as:</a:t>
            </a:r>
            <a:br>
              <a:rPr lang="en-US" sz="1200" dirty="0">
                <a:latin typeface="DIN" pitchFamily="50" charset="0"/>
              </a:rPr>
            </a:b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 load </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 snoop cpu1 cpu2 cpu3}[</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 load mem],{cpu1 cpu2 cpu3 data </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}[mem data </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 data </a:t>
            </a:r>
            <a:r>
              <a:rPr lang="en-US" sz="1200" dirty="0" err="1">
                <a:latin typeface="Consolas" panose="020B0609020204030204" pitchFamily="49" charset="0"/>
                <a:cs typeface="Consolas" panose="020B0609020204030204" pitchFamily="49" charset="0"/>
              </a:rPr>
              <a:t>cpu</a:t>
            </a:r>
            <a:r>
              <a:rPr lang="en-US" sz="1200" dirty="0">
                <a:latin typeface="Consolas" panose="020B0609020204030204" pitchFamily="49" charset="0"/>
                <a:cs typeface="Consolas" panose="020B0609020204030204" pitchFamily="49" charset="0"/>
              </a:rPr>
              <a:t>]</a:t>
            </a:r>
          </a:p>
          <a:p>
            <a:pPr marL="0" indent="0">
              <a:spcBef>
                <a:spcPts val="600"/>
              </a:spcBef>
              <a:spcAft>
                <a:spcPts val="300"/>
              </a:spcAft>
              <a:buNone/>
            </a:pPr>
            <a:r>
              <a:rPr lang="en-US" sz="1200" dirty="0">
                <a:latin typeface="DIN" pitchFamily="50" charset="0"/>
              </a:rPr>
              <a:t>In some systems, its possible that all snooped </a:t>
            </a:r>
            <a:r>
              <a:rPr lang="en-US" sz="1200" dirty="0" err="1">
                <a:latin typeface="DIN" pitchFamily="50" charset="0"/>
              </a:rPr>
              <a:t>cpus</a:t>
            </a:r>
            <a:r>
              <a:rPr lang="en-US" sz="1200" dirty="0">
                <a:latin typeface="DIN" pitchFamily="50" charset="0"/>
              </a:rPr>
              <a:t> will send a response message but only one of them will send actual data – this can be described by adding another data response message from snooped </a:t>
            </a:r>
            <a:r>
              <a:rPr lang="en-US" sz="1200" dirty="0" err="1">
                <a:latin typeface="DIN" pitchFamily="50" charset="0"/>
              </a:rPr>
              <a:t>cpus</a:t>
            </a:r>
            <a:r>
              <a:rPr lang="en-US" sz="1200" dirty="0">
                <a:latin typeface="DIN" pitchFamily="50" charset="0"/>
              </a:rPr>
              <a:t> to </a:t>
            </a:r>
            <a:r>
              <a:rPr lang="en-US" sz="1200" dirty="0" err="1">
                <a:latin typeface="DIN" pitchFamily="50" charset="0"/>
              </a:rPr>
              <a:t>coh</a:t>
            </a:r>
            <a:r>
              <a:rPr lang="en-US" sz="1200" dirty="0">
                <a:latin typeface="DIN" pitchFamily="50" charset="0"/>
              </a:rPr>
              <a:t> but using unicast [ ] operator instead of multicast { }, indicating a unicast response from one of the snooped </a:t>
            </a:r>
            <a:r>
              <a:rPr lang="en-US" sz="1200" dirty="0" err="1">
                <a:latin typeface="DIN" pitchFamily="50" charset="0"/>
              </a:rPr>
              <a:t>cpus</a:t>
            </a:r>
            <a:r>
              <a:rPr lang="en-US" sz="1200" dirty="0">
                <a:latin typeface="DIN" pitchFamily="50" charset="0"/>
              </a:rPr>
              <a:t>.</a:t>
            </a:r>
          </a:p>
          <a:p>
            <a:pPr marL="0" indent="0">
              <a:spcBef>
                <a:spcPts val="600"/>
              </a:spcBef>
              <a:spcAft>
                <a:spcPts val="300"/>
              </a:spcAft>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 snoop cpu1 cpu2 cpu3}[</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 load mem],{cpu1 cpu2 cpu3 </a:t>
            </a:r>
            <a:r>
              <a:rPr lang="en-US" sz="1200" dirty="0" err="1">
                <a:latin typeface="Consolas" panose="020B0609020204030204" pitchFamily="49" charset="0"/>
                <a:cs typeface="Consolas" panose="020B0609020204030204" pitchFamily="49" charset="0"/>
              </a:rPr>
              <a:t>resp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}[cpu1 cpu2 cpu3 data </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][mem data </a:t>
            </a:r>
            <a:r>
              <a:rPr lang="en-US" sz="1200" dirty="0" err="1">
                <a:latin typeface="Consolas" panose="020B0609020204030204" pitchFamily="49" charset="0"/>
                <a:cs typeface="Consolas" panose="020B0609020204030204" pitchFamily="49" charset="0"/>
              </a:rPr>
              <a:t>coh</a:t>
            </a:r>
            <a:r>
              <a:rPr lang="en-US" sz="1200" dirty="0">
                <a:latin typeface="Consolas" panose="020B0609020204030204" pitchFamily="49" charset="0"/>
                <a:cs typeface="Consolas" panose="020B0609020204030204" pitchFamily="49" charset="0"/>
              </a:rPr>
              <a:t>], …</a:t>
            </a:r>
          </a:p>
        </p:txBody>
      </p:sp>
      <p:sp>
        <p:nvSpPr>
          <p:cNvPr id="3" name="Title 2"/>
          <p:cNvSpPr>
            <a:spLocks noGrp="1"/>
          </p:cNvSpPr>
          <p:nvPr>
            <p:ph type="title"/>
          </p:nvPr>
        </p:nvSpPr>
        <p:spPr/>
        <p:txBody>
          <a:bodyPr>
            <a:normAutofit/>
          </a:bodyPr>
          <a:lstStyle/>
          <a:p>
            <a:r>
              <a:rPr lang="en-US" dirty="0" err="1"/>
              <a:t>SoC</a:t>
            </a:r>
            <a:r>
              <a:rPr lang="en-US" dirty="0"/>
              <a:t> Traffic Specification with Transactions</a:t>
            </a:r>
          </a:p>
        </p:txBody>
      </p:sp>
    </p:spTree>
    <p:extLst>
      <p:ext uri="{BB962C8B-B14F-4D97-AF65-F5344CB8AC3E}">
        <p14:creationId xmlns:p14="http://schemas.microsoft.com/office/powerpoint/2010/main" val="330141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Transaction vs. Flow based Traffic Specification</a:t>
            </a:r>
          </a:p>
        </p:txBody>
      </p:sp>
      <p:sp>
        <p:nvSpPr>
          <p:cNvPr id="4" name="Content Placeholder 3"/>
          <p:cNvSpPr>
            <a:spLocks noGrp="1"/>
          </p:cNvSpPr>
          <p:nvPr>
            <p:ph idx="1"/>
          </p:nvPr>
        </p:nvSpPr>
        <p:spPr/>
        <p:txBody>
          <a:bodyPr/>
          <a:lstStyle/>
          <a:p>
            <a:pPr marL="0" indent="0">
              <a:buNone/>
            </a:pPr>
            <a:r>
              <a:rPr lang="en-US" dirty="0"/>
              <a:t>Attached paper: Transaction Level simulation and benefits compared to Flow level simulation</a:t>
            </a:r>
          </a:p>
          <a:p>
            <a:pPr lvl="1"/>
            <a:r>
              <a:rPr lang="en-US" dirty="0"/>
              <a:t>This paper does not directly describe the traffic specification of this spec; however it describes the benefits of using multi-hop transaction specification to model </a:t>
            </a:r>
            <a:r>
              <a:rPr lang="en-US" dirty="0" err="1"/>
              <a:t>NoCs</a:t>
            </a:r>
            <a:r>
              <a:rPr lang="en-US" dirty="0"/>
              <a:t> in complex systems as opposed      to using simple point to point connectivity based traffic.</a:t>
            </a:r>
          </a:p>
          <a:p>
            <a:pPr marL="0" indent="0">
              <a:buNone/>
            </a:pPr>
            <a:endParaRPr lang="en-US" dirty="0"/>
          </a:p>
          <a:p>
            <a:pPr marL="0" indent="0">
              <a:buNone/>
            </a:pPr>
            <a:endParaRPr lang="en-US" dirty="0"/>
          </a:p>
          <a:p>
            <a:pPr marL="0" indent="0">
              <a:buNone/>
            </a:pPr>
            <a:endParaRPr lang="en-US" dirty="0"/>
          </a:p>
          <a:p>
            <a:pPr marL="0" indent="0">
              <a:buNone/>
            </a:pPr>
            <a:r>
              <a:rPr lang="en-US" dirty="0"/>
              <a:t>“Transaction level simulation enables a flexible simulation infrastructure for evaluating the </a:t>
            </a:r>
            <a:r>
              <a:rPr lang="en-US" dirty="0" err="1"/>
              <a:t>NoC</a:t>
            </a:r>
            <a:r>
              <a:rPr lang="en-US" dirty="0"/>
              <a:t> performance at system level, This design can be easily updated and enhanced to reflect the changing system behavior and allow rapid exploration of new design choices. Together with automated </a:t>
            </a:r>
            <a:r>
              <a:rPr lang="en-US" dirty="0" err="1"/>
              <a:t>NoC</a:t>
            </a:r>
            <a:r>
              <a:rPr lang="en-US" dirty="0"/>
              <a:t> construction and static analysis of performance, this forms a powerful integrated platform for </a:t>
            </a:r>
            <a:r>
              <a:rPr lang="en-US" dirty="0" err="1"/>
              <a:t>NoC</a:t>
            </a:r>
            <a:r>
              <a:rPr lang="en-US" dirty="0"/>
              <a:t> design exploration and accurate performance evaluation vial simulation.  Via evaluation on real world </a:t>
            </a:r>
            <a:r>
              <a:rPr lang="en-US" dirty="0" err="1"/>
              <a:t>SoC</a:t>
            </a:r>
            <a:r>
              <a:rPr lang="en-US" dirty="0"/>
              <a:t> specifications and workloads we show that transaction level specification and performance simulation can evaluate the </a:t>
            </a:r>
            <a:r>
              <a:rPr lang="en-US" dirty="0" err="1"/>
              <a:t>NoC</a:t>
            </a:r>
            <a:r>
              <a:rPr lang="en-US" dirty="0"/>
              <a:t> performance much more accurately and rapidly.”</a:t>
            </a:r>
          </a:p>
        </p:txBody>
      </p:sp>
      <p:graphicFrame>
        <p:nvGraphicFramePr>
          <p:cNvPr id="5" name="Object 4"/>
          <p:cNvGraphicFramePr>
            <a:graphicFrameLocks noChangeAspect="1"/>
          </p:cNvGraphicFramePr>
          <p:nvPr>
            <p:extLst>
              <p:ext uri="{D42A27DB-BD31-4B8C-83A1-F6EECF244321}">
                <p14:modId xmlns:p14="http://schemas.microsoft.com/office/powerpoint/2010/main" val="1763970585"/>
              </p:ext>
            </p:extLst>
          </p:nvPr>
        </p:nvGraphicFramePr>
        <p:xfrm>
          <a:off x="7027653" y="2497287"/>
          <a:ext cx="1219200" cy="1056217"/>
        </p:xfrm>
        <a:graphic>
          <a:graphicData uri="http://schemas.openxmlformats.org/presentationml/2006/ole">
            <mc:AlternateContent xmlns:mc="http://schemas.openxmlformats.org/markup-compatibility/2006">
              <mc:Choice xmlns:v="urn:schemas-microsoft-com:vml" Requires="v">
                <p:oleObj spid="_x0000_s113783" name="Acrobat Document" showAsIcon="1" r:id="rId3" imgW="914400" imgH="792360" progId="AcroExch.Document.11">
                  <p:embed/>
                </p:oleObj>
              </mc:Choice>
              <mc:Fallback>
                <p:oleObj name="Acrobat Document" showAsIcon="1" r:id="rId3" imgW="914400" imgH="792360" progId="AcroExch.Document.11">
                  <p:embed/>
                  <p:pic>
                    <p:nvPicPr>
                      <p:cNvPr id="0" name=""/>
                      <p:cNvPicPr/>
                      <p:nvPr/>
                    </p:nvPicPr>
                    <p:blipFill>
                      <a:blip r:embed="rId4"/>
                      <a:stretch>
                        <a:fillRect/>
                      </a:stretch>
                    </p:blipFill>
                    <p:spPr>
                      <a:xfrm>
                        <a:off x="7027653" y="2497287"/>
                        <a:ext cx="1219200" cy="1056217"/>
                      </a:xfrm>
                      <a:prstGeom prst="rect">
                        <a:avLst/>
                      </a:prstGeom>
                    </p:spPr>
                  </p:pic>
                </p:oleObj>
              </mc:Fallback>
            </mc:AlternateContent>
          </a:graphicData>
        </a:graphic>
      </p:graphicFrame>
    </p:spTree>
    <p:extLst>
      <p:ext uri="{BB962C8B-B14F-4D97-AF65-F5344CB8AC3E}">
        <p14:creationId xmlns:p14="http://schemas.microsoft.com/office/powerpoint/2010/main" val="394180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Grouped Transaction for Compact Traffic Specification</a:t>
            </a:r>
          </a:p>
        </p:txBody>
      </p:sp>
      <p:sp>
        <p:nvSpPr>
          <p:cNvPr id="4" name="Content Placeholder 3"/>
          <p:cNvSpPr>
            <a:spLocks noGrp="1"/>
          </p:cNvSpPr>
          <p:nvPr>
            <p:ph idx="1"/>
          </p:nvPr>
        </p:nvSpPr>
        <p:spPr/>
        <p:txBody>
          <a:bodyPr/>
          <a:lstStyle/>
          <a:p>
            <a:pPr marL="0" indent="0">
              <a:spcBef>
                <a:spcPts val="600"/>
              </a:spcBef>
              <a:spcAft>
                <a:spcPts val="300"/>
              </a:spcAft>
              <a:buNone/>
            </a:pPr>
            <a:r>
              <a:rPr lang="en-US" sz="1400" dirty="0">
                <a:latin typeface="DIN" pitchFamily="50" charset="0"/>
              </a:rPr>
              <a:t>In complex systems with a large number of agents and complex transactions involving several messages, the total number of distinct transactions may be excessive.  For example a coherent system with 16 CPUs, 16 L2 caches, 16 coherent LLCs, and 4 DRAM controllers will have 16 x 16 x 16 x 2^16 x 4 types of load transactions involving snoops and load from DRAM, that’s 1 Billion transactions.  There will be several other types of transactions as well such as </a:t>
            </a:r>
            <a:r>
              <a:rPr lang="en-US" sz="1400" dirty="0" err="1">
                <a:latin typeface="DIN" pitchFamily="50" charset="0"/>
              </a:rPr>
              <a:t>writeback</a:t>
            </a:r>
            <a:r>
              <a:rPr lang="en-US" sz="1400" dirty="0">
                <a:latin typeface="DIN" pitchFamily="50" charset="0"/>
              </a:rPr>
              <a:t>, invalidate, load hit etc.  Clearly specifying each transaction of the system is nearly impossible.  To address this problem, NocStudio allows these many similar transactions to be represented by a single </a:t>
            </a:r>
            <a:r>
              <a:rPr lang="en-US" sz="1400" b="1" i="1" dirty="0">
                <a:latin typeface="DIN" pitchFamily="50" charset="0"/>
              </a:rPr>
              <a:t>grouped transaction</a:t>
            </a:r>
            <a:r>
              <a:rPr lang="en-US" sz="1400" dirty="0">
                <a:latin typeface="DIN" pitchFamily="50" charset="0"/>
              </a:rPr>
              <a:t>.  </a:t>
            </a:r>
          </a:p>
          <a:p>
            <a:pPr marL="0" indent="0">
              <a:spcBef>
                <a:spcPts val="600"/>
              </a:spcBef>
              <a:spcAft>
                <a:spcPts val="300"/>
              </a:spcAft>
              <a:buNone/>
            </a:pPr>
            <a:r>
              <a:rPr lang="en-US" sz="1400" dirty="0">
                <a:latin typeface="DIN" pitchFamily="50" charset="0"/>
              </a:rPr>
              <a:t>For example, a posted write from any of 4 </a:t>
            </a:r>
            <a:r>
              <a:rPr lang="en-US" sz="1400" dirty="0" err="1">
                <a:latin typeface="DIN" pitchFamily="50" charset="0"/>
              </a:rPr>
              <a:t>cpus</a:t>
            </a:r>
            <a:r>
              <a:rPr lang="en-US" sz="1400" dirty="0">
                <a:latin typeface="DIN" pitchFamily="50" charset="0"/>
              </a:rPr>
              <a:t> to any of 4 memories can be specified as: </a:t>
            </a:r>
            <a:br>
              <a:rPr lang="en-US" sz="1400" dirty="0">
                <a:latin typeface="DIN" pitchFamily="50" charset="0"/>
              </a:rPr>
            </a:br>
            <a:r>
              <a:rPr lang="en-US" sz="1400" dirty="0">
                <a:latin typeface="Consolas" panose="020B0609020204030204" pitchFamily="49" charset="0"/>
                <a:cs typeface="Consolas" panose="020B0609020204030204" pitchFamily="49" charset="0"/>
              </a:rPr>
              <a:t>[cpu1 cpu2 cpu3 cpu4 write mem1 mem2 mem3 mem4]</a:t>
            </a:r>
          </a:p>
          <a:p>
            <a:pPr marL="0" indent="0">
              <a:spcBef>
                <a:spcPts val="600"/>
              </a:spcBef>
              <a:spcAft>
                <a:spcPts val="300"/>
              </a:spcAft>
              <a:buNone/>
            </a:pPr>
            <a:r>
              <a:rPr lang="en-US" sz="1400" dirty="0">
                <a:latin typeface="DIN" pitchFamily="50" charset="0"/>
              </a:rPr>
              <a:t>In this representation, multiple transmitters and/or receivers are listed within the [ ] indicating that any of the transmitters or receivers can be chosen to send and receive this message.  NocStudio also supports aliases that name a group of endpoints. By </a:t>
            </a:r>
            <a:r>
              <a:rPr lang="en-US" sz="1400" dirty="0" err="1">
                <a:latin typeface="DIN" pitchFamily="50" charset="0"/>
              </a:rPr>
              <a:t>creationg</a:t>
            </a:r>
            <a:r>
              <a:rPr lang="en-US" sz="1400" dirty="0">
                <a:latin typeface="DIN" pitchFamily="50" charset="0"/>
              </a:rPr>
              <a:t> the alias ‘</a:t>
            </a:r>
            <a:r>
              <a:rPr lang="en-US" sz="1400" dirty="0" err="1">
                <a:latin typeface="DIN" pitchFamily="50" charset="0"/>
              </a:rPr>
              <a:t>cpus</a:t>
            </a:r>
            <a:r>
              <a:rPr lang="en-US" sz="1400" dirty="0">
                <a:latin typeface="DIN" pitchFamily="50" charset="0"/>
              </a:rPr>
              <a:t>’ for all four </a:t>
            </a:r>
            <a:r>
              <a:rPr lang="en-US" sz="1400" dirty="0" err="1">
                <a:latin typeface="DIN" pitchFamily="50" charset="0"/>
              </a:rPr>
              <a:t>cpus</a:t>
            </a:r>
            <a:r>
              <a:rPr lang="en-US" sz="1400" dirty="0">
                <a:latin typeface="DIN" pitchFamily="50" charset="0"/>
              </a:rPr>
              <a:t> and ‘mems’ for all memories, the specification becomes: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cpus</a:t>
            </a:r>
            <a:r>
              <a:rPr lang="en-US" sz="1400" dirty="0">
                <a:latin typeface="Consolas" panose="020B0609020204030204" pitchFamily="49" charset="0"/>
                <a:cs typeface="Consolas" panose="020B0609020204030204" pitchFamily="49" charset="0"/>
              </a:rPr>
              <a:t> write mems]</a:t>
            </a:r>
          </a:p>
          <a:p>
            <a:pPr marL="0" indent="0">
              <a:spcBef>
                <a:spcPts val="600"/>
              </a:spcBef>
              <a:spcAft>
                <a:spcPts val="300"/>
              </a:spcAft>
              <a:buNone/>
            </a:pPr>
            <a:r>
              <a:rPr lang="en-US" sz="1400" dirty="0" err="1">
                <a:latin typeface="DIN" pitchFamily="50" charset="0"/>
              </a:rPr>
              <a:t>Multihop</a:t>
            </a:r>
            <a:r>
              <a:rPr lang="en-US" sz="1400" dirty="0">
                <a:latin typeface="DIN" pitchFamily="50" charset="0"/>
              </a:rPr>
              <a:t> transactions can also be specified in this way, for example: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cpus</a:t>
            </a:r>
            <a:r>
              <a:rPr lang="en-US" sz="1400" dirty="0">
                <a:latin typeface="Consolas" panose="020B0609020204030204" pitchFamily="49" charset="0"/>
                <a:cs typeface="Consolas" panose="020B0609020204030204" pitchFamily="49" charset="0"/>
              </a:rPr>
              <a:t> load mems],[mems data </a:t>
            </a:r>
            <a:r>
              <a:rPr lang="en-US" sz="1400" dirty="0" err="1">
                <a:latin typeface="Consolas" panose="020B0609020204030204" pitchFamily="49" charset="0"/>
                <a:cs typeface="Consolas" panose="020B0609020204030204" pitchFamily="49" charset="0"/>
              </a:rPr>
              <a:t>cpus</a:t>
            </a:r>
            <a:r>
              <a:rPr lang="en-US" sz="1400" dirty="0">
                <a:latin typeface="Consolas" panose="020B0609020204030204" pitchFamily="49" charset="0"/>
                <a:cs typeface="Consolas" panose="020B0609020204030204" pitchFamily="49" charset="0"/>
              </a:rPr>
              <a:t>]</a:t>
            </a:r>
            <a:r>
              <a:rPr lang="en-US" sz="1400" dirty="0">
                <a:latin typeface="DIN" pitchFamily="50" charset="0"/>
                <a:cs typeface="Consolas" panose="020B0609020204030204" pitchFamily="49" charset="0"/>
              </a:rPr>
              <a:t>.  </a:t>
            </a:r>
            <a:r>
              <a:rPr lang="en-US" sz="1400" dirty="0">
                <a:latin typeface="Consolas" panose="020B0609020204030204" pitchFamily="49" charset="0"/>
                <a:cs typeface="Consolas" panose="020B0609020204030204" pitchFamily="49" charset="0"/>
              </a:rPr>
              <a:t>H</a:t>
            </a:r>
            <a:r>
              <a:rPr lang="en-US" sz="1400" dirty="0">
                <a:latin typeface="DIN" pitchFamily="50" charset="0"/>
              </a:rPr>
              <a:t>owever, when generating individual transactions from such traffic, there may be ambiguity that must be resolved based on the system behavior.  The above specification could be interpreted to allow [cpu1 load mem1][mem2 data cpu3].  This sequence of messages is nonsensical in most systems, so we provide a means to control the expansion to produce only sequences of messages that are valid in the system to be modeled.  First, between messages, the transmitter of a non-initial message must be on the same host as the receiver of the previous hop.  This prevents a message arriving at mem1 from triggering a message from mem2.</a:t>
            </a:r>
          </a:p>
          <a:p>
            <a:pPr marL="0" indent="0">
              <a:spcBef>
                <a:spcPts val="600"/>
              </a:spcBef>
              <a:spcAft>
                <a:spcPts val="300"/>
              </a:spcAft>
              <a:buNone/>
            </a:pPr>
            <a:r>
              <a:rPr lang="en-US" sz="1400" dirty="0">
                <a:latin typeface="DIN" pitchFamily="50" charset="0"/>
              </a:rPr>
              <a:t>To ensure that the initial </a:t>
            </a:r>
            <a:r>
              <a:rPr lang="en-US" sz="1400" dirty="0" err="1">
                <a:latin typeface="DIN" pitchFamily="50" charset="0"/>
              </a:rPr>
              <a:t>cpu</a:t>
            </a:r>
            <a:r>
              <a:rPr lang="en-US" sz="1400" dirty="0">
                <a:latin typeface="DIN" pitchFamily="50" charset="0"/>
              </a:rPr>
              <a:t> that sent the request is the </a:t>
            </a:r>
            <a:r>
              <a:rPr lang="en-US" sz="1400" dirty="0" err="1">
                <a:latin typeface="DIN" pitchFamily="50" charset="0"/>
              </a:rPr>
              <a:t>cpu</a:t>
            </a:r>
            <a:r>
              <a:rPr lang="en-US" sz="1400" dirty="0">
                <a:latin typeface="DIN" pitchFamily="50" charset="0"/>
              </a:rPr>
              <a:t> that the response went to, we provide transaction expansion rules to guide the expansion further.</a:t>
            </a:r>
          </a:p>
        </p:txBody>
      </p:sp>
    </p:spTree>
    <p:extLst>
      <p:ext uri="{BB962C8B-B14F-4D97-AF65-F5344CB8AC3E}">
        <p14:creationId xmlns:p14="http://schemas.microsoft.com/office/powerpoint/2010/main" val="348729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Introducing Transaction Expansion Rules</a:t>
            </a:r>
          </a:p>
        </p:txBody>
      </p:sp>
      <p:sp>
        <p:nvSpPr>
          <p:cNvPr id="4" name="Content Placeholder 3"/>
          <p:cNvSpPr>
            <a:spLocks noGrp="1"/>
          </p:cNvSpPr>
          <p:nvPr>
            <p:ph idx="1"/>
          </p:nvPr>
        </p:nvSpPr>
        <p:spPr/>
        <p:txBody>
          <a:bodyPr/>
          <a:lstStyle/>
          <a:p>
            <a:pPr marL="0" indent="0">
              <a:spcBef>
                <a:spcPts val="600"/>
              </a:spcBef>
              <a:spcAft>
                <a:spcPts val="300"/>
              </a:spcAft>
              <a:buNone/>
            </a:pPr>
            <a:r>
              <a:rPr lang="en-US" sz="1400" dirty="0">
                <a:latin typeface="DIN" pitchFamily="50" charset="0"/>
              </a:rPr>
              <a:t>To demonstrate transaction expansion rules, consider the following snoop transaction in a coherent system:</a:t>
            </a:r>
          </a:p>
          <a:p>
            <a:pPr marL="0" indent="0">
              <a:spcBef>
                <a:spcPts val="600"/>
              </a:spcBef>
              <a:spcAft>
                <a:spcPts val="300"/>
              </a:spcAft>
              <a:buNone/>
            </a:pP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cpus</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req</a:t>
            </a:r>
            <a:r>
              <a:rPr lang="en-US" sz="1400" dirty="0">
                <a:latin typeface="Consolas" panose="020B0609020204030204" pitchFamily="49" charset="0"/>
                <a:cs typeface="Consolas" panose="020B0609020204030204" pitchFamily="49" charset="0"/>
              </a:rPr>
              <a:t> caches],{caches snoop </a:t>
            </a:r>
            <a:r>
              <a:rPr lang="en-US" sz="1400" dirty="0" err="1">
                <a:latin typeface="Consolas" panose="020B0609020204030204" pitchFamily="49" charset="0"/>
                <a:cs typeface="Consolas" panose="020B0609020204030204" pitchFamily="49" charset="0"/>
              </a:rPr>
              <a:t>cpus</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cpus</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snresp</a:t>
            </a:r>
            <a:r>
              <a:rPr lang="en-US" sz="1400" dirty="0">
                <a:latin typeface="Consolas" panose="020B0609020204030204" pitchFamily="49" charset="0"/>
                <a:cs typeface="Consolas" panose="020B0609020204030204" pitchFamily="49" charset="0"/>
              </a:rPr>
              <a:t> caches}[</a:t>
            </a:r>
            <a:r>
              <a:rPr lang="en-US" sz="1400" dirty="0" err="1">
                <a:latin typeface="Consolas" panose="020B0609020204030204" pitchFamily="49" charset="0"/>
                <a:cs typeface="Consolas" panose="020B0609020204030204" pitchFamily="49" charset="0"/>
              </a:rPr>
              <a:t>cpus</a:t>
            </a:r>
            <a:r>
              <a:rPr lang="en-US" sz="1400" dirty="0">
                <a:latin typeface="Consolas" panose="020B0609020204030204" pitchFamily="49" charset="0"/>
                <a:cs typeface="Consolas" panose="020B0609020204030204" pitchFamily="49" charset="0"/>
              </a:rPr>
              <a:t> data caches],[caches data </a:t>
            </a:r>
            <a:r>
              <a:rPr lang="en-US" sz="1400" dirty="0" err="1">
                <a:latin typeface="Consolas" panose="020B0609020204030204" pitchFamily="49" charset="0"/>
                <a:cs typeface="Consolas" panose="020B0609020204030204" pitchFamily="49" charset="0"/>
              </a:rPr>
              <a:t>cpus</a:t>
            </a:r>
            <a:r>
              <a:rPr lang="en-US" sz="1400" dirty="0">
                <a:latin typeface="Consolas" panose="020B0609020204030204" pitchFamily="49" charset="0"/>
                <a:cs typeface="Consolas" panose="020B0609020204030204" pitchFamily="49" charset="0"/>
              </a:rPr>
              <a:t>]</a:t>
            </a:r>
          </a:p>
          <a:p>
            <a:pPr marL="0" indent="0">
              <a:spcBef>
                <a:spcPts val="600"/>
              </a:spcBef>
              <a:spcAft>
                <a:spcPts val="300"/>
              </a:spcAft>
              <a:buNone/>
            </a:pPr>
            <a:r>
              <a:rPr lang="en-US" sz="1400" dirty="0">
                <a:latin typeface="DIN" pitchFamily="50" charset="0"/>
              </a:rPr>
              <a:t>First, the snoop and data responses must return to the requester.  This means that the cache that sent the snoops must be the one that receives the snoop response and data.  Further, the </a:t>
            </a:r>
            <a:r>
              <a:rPr lang="en-US" sz="1400" dirty="0" err="1">
                <a:latin typeface="DIN" pitchFamily="50" charset="0"/>
              </a:rPr>
              <a:t>cpu</a:t>
            </a:r>
            <a:r>
              <a:rPr lang="en-US" sz="1400" dirty="0">
                <a:latin typeface="DIN" pitchFamily="50" charset="0"/>
              </a:rPr>
              <a:t> that initiated the request must be the one that receives the final data response from the cache.</a:t>
            </a:r>
          </a:p>
          <a:p>
            <a:pPr marL="0" indent="0">
              <a:spcBef>
                <a:spcPts val="600"/>
              </a:spcBef>
              <a:spcAft>
                <a:spcPts val="300"/>
              </a:spcAft>
              <a:buNone/>
            </a:pPr>
            <a:r>
              <a:rPr lang="en-US" sz="1400" dirty="0">
                <a:latin typeface="DIN" pitchFamily="50" charset="0"/>
              </a:rPr>
              <a:t>Second, we may restrict the snoop from going to the </a:t>
            </a:r>
            <a:r>
              <a:rPr lang="en-US" sz="1400" dirty="0" err="1">
                <a:latin typeface="DIN" pitchFamily="50" charset="0"/>
              </a:rPr>
              <a:t>cpu</a:t>
            </a:r>
            <a:r>
              <a:rPr lang="en-US" sz="1400" dirty="0">
                <a:latin typeface="DIN" pitchFamily="50" charset="0"/>
              </a:rPr>
              <a:t> that sent the initial request, as that </a:t>
            </a:r>
            <a:r>
              <a:rPr lang="en-US" sz="1400" dirty="0" err="1">
                <a:latin typeface="DIN" pitchFamily="50" charset="0"/>
              </a:rPr>
              <a:t>cpu</a:t>
            </a:r>
            <a:r>
              <a:rPr lang="en-US" sz="1400" dirty="0">
                <a:latin typeface="DIN" pitchFamily="50" charset="0"/>
              </a:rPr>
              <a:t> will not have the data in its cache.</a:t>
            </a:r>
          </a:p>
          <a:p>
            <a:pPr marL="0" indent="0">
              <a:spcBef>
                <a:spcPts val="600"/>
              </a:spcBef>
              <a:spcAft>
                <a:spcPts val="300"/>
              </a:spcAft>
              <a:buNone/>
            </a:pPr>
            <a:r>
              <a:rPr lang="en-US" sz="1400" dirty="0">
                <a:latin typeface="DIN" pitchFamily="50" charset="0"/>
              </a:rPr>
              <a:t>This results in valid chains of the form: </a:t>
            </a:r>
            <a:br>
              <a:rPr lang="en-US" sz="1400" dirty="0">
                <a:latin typeface="DIN" pitchFamily="50" charset="0"/>
              </a:rPr>
            </a:br>
            <a:r>
              <a:rPr lang="en-US" sz="1400" dirty="0">
                <a:latin typeface="DIN" pitchFamily="50" charset="0"/>
              </a:rPr>
              <a:t>	</a:t>
            </a:r>
            <a:r>
              <a:rPr lang="en-US" sz="1400" i="1" dirty="0" err="1">
                <a:latin typeface="Consolas" panose="020B0609020204030204" pitchFamily="49" charset="0"/>
                <a:cs typeface="Consolas" panose="020B0609020204030204" pitchFamily="49" charset="0"/>
              </a:rPr>
              <a:t>cpu</a:t>
            </a:r>
            <a:r>
              <a:rPr lang="en-US" sz="1400" i="1" baseline="-25000" dirty="0" err="1">
                <a:latin typeface="Consolas" panose="020B0609020204030204" pitchFamily="49" charset="0"/>
                <a:cs typeface="Consolas" panose="020B0609020204030204" pitchFamily="49" charset="0"/>
              </a:rPr>
              <a:t>x</a:t>
            </a:r>
            <a:r>
              <a:rPr lang="en-US" sz="1400" i="1" dirty="0">
                <a:latin typeface="Consolas" panose="020B0609020204030204" pitchFamily="49" charset="0"/>
                <a:cs typeface="Consolas" panose="020B0609020204030204" pitchFamily="49" charset="0"/>
              </a:rPr>
              <a:t> -&gt; </a:t>
            </a:r>
            <a:r>
              <a:rPr lang="en-US" sz="1400" i="1" dirty="0" err="1">
                <a:latin typeface="Consolas" panose="020B0609020204030204" pitchFamily="49" charset="0"/>
                <a:cs typeface="Consolas" panose="020B0609020204030204" pitchFamily="49" charset="0"/>
              </a:rPr>
              <a:t>cache</a:t>
            </a:r>
            <a:r>
              <a:rPr lang="en-US" sz="1400" i="1" baseline="-25000" dirty="0" err="1">
                <a:latin typeface="Consolas" panose="020B0609020204030204" pitchFamily="49" charset="0"/>
                <a:cs typeface="Consolas" panose="020B0609020204030204" pitchFamily="49" charset="0"/>
              </a:rPr>
              <a:t>y</a:t>
            </a:r>
            <a:r>
              <a:rPr lang="en-US" sz="1400" i="1" dirty="0">
                <a:latin typeface="Consolas" panose="020B0609020204030204" pitchFamily="49" charset="0"/>
                <a:cs typeface="Consolas" panose="020B0609020204030204" pitchFamily="49" charset="0"/>
              </a:rPr>
              <a:t> -&gt; </a:t>
            </a:r>
            <a:r>
              <a:rPr lang="en-US" sz="1400" i="1" dirty="0" err="1">
                <a:latin typeface="Consolas" panose="020B0609020204030204" pitchFamily="49" charset="0"/>
                <a:cs typeface="Consolas" panose="020B0609020204030204" pitchFamily="49" charset="0"/>
              </a:rPr>
              <a:t>cpu</a:t>
            </a:r>
            <a:r>
              <a:rPr lang="en-US" sz="1400" i="1" baseline="-25000" dirty="0" err="1">
                <a:latin typeface="Consolas" panose="020B0609020204030204" pitchFamily="49" charset="0"/>
                <a:cs typeface="Consolas" panose="020B0609020204030204" pitchFamily="49" charset="0"/>
              </a:rPr>
              <a:t>z</a:t>
            </a:r>
            <a:r>
              <a:rPr lang="en-US" sz="1400" i="1" dirty="0">
                <a:latin typeface="Consolas" panose="020B0609020204030204" pitchFamily="49" charset="0"/>
                <a:cs typeface="Consolas" panose="020B0609020204030204" pitchFamily="49" charset="0"/>
              </a:rPr>
              <a:t> -&gt; </a:t>
            </a:r>
            <a:r>
              <a:rPr lang="en-US" sz="1400" i="1" dirty="0" err="1">
                <a:latin typeface="Consolas" panose="020B0609020204030204" pitchFamily="49" charset="0"/>
                <a:cs typeface="Consolas" panose="020B0609020204030204" pitchFamily="49" charset="0"/>
              </a:rPr>
              <a:t>cache</a:t>
            </a:r>
            <a:r>
              <a:rPr lang="en-US" sz="1400" i="1" baseline="-25000" dirty="0" err="1">
                <a:latin typeface="Consolas" panose="020B0609020204030204" pitchFamily="49" charset="0"/>
                <a:cs typeface="Consolas" panose="020B0609020204030204" pitchFamily="49" charset="0"/>
              </a:rPr>
              <a:t>y</a:t>
            </a:r>
            <a:r>
              <a:rPr lang="en-US" sz="1400" i="1" dirty="0">
                <a:latin typeface="Consolas" panose="020B0609020204030204" pitchFamily="49" charset="0"/>
                <a:cs typeface="Consolas" panose="020B0609020204030204" pitchFamily="49" charset="0"/>
              </a:rPr>
              <a:t> -&gt; </a:t>
            </a:r>
            <a:r>
              <a:rPr lang="en-US" sz="1400" i="1" dirty="0" err="1">
                <a:latin typeface="Consolas" panose="020B0609020204030204" pitchFamily="49" charset="0"/>
                <a:cs typeface="Consolas" panose="020B0609020204030204" pitchFamily="49" charset="0"/>
              </a:rPr>
              <a:t>cpu</a:t>
            </a:r>
            <a:r>
              <a:rPr lang="en-US" sz="1400" i="1" baseline="-25000" dirty="0" err="1">
                <a:latin typeface="Consolas" panose="020B0609020204030204" pitchFamily="49" charset="0"/>
                <a:cs typeface="Consolas" panose="020B0609020204030204" pitchFamily="49" charset="0"/>
              </a:rPr>
              <a:t>x</a:t>
            </a:r>
            <a:r>
              <a:rPr lang="en-US" sz="1400" dirty="0">
                <a:latin typeface="DIN" pitchFamily="50" charset="0"/>
              </a:rPr>
              <a:t>, where x != z</a:t>
            </a:r>
          </a:p>
          <a:p>
            <a:pPr marL="0" indent="0">
              <a:spcBef>
                <a:spcPts val="600"/>
              </a:spcBef>
              <a:spcAft>
                <a:spcPts val="300"/>
              </a:spcAft>
              <a:buNone/>
            </a:pPr>
            <a:r>
              <a:rPr lang="en-US" sz="1400" dirty="0">
                <a:latin typeface="DIN" pitchFamily="50" charset="0"/>
              </a:rPr>
              <a:t>There may be further more complex scenarios such as the cache sends an advance speculative fetch request to a memory and sends a request to an upper level cache, which finally sends request to memory to fetch data.  In this case we may restrict the memory chosen during transaction expansion to be the same as the memory data comes from.  Furthermore there may be cases where memory directly sends data to </a:t>
            </a:r>
            <a:r>
              <a:rPr lang="en-US" sz="1400" dirty="0" err="1">
                <a:latin typeface="DIN" pitchFamily="50" charset="0"/>
              </a:rPr>
              <a:t>cpu</a:t>
            </a:r>
            <a:r>
              <a:rPr lang="en-US" sz="1400" dirty="0">
                <a:latin typeface="DIN" pitchFamily="50" charset="0"/>
              </a:rPr>
              <a:t> but sends some control information to caches.  In this case the caches and </a:t>
            </a:r>
            <a:r>
              <a:rPr lang="en-US" sz="1400" dirty="0" err="1">
                <a:latin typeface="DIN" pitchFamily="50" charset="0"/>
              </a:rPr>
              <a:t>cpu</a:t>
            </a:r>
            <a:r>
              <a:rPr lang="en-US" sz="1400" dirty="0">
                <a:latin typeface="DIN" pitchFamily="50" charset="0"/>
              </a:rPr>
              <a:t> chosen must be same.  Due to such complex situations, it is non-trivial to automatically generate correct transactions from transaction group.  Furthermore the rules of transaction expansion may be different based on the system design and based on the transaction context.</a:t>
            </a:r>
          </a:p>
        </p:txBody>
      </p:sp>
    </p:spTree>
    <p:extLst>
      <p:ext uri="{BB962C8B-B14F-4D97-AF65-F5344CB8AC3E}">
        <p14:creationId xmlns:p14="http://schemas.microsoft.com/office/powerpoint/2010/main" val="18251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92898"/>
            <a:ext cx="11713192" cy="4677196"/>
          </a:xfrm>
        </p:spPr>
        <p:txBody>
          <a:bodyPr/>
          <a:lstStyle/>
          <a:p>
            <a:pPr marL="0" indent="0">
              <a:spcBef>
                <a:spcPts val="600"/>
              </a:spcBef>
              <a:spcAft>
                <a:spcPts val="300"/>
              </a:spcAft>
              <a:buNone/>
            </a:pPr>
            <a:r>
              <a:rPr lang="en-US" sz="1200" dirty="0">
                <a:latin typeface="DIN" pitchFamily="50" charset="0"/>
              </a:rPr>
              <a:t>NocStudio allows transaction expansion rules to be expressed as part of the traffic specification.  Three rules are supported which can be expressed at various hops of a grouped transaction: any-to-any, same-to-same, and exclusion.  The endpoint host/bridge groups of a flow group may be marked with labels to be used when selecting a host/bridge from the host/bridge groups during transaction expansion.  The rules that apply to labeled endpoint groups are described below.</a:t>
            </a:r>
          </a:p>
          <a:p>
            <a:pPr marL="0" indent="0">
              <a:spcBef>
                <a:spcPts val="600"/>
              </a:spcBef>
              <a:spcAft>
                <a:spcPts val="300"/>
              </a:spcAft>
              <a:buNone/>
            </a:pPr>
            <a:r>
              <a:rPr lang="en-US" sz="1200" dirty="0">
                <a:solidFill>
                  <a:srgbClr val="FFFF00"/>
                </a:solidFill>
                <a:latin typeface="DIN" pitchFamily="50" charset="0"/>
              </a:rPr>
              <a:t>Any-to-Any</a:t>
            </a:r>
            <a:r>
              <a:rPr lang="en-US" sz="1200" dirty="0">
                <a:latin typeface="DIN" pitchFamily="50" charset="0"/>
              </a:rPr>
              <a:t>: any endpoint from the endpoint group can be chosen during transaction expansion.  This is the default behavior whenever unlabeled endpoint groups or when different labels are used in a hop, e.g.</a:t>
            </a:r>
          </a:p>
          <a:p>
            <a:pPr marL="0" indent="0">
              <a:spcBef>
                <a:spcPts val="300"/>
              </a:spcBef>
              <a:spcAft>
                <a:spcPts val="300"/>
              </a:spcAft>
              <a:buNone/>
            </a:pP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aliasA</a:t>
            </a:r>
            <a:r>
              <a:rPr lang="en-US" sz="1200" dirty="0">
                <a:latin typeface="Consolas" panose="020B0609020204030204" pitchFamily="49" charset="0"/>
                <a:cs typeface="Consolas" panose="020B0609020204030204" pitchFamily="49" charset="0"/>
                <a:sym typeface="Wingdings" panose="05000000000000000000" pitchFamily="2" charset="2"/>
              </a:rPr>
              <a:t> </a:t>
            </a:r>
            <a:r>
              <a:rPr lang="en-US" sz="1200" dirty="0" err="1">
                <a:latin typeface="Consolas" panose="020B0609020204030204" pitchFamily="49" charset="0"/>
                <a:cs typeface="Consolas" panose="020B0609020204030204" pitchFamily="49" charset="0"/>
              </a:rPr>
              <a:t>msg</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aliasB</a:t>
            </a:r>
            <a:r>
              <a:rPr lang="en-US" sz="1200" dirty="0">
                <a:latin typeface="Consolas" panose="020B0609020204030204" pitchFamily="49" charset="0"/>
                <a:cs typeface="Consolas" panose="020B0609020204030204" pitchFamily="49" charset="0"/>
              </a:rPr>
              <a:t>]</a:t>
            </a:r>
            <a:r>
              <a:rPr lang="en-US" sz="1200" dirty="0">
                <a:latin typeface="DIN" pitchFamily="50" charset="0"/>
              </a:rPr>
              <a:t> means all of aliasA send </a:t>
            </a:r>
            <a:r>
              <a:rPr lang="en-US" sz="1200" dirty="0" err="1">
                <a:latin typeface="DIN" pitchFamily="50" charset="0"/>
              </a:rPr>
              <a:t>msg</a:t>
            </a:r>
            <a:r>
              <a:rPr lang="en-US" sz="1200" dirty="0">
                <a:latin typeface="DIN" pitchFamily="50" charset="0"/>
              </a:rPr>
              <a:t> to all of </a:t>
            </a:r>
            <a:r>
              <a:rPr lang="en-US" sz="1200" dirty="0" err="1">
                <a:latin typeface="DIN" pitchFamily="50" charset="0"/>
              </a:rPr>
              <a:t>aliasB</a:t>
            </a:r>
            <a:r>
              <a:rPr lang="en-US" sz="1200" dirty="0">
                <a:latin typeface="DIN" pitchFamily="50" charset="0"/>
              </a:rPr>
              <a:t>.</a:t>
            </a:r>
          </a:p>
          <a:p>
            <a:pPr marL="0" indent="0">
              <a:spcBef>
                <a:spcPts val="300"/>
              </a:spcBef>
              <a:spcAft>
                <a:spcPts val="300"/>
              </a:spcAft>
              <a:buNone/>
            </a:pPr>
            <a:r>
              <a:rPr lang="en-US" sz="1200" dirty="0">
                <a:latin typeface="Consolas" panose="020B0609020204030204" pitchFamily="49" charset="0"/>
                <a:cs typeface="Consolas" panose="020B0609020204030204" pitchFamily="49" charset="0"/>
              </a:rPr>
              <a:t>[b1 b2 </a:t>
            </a:r>
            <a:r>
              <a:rPr lang="en-US" sz="1200" dirty="0" err="1">
                <a:latin typeface="Consolas" panose="020B0609020204030204" pitchFamily="49" charset="0"/>
                <a:cs typeface="Consolas" panose="020B0609020204030204" pitchFamily="49" charset="0"/>
              </a:rPr>
              <a:t>msg</a:t>
            </a:r>
            <a:r>
              <a:rPr lang="en-US" sz="1200" dirty="0">
                <a:latin typeface="Consolas" panose="020B0609020204030204" pitchFamily="49" charset="0"/>
                <a:cs typeface="Consolas" panose="020B0609020204030204" pitchFamily="49" charset="0"/>
              </a:rPr>
              <a:t> b1 b3 b4]</a:t>
            </a:r>
            <a:r>
              <a:rPr lang="en-US" sz="1200" dirty="0">
                <a:latin typeface="DIN" pitchFamily="50" charset="0"/>
              </a:rPr>
              <a:t> means b1 b2 send </a:t>
            </a:r>
            <a:r>
              <a:rPr lang="en-US" sz="1200" dirty="0" err="1">
                <a:latin typeface="DIN" pitchFamily="50" charset="0"/>
              </a:rPr>
              <a:t>msg</a:t>
            </a:r>
            <a:r>
              <a:rPr lang="en-US" sz="1200" dirty="0">
                <a:latin typeface="DIN" pitchFamily="50" charset="0"/>
              </a:rPr>
              <a:t> to b1, b3 and b4 (note that the b1 to b1 represents a </a:t>
            </a:r>
            <a:r>
              <a:rPr lang="en-US" sz="1200" dirty="0" err="1">
                <a:latin typeface="DIN" pitchFamily="50" charset="0"/>
              </a:rPr>
              <a:t>u-turn</a:t>
            </a:r>
            <a:r>
              <a:rPr lang="en-US" sz="1200" dirty="0">
                <a:latin typeface="DIN" pitchFamily="50" charset="0"/>
              </a:rPr>
              <a:t>).</a:t>
            </a:r>
          </a:p>
          <a:p>
            <a:pPr marL="0" indent="0">
              <a:spcBef>
                <a:spcPts val="600"/>
              </a:spcBef>
              <a:spcAft>
                <a:spcPts val="300"/>
              </a:spcAft>
              <a:buNone/>
            </a:pPr>
            <a:r>
              <a:rPr lang="en-US" sz="1200" dirty="0">
                <a:solidFill>
                  <a:srgbClr val="FFFF00"/>
                </a:solidFill>
                <a:latin typeface="DIN" pitchFamily="50" charset="0"/>
              </a:rPr>
              <a:t>Same-to-same:</a:t>
            </a:r>
            <a:r>
              <a:rPr lang="en-US" sz="1200" dirty="0">
                <a:latin typeface="DIN" pitchFamily="50" charset="0"/>
              </a:rPr>
              <a:t> when a label is used multiple times, the same choice of endpoint will be made at all points that the label is used.</a:t>
            </a:r>
          </a:p>
          <a:p>
            <a:pPr marL="0" indent="0">
              <a:spcBef>
                <a:spcPts val="300"/>
              </a:spcBef>
              <a:spcAft>
                <a:spcPts val="300"/>
              </a:spcAft>
              <a:buNone/>
            </a:pPr>
            <a:r>
              <a:rPr lang="en-US" sz="1200" dirty="0">
                <a:latin typeface="DIN" pitchFamily="50" charset="0"/>
              </a:rPr>
              <a:t>[1</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aliasA</a:t>
            </a:r>
            <a:r>
              <a:rPr lang="en-US" sz="1200" dirty="0">
                <a:latin typeface="Consolas" panose="020B0609020204030204" pitchFamily="49" charset="0"/>
                <a:cs typeface="Consolas" panose="020B0609020204030204" pitchFamily="49" charset="0"/>
                <a:sym typeface="Wingdings" panose="05000000000000000000" pitchFamily="2" charset="2"/>
              </a:rPr>
              <a:t> </a:t>
            </a:r>
            <a:r>
              <a:rPr lang="en-US" sz="1200" dirty="0" err="1">
                <a:latin typeface="Consolas" panose="020B0609020204030204" pitchFamily="49" charset="0"/>
                <a:cs typeface="Consolas" panose="020B0609020204030204" pitchFamily="49" charset="0"/>
              </a:rPr>
              <a:t>msg</a:t>
            </a:r>
            <a:r>
              <a:rPr lang="en-US" sz="1200" dirty="0">
                <a:latin typeface="Consolas" panose="020B0609020204030204" pitchFamily="49" charset="0"/>
                <a:cs typeface="Consolas" panose="020B0609020204030204" pitchFamily="49" charset="0"/>
              </a:rPr>
              <a:t> 1@ </a:t>
            </a:r>
            <a:r>
              <a:rPr lang="en-US" sz="1200" dirty="0" err="1">
                <a:latin typeface="Consolas" panose="020B0609020204030204" pitchFamily="49" charset="0"/>
                <a:cs typeface="Consolas" panose="020B0609020204030204" pitchFamily="49" charset="0"/>
              </a:rPr>
              <a:t>aliasA</a:t>
            </a:r>
            <a:r>
              <a:rPr lang="en-US" sz="1200" dirty="0">
                <a:latin typeface="Consolas" panose="020B0609020204030204" pitchFamily="49" charset="0"/>
                <a:cs typeface="Consolas" panose="020B0609020204030204" pitchFamily="49" charset="0"/>
              </a:rPr>
              <a:t>]</a:t>
            </a:r>
            <a:r>
              <a:rPr lang="en-US" sz="1200" i="1" dirty="0">
                <a:latin typeface="Consolas" panose="020B0609020204030204" pitchFamily="49" charset="0"/>
                <a:cs typeface="Consolas" panose="020B0609020204030204" pitchFamily="49" charset="0"/>
              </a:rPr>
              <a:t> </a:t>
            </a:r>
            <a:r>
              <a:rPr lang="en-US" sz="1200" dirty="0">
                <a:latin typeface="DIN" pitchFamily="50" charset="0"/>
              </a:rPr>
              <a:t>: means a endpoint from aliasA sends </a:t>
            </a:r>
            <a:r>
              <a:rPr lang="en-US" sz="1200" dirty="0" err="1">
                <a:latin typeface="DIN" pitchFamily="50" charset="0"/>
              </a:rPr>
              <a:t>msg</a:t>
            </a:r>
            <a:r>
              <a:rPr lang="en-US" sz="1200" dirty="0">
                <a:latin typeface="DIN" pitchFamily="50" charset="0"/>
              </a:rPr>
              <a:t> to the same endpoint of </a:t>
            </a:r>
            <a:r>
              <a:rPr lang="en-US" sz="1200" dirty="0" err="1">
                <a:latin typeface="DIN" pitchFamily="50" charset="0"/>
              </a:rPr>
              <a:t>aliasA</a:t>
            </a:r>
            <a:r>
              <a:rPr lang="en-US" sz="1200" dirty="0">
                <a:latin typeface="DIN" pitchFamily="50" charset="0"/>
              </a:rPr>
              <a:t>.</a:t>
            </a:r>
          </a:p>
          <a:p>
            <a:pPr marL="0" indent="0">
              <a:spcBef>
                <a:spcPts val="300"/>
              </a:spcBef>
              <a:spcAft>
                <a:spcPts val="300"/>
              </a:spcAft>
              <a:buNone/>
            </a:pPr>
            <a:r>
              <a:rPr lang="en-US" sz="1200" i="1" dirty="0">
                <a:latin typeface="Consolas" panose="020B0609020204030204" pitchFamily="49" charset="0"/>
                <a:cs typeface="Consolas" panose="020B0609020204030204" pitchFamily="49" charset="0"/>
              </a:rPr>
              <a:t>[1@ </a:t>
            </a:r>
            <a:r>
              <a:rPr lang="en-US" sz="1200" i="1" dirty="0" err="1">
                <a:latin typeface="Consolas" panose="020B0609020204030204" pitchFamily="49" charset="0"/>
                <a:cs typeface="Consolas" panose="020B0609020204030204" pitchFamily="49" charset="0"/>
              </a:rPr>
              <a:t>cpus</a:t>
            </a:r>
            <a:r>
              <a:rPr lang="en-US" sz="1200" i="1" dirty="0">
                <a:latin typeface="Consolas" panose="020B0609020204030204" pitchFamily="49" charset="0"/>
                <a:cs typeface="Consolas" panose="020B0609020204030204" pitchFamily="49" charset="0"/>
                <a:sym typeface="Wingdings" panose="05000000000000000000" pitchFamily="2" charset="2"/>
              </a:rPr>
              <a:t> </a:t>
            </a:r>
            <a:r>
              <a:rPr lang="en-US" sz="1200" i="1" dirty="0">
                <a:latin typeface="Consolas" panose="020B0609020204030204" pitchFamily="49" charset="0"/>
                <a:cs typeface="Consolas" panose="020B0609020204030204" pitchFamily="49" charset="0"/>
              </a:rPr>
              <a:t>load mem][mem data 1@ </a:t>
            </a:r>
            <a:r>
              <a:rPr lang="en-US" sz="1200" i="1" dirty="0" err="1">
                <a:latin typeface="Consolas" panose="020B0609020204030204" pitchFamily="49" charset="0"/>
                <a:cs typeface="Consolas" panose="020B0609020204030204" pitchFamily="49" charset="0"/>
              </a:rPr>
              <a:t>cpus</a:t>
            </a:r>
            <a:r>
              <a:rPr lang="en-US" sz="1200" i="1" dirty="0">
                <a:latin typeface="Consolas" panose="020B0609020204030204" pitchFamily="49" charset="0"/>
                <a:cs typeface="Consolas" panose="020B0609020204030204" pitchFamily="49" charset="0"/>
              </a:rPr>
              <a:t>]</a:t>
            </a:r>
            <a:r>
              <a:rPr lang="en-US" sz="1200" dirty="0">
                <a:latin typeface="DIN" pitchFamily="50" charset="0"/>
              </a:rPr>
              <a:t>: means that an endpoint from group </a:t>
            </a:r>
            <a:r>
              <a:rPr lang="en-US" sz="1200" dirty="0" err="1">
                <a:latin typeface="DIN" pitchFamily="50" charset="0"/>
              </a:rPr>
              <a:t>cpus</a:t>
            </a:r>
            <a:r>
              <a:rPr lang="en-US" sz="1200" dirty="0">
                <a:latin typeface="DIN" pitchFamily="50" charset="0"/>
              </a:rPr>
              <a:t> sends on interface load to mem and data response from mem comes back to the same endpoint.</a:t>
            </a:r>
          </a:p>
          <a:p>
            <a:pPr marL="0" indent="0">
              <a:spcBef>
                <a:spcPts val="300"/>
              </a:spcBef>
              <a:spcAft>
                <a:spcPts val="300"/>
              </a:spcAft>
              <a:buNone/>
            </a:pPr>
            <a:r>
              <a:rPr lang="en-US" sz="1200" dirty="0">
                <a:latin typeface="DIN" pitchFamily="50" charset="0"/>
              </a:rPr>
              <a:t>Note that all endpoint groups that have different host groups must use different labels (which gives us a benefit that once a label is used for a transmitter or receiver bridge group, all subsequent use of the bridge groups can be replaced with just that label). </a:t>
            </a:r>
          </a:p>
          <a:p>
            <a:pPr marL="0" indent="0">
              <a:spcBef>
                <a:spcPts val="600"/>
              </a:spcBef>
              <a:spcAft>
                <a:spcPts val="300"/>
              </a:spcAft>
              <a:buNone/>
            </a:pPr>
            <a:r>
              <a:rPr lang="en-US" sz="1200" dirty="0">
                <a:solidFill>
                  <a:srgbClr val="FFFF00"/>
                </a:solidFill>
                <a:latin typeface="DIN" pitchFamily="50" charset="0"/>
              </a:rPr>
              <a:t>Exclusion</a:t>
            </a:r>
            <a:r>
              <a:rPr lang="en-US" sz="1200" dirty="0">
                <a:latin typeface="DIN" pitchFamily="50" charset="0"/>
              </a:rPr>
              <a:t> implies that the chosen host/bridge from the alias at all places of transaction expansion where the transmitter or receiver group is marked with exclusion rule must be different.  Exclusion rules are currently available only for multicast flow groups to exclude the initiating host from the multicast request message set.  It is applied via multicast filters, which are described later.</a:t>
            </a:r>
          </a:p>
        </p:txBody>
      </p:sp>
      <p:sp>
        <p:nvSpPr>
          <p:cNvPr id="3" name="Title 2"/>
          <p:cNvSpPr>
            <a:spLocks noGrp="1"/>
          </p:cNvSpPr>
          <p:nvPr>
            <p:ph type="title"/>
          </p:nvPr>
        </p:nvSpPr>
        <p:spPr/>
        <p:txBody>
          <a:bodyPr/>
          <a:lstStyle/>
          <a:p>
            <a:r>
              <a:rPr lang="en-US" dirty="0"/>
              <a:t>Transaction Expansion Rules</a:t>
            </a:r>
          </a:p>
        </p:txBody>
      </p:sp>
    </p:spTree>
    <p:extLst>
      <p:ext uri="{BB962C8B-B14F-4D97-AF65-F5344CB8AC3E}">
        <p14:creationId xmlns:p14="http://schemas.microsoft.com/office/powerpoint/2010/main" val="84607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67020"/>
            <a:ext cx="11713192" cy="4677196"/>
          </a:xfrm>
        </p:spPr>
        <p:txBody>
          <a:bodyPr/>
          <a:lstStyle/>
          <a:p>
            <a:pPr marL="0" indent="0">
              <a:spcBef>
                <a:spcPts val="0"/>
              </a:spcBef>
              <a:spcAft>
                <a:spcPts val="300"/>
              </a:spcAft>
              <a:buNone/>
            </a:pPr>
            <a:r>
              <a:rPr lang="en-US" sz="1400" dirty="0">
                <a:latin typeface="DIN" pitchFamily="50" charset="0"/>
              </a:rPr>
              <a:t>Consider a system where there are agents which</a:t>
            </a:r>
          </a:p>
          <a:p>
            <a:pPr marL="0" indent="0">
              <a:spcBef>
                <a:spcPts val="0"/>
              </a:spcBef>
              <a:spcAft>
                <a:spcPts val="300"/>
              </a:spcAft>
              <a:buNone/>
            </a:pPr>
            <a:r>
              <a:rPr lang="en-US" sz="1400" dirty="0">
                <a:latin typeface="DIN" pitchFamily="50" charset="0"/>
              </a:rPr>
              <a:t>have integrated </a:t>
            </a:r>
            <a:r>
              <a:rPr lang="en-US" sz="1400" dirty="0" err="1">
                <a:latin typeface="DIN" pitchFamily="50" charset="0"/>
              </a:rPr>
              <a:t>cpu</a:t>
            </a:r>
            <a:r>
              <a:rPr lang="en-US" sz="1400" dirty="0">
                <a:latin typeface="DIN" pitchFamily="50" charset="0"/>
              </a:rPr>
              <a:t>, cache, mem and coherency</a:t>
            </a:r>
          </a:p>
          <a:p>
            <a:pPr marL="0" indent="0">
              <a:spcBef>
                <a:spcPts val="0"/>
              </a:spcBef>
              <a:spcAft>
                <a:spcPts val="300"/>
              </a:spcAft>
              <a:buNone/>
            </a:pPr>
            <a:r>
              <a:rPr lang="en-US" sz="1400" dirty="0">
                <a:latin typeface="DIN" pitchFamily="50" charset="0"/>
              </a:rPr>
              <a:t>built into it and these agents are tiled to get scalability.</a:t>
            </a:r>
          </a:p>
          <a:p>
            <a:pPr marL="0" indent="0">
              <a:spcBef>
                <a:spcPts val="1200"/>
              </a:spcBef>
              <a:spcAft>
                <a:spcPts val="300"/>
              </a:spcAft>
              <a:buNone/>
            </a:pPr>
            <a:endParaRPr lang="en-US" sz="1400" dirty="0">
              <a:latin typeface="DIN" pitchFamily="50" charset="0"/>
            </a:endParaRPr>
          </a:p>
          <a:p>
            <a:pPr marL="0" indent="0">
              <a:spcBef>
                <a:spcPts val="1200"/>
              </a:spcBef>
              <a:spcAft>
                <a:spcPts val="300"/>
              </a:spcAft>
              <a:buNone/>
            </a:pPr>
            <a:r>
              <a:rPr lang="en-US" sz="1400" dirty="0">
                <a:latin typeface="DIN" pitchFamily="50" charset="0"/>
              </a:rPr>
              <a:t>In such a system, a complex cache transaction is shown above – it uses tiles marked as A as the initiator, B as the coherency hub for the request, C as the memory controller for the address, and D and E as the tiles that get snooped.  Lets assume that A, B, C, D, and E can be the same tile then it can be specified as one grouped transaction using alias all.  Since any tile can be initiator we can represent A as </a:t>
            </a:r>
            <a:r>
              <a:rPr lang="en-US" sz="1400" dirty="0">
                <a:latin typeface="Consolas" panose="020B0609020204030204" pitchFamily="49" charset="0"/>
                <a:cs typeface="Consolas" panose="020B0609020204030204" pitchFamily="49" charset="0"/>
              </a:rPr>
              <a:t>1@ all</a:t>
            </a:r>
            <a:r>
              <a:rPr lang="en-US" sz="1400" dirty="0">
                <a:latin typeface="DIN" pitchFamily="50" charset="0"/>
              </a:rPr>
              <a:t> – we will use the label to ensure that the response comes back to the same initiator.  We represent B with </a:t>
            </a:r>
            <a:r>
              <a:rPr lang="en-US" sz="1400" dirty="0">
                <a:latin typeface="Consolas" panose="020B0609020204030204" pitchFamily="49" charset="0"/>
                <a:cs typeface="Consolas" panose="020B0609020204030204" pitchFamily="49" charset="0"/>
              </a:rPr>
              <a:t>2@ all</a:t>
            </a:r>
            <a:r>
              <a:rPr lang="en-US" sz="1400" dirty="0">
                <a:latin typeface="DIN" pitchFamily="50" charset="0"/>
              </a:rPr>
              <a:t>, D,E with </a:t>
            </a:r>
            <a:r>
              <a:rPr lang="en-US" sz="1400" dirty="0">
                <a:latin typeface="Consolas" panose="020B0609020204030204" pitchFamily="49" charset="0"/>
                <a:cs typeface="Consolas" panose="020B0609020204030204" pitchFamily="49" charset="0"/>
              </a:rPr>
              <a:t>3@ all </a:t>
            </a:r>
            <a:r>
              <a:rPr lang="en-US" sz="1400" dirty="0">
                <a:latin typeface="DIN" pitchFamily="50" charset="0"/>
              </a:rPr>
              <a:t>and C with </a:t>
            </a:r>
            <a:r>
              <a:rPr lang="en-US" sz="1400" dirty="0">
                <a:latin typeface="Consolas" panose="020B0609020204030204" pitchFamily="49" charset="0"/>
                <a:cs typeface="Consolas" panose="020B0609020204030204" pitchFamily="49" charset="0"/>
              </a:rPr>
              <a:t>4@ all</a:t>
            </a:r>
            <a:r>
              <a:rPr lang="en-US" sz="1400" dirty="0">
                <a:latin typeface="DIN" pitchFamily="50" charset="0"/>
              </a:rPr>
              <a:t> (although we do not need a label for D and E as the normal filtering of triggered messages ensures correct expansion).  We do not need to represent D and E separately instead we will use { } notation around </a:t>
            </a:r>
            <a:r>
              <a:rPr lang="en-US" sz="1400" dirty="0">
                <a:latin typeface="Consolas" panose="020B0609020204030204" pitchFamily="49" charset="0"/>
                <a:cs typeface="Consolas" panose="020B0609020204030204" pitchFamily="49" charset="0"/>
              </a:rPr>
              <a:t>2@ </a:t>
            </a:r>
            <a:r>
              <a:rPr lang="en-US" sz="1400" dirty="0" err="1">
                <a:latin typeface="Consolas" panose="020B0609020204030204" pitchFamily="49" charset="0"/>
                <a:cs typeface="Consolas" panose="020B0609020204030204" pitchFamily="49" charset="0"/>
              </a:rPr>
              <a:t>sn</a:t>
            </a:r>
            <a:r>
              <a:rPr lang="en-US" sz="1400" dirty="0">
                <a:latin typeface="Consolas" panose="020B0609020204030204" pitchFamily="49" charset="0"/>
                <a:cs typeface="Consolas" panose="020B0609020204030204" pitchFamily="49" charset="0"/>
              </a:rPr>
              <a:t> 3@ all</a:t>
            </a:r>
            <a:r>
              <a:rPr lang="en-US" sz="1400" dirty="0">
                <a:latin typeface="DIN" pitchFamily="50" charset="0"/>
              </a:rPr>
              <a:t> to represent sending snoops to all possible combinations of tiles. We also assume all snooped tiles sends response but one of them also sends data.  The resulting grouped transaction is</a:t>
            </a:r>
          </a:p>
          <a:p>
            <a:pPr marL="0" indent="0">
              <a:spcBef>
                <a:spcPts val="600"/>
              </a:spcBef>
              <a:spcAft>
                <a:spcPts val="300"/>
              </a:spcAft>
              <a:buNone/>
            </a:pPr>
            <a:r>
              <a:rPr lang="en-US" sz="1300" dirty="0">
                <a:latin typeface="Consolas" panose="020B0609020204030204" pitchFamily="49" charset="0"/>
                <a:cs typeface="Consolas" panose="020B0609020204030204" pitchFamily="49" charset="0"/>
              </a:rPr>
              <a:t>[1@ all </a:t>
            </a:r>
            <a:r>
              <a:rPr lang="en-US" sz="1300" dirty="0" err="1">
                <a:latin typeface="Consolas" panose="020B0609020204030204" pitchFamily="49" charset="0"/>
                <a:cs typeface="Consolas" panose="020B0609020204030204" pitchFamily="49" charset="0"/>
              </a:rPr>
              <a:t>req</a:t>
            </a:r>
            <a:r>
              <a:rPr lang="en-US" sz="1300" dirty="0">
                <a:latin typeface="Consolas" panose="020B0609020204030204" pitchFamily="49" charset="0"/>
                <a:cs typeface="Consolas" panose="020B0609020204030204" pitchFamily="49" charset="0"/>
              </a:rPr>
              <a:t> 2@ all],[2@ </a:t>
            </a:r>
            <a:r>
              <a:rPr lang="en-US" sz="1300" dirty="0" err="1">
                <a:solidFill>
                  <a:srgbClr val="FFFF00"/>
                </a:solidFill>
                <a:latin typeface="Consolas" panose="020B0609020204030204" pitchFamily="49" charset="0"/>
                <a:cs typeface="Consolas" panose="020B0609020204030204" pitchFamily="49" charset="0"/>
              </a:rPr>
              <a:t>sp</a:t>
            </a:r>
            <a:r>
              <a:rPr lang="en-US" sz="1300" dirty="0">
                <a:latin typeface="Consolas" panose="020B0609020204030204" pitchFamily="49" charset="0"/>
                <a:cs typeface="Consolas" panose="020B0609020204030204" pitchFamily="49" charset="0"/>
              </a:rPr>
              <a:t> 4@ all]{2@ </a:t>
            </a:r>
            <a:r>
              <a:rPr lang="en-US" sz="1300" dirty="0" err="1">
                <a:latin typeface="Consolas" panose="020B0609020204030204" pitchFamily="49" charset="0"/>
                <a:cs typeface="Consolas" panose="020B0609020204030204" pitchFamily="49" charset="0"/>
              </a:rPr>
              <a:t>sn</a:t>
            </a:r>
            <a:r>
              <a:rPr lang="en-US" sz="1300" dirty="0">
                <a:latin typeface="Consolas" panose="020B0609020204030204" pitchFamily="49" charset="0"/>
                <a:cs typeface="Consolas" panose="020B0609020204030204" pitchFamily="49" charset="0"/>
              </a:rPr>
              <a:t> 3@ all},{3@ </a:t>
            </a:r>
            <a:r>
              <a:rPr lang="en-US" sz="1300" dirty="0" err="1">
                <a:latin typeface="Consolas" panose="020B0609020204030204" pitchFamily="49" charset="0"/>
                <a:cs typeface="Consolas" panose="020B0609020204030204" pitchFamily="49" charset="0"/>
              </a:rPr>
              <a:t>snrsp</a:t>
            </a:r>
            <a:r>
              <a:rPr lang="en-US" sz="1300" dirty="0">
                <a:latin typeface="Consolas" panose="020B0609020204030204" pitchFamily="49" charset="0"/>
                <a:cs typeface="Consolas" panose="020B0609020204030204" pitchFamily="49" charset="0"/>
              </a:rPr>
              <a:t> 2@}[3@ data 2@],[2@ </a:t>
            </a:r>
            <a:r>
              <a:rPr lang="en-US" sz="1300" dirty="0" err="1">
                <a:latin typeface="Consolas" panose="020B0609020204030204" pitchFamily="49" charset="0"/>
                <a:cs typeface="Consolas" panose="020B0609020204030204" pitchFamily="49" charset="0"/>
              </a:rPr>
              <a:t>req</a:t>
            </a:r>
            <a:r>
              <a:rPr lang="en-US" sz="1300" dirty="0">
                <a:latin typeface="Consolas" panose="020B0609020204030204" pitchFamily="49" charset="0"/>
                <a:cs typeface="Consolas" panose="020B0609020204030204" pitchFamily="49" charset="0"/>
              </a:rPr>
              <a:t> 4@],[4@ </a:t>
            </a:r>
            <a:r>
              <a:rPr lang="en-US" sz="1300" dirty="0" err="1">
                <a:latin typeface="Consolas" panose="020B0609020204030204" pitchFamily="49" charset="0"/>
                <a:cs typeface="Consolas" panose="020B0609020204030204" pitchFamily="49" charset="0"/>
              </a:rPr>
              <a:t>rsp</a:t>
            </a:r>
            <a:r>
              <a:rPr lang="en-US" sz="1300" dirty="0">
                <a:latin typeface="Consolas" panose="020B0609020204030204" pitchFamily="49" charset="0"/>
                <a:cs typeface="Consolas" panose="020B0609020204030204" pitchFamily="49" charset="0"/>
              </a:rPr>
              <a:t> 2@][4@ </a:t>
            </a:r>
            <a:r>
              <a:rPr lang="en-US" sz="1300" dirty="0">
                <a:solidFill>
                  <a:srgbClr val="FFFF00"/>
                </a:solidFill>
                <a:latin typeface="Consolas" panose="020B0609020204030204" pitchFamily="49" charset="0"/>
                <a:cs typeface="Consolas" panose="020B0609020204030204" pitchFamily="49" charset="0"/>
              </a:rPr>
              <a:t>data</a:t>
            </a:r>
            <a:r>
              <a:rPr lang="en-US" sz="1300" dirty="0">
                <a:latin typeface="Consolas" panose="020B0609020204030204" pitchFamily="49" charset="0"/>
                <a:cs typeface="Consolas" panose="020B0609020204030204" pitchFamily="49" charset="0"/>
              </a:rPr>
              <a:t> 1@],[2@ </a:t>
            </a:r>
            <a:r>
              <a:rPr lang="en-US" sz="1300" dirty="0" err="1">
                <a:latin typeface="Consolas" panose="020B0609020204030204" pitchFamily="49" charset="0"/>
                <a:cs typeface="Consolas" panose="020B0609020204030204" pitchFamily="49" charset="0"/>
              </a:rPr>
              <a:t>rsp</a:t>
            </a:r>
            <a:r>
              <a:rPr lang="en-US" sz="1300" dirty="0">
                <a:latin typeface="Consolas" panose="020B0609020204030204" pitchFamily="49" charset="0"/>
                <a:cs typeface="Consolas" panose="020B0609020204030204" pitchFamily="49" charset="0"/>
              </a:rPr>
              <a:t> 1@]</a:t>
            </a:r>
          </a:p>
          <a:p>
            <a:pPr marL="0" indent="0">
              <a:spcBef>
                <a:spcPts val="600"/>
              </a:spcBef>
              <a:spcAft>
                <a:spcPts val="300"/>
              </a:spcAft>
              <a:buNone/>
            </a:pPr>
            <a:r>
              <a:rPr lang="en-US" sz="1400" dirty="0">
                <a:latin typeface="DIN" pitchFamily="50" charset="0"/>
              </a:rPr>
              <a:t>Labels are used extensively to cause the same endpoint to be used repeatedly in the expansion. This does not imply that groups with two different labels must be different; the same endpoint can be chosen for two labels during transaction expansion.  In the hypothetical condition that the requester </a:t>
            </a:r>
            <a:r>
              <a:rPr lang="en-US" sz="1400" dirty="0" err="1">
                <a:latin typeface="DIN" pitchFamily="50" charset="0"/>
              </a:rPr>
              <a:t>cpu</a:t>
            </a:r>
            <a:r>
              <a:rPr lang="en-US" sz="1400" dirty="0">
                <a:latin typeface="DIN" pitchFamily="50" charset="0"/>
              </a:rPr>
              <a:t> cannot be snooped, an mc filter rule can be used to eliminate this overlap. (see section on multicast filter for details)</a:t>
            </a:r>
            <a:endParaRPr lang="en-US" sz="1300" i="1" dirty="0">
              <a:solidFill>
                <a:prstClr val="white"/>
              </a:solidFill>
              <a:latin typeface="DIN" pitchFamily="50" charset="0"/>
            </a:endParaRPr>
          </a:p>
        </p:txBody>
      </p:sp>
      <p:sp>
        <p:nvSpPr>
          <p:cNvPr id="3" name="Title 2"/>
          <p:cNvSpPr>
            <a:spLocks noGrp="1"/>
          </p:cNvSpPr>
          <p:nvPr>
            <p:ph type="title"/>
          </p:nvPr>
        </p:nvSpPr>
        <p:spPr/>
        <p:txBody>
          <a:bodyPr/>
          <a:lstStyle/>
          <a:p>
            <a:r>
              <a:rPr lang="en-US" dirty="0"/>
              <a:t>Using Grouped Transaction Specification</a:t>
            </a:r>
          </a:p>
        </p:txBody>
      </p:sp>
      <p:grpSp>
        <p:nvGrpSpPr>
          <p:cNvPr id="33" name="Group 32"/>
          <p:cNvGrpSpPr/>
          <p:nvPr/>
        </p:nvGrpSpPr>
        <p:grpSpPr>
          <a:xfrm>
            <a:off x="4675529" y="889393"/>
            <a:ext cx="7264157" cy="1677542"/>
            <a:chOff x="4727285" y="647862"/>
            <a:chExt cx="7264157" cy="1677542"/>
          </a:xfrm>
        </p:grpSpPr>
        <p:sp>
          <p:nvSpPr>
            <p:cNvPr id="4" name="Oval 3"/>
            <p:cNvSpPr/>
            <p:nvPr/>
          </p:nvSpPr>
          <p:spPr>
            <a:xfrm>
              <a:off x="4779039" y="1683783"/>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5" name="Oval 4"/>
            <p:cNvSpPr/>
            <p:nvPr/>
          </p:nvSpPr>
          <p:spPr>
            <a:xfrm>
              <a:off x="5922881"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6" name="Curved Connector 5"/>
            <p:cNvCxnSpPr>
              <a:stCxn id="4" idx="7"/>
              <a:endCxn id="5" idx="1"/>
            </p:cNvCxnSpPr>
            <p:nvPr/>
          </p:nvCxnSpPr>
          <p:spPr>
            <a:xfrm rot="5400000" flipH="1" flipV="1">
              <a:off x="5486419"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066724" y="1606149"/>
              <a:ext cx="270142" cy="26418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a:t>
              </a:r>
            </a:p>
          </p:txBody>
        </p:sp>
        <p:cxnSp>
          <p:nvCxnSpPr>
            <p:cNvPr id="8" name="Curved Connector 7"/>
            <p:cNvCxnSpPr>
              <a:endCxn id="7" idx="1"/>
            </p:cNvCxnSpPr>
            <p:nvPr/>
          </p:nvCxnSpPr>
          <p:spPr>
            <a:xfrm rot="5400000" flipH="1" flipV="1">
              <a:off x="6630261" y="1168426"/>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210566"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10" name="Curved Connector 9"/>
            <p:cNvCxnSpPr>
              <a:stCxn id="7" idx="7"/>
              <a:endCxn id="9" idx="1"/>
            </p:cNvCxnSpPr>
            <p:nvPr/>
          </p:nvCxnSpPr>
          <p:spPr>
            <a:xfrm rot="16200000" flipH="1">
              <a:off x="7734899" y="1207243"/>
              <a:ext cx="77634" cy="952822"/>
            </a:xfrm>
            <a:prstGeom prst="curvedConnector3">
              <a:avLst>
                <a:gd name="adj1" fmla="val -255400"/>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9354408" y="1683783"/>
              <a:ext cx="270142" cy="26418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a:t>
              </a:r>
            </a:p>
          </p:txBody>
        </p:sp>
        <p:cxnSp>
          <p:nvCxnSpPr>
            <p:cNvPr id="12" name="Curved Connector 11"/>
            <p:cNvCxnSpPr>
              <a:endCxn id="11" idx="1"/>
            </p:cNvCxnSpPr>
            <p:nvPr/>
          </p:nvCxnSpPr>
          <p:spPr>
            <a:xfrm rot="5400000" flipH="1" flipV="1">
              <a:off x="8917946"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10498251" y="1683783"/>
              <a:ext cx="270142" cy="2641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a:t>
              </a:r>
            </a:p>
          </p:txBody>
        </p:sp>
        <p:cxnSp>
          <p:nvCxnSpPr>
            <p:cNvPr id="14" name="Curved Connector 13"/>
            <p:cNvCxnSpPr>
              <a:endCxn id="13" idx="1"/>
            </p:cNvCxnSpPr>
            <p:nvPr/>
          </p:nvCxnSpPr>
          <p:spPr>
            <a:xfrm rot="5400000" flipH="1" flipV="1">
              <a:off x="10061788" y="1246060"/>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7066724" y="2043972"/>
              <a:ext cx="270142" cy="26418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E</a:t>
              </a:r>
            </a:p>
          </p:txBody>
        </p:sp>
        <p:cxnSp>
          <p:nvCxnSpPr>
            <p:cNvPr id="16" name="Curved Connector 15"/>
            <p:cNvCxnSpPr>
              <a:stCxn id="5" idx="7"/>
              <a:endCxn id="15" idx="1"/>
            </p:cNvCxnSpPr>
            <p:nvPr/>
          </p:nvCxnSpPr>
          <p:spPr>
            <a:xfrm rot="16200000" flipH="1">
              <a:off x="6449778" y="1426154"/>
              <a:ext cx="360189" cy="952823"/>
            </a:xfrm>
            <a:prstGeom prst="curvedConnector3">
              <a:avLst>
                <a:gd name="adj1" fmla="val -2151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15" idx="7"/>
              <a:endCxn id="9" idx="2"/>
            </p:cNvCxnSpPr>
            <p:nvPr/>
          </p:nvCxnSpPr>
          <p:spPr>
            <a:xfrm rot="5400000" flipH="1" flipV="1">
              <a:off x="7620542" y="1492637"/>
              <a:ext cx="266787" cy="91326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5" idx="0"/>
              <a:endCxn id="9" idx="1"/>
            </p:cNvCxnSpPr>
            <p:nvPr/>
          </p:nvCxnSpPr>
          <p:spPr>
            <a:xfrm rot="5400000" flipH="1" flipV="1">
              <a:off x="7565211" y="1359056"/>
              <a:ext cx="321501" cy="1048332"/>
            </a:xfrm>
            <a:prstGeom prst="curvedConnector3">
              <a:avLst>
                <a:gd name="adj1" fmla="val 91910"/>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11642093" y="1688769"/>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20" name="Curved Connector 19"/>
            <p:cNvCxnSpPr>
              <a:endCxn id="19" idx="1"/>
            </p:cNvCxnSpPr>
            <p:nvPr/>
          </p:nvCxnSpPr>
          <p:spPr>
            <a:xfrm rot="5400000" flipH="1" flipV="1">
              <a:off x="11205630" y="1251046"/>
              <a:ext cx="9973" cy="952824"/>
            </a:xfrm>
            <a:prstGeom prst="curvedConnector3">
              <a:avLst>
                <a:gd name="adj1" fmla="val 21879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1" idx="5"/>
              <a:endCxn id="34" idx="2"/>
            </p:cNvCxnSpPr>
            <p:nvPr/>
          </p:nvCxnSpPr>
          <p:spPr>
            <a:xfrm rot="16200000" flipH="1">
              <a:off x="10471522" y="1022742"/>
              <a:ext cx="284039" cy="205710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bwMode="auto">
            <a:xfrm>
              <a:off x="5319323" y="1247139"/>
              <a:ext cx="348951" cy="217512"/>
            </a:xfrm>
            <a:prstGeom prst="rect">
              <a:avLst/>
            </a:prstGeom>
            <a:noFill/>
            <a:ln w="9525">
              <a:noFill/>
              <a:miter lim="800000"/>
              <a:headEnd/>
              <a:tailEnd/>
            </a:ln>
          </p:spPr>
          <p:txBody>
            <a:bodyPr wrap="none" rtlCol="0">
              <a:spAutoFit/>
            </a:bodyPr>
            <a:lstStyle/>
            <a:p>
              <a:r>
                <a:rPr lang="en-US" sz="1200" dirty="0" err="1">
                  <a:cs typeface="Arial" charset="0"/>
                </a:rPr>
                <a:t>req</a:t>
              </a:r>
              <a:endParaRPr lang="en-US" sz="1200" dirty="0">
                <a:cs typeface="Arial" charset="0"/>
              </a:endParaRPr>
            </a:p>
          </p:txBody>
        </p:sp>
        <p:sp>
          <p:nvSpPr>
            <p:cNvPr id="23" name="TextBox 22"/>
            <p:cNvSpPr txBox="1"/>
            <p:nvPr/>
          </p:nvSpPr>
          <p:spPr bwMode="auto">
            <a:xfrm>
              <a:off x="6334420" y="1424186"/>
              <a:ext cx="492765" cy="217512"/>
            </a:xfrm>
            <a:prstGeom prst="rect">
              <a:avLst/>
            </a:prstGeom>
            <a:noFill/>
            <a:ln w="9525">
              <a:noFill/>
              <a:miter lim="800000"/>
              <a:headEnd/>
              <a:tailEnd/>
            </a:ln>
          </p:spPr>
          <p:txBody>
            <a:bodyPr wrap="none" rtlCol="0">
              <a:spAutoFit/>
            </a:bodyPr>
            <a:lstStyle/>
            <a:p>
              <a:r>
                <a:rPr lang="en-US" sz="1200" dirty="0">
                  <a:cs typeface="Arial" charset="0"/>
                </a:rPr>
                <a:t>snoop</a:t>
              </a:r>
            </a:p>
          </p:txBody>
        </p:sp>
        <p:sp>
          <p:nvSpPr>
            <p:cNvPr id="24" name="TextBox 23"/>
            <p:cNvSpPr txBox="1"/>
            <p:nvPr/>
          </p:nvSpPr>
          <p:spPr bwMode="auto">
            <a:xfrm>
              <a:off x="7790883" y="1474786"/>
              <a:ext cx="331314" cy="217512"/>
            </a:xfrm>
            <a:prstGeom prst="rect">
              <a:avLst/>
            </a:prstGeom>
            <a:noFill/>
            <a:ln w="9525">
              <a:noFill/>
              <a:miter lim="800000"/>
              <a:headEnd/>
              <a:tailEnd/>
            </a:ln>
          </p:spPr>
          <p:txBody>
            <a:bodyPr wrap="none" rtlCol="0">
              <a:spAutoFit/>
            </a:bodyPr>
            <a:lstStyle/>
            <a:p>
              <a:r>
                <a:rPr lang="en-US" sz="1200" dirty="0" err="1">
                  <a:cs typeface="Arial" charset="0"/>
                </a:rPr>
                <a:t>rsp</a:t>
              </a:r>
              <a:endParaRPr lang="en-US" sz="1200" dirty="0">
                <a:cs typeface="Arial" charset="0"/>
              </a:endParaRPr>
            </a:p>
          </p:txBody>
        </p:sp>
        <p:sp>
          <p:nvSpPr>
            <p:cNvPr id="25" name="TextBox 24"/>
            <p:cNvSpPr txBox="1"/>
            <p:nvPr/>
          </p:nvSpPr>
          <p:spPr bwMode="auto">
            <a:xfrm>
              <a:off x="7777260" y="1826036"/>
              <a:ext cx="415431" cy="217512"/>
            </a:xfrm>
            <a:prstGeom prst="rect">
              <a:avLst/>
            </a:prstGeom>
            <a:noFill/>
            <a:ln w="9525">
              <a:noFill/>
              <a:miter lim="800000"/>
              <a:headEnd/>
              <a:tailEnd/>
            </a:ln>
          </p:spPr>
          <p:txBody>
            <a:bodyPr wrap="none" rtlCol="0">
              <a:spAutoFit/>
            </a:bodyPr>
            <a:lstStyle/>
            <a:p>
              <a:r>
                <a:rPr lang="en-US" sz="1200" dirty="0">
                  <a:cs typeface="Arial" charset="0"/>
                </a:rPr>
                <a:t>data</a:t>
              </a:r>
            </a:p>
          </p:txBody>
        </p:sp>
        <p:sp>
          <p:nvSpPr>
            <p:cNvPr id="26" name="TextBox 25"/>
            <p:cNvSpPr txBox="1"/>
            <p:nvPr/>
          </p:nvSpPr>
          <p:spPr bwMode="auto">
            <a:xfrm>
              <a:off x="8734956" y="1247139"/>
              <a:ext cx="348951" cy="217512"/>
            </a:xfrm>
            <a:prstGeom prst="rect">
              <a:avLst/>
            </a:prstGeom>
            <a:noFill/>
            <a:ln w="9525">
              <a:noFill/>
              <a:miter lim="800000"/>
              <a:headEnd/>
              <a:tailEnd/>
            </a:ln>
          </p:spPr>
          <p:txBody>
            <a:bodyPr wrap="none" rtlCol="0">
              <a:spAutoFit/>
            </a:bodyPr>
            <a:lstStyle/>
            <a:p>
              <a:r>
                <a:rPr lang="en-US" sz="1200" dirty="0" err="1">
                  <a:cs typeface="Arial" charset="0"/>
                </a:rPr>
                <a:t>req</a:t>
              </a:r>
              <a:endParaRPr lang="en-US" sz="1200" dirty="0">
                <a:cs typeface="Arial" charset="0"/>
              </a:endParaRPr>
            </a:p>
          </p:txBody>
        </p:sp>
        <p:sp>
          <p:nvSpPr>
            <p:cNvPr id="27" name="Oval 26"/>
            <p:cNvSpPr/>
            <p:nvPr/>
          </p:nvSpPr>
          <p:spPr>
            <a:xfrm>
              <a:off x="9354408" y="1136772"/>
              <a:ext cx="270142" cy="26418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a:t>
              </a:r>
            </a:p>
          </p:txBody>
        </p:sp>
        <p:cxnSp>
          <p:nvCxnSpPr>
            <p:cNvPr id="28" name="Curved Connector 27"/>
            <p:cNvCxnSpPr>
              <a:stCxn id="5" idx="0"/>
              <a:endCxn id="27" idx="1"/>
            </p:cNvCxnSpPr>
            <p:nvPr/>
          </p:nvCxnSpPr>
          <p:spPr>
            <a:xfrm rot="5400000" flipH="1" flipV="1">
              <a:off x="7471799" y="-238387"/>
              <a:ext cx="508323" cy="3336018"/>
            </a:xfrm>
            <a:prstGeom prst="curvedConnector3">
              <a:avLst>
                <a:gd name="adj1" fmla="val 124256"/>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bwMode="auto">
            <a:xfrm>
              <a:off x="7242772" y="793649"/>
              <a:ext cx="1555234" cy="276999"/>
            </a:xfrm>
            <a:prstGeom prst="rect">
              <a:avLst/>
            </a:prstGeom>
            <a:noFill/>
            <a:ln w="9525">
              <a:noFill/>
              <a:miter lim="800000"/>
              <a:headEnd/>
              <a:tailEnd/>
            </a:ln>
          </p:spPr>
          <p:txBody>
            <a:bodyPr wrap="none" rtlCol="0">
              <a:spAutoFit/>
            </a:bodyPr>
            <a:lstStyle/>
            <a:p>
              <a:r>
                <a:rPr lang="en-US" sz="1200" dirty="0" err="1">
                  <a:solidFill>
                    <a:srgbClr val="FFFF00"/>
                  </a:solidFill>
                  <a:cs typeface="Arial" charset="0"/>
                </a:rPr>
                <a:t>sp</a:t>
              </a:r>
              <a:r>
                <a:rPr lang="en-US" sz="1200" dirty="0">
                  <a:solidFill>
                    <a:srgbClr val="FFFF00"/>
                  </a:solidFill>
                  <a:cs typeface="Arial" charset="0"/>
                </a:rPr>
                <a:t> </a:t>
              </a:r>
              <a:r>
                <a:rPr lang="en-US" sz="1200" dirty="0">
                  <a:solidFill>
                    <a:schemeClr val="bg1"/>
                  </a:solidFill>
                  <a:cs typeface="Arial" charset="0"/>
                </a:rPr>
                <a:t>(speculative </a:t>
              </a:r>
              <a:r>
                <a:rPr lang="en-US" sz="1200" dirty="0" err="1">
                  <a:solidFill>
                    <a:schemeClr val="bg1"/>
                  </a:solidFill>
                  <a:cs typeface="Arial" charset="0"/>
                </a:rPr>
                <a:t>req</a:t>
              </a:r>
              <a:r>
                <a:rPr lang="en-US" sz="1200" dirty="0">
                  <a:solidFill>
                    <a:schemeClr val="bg1"/>
                  </a:solidFill>
                  <a:cs typeface="Arial" charset="0"/>
                </a:rPr>
                <a:t>)</a:t>
              </a:r>
            </a:p>
          </p:txBody>
        </p:sp>
        <p:sp>
          <p:nvSpPr>
            <p:cNvPr id="30" name="TextBox 29"/>
            <p:cNvSpPr txBox="1"/>
            <p:nvPr/>
          </p:nvSpPr>
          <p:spPr bwMode="auto">
            <a:xfrm>
              <a:off x="9870883" y="1821808"/>
              <a:ext cx="490840" cy="276999"/>
            </a:xfrm>
            <a:prstGeom prst="rect">
              <a:avLst/>
            </a:prstGeom>
            <a:noFill/>
            <a:ln w="9525">
              <a:noFill/>
              <a:miter lim="800000"/>
              <a:headEnd/>
              <a:tailEnd/>
            </a:ln>
          </p:spPr>
          <p:txBody>
            <a:bodyPr wrap="none" rtlCol="0">
              <a:spAutoFit/>
            </a:bodyPr>
            <a:lstStyle/>
            <a:p>
              <a:r>
                <a:rPr lang="en-US" sz="1200" dirty="0">
                  <a:solidFill>
                    <a:srgbClr val="FFFF00"/>
                  </a:solidFill>
                  <a:cs typeface="Arial" charset="0"/>
                </a:rPr>
                <a:t>data</a:t>
              </a:r>
            </a:p>
          </p:txBody>
        </p:sp>
        <p:sp>
          <p:nvSpPr>
            <p:cNvPr id="31" name="TextBox 30"/>
            <p:cNvSpPr txBox="1"/>
            <p:nvPr/>
          </p:nvSpPr>
          <p:spPr bwMode="auto">
            <a:xfrm>
              <a:off x="9908829" y="1247139"/>
              <a:ext cx="331314" cy="217512"/>
            </a:xfrm>
            <a:prstGeom prst="rect">
              <a:avLst/>
            </a:prstGeom>
            <a:noFill/>
            <a:ln w="9525">
              <a:noFill/>
              <a:miter lim="800000"/>
              <a:headEnd/>
              <a:tailEnd/>
            </a:ln>
          </p:spPr>
          <p:txBody>
            <a:bodyPr wrap="none" rtlCol="0">
              <a:spAutoFit/>
            </a:bodyPr>
            <a:lstStyle/>
            <a:p>
              <a:r>
                <a:rPr lang="en-US" sz="1200" dirty="0" err="1">
                  <a:cs typeface="Arial" charset="0"/>
                </a:rPr>
                <a:t>rsp</a:t>
              </a:r>
              <a:endParaRPr lang="en-US" sz="1200" dirty="0">
                <a:cs typeface="Arial" charset="0"/>
              </a:endParaRPr>
            </a:p>
          </p:txBody>
        </p:sp>
        <p:sp>
          <p:nvSpPr>
            <p:cNvPr id="32" name="TextBox 31"/>
            <p:cNvSpPr txBox="1"/>
            <p:nvPr/>
          </p:nvSpPr>
          <p:spPr bwMode="auto">
            <a:xfrm>
              <a:off x="11058741" y="1243231"/>
              <a:ext cx="331314" cy="217512"/>
            </a:xfrm>
            <a:prstGeom prst="rect">
              <a:avLst/>
            </a:prstGeom>
            <a:noFill/>
            <a:ln w="9525">
              <a:noFill/>
              <a:miter lim="800000"/>
              <a:headEnd/>
              <a:tailEnd/>
            </a:ln>
          </p:spPr>
          <p:txBody>
            <a:bodyPr wrap="none" rtlCol="0">
              <a:spAutoFit/>
            </a:bodyPr>
            <a:lstStyle/>
            <a:p>
              <a:r>
                <a:rPr lang="en-US" sz="1200" dirty="0" err="1">
                  <a:cs typeface="Arial" charset="0"/>
                </a:rPr>
                <a:t>rsp</a:t>
              </a:r>
              <a:endParaRPr lang="en-US" sz="1200" dirty="0">
                <a:cs typeface="Arial" charset="0"/>
              </a:endParaRPr>
            </a:p>
          </p:txBody>
        </p:sp>
        <p:sp>
          <p:nvSpPr>
            <p:cNvPr id="34" name="Oval 33"/>
            <p:cNvSpPr/>
            <p:nvPr/>
          </p:nvSpPr>
          <p:spPr>
            <a:xfrm>
              <a:off x="11642093" y="2061224"/>
              <a:ext cx="270142" cy="26418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37" name="TextBox 36"/>
            <p:cNvSpPr txBox="1"/>
            <p:nvPr/>
          </p:nvSpPr>
          <p:spPr bwMode="auto">
            <a:xfrm>
              <a:off x="4727285" y="1150193"/>
              <a:ext cx="497252" cy="369332"/>
            </a:xfrm>
            <a:prstGeom prst="rect">
              <a:avLst/>
            </a:prstGeom>
            <a:noFill/>
            <a:ln w="9525">
              <a:noFill/>
              <a:miter lim="800000"/>
              <a:headEnd/>
              <a:tailEnd/>
            </a:ln>
          </p:spPr>
          <p:txBody>
            <a:bodyPr wrap="none" rtlCol="0">
              <a:spAutoFit/>
            </a:bodyPr>
            <a:lstStyle/>
            <a:p>
              <a:r>
                <a:rPr lang="en-US" sz="1800" b="1" dirty="0">
                  <a:cs typeface="Arial" charset="0"/>
                </a:rPr>
                <a:t>1@</a:t>
              </a:r>
            </a:p>
          </p:txBody>
        </p:sp>
        <p:sp>
          <p:nvSpPr>
            <p:cNvPr id="38" name="TextBox 37"/>
            <p:cNvSpPr txBox="1"/>
            <p:nvPr/>
          </p:nvSpPr>
          <p:spPr bwMode="auto">
            <a:xfrm>
              <a:off x="5828308" y="1019237"/>
              <a:ext cx="497252" cy="369332"/>
            </a:xfrm>
            <a:prstGeom prst="rect">
              <a:avLst/>
            </a:prstGeom>
            <a:noFill/>
            <a:ln w="9525">
              <a:noFill/>
              <a:miter lim="800000"/>
              <a:headEnd/>
              <a:tailEnd/>
            </a:ln>
          </p:spPr>
          <p:txBody>
            <a:bodyPr wrap="none" rtlCol="0">
              <a:spAutoFit/>
            </a:bodyPr>
            <a:lstStyle/>
            <a:p>
              <a:r>
                <a:rPr lang="en-US" sz="1800" b="1" dirty="0">
                  <a:cs typeface="Arial" charset="0"/>
                </a:rPr>
                <a:t>2@</a:t>
              </a:r>
            </a:p>
          </p:txBody>
        </p:sp>
        <p:sp>
          <p:nvSpPr>
            <p:cNvPr id="39" name="TextBox 38"/>
            <p:cNvSpPr txBox="1"/>
            <p:nvPr/>
          </p:nvSpPr>
          <p:spPr bwMode="auto">
            <a:xfrm>
              <a:off x="9262494" y="647862"/>
              <a:ext cx="497252" cy="369332"/>
            </a:xfrm>
            <a:prstGeom prst="rect">
              <a:avLst/>
            </a:prstGeom>
            <a:noFill/>
            <a:ln w="9525">
              <a:noFill/>
              <a:miter lim="800000"/>
              <a:headEnd/>
              <a:tailEnd/>
            </a:ln>
          </p:spPr>
          <p:txBody>
            <a:bodyPr wrap="none" rtlCol="0">
              <a:spAutoFit/>
            </a:bodyPr>
            <a:lstStyle/>
            <a:p>
              <a:r>
                <a:rPr lang="en-US" b="1" dirty="0">
                  <a:cs typeface="Arial" charset="0"/>
                </a:rPr>
                <a:t>4</a:t>
              </a:r>
              <a:r>
                <a:rPr lang="en-US" sz="1800" b="1" dirty="0">
                  <a:cs typeface="Arial" charset="0"/>
                </a:rPr>
                <a:t>@</a:t>
              </a:r>
            </a:p>
          </p:txBody>
        </p:sp>
        <p:sp>
          <p:nvSpPr>
            <p:cNvPr id="40" name="TextBox 39"/>
            <p:cNvSpPr txBox="1"/>
            <p:nvPr/>
          </p:nvSpPr>
          <p:spPr bwMode="auto">
            <a:xfrm>
              <a:off x="6977256" y="1156256"/>
              <a:ext cx="497252" cy="369332"/>
            </a:xfrm>
            <a:prstGeom prst="rect">
              <a:avLst/>
            </a:prstGeom>
            <a:noFill/>
            <a:ln w="9525">
              <a:noFill/>
              <a:miter lim="800000"/>
              <a:headEnd/>
              <a:tailEnd/>
            </a:ln>
          </p:spPr>
          <p:txBody>
            <a:bodyPr wrap="none" rtlCol="0">
              <a:spAutoFit/>
            </a:bodyPr>
            <a:lstStyle/>
            <a:p>
              <a:r>
                <a:rPr lang="en-US" sz="1800" b="1" dirty="0">
                  <a:cs typeface="Arial" charset="0"/>
                </a:rPr>
                <a:t>3@</a:t>
              </a:r>
            </a:p>
          </p:txBody>
        </p:sp>
        <p:sp>
          <p:nvSpPr>
            <p:cNvPr id="41" name="TextBox 40"/>
            <p:cNvSpPr txBox="1"/>
            <p:nvPr/>
          </p:nvSpPr>
          <p:spPr bwMode="auto">
            <a:xfrm>
              <a:off x="8112026" y="1137958"/>
              <a:ext cx="497252" cy="369332"/>
            </a:xfrm>
            <a:prstGeom prst="rect">
              <a:avLst/>
            </a:prstGeom>
            <a:noFill/>
            <a:ln w="9525">
              <a:noFill/>
              <a:miter lim="800000"/>
              <a:headEnd/>
              <a:tailEnd/>
            </a:ln>
          </p:spPr>
          <p:txBody>
            <a:bodyPr wrap="none" rtlCol="0">
              <a:spAutoFit/>
            </a:bodyPr>
            <a:lstStyle/>
            <a:p>
              <a:r>
                <a:rPr lang="en-US" sz="1800" b="1" dirty="0">
                  <a:cs typeface="Arial" charset="0"/>
                </a:rPr>
                <a:t>2@</a:t>
              </a:r>
            </a:p>
          </p:txBody>
        </p:sp>
        <p:sp>
          <p:nvSpPr>
            <p:cNvPr id="42" name="TextBox 41"/>
            <p:cNvSpPr txBox="1"/>
            <p:nvPr/>
          </p:nvSpPr>
          <p:spPr bwMode="auto">
            <a:xfrm>
              <a:off x="10395744" y="1015151"/>
              <a:ext cx="497252" cy="369332"/>
            </a:xfrm>
            <a:prstGeom prst="rect">
              <a:avLst/>
            </a:prstGeom>
            <a:noFill/>
            <a:ln w="9525">
              <a:noFill/>
              <a:miter lim="800000"/>
              <a:headEnd/>
              <a:tailEnd/>
            </a:ln>
          </p:spPr>
          <p:txBody>
            <a:bodyPr wrap="none" rtlCol="0">
              <a:spAutoFit/>
            </a:bodyPr>
            <a:lstStyle/>
            <a:p>
              <a:r>
                <a:rPr lang="en-US" sz="1800" b="1" dirty="0">
                  <a:cs typeface="Arial" charset="0"/>
                </a:rPr>
                <a:t>2@</a:t>
              </a:r>
            </a:p>
          </p:txBody>
        </p:sp>
        <p:sp>
          <p:nvSpPr>
            <p:cNvPr id="43" name="TextBox 42"/>
            <p:cNvSpPr txBox="1"/>
            <p:nvPr/>
          </p:nvSpPr>
          <p:spPr bwMode="auto">
            <a:xfrm>
              <a:off x="11494190" y="1060696"/>
              <a:ext cx="497252" cy="369332"/>
            </a:xfrm>
            <a:prstGeom prst="rect">
              <a:avLst/>
            </a:prstGeom>
            <a:noFill/>
            <a:ln w="9525">
              <a:noFill/>
              <a:miter lim="800000"/>
              <a:headEnd/>
              <a:tailEnd/>
            </a:ln>
          </p:spPr>
          <p:txBody>
            <a:bodyPr wrap="none" rtlCol="0">
              <a:spAutoFit/>
            </a:bodyPr>
            <a:lstStyle/>
            <a:p>
              <a:r>
                <a:rPr lang="en-US" sz="1800" b="1" dirty="0">
                  <a:cs typeface="Arial" charset="0"/>
                </a:rPr>
                <a:t>1@</a:t>
              </a:r>
            </a:p>
          </p:txBody>
        </p:sp>
      </p:grpSp>
    </p:spTree>
    <p:extLst>
      <p:ext uri="{BB962C8B-B14F-4D97-AF65-F5344CB8AC3E}">
        <p14:creationId xmlns:p14="http://schemas.microsoft.com/office/powerpoint/2010/main" val="32041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67020"/>
            <a:ext cx="11713192" cy="4677196"/>
          </a:xfrm>
        </p:spPr>
        <p:txBody>
          <a:bodyPr/>
          <a:lstStyle/>
          <a:p>
            <a:pPr marL="0" indent="0">
              <a:spcBef>
                <a:spcPts val="600"/>
              </a:spcBef>
              <a:spcAft>
                <a:spcPts val="300"/>
              </a:spcAft>
              <a:buNone/>
            </a:pPr>
            <a:r>
              <a:rPr lang="en-US" sz="1200" dirty="0" err="1">
                <a:latin typeface="DIN" pitchFamily="50" charset="0"/>
              </a:rPr>
              <a:t>FlowGroup</a:t>
            </a:r>
            <a:r>
              <a:rPr lang="en-US" sz="1200" dirty="0">
                <a:latin typeface="DIN" pitchFamily="50" charset="0"/>
              </a:rPr>
              <a:t> (FG) represents a set of transmitting and receiving interfaces and some properties for these messages.</a:t>
            </a:r>
          </a:p>
          <a:p>
            <a:pPr marL="0" indent="0">
              <a:spcBef>
                <a:spcPts val="600"/>
              </a:spcBef>
              <a:spcAft>
                <a:spcPts val="300"/>
              </a:spcAft>
              <a:buNone/>
            </a:pPr>
            <a:r>
              <a:rPr lang="en-US" sz="1200" dirty="0" err="1">
                <a:latin typeface="DIN" pitchFamily="50" charset="0"/>
              </a:rPr>
              <a:t>UnicastFlowGroup</a:t>
            </a:r>
            <a:r>
              <a:rPr lang="en-US" sz="1200" dirty="0">
                <a:latin typeface="DIN" pitchFamily="50" charset="0"/>
              </a:rPr>
              <a:t> (UCFG): </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txs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msg</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rxs</a:t>
            </a:r>
            <a:r>
              <a:rPr lang="en-US" sz="1200" dirty="0">
                <a:latin typeface="Consolas" panose="020B0609020204030204" pitchFamily="49" charset="0"/>
                <a:cs typeface="Consolas" panose="020B0609020204030204" pitchFamily="49" charset="0"/>
              </a:rPr>
              <a:t>]</a:t>
            </a:r>
            <a:r>
              <a:rPr lang="en-US" sz="1200" dirty="0">
                <a:latin typeface="DIN" pitchFamily="50" charset="0"/>
              </a:rPr>
              <a:t> represents a set of unicast flows from </a:t>
            </a:r>
            <a:r>
              <a:rPr lang="en-US" sz="1200" dirty="0" err="1">
                <a:latin typeface="DIN" pitchFamily="50" charset="0"/>
              </a:rPr>
              <a:t>txs</a:t>
            </a:r>
            <a:r>
              <a:rPr lang="en-US" sz="1200" dirty="0">
                <a:latin typeface="DIN" pitchFamily="50" charset="0"/>
              </a:rPr>
              <a:t> to </a:t>
            </a:r>
            <a:r>
              <a:rPr lang="en-US" sz="1200" dirty="0" err="1">
                <a:latin typeface="DIN" pitchFamily="50" charset="0"/>
              </a:rPr>
              <a:t>rxs</a:t>
            </a:r>
            <a:r>
              <a:rPr lang="en-US" sz="1200" dirty="0">
                <a:latin typeface="DIN" pitchFamily="50" charset="0"/>
              </a:rPr>
              <a:t>.  The following syntaxes are supported for a unicast </a:t>
            </a:r>
            <a:r>
              <a:rPr lang="en-US" sz="1200" dirty="0" err="1">
                <a:latin typeface="DIN" pitchFamily="50" charset="0"/>
              </a:rPr>
              <a:t>FlowGroup</a:t>
            </a:r>
            <a:r>
              <a:rPr lang="en-US" sz="1200" dirty="0">
                <a:latin typeface="DIN" pitchFamily="50" charset="0"/>
              </a:rPr>
              <a:t> of a grouped transaction:</a:t>
            </a:r>
          </a:p>
          <a:p>
            <a:pPr marL="0" indent="0">
              <a:spcBef>
                <a:spcPts val="600"/>
              </a:spcBef>
              <a:spcAft>
                <a:spcPts val="300"/>
              </a:spcAft>
              <a:buNone/>
            </a:pPr>
            <a:r>
              <a:rPr lang="en-US" sz="1100" dirty="0">
                <a:latin typeface="Consolas" panose="020B0609020204030204" pitchFamily="49" charset="0"/>
                <a:cs typeface="Consolas" panose="020B0609020204030204" pitchFamily="49" charset="0"/>
              </a:rPr>
              <a:t>‘[‘ props [n@] host[/bridge] </a:t>
            </a:r>
            <a:r>
              <a:rPr lang="en-US" sz="1100" dirty="0" err="1">
                <a:latin typeface="Consolas" panose="020B0609020204030204" pitchFamily="49" charset="0"/>
                <a:cs typeface="Consolas" panose="020B0609020204030204" pitchFamily="49" charset="0"/>
              </a:rPr>
              <a:t>msg</a:t>
            </a:r>
            <a:r>
              <a:rPr lang="en-US" sz="1100" dirty="0">
                <a:latin typeface="Consolas" panose="020B0609020204030204" pitchFamily="49" charset="0"/>
                <a:cs typeface="Consolas" panose="020B0609020204030204" pitchFamily="49" charset="0"/>
              </a:rPr>
              <a:t> [n@] host[/bridge] ‘]’</a:t>
            </a:r>
            <a:r>
              <a:rPr lang="en-US" sz="1100" dirty="0">
                <a:latin typeface="DIN" pitchFamily="50" charset="0"/>
              </a:rPr>
              <a:t> : host indicates the host, bridge (optional) indicates which bridge of that host, </a:t>
            </a:r>
            <a:r>
              <a:rPr lang="en-US" sz="1100" dirty="0" err="1">
                <a:latin typeface="DIN" pitchFamily="50" charset="0"/>
              </a:rPr>
              <a:t>msg</a:t>
            </a:r>
            <a:r>
              <a:rPr lang="en-US" sz="1100" dirty="0">
                <a:latin typeface="DIN" pitchFamily="50" charset="0"/>
              </a:rPr>
              <a:t> indicates the message</a:t>
            </a:r>
            <a:br>
              <a:rPr lang="en-US" sz="1100" dirty="0">
                <a:latin typeface="DIN" pitchFamily="50" charset="0"/>
              </a:rPr>
            </a:br>
            <a:r>
              <a:rPr lang="en-US" sz="1100" dirty="0">
                <a:latin typeface="Consolas" panose="020B0609020204030204" pitchFamily="49" charset="0"/>
                <a:cs typeface="Consolas" panose="020B0609020204030204" pitchFamily="49" charset="0"/>
              </a:rPr>
              <a:t>‘[‘ props [n@] host/</a:t>
            </a:r>
            <a:r>
              <a:rPr lang="en-US" sz="1100" dirty="0" err="1">
                <a:latin typeface="Consolas" panose="020B0609020204030204" pitchFamily="49" charset="0"/>
                <a:cs typeface="Consolas" panose="020B0609020204030204" pitchFamily="49" charset="0"/>
              </a:rPr>
              <a:t>bridge.ifce</a:t>
            </a:r>
            <a:r>
              <a:rPr lang="en-US" sz="1100" dirty="0">
                <a:latin typeface="Consolas" panose="020B0609020204030204" pitchFamily="49" charset="0"/>
                <a:cs typeface="Consolas" panose="020B0609020204030204" pitchFamily="49" charset="0"/>
              </a:rPr>
              <a:t> “-&gt;” [n@] host/</a:t>
            </a:r>
            <a:r>
              <a:rPr lang="en-US" sz="1100" dirty="0" err="1">
                <a:latin typeface="Consolas" panose="020B0609020204030204" pitchFamily="49" charset="0"/>
                <a:cs typeface="Consolas" panose="020B0609020204030204" pitchFamily="49" charset="0"/>
              </a:rPr>
              <a:t>bridge.ifce</a:t>
            </a:r>
            <a:r>
              <a:rPr lang="en-US" sz="1100" dirty="0">
                <a:latin typeface="Consolas" panose="020B0609020204030204" pitchFamily="49" charset="0"/>
                <a:cs typeface="Consolas" panose="020B0609020204030204" pitchFamily="49" charset="0"/>
              </a:rPr>
              <a:t> ‘]’ </a:t>
            </a:r>
            <a:r>
              <a:rPr lang="en-US" sz="1100" dirty="0">
                <a:latin typeface="DIN" pitchFamily="50" charset="0"/>
              </a:rPr>
              <a:t>: allows different interfaces to talk to each other</a:t>
            </a:r>
          </a:p>
          <a:p>
            <a:pPr marL="0" indent="0">
              <a:spcBef>
                <a:spcPts val="600"/>
              </a:spcBef>
              <a:spcAft>
                <a:spcPts val="300"/>
              </a:spcAft>
              <a:buNone/>
            </a:pPr>
            <a:r>
              <a:rPr lang="en-US" sz="1100" dirty="0">
                <a:latin typeface="DIN" pitchFamily="50" charset="0"/>
              </a:rPr>
              <a:t>/bridge is optional for single bridge hosts, if not given the only bridge of the host is used</a:t>
            </a:r>
          </a:p>
          <a:p>
            <a:pPr marL="0" indent="0">
              <a:spcBef>
                <a:spcPts val="600"/>
              </a:spcBef>
              <a:spcAft>
                <a:spcPts val="300"/>
              </a:spcAft>
              <a:buNone/>
            </a:pPr>
            <a:r>
              <a:rPr lang="en-US" sz="1200" dirty="0" err="1">
                <a:latin typeface="DIN" pitchFamily="50" charset="0"/>
              </a:rPr>
              <a:t>MCFlowGroup</a:t>
            </a:r>
            <a:r>
              <a:rPr lang="en-US" sz="1200" dirty="0">
                <a:latin typeface="DIN" pitchFamily="50" charset="0"/>
              </a:rPr>
              <a:t> (MCFG): {</a:t>
            </a:r>
            <a:r>
              <a:rPr lang="en-US" sz="1200" dirty="0" err="1">
                <a:latin typeface="DIN" pitchFamily="50" charset="0"/>
              </a:rPr>
              <a:t>tx</a:t>
            </a:r>
            <a:r>
              <a:rPr lang="en-US" sz="1200" dirty="0">
                <a:latin typeface="DIN" pitchFamily="50" charset="0"/>
              </a:rPr>
              <a:t> </a:t>
            </a:r>
            <a:r>
              <a:rPr lang="en-US" sz="1200" dirty="0" err="1">
                <a:latin typeface="DIN" pitchFamily="50" charset="0"/>
              </a:rPr>
              <a:t>msg</a:t>
            </a:r>
            <a:r>
              <a:rPr lang="en-US" sz="1200" dirty="0">
                <a:latin typeface="DIN" pitchFamily="50" charset="0"/>
              </a:rPr>
              <a:t> </a:t>
            </a:r>
            <a:r>
              <a:rPr lang="en-US" sz="1200" dirty="0" err="1">
                <a:latin typeface="DIN" pitchFamily="50" charset="0"/>
              </a:rPr>
              <a:t>rx</a:t>
            </a:r>
            <a:r>
              <a:rPr lang="en-US" sz="1200" dirty="0">
                <a:latin typeface="DIN" pitchFamily="50" charset="0"/>
              </a:rPr>
              <a:t>} represents a set of multicast flows from each </a:t>
            </a:r>
            <a:r>
              <a:rPr lang="en-US" sz="1200" dirty="0" err="1">
                <a:latin typeface="DIN" pitchFamily="50" charset="0"/>
              </a:rPr>
              <a:t>tx</a:t>
            </a:r>
            <a:r>
              <a:rPr lang="en-US" sz="1200" dirty="0">
                <a:latin typeface="DIN" pitchFamily="50" charset="0"/>
              </a:rPr>
              <a:t> interface to all </a:t>
            </a:r>
            <a:r>
              <a:rPr lang="en-US" sz="1200" dirty="0" err="1">
                <a:latin typeface="DIN" pitchFamily="50" charset="0"/>
              </a:rPr>
              <a:t>rx</a:t>
            </a:r>
            <a:r>
              <a:rPr lang="en-US" sz="1200" dirty="0">
                <a:latin typeface="DIN" pitchFamily="50" charset="0"/>
              </a:rPr>
              <a:t> interfaces.  Only syntax difference from UCFG is { } instead of [ ].  MCFGs come in pairs, in which case the first MCFG represents a multicast request, where each transmitter sends to all receivers, and the second MCFG represents the response, where each of those receivers sends its unicast response back. Additional MCFG/UCFG responses are allowed to match the MCFG request.  This is useful for expressing separate MC snoop control response and MC/UC snoop data response.</a:t>
            </a:r>
          </a:p>
          <a:p>
            <a:pPr marL="0" indent="0">
              <a:spcBef>
                <a:spcPts val="600"/>
              </a:spcBef>
              <a:spcAft>
                <a:spcPts val="300"/>
              </a:spcAft>
              <a:buNone/>
            </a:pPr>
            <a:r>
              <a:rPr lang="en-US" sz="1200" dirty="0" err="1">
                <a:latin typeface="DIN" pitchFamily="50" charset="0"/>
              </a:rPr>
              <a:t>FlowGroupList</a:t>
            </a:r>
            <a:r>
              <a:rPr lang="en-US" sz="1200" dirty="0">
                <a:latin typeface="DIN" pitchFamily="50" charset="0"/>
              </a:rPr>
              <a:t> (FGL): One or more </a:t>
            </a:r>
            <a:r>
              <a:rPr lang="en-US" sz="1200" dirty="0" err="1">
                <a:latin typeface="DIN" pitchFamily="50" charset="0"/>
              </a:rPr>
              <a:t>UnicastFlowGroups</a:t>
            </a:r>
            <a:r>
              <a:rPr lang="en-US" sz="1200" dirty="0">
                <a:latin typeface="DIN" pitchFamily="50" charset="0"/>
              </a:rPr>
              <a:t> and </a:t>
            </a:r>
            <a:r>
              <a:rPr lang="en-US" sz="1200" dirty="0" err="1">
                <a:latin typeface="DIN" pitchFamily="50" charset="0"/>
              </a:rPr>
              <a:t>MCFlowGroups</a:t>
            </a:r>
            <a:r>
              <a:rPr lang="en-US" sz="1200" dirty="0">
                <a:latin typeface="DIN" pitchFamily="50" charset="0"/>
              </a:rPr>
              <a:t>.  The FGs in the list may each be unicast or multicast.  It represents parallel operations, one for each FG, such as cache sending snoops to a number of </a:t>
            </a:r>
            <a:r>
              <a:rPr lang="en-US" sz="1200" dirty="0" err="1">
                <a:latin typeface="DIN" pitchFamily="50" charset="0"/>
              </a:rPr>
              <a:t>cpus</a:t>
            </a:r>
            <a:r>
              <a:rPr lang="en-US" sz="1200" dirty="0">
                <a:latin typeface="DIN" pitchFamily="50" charset="0"/>
              </a:rPr>
              <a:t> (a MCFG) and also sending speculative fetch to memory controller (a UCFG).  Order is not important within a FGL.</a:t>
            </a:r>
          </a:p>
          <a:p>
            <a:pPr marL="0" indent="0">
              <a:spcBef>
                <a:spcPts val="600"/>
              </a:spcBef>
              <a:spcAft>
                <a:spcPts val="300"/>
              </a:spcAft>
              <a:buNone/>
            </a:pPr>
            <a:r>
              <a:rPr lang="en-US" sz="1200" dirty="0">
                <a:latin typeface="DIN" pitchFamily="50" charset="0"/>
              </a:rPr>
              <a:t>A transaction is a sequence of </a:t>
            </a:r>
            <a:r>
              <a:rPr lang="en-US" sz="1200" dirty="0" err="1">
                <a:latin typeface="DIN" pitchFamily="50" charset="0"/>
              </a:rPr>
              <a:t>FlowGroupList</a:t>
            </a:r>
            <a:r>
              <a:rPr lang="en-US" sz="1200" dirty="0">
                <a:latin typeface="DIN" pitchFamily="50" charset="0"/>
              </a:rPr>
              <a:t> separated by “,”.  A grouped transaction’s first FGL must be a single UCFG so that this message can be put in the trace file.</a:t>
            </a:r>
          </a:p>
          <a:p>
            <a:pPr marL="0" indent="0">
              <a:spcBef>
                <a:spcPts val="600"/>
              </a:spcBef>
              <a:spcAft>
                <a:spcPts val="300"/>
              </a:spcAft>
              <a:buNone/>
            </a:pPr>
            <a:r>
              <a:rPr lang="en-US" sz="1200" dirty="0">
                <a:latin typeface="DIN" pitchFamily="50" charset="0"/>
              </a:rPr>
              <a:t>Labels </a:t>
            </a:r>
            <a:r>
              <a:rPr lang="en-US" sz="1200" dirty="0">
                <a:latin typeface="Consolas" panose="020B0609020204030204" pitchFamily="49" charset="0"/>
                <a:cs typeface="Consolas" panose="020B0609020204030204" pitchFamily="49" charset="0"/>
              </a:rPr>
              <a:t>n@</a:t>
            </a:r>
            <a:r>
              <a:rPr lang="en-US" sz="1200" dirty="0">
                <a:latin typeface="DIN" pitchFamily="50" charset="0"/>
              </a:rPr>
              <a:t> must be followed with whitespace.  The transmitters and receivers of a FG may have same or different or no label.  Only one label may be applied to all transmitters of a FG and to all receivers of the FG.  Furthermore when one label is applied to a transmitter group and/or a receiver group of multiple FGs, the list of hosts associated with all transmitter and/or receiver groups must be same.</a:t>
            </a:r>
          </a:p>
        </p:txBody>
      </p:sp>
      <p:sp>
        <p:nvSpPr>
          <p:cNvPr id="3" name="Title 2"/>
          <p:cNvSpPr>
            <a:spLocks noGrp="1"/>
          </p:cNvSpPr>
          <p:nvPr>
            <p:ph type="title"/>
          </p:nvPr>
        </p:nvSpPr>
        <p:spPr/>
        <p:txBody>
          <a:bodyPr/>
          <a:lstStyle/>
          <a:p>
            <a:r>
              <a:rPr lang="en-US" dirty="0"/>
              <a:t>Transaction Specification Syntax</a:t>
            </a:r>
          </a:p>
        </p:txBody>
      </p:sp>
    </p:spTree>
    <p:extLst>
      <p:ext uri="{BB962C8B-B14F-4D97-AF65-F5344CB8AC3E}">
        <p14:creationId xmlns:p14="http://schemas.microsoft.com/office/powerpoint/2010/main" val="78020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9.0&quot;&gt;&lt;object type=&quot;1&quot; unique_id=&quot;10001&quot;&gt;&lt;object type=&quot;2&quot; unique_id=&quot;42456&quot;&gt;&lt;object type=&quot;3&quot; unique_id=&quot;52255&quot;&gt;&lt;property id=&quot;20148&quot; value=&quot;5&quot;/&gt;&lt;property id=&quot;20300&quot; value=&quot;Slide 1 - &amp;quot;NetSpeed Systems Executive Summary&amp;quot;&quot;/&gt;&lt;property id=&quot;20307&quot; value=&quot;256&quot;/&gt;&lt;/object&gt;&lt;object type=&quot;3&quot; unique_id=&quot;129440&quot;&gt;&lt;property id=&quot;20148&quot; value=&quot;5&quot;/&gt;&lt;property id=&quot;20300&quot; value=&quot;Slide 2 - &amp;quot;NetSpeed Systems Company Overview&amp;quot;&quot;/&gt;&lt;property id=&quot;20307&quot; value=&quot;266&quot;/&gt;&lt;/object&gt;&lt;object type=&quot;3&quot; unique_id=&quot;129441&quot;&gt;&lt;property id=&quot;20148&quot; value=&quot;5&quot;/&gt;&lt;property id=&quot;20300&quot; value=&quot;Slide 3 - &amp;quot;NetSpeed: Next Step In Evolution of Interconnects&amp;quot;&quot;/&gt;&lt;property id=&quot;20307&quot; value=&quot;267&quot;/&gt;&lt;/object&gt;&lt;object type=&quot;3&quot; unique_id=&quot;129735&quot;&gt;&lt;property id=&quot;20148&quot; value=&quot;5&quot;/&gt;&lt;property id=&quot;20300&quot; value=&quot;Slide 5 - &amp;quot;Product Overview: Scalable, Coherent, NoC IP&amp;quot;&quot;/&gt;&lt;property id=&quot;20307&quot; value=&quot;272&quot;/&gt;&lt;/object&gt;&lt;object type=&quot;3&quot; unique_id=&quot;129904&quot;&gt;&lt;property id=&quot;20148&quot; value=&quot;5&quot;/&gt;&lt;property id=&quot;20300&quot; value=&quot;Slide 8 - &amp;quot;50% Shorter Design Cycles&amp;quot;&quot;/&gt;&lt;property id=&quot;20307&quot; value=&quot;273&quot;/&gt;&lt;/object&gt;&lt;object type=&quot;3&quot; unique_id=&quot;129905&quot;&gt;&lt;property id=&quot;20148&quot; value=&quot;5&quot;/&gt;&lt;property id=&quot;20300&quot; value=&quot;Slide 9 - &amp;quot;High Performance, Coherent NoC&amp;quot;&quot;/&gt;&lt;property id=&quot;20307&quot; value=&quot;274&quot;/&gt;&lt;/object&gt;&lt;object type=&quot;3&quot; unique_id=&quot;129906&quot;&gt;&lt;property id=&quot;20148&quot; value=&quot;5&quot;/&gt;&lt;property id=&quot;20300&quot; value=&quot;Slide 10 - &amp;quot;Advanced Features To Enable Low Power Design&amp;quot;&quot;/&gt;&lt;property id=&quot;20307&quot; value=&quot;275&quot;/&gt;&lt;/object&gt;&lt;object type=&quot;3&quot; unique_id=&quot;130053&quot;&gt;&lt;property id=&quot;20148&quot; value=&quot;5&quot;/&gt;&lt;property id=&quot;20300&quot; value=&quot;Slide 11 - &amp;quot;Summary&amp;quot;&quot;/&gt;&lt;property id=&quot;20307&quot; value=&quot;281&quot;/&gt;&lt;/object&gt;&lt;object type=&quot;3&quot; unique_id=&quot;130142&quot;&gt;&lt;property id=&quot;20148&quot; value=&quot;5&quot;/&gt;&lt;property id=&quot;20300&quot; value=&quot;Slide 7 - &amp;quot;Product Benefits: NetSpeed Value Proposition&amp;quot;&quot;/&gt;&lt;property id=&quot;20307&quot; value=&quot;283&quot;/&gt;&lt;/object&gt;&lt;object type=&quot;3&quot; unique_id=&quot;130240&quot;&gt;&lt;property id=&quot;20148&quot; value=&quot;5&quot;/&gt;&lt;property id=&quot;20300&quot; value=&quot;Slide 6 - &amp;quot;On-Chip Interconnect Solutions Comparison&amp;quot;&quot;/&gt;&lt;property id=&quot;20307&quot; value=&quot;284&quot;/&gt;&lt;/object&gt;&lt;object type=&quot;3&quot; unique_id=&quot;130411&quot;&gt;&lt;property id=&quot;20148&quot; value=&quot;5&quot;/&gt;&lt;property id=&quot;20300&quot; value=&quot;Slide 4 - &amp;quot;Ushering a Paradigm Shift in Interconnect Design&amp;quot;&quot;/&gt;&lt;property id=&quot;20307&quot; value=&quot;285&quot;/&gt;&lt;/object&gt;&lt;/object&gt;&lt;object type=&quot;8&quot; unique_id=&quot;42462&quot;&gt;&lt;/object&gt;&lt;/object&gt;&lt;/database&gt;"/>
  <p:tag name="SECTOMILLISECCONVERTED" val="1"/>
  <p:tag name="THINKCELLUNDODONOTDELETE" val="0"/>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6&quot;&gt;&lt;elem m_fUsage=&quot;3.90960944010000060000E+000&quot;&gt;&lt;m_msothmcolidx val=&quot;0&quot;/&gt;&lt;m_rgb r=&quot;d1&quot; g=&quot;81&quot; b=&quot;7e&quot;/&gt;&lt;m_ppcolschidx tagver0=&quot;23004&quot; tagname0=&quot;m_ppcolschidxUNRECOGNIZED&quot; val=&quot;0&quot;/&gt;&lt;m_nBrightness val=&quot;0&quot;/&gt;&lt;/elem&gt;&lt;elem m_fUsage=&quot;2.24251887136683290000E+000&quot;&gt;&lt;m_msothmcolidx val=&quot;0&quot;/&gt;&lt;m_rgb r=&quot;77&quot; g=&quot;93&quot; b=&quot;3c&quot;/&gt;&lt;m_ppcolschidx tagver0=&quot;23004&quot; tagname0=&quot;m_ppcolschidxUNRECOGNIZED&quot; val=&quot;0&quot;/&gt;&lt;m_nBrightness val=&quot;0&quot;/&gt;&lt;/elem&gt;&lt;elem m_fUsage=&quot;1.91520868914017960000E+000&quot;&gt;&lt;m_msothmcolidx val=&quot;0&quot;/&gt;&lt;m_rgb r=&quot;ff&quot; g=&quot;b6&quot; b=&quot;0&quot;/&gt;&lt;m_ppcolschidx tagver0=&quot;23004&quot; tagname0=&quot;m_ppcolschidxUNRECOGNIZED&quot; val=&quot;0&quot;/&gt;&lt;m_nBrightness val=&quot;0&quot;/&gt;&lt;/elem&gt;&lt;elem m_fUsage=&quot;8.25028841120663550000E-001&quot;&gt;&lt;m_msothmcolidx val=&quot;0&quot;/&gt;&lt;m_rgb r=&quot;3c&quot; g=&quot;46&quot; b=&quot;4d&quot;/&gt;&lt;m_ppcolschidx tagver0=&quot;23004&quot; tagname0=&quot;m_ppcolschidxUNRECOGNIZED&quot; val=&quot;0&quot;/&gt;&lt;m_nBrightness val=&quot;0&quot;/&gt;&lt;/elem&gt;&lt;elem m_fUsage=&quot;4.49201353477665930000E-001&quot;&gt;&lt;m_msothmcolidx val=&quot;0&quot;/&gt;&lt;m_rgb r=&quot;9b&quot; g=&quot;bb&quot; b=&quot;59&quot;/&gt;&lt;m_ppcolschidx tagver0=&quot;23004&quot; tagname0=&quot;m_ppcolschidxUNRECOGNIZED&quot; val=&quot;0&quot;/&gt;&lt;m_nBrightness val=&quot;0&quot;/&gt;&lt;/elem&gt;&lt;elem m_fUsage=&quot;1.35085171767299280000E-001&quot;&gt;&lt;m_msothmcolidx val=&quot;0&quot;/&gt;&lt;m_rgb r=&quot;ed&quot; g=&quot;8f&quot; b=&quot;12&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Custom 3">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err="1"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a:spAutoFit/>
      </a:bodyPr>
      <a:lstStyle>
        <a:defPPr>
          <a:defRPr sz="1800" b="1" dirty="0">
            <a:cs typeface="Arial" charset="0"/>
          </a:defRPr>
        </a:defPPr>
      </a:lstStyle>
    </a:txDef>
  </a:objectDefaults>
  <a:extraClrSchemeLst/>
  <a:extLst>
    <a:ext uri="{05A4C25C-085E-4340-85A3-A5531E510DB2}">
      <thm15:themeFamily xmlns:thm15="http://schemas.microsoft.com/office/thememl/2012/main" name="NetSpeed Systems-CorporateOverview-9.1.14" id="{8852E60E-97AB-4927-96A4-D02B93EF93F4}" vid="{5D256A45-8D55-4E08-9402-37BAA10480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NetSpeed-Template-Corporate</Template>
  <TotalTime>22691</TotalTime>
  <Words>4909</Words>
  <Application>Microsoft Office PowerPoint</Application>
  <PresentationFormat>Widescreen</PresentationFormat>
  <Paragraphs>330</Paragraphs>
  <Slides>26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7" baseType="lpstr">
      <vt:lpstr>Arial</vt:lpstr>
      <vt:lpstr>Calibri</vt:lpstr>
      <vt:lpstr>Consolas</vt:lpstr>
      <vt:lpstr>Courier New</vt:lpstr>
      <vt:lpstr>DIN</vt:lpstr>
      <vt:lpstr>DIN Light</vt:lpstr>
      <vt:lpstr>Trebuchet MS</vt:lpstr>
      <vt:lpstr>Wingdings</vt:lpstr>
      <vt:lpstr>blank</vt:lpstr>
      <vt:lpstr>think-cell Slide</vt:lpstr>
      <vt:lpstr>Acrobat Document</vt:lpstr>
      <vt:lpstr>add_traffic_d Spec</vt:lpstr>
      <vt:lpstr>Traffic Specification</vt:lpstr>
      <vt:lpstr>SoC Traffic Specification with Transactions</vt:lpstr>
      <vt:lpstr>Transaction vs. Flow based Traffic Specification</vt:lpstr>
      <vt:lpstr>Grouped Transaction for Compact Traffic Specification</vt:lpstr>
      <vt:lpstr>Introducing Transaction Expansion Rules</vt:lpstr>
      <vt:lpstr>Transaction Expansion Rules</vt:lpstr>
      <vt:lpstr>Using Grouped Transaction Specification</vt:lpstr>
      <vt:lpstr>Transaction Specification Syntax</vt:lpstr>
      <vt:lpstr>Transaction Specification Grammar</vt:lpstr>
      <vt:lpstr>PowerPoint Presentation</vt:lpstr>
      <vt:lpstr>Connectivity between Consecutive FlowGroupLists</vt:lpstr>
      <vt:lpstr>Connectivity between Consecutive FlowGroupLists</vt:lpstr>
      <vt:lpstr>Examples of Illegal and Legal Grouped Transactions</vt:lpstr>
      <vt:lpstr>MCFG Transport</vt:lpstr>
      <vt:lpstr>Multicast Filters for Smart Snoops (1/4)     </vt:lpstr>
      <vt:lpstr>Multicast Filters for Smart Snoops (2/4) </vt:lpstr>
      <vt:lpstr>Multicast Filters for Smart Snoops (3/4)</vt:lpstr>
      <vt:lpstr>Multicast Filters for Smart Snoops (4/4)</vt:lpstr>
      <vt:lpstr>U-Turns in NoC (1/2) </vt:lpstr>
      <vt:lpstr>U-Turns in NoC (2/2)</vt:lpstr>
      <vt:lpstr>Grouped Transaction Correctness Requirements</vt:lpstr>
      <vt:lpstr>Traffic Command - add_traffic_d</vt:lpstr>
      <vt:lpstr>Chain Explosion Problem</vt:lpstr>
      <vt:lpstr>More Complex Examples of Grouped Transactions</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NetSpeed Systems Board of Directors Meeting Sundari Mitra</dc:title>
  <dc:creator>Anush Mohandass</dc:creator>
  <cp:lastModifiedBy>Sailesh Kumar</cp:lastModifiedBy>
  <cp:revision>1343</cp:revision>
  <cp:lastPrinted>2014-02-18T22:44:09Z</cp:lastPrinted>
  <dcterms:created xsi:type="dcterms:W3CDTF">2014-09-09T21:21:49Z</dcterms:created>
  <dcterms:modified xsi:type="dcterms:W3CDTF">2017-04-06T21:57:34Z</dcterms:modified>
</cp:coreProperties>
</file>