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72" r:id="rId2"/>
    <p:sldId id="397" r:id="rId3"/>
    <p:sldId id="303" r:id="rId4"/>
    <p:sldId id="407" r:id="rId5"/>
    <p:sldId id="408" r:id="rId6"/>
    <p:sldId id="396" r:id="rId7"/>
    <p:sldId id="400" r:id="rId8"/>
    <p:sldId id="386" r:id="rId9"/>
    <p:sldId id="401" r:id="rId10"/>
    <p:sldId id="411" r:id="rId11"/>
    <p:sldId id="378" r:id="rId12"/>
    <p:sldId id="375" r:id="rId13"/>
    <p:sldId id="377" r:id="rId14"/>
    <p:sldId id="379" r:id="rId15"/>
    <p:sldId id="380" r:id="rId16"/>
    <p:sldId id="412" r:id="rId17"/>
    <p:sldId id="413" r:id="rId18"/>
    <p:sldId id="381" r:id="rId19"/>
    <p:sldId id="393" r:id="rId20"/>
    <p:sldId id="395" r:id="rId21"/>
    <p:sldId id="402" r:id="rId22"/>
    <p:sldId id="383" r:id="rId23"/>
    <p:sldId id="403" r:id="rId24"/>
    <p:sldId id="384" r:id="rId25"/>
    <p:sldId id="404" r:id="rId26"/>
    <p:sldId id="414" r:id="rId27"/>
    <p:sldId id="405" r:id="rId28"/>
    <p:sldId id="399" r:id="rId29"/>
    <p:sldId id="406" r:id="rId30"/>
    <p:sldId id="415" r:id="rId31"/>
    <p:sldId id="409" r:id="rId32"/>
    <p:sldId id="410" r:id="rId33"/>
    <p:sldId id="398" r:id="rId34"/>
    <p:sldId id="359" r:id="rId35"/>
  </p:sldIdLst>
  <p:sldSz cx="12192000" cy="6858000"/>
  <p:notesSz cx="7077075" cy="9363075"/>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489" userDrawn="1">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81BD"/>
    <a:srgbClr val="3C464D"/>
    <a:srgbClr val="000000"/>
    <a:srgbClr val="DCE6F2"/>
    <a:srgbClr val="1C75BC"/>
    <a:srgbClr val="F2DCDB"/>
    <a:srgbClr val="FAFAFA"/>
    <a:srgbClr val="F4F4F4"/>
    <a:srgbClr val="D99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6263" autoAdjust="0"/>
  </p:normalViewPr>
  <p:slideViewPr>
    <p:cSldViewPr snapToGrid="0" showGuides="1">
      <p:cViewPr varScale="1">
        <p:scale>
          <a:sx n="89" d="100"/>
          <a:sy n="89" d="100"/>
        </p:scale>
        <p:origin x="571" y="53"/>
      </p:cViewPr>
      <p:guideLst>
        <p:guide orient="horz"/>
        <p:guide pos="74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8" d="100"/>
        <a:sy n="98" d="100"/>
      </p:scale>
      <p:origin x="0" y="-9618"/>
    </p:cViewPr>
  </p:sorterViewPr>
  <p:notesViewPr>
    <p:cSldViewPr snapToGrid="0" snapToObjects="1">
      <p:cViewPr varScale="1">
        <p:scale>
          <a:sx n="86" d="100"/>
          <a:sy n="86" d="100"/>
        </p:scale>
        <p:origin x="2736" y="108"/>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83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438" y="0"/>
            <a:ext cx="3067050" cy="468313"/>
          </a:xfrm>
          <a:prstGeom prst="rect">
            <a:avLst/>
          </a:prstGeom>
        </p:spPr>
        <p:txBody>
          <a:bodyPr vert="horz" lIns="91440" tIns="45720" rIns="91440" bIns="45720" rtlCol="0"/>
          <a:lstStyle>
            <a:lvl1pPr algn="r">
              <a:defRPr sz="1200"/>
            </a:lvl1pPr>
          </a:lstStyle>
          <a:p>
            <a:fld id="{2ED4FC3B-36CC-4CDC-8A46-2795520AC7EC}" type="datetimeFigureOut">
              <a:rPr lang="en-US" smtClean="0"/>
              <a:t>1/9/2015</a:t>
            </a:fld>
            <a:endParaRPr lang="en-US" dirty="0"/>
          </a:p>
        </p:txBody>
      </p:sp>
      <p:sp>
        <p:nvSpPr>
          <p:cNvPr id="4" name="Footer Placeholder 3"/>
          <p:cNvSpPr>
            <a:spLocks noGrp="1"/>
          </p:cNvSpPr>
          <p:nvPr>
            <p:ph type="ftr" sz="quarter" idx="2"/>
          </p:nvPr>
        </p:nvSpPr>
        <p:spPr>
          <a:xfrm>
            <a:off x="0" y="8893175"/>
            <a:ext cx="3067050" cy="468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438" y="8893175"/>
            <a:ext cx="3067050" cy="468313"/>
          </a:xfrm>
          <a:prstGeom prst="rect">
            <a:avLst/>
          </a:prstGeom>
        </p:spPr>
        <p:txBody>
          <a:bodyPr vert="horz" lIns="91440" tIns="45720" rIns="91440" bIns="45720" rtlCol="0" anchor="b"/>
          <a:lstStyle>
            <a:lvl1pPr algn="r">
              <a:defRPr sz="1200"/>
            </a:lvl1pPr>
          </a:lstStyle>
          <a:p>
            <a:fld id="{0AB8295C-E482-4161-9DF6-7A07F6DA5E3B}" type="slidenum">
              <a:rPr lang="en-US" smtClean="0"/>
              <a:t>‹#›</a:t>
            </a:fld>
            <a:endParaRPr lang="en-US" dirty="0"/>
          </a:p>
        </p:txBody>
      </p:sp>
    </p:spTree>
    <p:extLst>
      <p:ext uri="{BB962C8B-B14F-4D97-AF65-F5344CB8AC3E}">
        <p14:creationId xmlns:p14="http://schemas.microsoft.com/office/powerpoint/2010/main" val="1328529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517" cy="468315"/>
          </a:xfrm>
          <a:prstGeom prst="rect">
            <a:avLst/>
          </a:prstGeom>
        </p:spPr>
        <p:txBody>
          <a:bodyPr vert="horz" lIns="92866" tIns="46433" rIns="92866" bIns="46433" rtlCol="0"/>
          <a:lstStyle>
            <a:lvl1pPr algn="l">
              <a:defRPr sz="1200"/>
            </a:lvl1pPr>
          </a:lstStyle>
          <a:p>
            <a:endParaRPr lang="en-US" dirty="0"/>
          </a:p>
        </p:txBody>
      </p:sp>
      <p:sp>
        <p:nvSpPr>
          <p:cNvPr id="3" name="Date Placeholder 2"/>
          <p:cNvSpPr>
            <a:spLocks noGrp="1"/>
          </p:cNvSpPr>
          <p:nvPr>
            <p:ph type="dt" idx="1"/>
          </p:nvPr>
        </p:nvSpPr>
        <p:spPr>
          <a:xfrm>
            <a:off x="4008942" y="1"/>
            <a:ext cx="3066517" cy="468315"/>
          </a:xfrm>
          <a:prstGeom prst="rect">
            <a:avLst/>
          </a:prstGeom>
        </p:spPr>
        <p:txBody>
          <a:bodyPr vert="horz" lIns="92866" tIns="46433" rIns="92866" bIns="46433" rtlCol="0"/>
          <a:lstStyle>
            <a:lvl1pPr algn="r">
              <a:defRPr sz="1200"/>
            </a:lvl1pPr>
          </a:lstStyle>
          <a:p>
            <a:fld id="{18AE905A-3C31-4ECB-87DB-AAFEFFFC3D1D}" type="datetimeFigureOut">
              <a:rPr lang="en-US" smtClean="0"/>
              <a:pPr/>
              <a:t>1/9/2015</a:t>
            </a:fld>
            <a:endParaRPr lang="en-US" dirty="0"/>
          </a:p>
        </p:txBody>
      </p:sp>
      <p:sp>
        <p:nvSpPr>
          <p:cNvPr id="4" name="Slide Image Placeholder 3"/>
          <p:cNvSpPr>
            <a:spLocks noGrp="1" noRot="1" noChangeAspect="1"/>
          </p:cNvSpPr>
          <p:nvPr>
            <p:ph type="sldImg" idx="2"/>
          </p:nvPr>
        </p:nvSpPr>
        <p:spPr>
          <a:xfrm>
            <a:off x="417513" y="701675"/>
            <a:ext cx="6242050" cy="3511550"/>
          </a:xfrm>
          <a:prstGeom prst="rect">
            <a:avLst/>
          </a:prstGeom>
          <a:noFill/>
          <a:ln w="12700">
            <a:solidFill>
              <a:prstClr val="black"/>
            </a:solidFill>
          </a:ln>
        </p:spPr>
        <p:txBody>
          <a:bodyPr vert="horz" lIns="92866" tIns="46433" rIns="92866" bIns="46433" rtlCol="0" anchor="ctr"/>
          <a:lstStyle/>
          <a:p>
            <a:endParaRPr lang="en-US" dirty="0"/>
          </a:p>
        </p:txBody>
      </p:sp>
      <p:sp>
        <p:nvSpPr>
          <p:cNvPr id="5" name="Notes Placeholder 4"/>
          <p:cNvSpPr>
            <a:spLocks noGrp="1"/>
          </p:cNvSpPr>
          <p:nvPr>
            <p:ph type="body" sz="quarter" idx="3"/>
          </p:nvPr>
        </p:nvSpPr>
        <p:spPr>
          <a:xfrm>
            <a:off x="708032" y="4448185"/>
            <a:ext cx="5661013" cy="4213223"/>
          </a:xfrm>
          <a:prstGeom prst="rect">
            <a:avLst/>
          </a:prstGeom>
        </p:spPr>
        <p:txBody>
          <a:bodyPr vert="horz" lIns="92866" tIns="46433" rIns="92866" bIns="464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152"/>
            <a:ext cx="3066517" cy="468315"/>
          </a:xfrm>
          <a:prstGeom prst="rect">
            <a:avLst/>
          </a:prstGeom>
        </p:spPr>
        <p:txBody>
          <a:bodyPr vert="horz" lIns="92866" tIns="46433" rIns="92866" bIns="4643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942" y="8893152"/>
            <a:ext cx="3066517" cy="468315"/>
          </a:xfrm>
          <a:prstGeom prst="rect">
            <a:avLst/>
          </a:prstGeom>
        </p:spPr>
        <p:txBody>
          <a:bodyPr vert="horz" lIns="92866" tIns="46433" rIns="92866" bIns="46433" rtlCol="0" anchor="b"/>
          <a:lstStyle>
            <a:lvl1pPr algn="r">
              <a:defRPr sz="1200"/>
            </a:lvl1pPr>
          </a:lstStyle>
          <a:p>
            <a:fld id="{B6F2037F-F5EE-442C-8D03-21453C2DE26A}" type="slidenum">
              <a:rPr lang="en-US" smtClean="0"/>
              <a:pPr/>
              <a:t>‹#›</a:t>
            </a:fld>
            <a:endParaRPr lang="en-US" dirty="0"/>
          </a:p>
        </p:txBody>
      </p:sp>
    </p:spTree>
    <p:extLst>
      <p:ext uri="{BB962C8B-B14F-4D97-AF65-F5344CB8AC3E}">
        <p14:creationId xmlns:p14="http://schemas.microsoft.com/office/powerpoint/2010/main" val="31805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0934009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9185"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9525">
            <a:noFill/>
            <a:miter lim="800000"/>
            <a:headEnd/>
            <a:tailEnd/>
          </a:ln>
        </p:spPr>
      </p:pic>
      <p:sp>
        <p:nvSpPr>
          <p:cNvPr id="8" name="Rectangle 7"/>
          <p:cNvSpPr/>
          <p:nvPr userDrawn="1"/>
        </p:nvSpPr>
        <p:spPr>
          <a:xfrm>
            <a:off x="-12587" y="-1348"/>
            <a:ext cx="12192000" cy="6858000"/>
          </a:xfrm>
          <a:prstGeom prst="rect">
            <a:avLst/>
          </a:prstGeom>
          <a:solidFill>
            <a:schemeClr val="bg1">
              <a:alpha val="63000"/>
            </a:schemeClr>
          </a:solidFill>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800" dirty="0"/>
          </a:p>
        </p:txBody>
      </p:sp>
      <p:pic>
        <p:nvPicPr>
          <p:cNvPr id="7" name="Picture 6"/>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
        <p:nvSpPr>
          <p:cNvPr id="23" name="Title1"/>
          <p:cNvSpPr>
            <a:spLocks noGrp="1" noChangeArrowheads="1"/>
          </p:cNvSpPr>
          <p:nvPr>
            <p:ph type="title"/>
            <p:custDataLst>
              <p:tags r:id="rId3"/>
            </p:custDataLst>
          </p:nvPr>
        </p:nvSpPr>
        <p:spPr bwMode="gray">
          <a:xfrm>
            <a:off x="1021875" y="2918899"/>
            <a:ext cx="10148252" cy="763134"/>
          </a:xfrm>
          <a:prstGeom prst="rect">
            <a:avLst/>
          </a:prstGeom>
          <a:noFill/>
          <a:ln w="9525">
            <a:noFill/>
            <a:miter lim="800000"/>
            <a:headEnd/>
            <a:tailEnd/>
          </a:ln>
        </p:spPr>
        <p:txBody>
          <a:bodyPr vert="horz" wrap="square" lIns="85195" tIns="42597" rIns="85195" bIns="42597" numCol="1" anchor="b" anchorCtr="0" compatLnSpc="1">
            <a:prstTxWarp prst="textNoShape">
              <a:avLst/>
            </a:prstTxWarp>
            <a:spAutoFit/>
          </a:bodyPr>
          <a:lstStyle>
            <a:lvl1pPr algn="ctr">
              <a:defRPr sz="4400" b="1">
                <a:solidFill>
                  <a:schemeClr val="tx2"/>
                </a:solidFill>
                <a:latin typeface="Calibri" pitchFamily="34" charset="0"/>
              </a:defRPr>
            </a:lvl1pPr>
          </a:lstStyle>
          <a:p>
            <a:pPr lvl="0"/>
            <a:r>
              <a:rPr lang="en-US" noProof="1" smtClean="0"/>
              <a:t>Click to edit Master title style</a:t>
            </a:r>
          </a:p>
        </p:txBody>
      </p:sp>
      <p:sp>
        <p:nvSpPr>
          <p:cNvPr id="12" name="Subtitle 2"/>
          <p:cNvSpPr>
            <a:spLocks noGrp="1"/>
          </p:cNvSpPr>
          <p:nvPr>
            <p:ph type="subTitle" idx="1"/>
          </p:nvPr>
        </p:nvSpPr>
        <p:spPr>
          <a:xfrm>
            <a:off x="1828800" y="4088081"/>
            <a:ext cx="8534400" cy="1752600"/>
          </a:xfrm>
          <a:prstGeom prst="rect">
            <a:avLst/>
          </a:prstGeom>
        </p:spPr>
        <p:txBody>
          <a:bodyPr/>
          <a:lstStyle>
            <a:lvl1pPr marL="0" indent="0" algn="ctr">
              <a:buNone/>
              <a:defRPr sz="2800" i="1">
                <a:solidFill>
                  <a:schemeClr val="tx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8516255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455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85304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0834387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557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5497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522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4048059" y="2436060"/>
            <a:ext cx="4095883" cy="1985881"/>
          </a:xfrm>
          <a:prstGeom prst="rect">
            <a:avLst/>
          </a:prstGeom>
          <a:noFill/>
          <a:ln>
            <a:noFill/>
          </a:ln>
        </p:spPr>
      </p:pic>
    </p:spTree>
    <p:extLst>
      <p:ext uri="{BB962C8B-B14F-4D97-AF65-F5344CB8AC3E}">
        <p14:creationId xmlns:p14="http://schemas.microsoft.com/office/powerpoint/2010/main" val="298628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585735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0920"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9" name="Picture 8"/>
          <p:cNvPicPr>
            <a:picLocks noChangeAspect="1"/>
          </p:cNvPicPr>
          <p:nvPr userDrawn="1"/>
        </p:nvPicPr>
        <p:blipFill>
          <a:blip r:embed="rId7"/>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214947" y="3866861"/>
            <a:ext cx="2118599" cy="1027199"/>
          </a:xfrm>
          <a:prstGeom prst="rect">
            <a:avLst/>
          </a:prstGeom>
          <a:noFill/>
          <a:ln>
            <a:noFill/>
          </a:ln>
        </p:spPr>
      </p:pic>
      <p:sp>
        <p:nvSpPr>
          <p:cNvPr id="23" name="Title1"/>
          <p:cNvSpPr>
            <a:spLocks noGrp="1" noChangeArrowheads="1"/>
          </p:cNvSpPr>
          <p:nvPr>
            <p:ph type="title"/>
            <p:custDataLst>
              <p:tags r:id="rId3"/>
            </p:custDataLst>
          </p:nvPr>
        </p:nvSpPr>
        <p:spPr bwMode="gray">
          <a:xfrm>
            <a:off x="214948" y="2235565"/>
            <a:ext cx="5083673" cy="1070911"/>
          </a:xfrm>
          <a:prstGeom prst="rect">
            <a:avLst/>
          </a:prstGeom>
          <a:noFill/>
          <a:ln w="9525">
            <a:noFill/>
            <a:miter lim="800000"/>
            <a:headEnd/>
            <a:tailEnd/>
          </a:ln>
        </p:spPr>
        <p:txBody>
          <a:bodyPr vert="horz" wrap="square" lIns="85195" tIns="42597" rIns="85195" bIns="42597" numCol="1" anchor="t" anchorCtr="0" compatLnSpc="1">
            <a:prstTxWarp prst="textNoShape">
              <a:avLst/>
            </a:prstTxWarp>
            <a:spAutoFit/>
          </a:bodyPr>
          <a:lstStyle>
            <a:lvl1pPr algn="l">
              <a:defRPr sz="3200" b="0">
                <a:solidFill>
                  <a:schemeClr val="bg1"/>
                </a:solidFill>
                <a:latin typeface="DIN" pitchFamily="50" charset="0"/>
              </a:defRPr>
            </a:lvl1pPr>
          </a:lstStyle>
          <a:p>
            <a:pPr lvl="0"/>
            <a:r>
              <a:rPr lang="en-US" noProof="1" smtClean="0"/>
              <a:t>Click to edit Master title style</a:t>
            </a:r>
          </a:p>
        </p:txBody>
      </p:sp>
      <p:cxnSp>
        <p:nvCxnSpPr>
          <p:cNvPr id="6" name="Straight Connector 5"/>
          <p:cNvCxnSpPr/>
          <p:nvPr userDrawn="1"/>
        </p:nvCxnSpPr>
        <p:spPr>
          <a:xfrm>
            <a:off x="214947" y="2080446"/>
            <a:ext cx="5083673"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14947" y="3596280"/>
            <a:ext cx="5083673"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Subtitle 2"/>
          <p:cNvSpPr>
            <a:spLocks noGrp="1"/>
          </p:cNvSpPr>
          <p:nvPr>
            <p:ph type="subTitle" idx="1"/>
          </p:nvPr>
        </p:nvSpPr>
        <p:spPr>
          <a:xfrm>
            <a:off x="214947" y="1394462"/>
            <a:ext cx="5083673" cy="475755"/>
          </a:xfrm>
          <a:prstGeom prst="rect">
            <a:avLst/>
          </a:prstGeom>
        </p:spPr>
        <p:txBody>
          <a:bodyPr/>
          <a:lstStyle>
            <a:lvl1pPr marL="0" indent="0" algn="l">
              <a:buNone/>
              <a:defRPr sz="2000" i="0">
                <a:solidFill>
                  <a:schemeClr val="bg1"/>
                </a:solidFill>
                <a:latin typeface="DIN"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5562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4780"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7" name="Picture 6"/>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68630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8516781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03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tx2"/>
                </a:solidFill>
                <a:latin typeface="DIN" pitchFamily="50" charset="0"/>
                <a:ea typeface="+mj-ea"/>
                <a:cs typeface="+mj-cs"/>
              </a:defRPr>
            </a:lvl1pPr>
          </a:lstStyle>
          <a:p>
            <a:r>
              <a:rPr lang="en-US" dirty="0" smtClean="0"/>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rgbClr val="3C464D"/>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smtClean="0">
                <a:solidFill>
                  <a:srgbClr val="3C464D"/>
                </a:solidFill>
                <a:latin typeface="DIN Light" pitchFamily="50" charset="0"/>
                <a:ea typeface="+mn-ea"/>
                <a:cs typeface="Arial" pitchFamily="34" charset="0"/>
              </a:rPr>
              <a:t> | </a:t>
            </a:r>
            <a:r>
              <a:rPr lang="en-US" sz="900" b="0" i="0" kern="1200" dirty="0" smtClean="0">
                <a:solidFill>
                  <a:srgbClr val="3C464D"/>
                </a:solidFill>
                <a:latin typeface="DIN Light" pitchFamily="50" charset="0"/>
                <a:ea typeface="+mn-ea"/>
                <a:cs typeface="+mn-cs"/>
              </a:rPr>
              <a:t>CONFIDENTIAL </a:t>
            </a:r>
            <a:r>
              <a:rPr lang="en-US" sz="900" b="0" i="0" kern="1200" dirty="0" smtClean="0">
                <a:solidFill>
                  <a:srgbClr val="3C464D"/>
                </a:solidFill>
                <a:latin typeface="DIN Light" pitchFamily="50" charset="0"/>
                <a:ea typeface="+mn-ea"/>
                <a:cs typeface="Arial" pitchFamily="34" charset="0"/>
              </a:rPr>
              <a:t>© Copyright 2014 NetSpeed Systems</a:t>
            </a:r>
          </a:p>
        </p:txBody>
      </p:sp>
      <p:pic>
        <p:nvPicPr>
          <p:cNvPr id="9" name="Picture 8"/>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706337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238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accent1"/>
              </a:buClr>
              <a:buFont typeface="Wingdings" pitchFamily="2" charset="2"/>
              <a:buChar char="§"/>
              <a:defRPr sz="2000">
                <a:solidFill>
                  <a:srgbClr val="3C464D"/>
                </a:solidFill>
                <a:latin typeface="DIN Light" pitchFamily="50" charset="0"/>
                <a:cs typeface="Arial" pitchFamily="34" charset="0"/>
              </a:defRPr>
            </a:lvl1pPr>
            <a:lvl2pPr>
              <a:buClr>
                <a:schemeClr val="accent1"/>
              </a:buClr>
              <a:defRPr sz="1800">
                <a:solidFill>
                  <a:srgbClr val="3C464D"/>
                </a:solidFill>
                <a:latin typeface="DIN Light" pitchFamily="50" charset="0"/>
                <a:cs typeface="Arial" pitchFamily="34" charset="0"/>
              </a:defRPr>
            </a:lvl2pPr>
            <a:lvl3pPr>
              <a:buClr>
                <a:schemeClr val="accent1"/>
              </a:buClr>
              <a:defRPr sz="1400">
                <a:solidFill>
                  <a:srgbClr val="3C464D"/>
                </a:solidFill>
                <a:latin typeface="DIN Light" pitchFamily="50" charset="0"/>
                <a:cs typeface="Arial" pitchFamily="34" charset="0"/>
              </a:defRPr>
            </a:lvl3pPr>
            <a:lvl4pPr>
              <a:buClr>
                <a:schemeClr val="accent1"/>
              </a:buClr>
              <a:defRPr sz="1400">
                <a:solidFill>
                  <a:srgbClr val="3C464D"/>
                </a:solidFill>
                <a:latin typeface="DIN Light" pitchFamily="50" charset="0"/>
                <a:cs typeface="Arial" pitchFamily="34" charset="0"/>
              </a:defRPr>
            </a:lvl4pPr>
            <a:lvl5pPr>
              <a:buClr>
                <a:schemeClr val="accent1"/>
              </a:buClr>
              <a:defRPr sz="1400">
                <a:solidFill>
                  <a:srgbClr val="3C464D"/>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rgbClr val="3C464D"/>
                </a:solidFill>
                <a:latin typeface="DIN Light" pitchFamily="50" charset="0"/>
                <a:ea typeface="+mn-ea"/>
                <a:cs typeface="+mn-cs"/>
              </a:rPr>
              <a:t>CONFIDENTIAL </a:t>
            </a:r>
            <a:r>
              <a:rPr lang="en-US" sz="900" b="1" i="0" kern="1200" dirty="0" smtClean="0">
                <a:solidFill>
                  <a:srgbClr val="3C464D"/>
                </a:solidFill>
                <a:latin typeface="DIN Light" pitchFamily="50" charset="0"/>
                <a:ea typeface="+mn-ea"/>
                <a:cs typeface="Arial" pitchFamily="34" charset="0"/>
              </a:rPr>
              <a:t>© Copyright 2014 NetSpeed Systems | </a:t>
            </a:r>
            <a:fld id="{EE207C0C-704C-4F0F-806A-242341E3EA58}" type="slidenum">
              <a:rPr lang="en-US" sz="900" i="0" kern="1200" smtClean="0">
                <a:solidFill>
                  <a:srgbClr val="3C464D"/>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rgbClr val="3C464D"/>
              </a:solidFill>
              <a:latin typeface="DIN Light" pitchFamily="50" charset="0"/>
              <a:ea typeface="+mn-ea"/>
              <a:cs typeface="Arial" pitchFamily="34" charset="0"/>
            </a:endParaRPr>
          </a:p>
        </p:txBody>
      </p:sp>
      <p:sp>
        <p:nvSpPr>
          <p:cNvPr id="8" name="Rectangle 7"/>
          <p:cNvSpPr/>
          <p:nvPr/>
        </p:nvSpPr>
        <p:spPr bwMode="auto">
          <a:xfrm rot="10800000" flipH="1">
            <a:off x="1" y="284285"/>
            <a:ext cx="12095241" cy="685359"/>
          </a:xfrm>
          <a:prstGeom prst="rect">
            <a:avLst/>
          </a:prstGeom>
          <a:gradFill flip="none" rotWithShape="1">
            <a:gsLst>
              <a:gs pos="60000">
                <a:schemeClr val="accent2"/>
              </a:gs>
              <a:gs pos="100000">
                <a:srgbClr val="294374">
                  <a:alpha val="0"/>
                </a:srgbClr>
              </a:gs>
            </a:gsLst>
            <a:lin ang="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5" name="Title 1"/>
          <p:cNvSpPr>
            <a:spLocks noGrp="1"/>
          </p:cNvSpPr>
          <p:nvPr>
            <p:ph type="title"/>
          </p:nvPr>
        </p:nvSpPr>
        <p:spPr>
          <a:xfrm>
            <a:off x="122827" y="329287"/>
            <a:ext cx="8257693"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10" name="Picture 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Tree>
    <p:extLst>
      <p:ext uri="{BB962C8B-B14F-4D97-AF65-F5344CB8AC3E}">
        <p14:creationId xmlns:p14="http://schemas.microsoft.com/office/powerpoint/2010/main" val="205561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249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6"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68246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438545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375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2" name="Picture 11"/>
          <p:cNvPicPr>
            <a:picLocks noChangeAspect="1"/>
          </p:cNvPicPr>
          <p:nvPr userDrawn="1"/>
        </p:nvPicPr>
        <p:blipFill>
          <a:blip r:embed="rId6"/>
          <a:stretch>
            <a:fillRect/>
          </a:stretch>
        </p:blipFill>
        <p:spPr>
          <a:xfrm>
            <a:off x="1" y="0"/>
            <a:ext cx="12192000" cy="6858000"/>
          </a:xfrm>
          <a:prstGeom prst="rect">
            <a:avLst/>
          </a:prstGeom>
        </p:spPr>
      </p:pic>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chemeClr val="bg1"/>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smtClean="0">
                <a:solidFill>
                  <a:schemeClr val="bg1"/>
                </a:solidFill>
                <a:latin typeface="DIN Light" pitchFamily="50" charset="0"/>
                <a:ea typeface="+mn-ea"/>
                <a:cs typeface="Arial" pitchFamily="34" charset="0"/>
              </a:rPr>
              <a:t> | </a:t>
            </a:r>
            <a:r>
              <a:rPr lang="en-US" sz="900" b="0" i="0" kern="1200" dirty="0" smtClean="0">
                <a:solidFill>
                  <a:schemeClr val="bg1"/>
                </a:solidFill>
                <a:latin typeface="DIN Light" pitchFamily="50" charset="0"/>
                <a:ea typeface="+mn-ea"/>
                <a:cs typeface="+mn-cs"/>
              </a:rPr>
              <a:t>CONFIDENTIAL </a:t>
            </a:r>
            <a:r>
              <a:rPr lang="en-US" sz="900" b="0" i="0" kern="1200" dirty="0" smtClean="0">
                <a:solidFill>
                  <a:schemeClr val="bg1"/>
                </a:solidFill>
                <a:latin typeface="DIN Light" pitchFamily="50" charset="0"/>
                <a:ea typeface="+mn-ea"/>
                <a:cs typeface="Arial" pitchFamily="34" charset="0"/>
              </a:rPr>
              <a:t>© Copyright 2014 NetSpeed Systems</a:t>
            </a:r>
          </a:p>
        </p:txBody>
      </p:sp>
      <p:pic>
        <p:nvPicPr>
          <p:cNvPr id="9" name="Picture 8"/>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279379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4975103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99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4" name="Content Placeholder 3"/>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rcRect l="20899" t="19199" r="63946" b="57239"/>
          <a:stretch/>
        </p:blipFill>
        <p:spPr>
          <a:xfrm>
            <a:off x="0"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6931812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352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347364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ext uri="{D42A27DB-BD31-4B8C-83A1-F6EECF244321}">
                <p14:modId xmlns:p14="http://schemas.microsoft.com/office/powerpoint/2010/main" val="213525958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994" name="think-cell Slide" r:id="rId16" imgW="420" imgH="430" progId="TCLayout.ActiveDocument.1">
                  <p:embed/>
                </p:oleObj>
              </mc:Choice>
              <mc:Fallback>
                <p:oleObj name="think-cell Slide" r:id="rId16" imgW="420" imgH="430" progId="TCLayout.ActiveDocument.1">
                  <p:embed/>
                  <p:pic>
                    <p:nvPicPr>
                      <p:cNvPr id="0" name=""/>
                      <p:cNvPicPr/>
                      <p:nvPr/>
                    </p:nvPicPr>
                    <p:blipFill>
                      <a:blip r:embed="rId17"/>
                      <a:stretch>
                        <a:fillRect/>
                      </a:stretch>
                    </p:blipFill>
                    <p:spPr>
                      <a:xfrm>
                        <a:off x="2118" y="1589"/>
                        <a:ext cx="2116" cy="1587"/>
                      </a:xfrm>
                      <a:prstGeom prst="rect">
                        <a:avLst/>
                      </a:prstGeom>
                    </p:spPr>
                  </p:pic>
                </p:oleObj>
              </mc:Fallback>
            </mc:AlternateContent>
          </a:graphicData>
        </a:graphic>
      </p:graphicFrame>
      <p:sp>
        <p:nvSpPr>
          <p:cNvPr id="3" name="Title Placeholder 2"/>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78" r:id="rId2"/>
    <p:sldLayoutId id="2147483677" r:id="rId3"/>
    <p:sldLayoutId id="2147483668" r:id="rId4"/>
    <p:sldLayoutId id="2147483671" r:id="rId5"/>
    <p:sldLayoutId id="2147483672" r:id="rId6"/>
    <p:sldLayoutId id="2147483676" r:id="rId7"/>
    <p:sldLayoutId id="2147483667" r:id="rId8"/>
    <p:sldLayoutId id="2147483673" r:id="rId9"/>
    <p:sldLayoutId id="2147483675" r:id="rId10"/>
    <p:sldLayoutId id="2147483674"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5785" rtl="0" eaLnBrk="1" fontAlgn="base" hangingPunct="1">
        <a:spcBef>
          <a:spcPct val="0"/>
        </a:spcBef>
        <a:spcAft>
          <a:spcPct val="0"/>
        </a:spcAft>
        <a:defRPr sz="4400" b="0" i="0" u="none" kern="1200">
          <a:solidFill>
            <a:schemeClr val="tx1"/>
          </a:solidFill>
          <a:latin typeface="Arial" pitchFamily="34" charset="0"/>
          <a:ea typeface="+mj-ea"/>
          <a:cs typeface="Arial" pitchFamily="34" charset="0"/>
        </a:defRPr>
      </a:lvl1pPr>
      <a:lvl2pPr algn="ctr" defTabSz="455785" rtl="0" eaLnBrk="1" fontAlgn="base" hangingPunct="1">
        <a:spcBef>
          <a:spcPct val="0"/>
        </a:spcBef>
        <a:spcAft>
          <a:spcPct val="0"/>
        </a:spcAft>
        <a:defRPr sz="4400">
          <a:solidFill>
            <a:schemeClr val="tx1"/>
          </a:solidFill>
          <a:latin typeface="Arial" pitchFamily="34" charset="0"/>
          <a:cs typeface="Arial" pitchFamily="34" charset="0"/>
        </a:defRPr>
      </a:lvl2pPr>
      <a:lvl3pPr algn="ctr" defTabSz="455785" rtl="0" eaLnBrk="1" fontAlgn="base" hangingPunct="1">
        <a:spcBef>
          <a:spcPct val="0"/>
        </a:spcBef>
        <a:spcAft>
          <a:spcPct val="0"/>
        </a:spcAft>
        <a:defRPr sz="4400">
          <a:solidFill>
            <a:schemeClr val="tx1"/>
          </a:solidFill>
          <a:latin typeface="Arial" pitchFamily="34" charset="0"/>
          <a:cs typeface="Arial" pitchFamily="34" charset="0"/>
        </a:defRPr>
      </a:lvl3pPr>
      <a:lvl4pPr algn="ctr" defTabSz="455785" rtl="0" eaLnBrk="1" fontAlgn="base" hangingPunct="1">
        <a:spcBef>
          <a:spcPct val="0"/>
        </a:spcBef>
        <a:spcAft>
          <a:spcPct val="0"/>
        </a:spcAft>
        <a:defRPr sz="4400">
          <a:solidFill>
            <a:schemeClr val="tx1"/>
          </a:solidFill>
          <a:latin typeface="Arial" pitchFamily="34" charset="0"/>
          <a:cs typeface="Arial" pitchFamily="34" charset="0"/>
        </a:defRPr>
      </a:lvl4pPr>
      <a:lvl5pPr algn="ctr" defTabSz="455785" rtl="0" eaLnBrk="1" fontAlgn="base" hangingPunct="1">
        <a:spcBef>
          <a:spcPct val="0"/>
        </a:spcBef>
        <a:spcAft>
          <a:spcPct val="0"/>
        </a:spcAft>
        <a:defRPr sz="4400">
          <a:solidFill>
            <a:schemeClr val="tx1"/>
          </a:solidFill>
          <a:latin typeface="Arial" pitchFamily="34" charset="0"/>
          <a:cs typeface="Arial" pitchFamily="34" charset="0"/>
        </a:defRPr>
      </a:lvl5pPr>
      <a:lvl6pPr marL="410206" algn="ctr" defTabSz="455785" rtl="0" eaLnBrk="1" fontAlgn="base" hangingPunct="1">
        <a:spcBef>
          <a:spcPct val="0"/>
        </a:spcBef>
        <a:spcAft>
          <a:spcPct val="0"/>
        </a:spcAft>
        <a:defRPr sz="4400">
          <a:solidFill>
            <a:schemeClr val="tx1"/>
          </a:solidFill>
          <a:latin typeface="Calibri" pitchFamily="34" charset="0"/>
        </a:defRPr>
      </a:lvl6pPr>
      <a:lvl7pPr marL="820415" algn="ctr" defTabSz="455785" rtl="0" eaLnBrk="1" fontAlgn="base" hangingPunct="1">
        <a:spcBef>
          <a:spcPct val="0"/>
        </a:spcBef>
        <a:spcAft>
          <a:spcPct val="0"/>
        </a:spcAft>
        <a:defRPr sz="4400">
          <a:solidFill>
            <a:schemeClr val="tx1"/>
          </a:solidFill>
          <a:latin typeface="Calibri" pitchFamily="34" charset="0"/>
        </a:defRPr>
      </a:lvl7pPr>
      <a:lvl8pPr marL="1230621" algn="ctr" defTabSz="455785" rtl="0" eaLnBrk="1" fontAlgn="base" hangingPunct="1">
        <a:spcBef>
          <a:spcPct val="0"/>
        </a:spcBef>
        <a:spcAft>
          <a:spcPct val="0"/>
        </a:spcAft>
        <a:defRPr sz="4400">
          <a:solidFill>
            <a:schemeClr val="tx1"/>
          </a:solidFill>
          <a:latin typeface="Calibri" pitchFamily="34" charset="0"/>
        </a:defRPr>
      </a:lvl8pPr>
      <a:lvl9pPr marL="1640827" algn="ctr" defTabSz="455785" rtl="0" eaLnBrk="1" fontAlgn="base" hangingPunct="1">
        <a:spcBef>
          <a:spcPct val="0"/>
        </a:spcBef>
        <a:spcAft>
          <a:spcPct val="0"/>
        </a:spcAft>
        <a:defRPr sz="4400">
          <a:solidFill>
            <a:schemeClr val="tx1"/>
          </a:solidFill>
          <a:latin typeface="Calibri" pitchFamily="34" charset="0"/>
        </a:defRPr>
      </a:lvl9pPr>
    </p:titleStyle>
    <p:bodyStyle>
      <a:lvl1pPr marL="341839" indent="-341839" algn="l" defTabSz="455785" rtl="0" eaLnBrk="1" fontAlgn="base" hangingPunct="1">
        <a:spcBef>
          <a:spcPct val="20000"/>
        </a:spcBef>
        <a:spcAft>
          <a:spcPct val="0"/>
        </a:spcAft>
        <a:buFont typeface="Arial" pitchFamily="34" charset="0"/>
        <a:buChar char="•"/>
        <a:defRPr sz="3300" kern="1200">
          <a:solidFill>
            <a:schemeClr val="tx1"/>
          </a:solidFill>
          <a:latin typeface="Arial" pitchFamily="34" charset="0"/>
          <a:ea typeface="+mn-ea"/>
          <a:cs typeface="Arial" pitchFamily="34" charset="0"/>
        </a:defRPr>
      </a:lvl1pPr>
      <a:lvl2pPr marL="742077" indent="-284866" algn="l" defTabSz="455785" rtl="0" eaLnBrk="1" fontAlgn="base" hangingPunct="1">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2312" indent="-227893" algn="l" defTabSz="455785"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599523"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6731"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52" rtl="0" eaLnBrk="1" latinLnBrk="0" hangingPunct="1">
        <a:defRPr sz="1800" kern="1200">
          <a:solidFill>
            <a:schemeClr val="tx1"/>
          </a:solidFill>
          <a:latin typeface="+mn-lt"/>
          <a:ea typeface="+mn-ea"/>
          <a:cs typeface="+mn-cs"/>
        </a:defRPr>
      </a:lvl1pPr>
      <a:lvl2pPr marL="457052" algn="l" defTabSz="457052" rtl="0" eaLnBrk="1" latinLnBrk="0" hangingPunct="1">
        <a:defRPr sz="1800" kern="1200">
          <a:solidFill>
            <a:schemeClr val="tx1"/>
          </a:solidFill>
          <a:latin typeface="+mn-lt"/>
          <a:ea typeface="+mn-ea"/>
          <a:cs typeface="+mn-cs"/>
        </a:defRPr>
      </a:lvl2pPr>
      <a:lvl3pPr marL="914105" algn="l" defTabSz="457052" rtl="0" eaLnBrk="1" latinLnBrk="0" hangingPunct="1">
        <a:defRPr sz="1800" kern="1200">
          <a:solidFill>
            <a:schemeClr val="tx1"/>
          </a:solidFill>
          <a:latin typeface="+mn-lt"/>
          <a:ea typeface="+mn-ea"/>
          <a:cs typeface="+mn-cs"/>
        </a:defRPr>
      </a:lvl3pPr>
      <a:lvl4pPr marL="1371158" algn="l" defTabSz="457052" rtl="0" eaLnBrk="1" latinLnBrk="0" hangingPunct="1">
        <a:defRPr sz="1800" kern="1200">
          <a:solidFill>
            <a:schemeClr val="tx1"/>
          </a:solidFill>
          <a:latin typeface="+mn-lt"/>
          <a:ea typeface="+mn-ea"/>
          <a:cs typeface="+mn-cs"/>
        </a:defRPr>
      </a:lvl4pPr>
      <a:lvl5pPr marL="1828211" algn="l" defTabSz="457052" rtl="0" eaLnBrk="1" latinLnBrk="0" hangingPunct="1">
        <a:defRPr sz="1800" kern="1200">
          <a:solidFill>
            <a:schemeClr val="tx1"/>
          </a:solidFill>
          <a:latin typeface="+mn-lt"/>
          <a:ea typeface="+mn-ea"/>
          <a:cs typeface="+mn-cs"/>
        </a:defRPr>
      </a:lvl5pPr>
      <a:lvl6pPr marL="2285263" algn="l" defTabSz="457052" rtl="0" eaLnBrk="1" latinLnBrk="0" hangingPunct="1">
        <a:defRPr sz="1800" kern="1200">
          <a:solidFill>
            <a:schemeClr val="tx1"/>
          </a:solidFill>
          <a:latin typeface="+mn-lt"/>
          <a:ea typeface="+mn-ea"/>
          <a:cs typeface="+mn-cs"/>
        </a:defRPr>
      </a:lvl6pPr>
      <a:lvl7pPr marL="2742315" algn="l" defTabSz="457052" rtl="0" eaLnBrk="1" latinLnBrk="0" hangingPunct="1">
        <a:defRPr sz="1800" kern="1200">
          <a:solidFill>
            <a:schemeClr val="tx1"/>
          </a:solidFill>
          <a:latin typeface="+mn-lt"/>
          <a:ea typeface="+mn-ea"/>
          <a:cs typeface="+mn-cs"/>
        </a:defRPr>
      </a:lvl7pPr>
      <a:lvl8pPr marL="3199367" algn="l" defTabSz="457052" rtl="0" eaLnBrk="1" latinLnBrk="0" hangingPunct="1">
        <a:defRPr sz="1800" kern="1200">
          <a:solidFill>
            <a:schemeClr val="tx1"/>
          </a:solidFill>
          <a:latin typeface="+mn-lt"/>
          <a:ea typeface="+mn-ea"/>
          <a:cs typeface="+mn-cs"/>
        </a:defRPr>
      </a:lvl8pPr>
      <a:lvl9pPr marL="3656419" algn="l" defTabSz="4570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2.xml"/><Relationship Id="rId1" Type="http://schemas.openxmlformats.org/officeDocument/2006/relationships/vmlDrawing" Target="../drawings/vmlDrawing19.vml"/><Relationship Id="rId5" Type="http://schemas.openxmlformats.org/officeDocument/2006/relationships/image" Target="../media/image11.emf"/><Relationship Id="rId4"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3.xml"/><Relationship Id="rId1" Type="http://schemas.openxmlformats.org/officeDocument/2006/relationships/vmlDrawing" Target="../drawings/vmlDrawing20.vml"/><Relationship Id="rId5" Type="http://schemas.openxmlformats.org/officeDocument/2006/relationships/image" Target="../media/image11.emf"/><Relationship Id="rId4" Type="http://schemas.openxmlformats.org/officeDocument/2006/relationships/oleObject" Target="../embeddings/oleObject20.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4.xml"/><Relationship Id="rId1" Type="http://schemas.openxmlformats.org/officeDocument/2006/relationships/vmlDrawing" Target="../drawings/vmlDrawing21.vml"/><Relationship Id="rId5" Type="http://schemas.openxmlformats.org/officeDocument/2006/relationships/image" Target="../media/image11.emf"/><Relationship Id="rId4" Type="http://schemas.openxmlformats.org/officeDocument/2006/relationships/oleObject" Target="../embeddings/oleObject21.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5.xml"/><Relationship Id="rId1" Type="http://schemas.openxmlformats.org/officeDocument/2006/relationships/vmlDrawing" Target="../drawings/vmlDrawing22.vml"/><Relationship Id="rId5" Type="http://schemas.openxmlformats.org/officeDocument/2006/relationships/image" Target="../media/image11.emf"/><Relationship Id="rId4"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6.xml"/><Relationship Id="rId1" Type="http://schemas.openxmlformats.org/officeDocument/2006/relationships/vmlDrawing" Target="../drawings/vmlDrawing23.vml"/><Relationship Id="rId5" Type="http://schemas.openxmlformats.org/officeDocument/2006/relationships/image" Target="../media/image11.emf"/><Relationship Id="rId4"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xml"/><Relationship Id="rId1" Type="http://schemas.openxmlformats.org/officeDocument/2006/relationships/vmlDrawing" Target="../drawings/vmlDrawing24.vml"/><Relationship Id="rId5" Type="http://schemas.openxmlformats.org/officeDocument/2006/relationships/image" Target="../media/image11.emf"/><Relationship Id="rId4" Type="http://schemas.openxmlformats.org/officeDocument/2006/relationships/oleObject" Target="../embeddings/oleObject24.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vmlDrawing" Target="../drawings/vmlDrawing25.vml"/><Relationship Id="rId5" Type="http://schemas.openxmlformats.org/officeDocument/2006/relationships/image" Target="../media/image11.emf"/><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9.xml"/><Relationship Id="rId1" Type="http://schemas.openxmlformats.org/officeDocument/2006/relationships/vmlDrawing" Target="../drawings/vmlDrawing26.vml"/><Relationship Id="rId5" Type="http://schemas.openxmlformats.org/officeDocument/2006/relationships/image" Target="../media/image11.emf"/><Relationship Id="rId4" Type="http://schemas.openxmlformats.org/officeDocument/2006/relationships/oleObject" Target="../embeddings/oleObject26.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0.xml"/><Relationship Id="rId1" Type="http://schemas.openxmlformats.org/officeDocument/2006/relationships/vmlDrawing" Target="../drawings/vmlDrawing27.vml"/><Relationship Id="rId5" Type="http://schemas.openxmlformats.org/officeDocument/2006/relationships/image" Target="../media/image11.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1.xml"/><Relationship Id="rId1" Type="http://schemas.openxmlformats.org/officeDocument/2006/relationships/vmlDrawing" Target="../drawings/vmlDrawing28.vml"/><Relationship Id="rId5" Type="http://schemas.openxmlformats.org/officeDocument/2006/relationships/image" Target="../media/image11.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xml"/><Relationship Id="rId1" Type="http://schemas.openxmlformats.org/officeDocument/2006/relationships/vmlDrawing" Target="../drawings/vmlDrawing14.vml"/><Relationship Id="rId5" Type="http://schemas.openxmlformats.org/officeDocument/2006/relationships/image" Target="../media/image10.emf"/><Relationship Id="rId4" Type="http://schemas.openxmlformats.org/officeDocument/2006/relationships/oleObject" Target="../embeddings/oleObject14.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2.xml"/><Relationship Id="rId1" Type="http://schemas.openxmlformats.org/officeDocument/2006/relationships/vmlDrawing" Target="../drawings/vmlDrawing29.vml"/><Relationship Id="rId5" Type="http://schemas.openxmlformats.org/officeDocument/2006/relationships/image" Target="../media/image11.e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3.xml"/><Relationship Id="rId1" Type="http://schemas.openxmlformats.org/officeDocument/2006/relationships/vmlDrawing" Target="../drawings/vmlDrawing30.vml"/><Relationship Id="rId5" Type="http://schemas.openxmlformats.org/officeDocument/2006/relationships/image" Target="../media/image10.emf"/><Relationship Id="rId4"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4.xml"/><Relationship Id="rId1" Type="http://schemas.openxmlformats.org/officeDocument/2006/relationships/vmlDrawing" Target="../drawings/vmlDrawing31.vml"/><Relationship Id="rId5" Type="http://schemas.openxmlformats.org/officeDocument/2006/relationships/image" Target="../media/image11.emf"/><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5.xml"/><Relationship Id="rId1" Type="http://schemas.openxmlformats.org/officeDocument/2006/relationships/vmlDrawing" Target="../drawings/vmlDrawing32.vml"/><Relationship Id="rId5" Type="http://schemas.openxmlformats.org/officeDocument/2006/relationships/image" Target="../media/image10.emf"/><Relationship Id="rId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6.xml"/><Relationship Id="rId1" Type="http://schemas.openxmlformats.org/officeDocument/2006/relationships/vmlDrawing" Target="../drawings/vmlDrawing33.vml"/><Relationship Id="rId5" Type="http://schemas.openxmlformats.org/officeDocument/2006/relationships/image" Target="../media/image11.emf"/><Relationship Id="rId4" Type="http://schemas.openxmlformats.org/officeDocument/2006/relationships/oleObject" Target="../embeddings/oleObject33.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7.xml"/><Relationship Id="rId1" Type="http://schemas.openxmlformats.org/officeDocument/2006/relationships/vmlDrawing" Target="../drawings/vmlDrawing34.vml"/><Relationship Id="rId5" Type="http://schemas.openxmlformats.org/officeDocument/2006/relationships/image" Target="../media/image10.emf"/><Relationship Id="rId4"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8.xml"/><Relationship Id="rId1" Type="http://schemas.openxmlformats.org/officeDocument/2006/relationships/vmlDrawing" Target="../drawings/vmlDrawing35.vml"/><Relationship Id="rId5" Type="http://schemas.openxmlformats.org/officeDocument/2006/relationships/image" Target="../media/image11.emf"/><Relationship Id="rId4" Type="http://schemas.openxmlformats.org/officeDocument/2006/relationships/oleObject" Target="../embeddings/oleObject35.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39.xml"/><Relationship Id="rId1" Type="http://schemas.openxmlformats.org/officeDocument/2006/relationships/vmlDrawing" Target="../drawings/vmlDrawing36.vml"/><Relationship Id="rId5" Type="http://schemas.openxmlformats.org/officeDocument/2006/relationships/image" Target="../media/image10.emf"/><Relationship Id="rId4"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0.xml"/><Relationship Id="rId1" Type="http://schemas.openxmlformats.org/officeDocument/2006/relationships/vmlDrawing" Target="../drawings/vmlDrawing37.vml"/><Relationship Id="rId5" Type="http://schemas.openxmlformats.org/officeDocument/2006/relationships/image" Target="../media/image11.emf"/><Relationship Id="rId4" Type="http://schemas.openxmlformats.org/officeDocument/2006/relationships/oleObject" Target="../embeddings/oleObject37.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41.xml"/><Relationship Id="rId1" Type="http://schemas.openxmlformats.org/officeDocument/2006/relationships/vmlDrawing" Target="../drawings/vmlDrawing38.vml"/><Relationship Id="rId5" Type="http://schemas.openxmlformats.org/officeDocument/2006/relationships/image" Target="../media/image10.emf"/><Relationship Id="rId4" Type="http://schemas.openxmlformats.org/officeDocument/2006/relationships/oleObject" Target="../embeddings/oleObject38.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8.xml"/><Relationship Id="rId1" Type="http://schemas.openxmlformats.org/officeDocument/2006/relationships/vmlDrawing" Target="../drawings/vmlDrawing15.vml"/><Relationship Id="rId5" Type="http://schemas.openxmlformats.org/officeDocument/2006/relationships/image" Target="../media/image11.emf"/><Relationship Id="rId4" Type="http://schemas.openxmlformats.org/officeDocument/2006/relationships/oleObject" Target="../embeddings/oleObject15.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42.xml"/><Relationship Id="rId1" Type="http://schemas.openxmlformats.org/officeDocument/2006/relationships/vmlDrawing" Target="../drawings/vmlDrawing39.vml"/><Relationship Id="rId5" Type="http://schemas.openxmlformats.org/officeDocument/2006/relationships/image" Target="../media/image11.emf"/><Relationship Id="rId4"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9.xml"/><Relationship Id="rId1" Type="http://schemas.openxmlformats.org/officeDocument/2006/relationships/vmlDrawing" Target="../drawings/vmlDrawing16.vml"/><Relationship Id="rId5" Type="http://schemas.openxmlformats.org/officeDocument/2006/relationships/image" Target="../media/image10.emf"/><Relationship Id="rId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xml"/><Relationship Id="rId1" Type="http://schemas.openxmlformats.org/officeDocument/2006/relationships/vmlDrawing" Target="../drawings/vmlDrawing17.vml"/><Relationship Id="rId5" Type="http://schemas.openxmlformats.org/officeDocument/2006/relationships/image" Target="../media/image11.emf"/><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xml"/><Relationship Id="rId1" Type="http://schemas.openxmlformats.org/officeDocument/2006/relationships/vmlDrawing" Target="../drawings/vmlDrawing18.vml"/><Relationship Id="rId5" Type="http://schemas.openxmlformats.org/officeDocument/2006/relationships/image" Target="../media/image10.emf"/><Relationship Id="rId4" Type="http://schemas.openxmlformats.org/officeDocument/2006/relationships/oleObject" Target="../embeddings/oleObject1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0806" y="2392087"/>
            <a:ext cx="5502111" cy="886245"/>
          </a:xfrm>
        </p:spPr>
        <p:txBody>
          <a:bodyPr/>
          <a:lstStyle/>
          <a:p>
            <a:pPr>
              <a:spcBef>
                <a:spcPts val="600"/>
              </a:spcBef>
              <a:spcAft>
                <a:spcPts val="600"/>
              </a:spcAft>
            </a:pPr>
            <a:r>
              <a:rPr lang="en-US" sz="2800" dirty="0" err="1" smtClean="0"/>
              <a:t>NetSpeed</a:t>
            </a:r>
            <a:r>
              <a:rPr lang="en-US" sz="2800" dirty="0" smtClean="0"/>
              <a:t> Orion Low Power</a:t>
            </a:r>
            <a:r>
              <a:rPr lang="en-US" sz="2400" dirty="0" smtClean="0"/>
              <a:t/>
            </a:r>
            <a:br>
              <a:rPr lang="en-US" sz="2400" dirty="0" smtClean="0"/>
            </a:br>
            <a:r>
              <a:rPr lang="en-US" sz="2400" dirty="0" smtClean="0">
                <a:solidFill>
                  <a:srgbClr val="FFC000"/>
                </a:solidFill>
              </a:rPr>
              <a:t>Product Overview Meeting</a:t>
            </a:r>
            <a:endParaRPr lang="en-US" sz="2400" dirty="0">
              <a:solidFill>
                <a:srgbClr val="FFC000"/>
              </a:solidFill>
            </a:endParaRPr>
          </a:p>
        </p:txBody>
      </p:sp>
      <p:sp>
        <p:nvSpPr>
          <p:cNvPr id="4" name="Subtitle 3"/>
          <p:cNvSpPr>
            <a:spLocks noGrp="1"/>
          </p:cNvSpPr>
          <p:nvPr>
            <p:ph type="subTitle" idx="1"/>
          </p:nvPr>
        </p:nvSpPr>
        <p:spPr/>
        <p:txBody>
          <a:bodyPr/>
          <a:lstStyle/>
          <a:p>
            <a:r>
              <a:rPr lang="en-US" dirty="0" smtClean="0"/>
              <a:t>January </a:t>
            </a:r>
            <a:r>
              <a:rPr lang="en-US" dirty="0"/>
              <a:t>9</a:t>
            </a:r>
            <a:r>
              <a:rPr lang="en-US" baseline="30000" dirty="0" smtClean="0"/>
              <a:t>th</a:t>
            </a:r>
            <a:r>
              <a:rPr lang="en-US" dirty="0" smtClean="0"/>
              <a:t>, 2015</a:t>
            </a:r>
            <a:endParaRPr lang="en-US" dirty="0"/>
          </a:p>
        </p:txBody>
      </p:sp>
      <p:pic>
        <p:nvPicPr>
          <p:cNvPr id="6" name="Picture 5"/>
          <p:cNvPicPr>
            <a:picLocks noChangeAspect="1"/>
          </p:cNvPicPr>
          <p:nvPr/>
        </p:nvPicPr>
        <p:blipFill rotWithShape="1">
          <a:blip r:embed="rId2" cstate="print">
            <a:lum bright="70000" contrast="-70000"/>
            <a:extLst>
              <a:ext uri="{28A0092B-C50C-407E-A947-70E740481C1C}">
                <a14:useLocalDpi xmlns:a14="http://schemas.microsoft.com/office/drawing/2010/main" val="0"/>
              </a:ext>
            </a:extLst>
          </a:blip>
          <a:srcRect l="6332" t="13768" r="15264" b="16782"/>
          <a:stretch/>
        </p:blipFill>
        <p:spPr>
          <a:xfrm>
            <a:off x="5717059" y="691978"/>
            <a:ext cx="6071287" cy="5394311"/>
          </a:xfrm>
          <a:prstGeom prst="rect">
            <a:avLst/>
          </a:prstGeom>
          <a:noFill/>
          <a:ln>
            <a:noFill/>
          </a:ln>
        </p:spPr>
      </p:pic>
    </p:spTree>
    <p:extLst>
      <p:ext uri="{BB962C8B-B14F-4D97-AF65-F5344CB8AC3E}">
        <p14:creationId xmlns:p14="http://schemas.microsoft.com/office/powerpoint/2010/main" val="316146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76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err="1" smtClean="0"/>
              <a:t>NetSpeed</a:t>
            </a:r>
            <a:r>
              <a:rPr lang="en-US" dirty="0" smtClean="0"/>
              <a:t> Low Power Flow</a:t>
            </a:r>
            <a:endParaRPr lang="en-US" sz="2400" dirty="0"/>
          </a:p>
        </p:txBody>
      </p:sp>
      <p:sp>
        <p:nvSpPr>
          <p:cNvPr id="40" name="Rectangle 39"/>
          <p:cNvSpPr/>
          <p:nvPr/>
        </p:nvSpPr>
        <p:spPr>
          <a:xfrm>
            <a:off x="2537721" y="2786330"/>
            <a:ext cx="1676400" cy="685800"/>
          </a:xfrm>
          <a:prstGeom prst="rect">
            <a:avLst/>
          </a:prstGeom>
          <a:solidFill>
            <a:schemeClr val="tx2">
              <a:lumMod val="60000"/>
              <a:lumOff val="40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smtClean="0">
                <a:ln w="19050">
                  <a:solidFill>
                    <a:schemeClr val="bg1"/>
                  </a:solidFill>
                </a:ln>
                <a:solidFill>
                  <a:schemeClr val="bg1"/>
                </a:solidFill>
                <a:latin typeface="DIN"/>
                <a:cs typeface="Arial" panose="020B0604020202020204" pitchFamily="34" charset="0"/>
              </a:rPr>
              <a:t>NocStudio</a:t>
            </a:r>
            <a:endParaRPr lang="en-US" sz="2000" dirty="0">
              <a:ln w="19050">
                <a:solidFill>
                  <a:schemeClr val="bg1"/>
                </a:solidFill>
              </a:ln>
              <a:solidFill>
                <a:schemeClr val="bg1"/>
              </a:solidFill>
              <a:latin typeface="DIN"/>
              <a:cs typeface="Arial" panose="020B0604020202020204" pitchFamily="34" charset="0"/>
            </a:endParaRPr>
          </a:p>
        </p:txBody>
      </p:sp>
      <p:cxnSp>
        <p:nvCxnSpPr>
          <p:cNvPr id="24" name="Straight Connector 23"/>
          <p:cNvCxnSpPr/>
          <p:nvPr/>
        </p:nvCxnSpPr>
        <p:spPr>
          <a:xfrm>
            <a:off x="1152253" y="3872202"/>
            <a:ext cx="5949697" cy="8306"/>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61456" y="3873342"/>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167405" y="3867117"/>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bwMode="auto">
          <a:xfrm>
            <a:off x="6363479" y="1670186"/>
            <a:ext cx="5085186" cy="707886"/>
          </a:xfrm>
          <a:prstGeom prst="rect">
            <a:avLst/>
          </a:prstGeom>
          <a:noFill/>
          <a:ln w="9525">
            <a:noFill/>
            <a:miter lim="800000"/>
            <a:headEnd/>
            <a:tailEnd/>
          </a:ln>
        </p:spPr>
        <p:txBody>
          <a:bodyPr wrap="square" rtlCol="0">
            <a:spAutoFit/>
          </a:bodyPr>
          <a:lstStyle/>
          <a:p>
            <a:pPr algn="r"/>
            <a:r>
              <a:rPr lang="en-US" sz="2000" dirty="0">
                <a:solidFill>
                  <a:schemeClr val="bg1"/>
                </a:solidFill>
                <a:latin typeface="DIN"/>
                <a:cs typeface="Arial" charset="0"/>
              </a:rPr>
              <a:t>I</a:t>
            </a:r>
            <a:r>
              <a:rPr lang="en-US" sz="2000" dirty="0" smtClean="0">
                <a:solidFill>
                  <a:schemeClr val="bg1"/>
                </a:solidFill>
                <a:latin typeface="DIN"/>
                <a:cs typeface="Arial" charset="0"/>
              </a:rPr>
              <a:t>nput specification contains power domains and profiles</a:t>
            </a:r>
            <a:endParaRPr lang="en-US" sz="2000" dirty="0">
              <a:solidFill>
                <a:schemeClr val="bg1"/>
              </a:solidFill>
              <a:latin typeface="DIN"/>
              <a:cs typeface="Arial" charset="0"/>
            </a:endParaRPr>
          </a:p>
        </p:txBody>
      </p:sp>
      <p:cxnSp>
        <p:nvCxnSpPr>
          <p:cNvPr id="49" name="Straight Connector 48"/>
          <p:cNvCxnSpPr/>
          <p:nvPr/>
        </p:nvCxnSpPr>
        <p:spPr>
          <a:xfrm>
            <a:off x="2650028" y="3704380"/>
            <a:ext cx="8686800" cy="0"/>
          </a:xfrm>
          <a:prstGeom prst="line">
            <a:avLst/>
          </a:prstGeom>
          <a:ln>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bwMode="auto">
          <a:xfrm>
            <a:off x="4468487" y="2589854"/>
            <a:ext cx="6971144" cy="1015663"/>
          </a:xfrm>
          <a:prstGeom prst="rect">
            <a:avLst/>
          </a:prstGeom>
          <a:noFill/>
          <a:ln w="9525">
            <a:noFill/>
            <a:miter lim="800000"/>
            <a:headEnd/>
            <a:tailEnd/>
          </a:ln>
        </p:spPr>
        <p:txBody>
          <a:bodyPr wrap="square" rtlCol="0">
            <a:spAutoFit/>
          </a:bodyPr>
          <a:lstStyle/>
          <a:p>
            <a:pPr algn="r"/>
            <a:r>
              <a:rPr lang="en-US" sz="2000" dirty="0" smtClean="0">
                <a:solidFill>
                  <a:schemeClr val="bg1"/>
                </a:solidFill>
                <a:latin typeface="DIN"/>
                <a:cs typeface="Arial" charset="0"/>
              </a:rPr>
              <a:t>Understands </a:t>
            </a:r>
            <a:r>
              <a:rPr lang="en-US" sz="2000" dirty="0">
                <a:solidFill>
                  <a:schemeClr val="bg1"/>
                </a:solidFill>
                <a:latin typeface="DIN"/>
                <a:cs typeface="Arial" charset="0"/>
              </a:rPr>
              <a:t>T</a:t>
            </a:r>
            <a:r>
              <a:rPr lang="en-US" sz="2000" dirty="0" smtClean="0">
                <a:solidFill>
                  <a:schemeClr val="bg1"/>
                </a:solidFill>
                <a:latin typeface="DIN"/>
                <a:cs typeface="Arial" charset="0"/>
              </a:rPr>
              <a:t>raffic and Power profiles</a:t>
            </a:r>
          </a:p>
          <a:p>
            <a:pPr algn="r"/>
            <a:r>
              <a:rPr lang="en-US" sz="2000" dirty="0" smtClean="0">
                <a:solidFill>
                  <a:schemeClr val="bg1"/>
                </a:solidFill>
                <a:latin typeface="DIN"/>
                <a:cs typeface="Arial" charset="0"/>
              </a:rPr>
              <a:t>Does analysis/optimization for power domains </a:t>
            </a:r>
          </a:p>
          <a:p>
            <a:pPr algn="r"/>
            <a:r>
              <a:rPr lang="en-US" sz="2000" dirty="0" smtClean="0">
                <a:solidFill>
                  <a:schemeClr val="bg1"/>
                </a:solidFill>
                <a:latin typeface="DIN"/>
                <a:cs typeface="Arial" charset="0"/>
              </a:rPr>
              <a:t>Generates low power collateral </a:t>
            </a:r>
            <a:endParaRPr lang="en-US" sz="2000" dirty="0">
              <a:solidFill>
                <a:schemeClr val="bg1"/>
              </a:solidFill>
              <a:latin typeface="DIN"/>
              <a:cs typeface="Arial" charset="0"/>
            </a:endParaRPr>
          </a:p>
        </p:txBody>
      </p:sp>
      <p:sp>
        <p:nvSpPr>
          <p:cNvPr id="51" name="TextBox 50"/>
          <p:cNvSpPr txBox="1"/>
          <p:nvPr/>
        </p:nvSpPr>
        <p:spPr bwMode="auto">
          <a:xfrm>
            <a:off x="5220512" y="3716679"/>
            <a:ext cx="6203269" cy="1631216"/>
          </a:xfrm>
          <a:prstGeom prst="rect">
            <a:avLst/>
          </a:prstGeom>
          <a:noFill/>
          <a:ln w="9525">
            <a:noFill/>
            <a:miter lim="800000"/>
            <a:headEnd/>
            <a:tailEnd/>
          </a:ln>
        </p:spPr>
        <p:txBody>
          <a:bodyPr wrap="square" rtlCol="0">
            <a:spAutoFit/>
          </a:bodyPr>
          <a:lstStyle/>
          <a:p>
            <a:pPr algn="r"/>
            <a:r>
              <a:rPr lang="en-US" sz="2000" dirty="0" smtClean="0">
                <a:solidFill>
                  <a:schemeClr val="bg1"/>
                </a:solidFill>
                <a:latin typeface="DIN"/>
                <a:cs typeface="Arial" charset="0"/>
              </a:rPr>
              <a:t>Power Aware Design &amp; </a:t>
            </a:r>
            <a:r>
              <a:rPr lang="en-US" sz="2000" dirty="0" err="1" smtClean="0">
                <a:solidFill>
                  <a:schemeClr val="bg1"/>
                </a:solidFill>
                <a:latin typeface="DIN"/>
                <a:cs typeface="Arial" charset="0"/>
              </a:rPr>
              <a:t>Verif</a:t>
            </a:r>
            <a:r>
              <a:rPr lang="en-US" sz="2000" dirty="0" smtClean="0">
                <a:solidFill>
                  <a:schemeClr val="bg1"/>
                </a:solidFill>
                <a:latin typeface="DIN"/>
                <a:cs typeface="Arial" charset="0"/>
              </a:rPr>
              <a:t>:  </a:t>
            </a:r>
          </a:p>
          <a:p>
            <a:pPr algn="r"/>
            <a:r>
              <a:rPr lang="en-US" sz="2000" dirty="0" smtClean="0">
                <a:solidFill>
                  <a:schemeClr val="bg1"/>
                </a:solidFill>
                <a:latin typeface="DIN"/>
                <a:cs typeface="Arial" charset="0"/>
              </a:rPr>
              <a:t>CPF - Power Intent </a:t>
            </a:r>
          </a:p>
          <a:p>
            <a:pPr algn="r"/>
            <a:r>
              <a:rPr lang="en-US" sz="2000" dirty="0" smtClean="0">
                <a:solidFill>
                  <a:schemeClr val="bg1"/>
                </a:solidFill>
                <a:latin typeface="DIN"/>
                <a:cs typeface="Arial" charset="0"/>
              </a:rPr>
              <a:t>RTL with LP controls</a:t>
            </a:r>
          </a:p>
          <a:p>
            <a:pPr algn="r"/>
            <a:r>
              <a:rPr lang="en-US" sz="2000" dirty="0" smtClean="0">
                <a:solidFill>
                  <a:schemeClr val="bg1"/>
                </a:solidFill>
                <a:latin typeface="DIN"/>
                <a:cs typeface="Arial" charset="0"/>
              </a:rPr>
              <a:t>Low Power Sequences</a:t>
            </a:r>
          </a:p>
          <a:p>
            <a:pPr algn="r"/>
            <a:r>
              <a:rPr lang="en-US" sz="2000" dirty="0" smtClean="0">
                <a:solidFill>
                  <a:schemeClr val="bg1"/>
                </a:solidFill>
                <a:latin typeface="DIN"/>
                <a:cs typeface="Arial" charset="0"/>
              </a:rPr>
              <a:t>Assertions &amp; Checkers</a:t>
            </a:r>
            <a:endParaRPr lang="en-US" sz="2000" dirty="0">
              <a:solidFill>
                <a:schemeClr val="bg1"/>
              </a:solidFill>
              <a:latin typeface="DIN"/>
              <a:cs typeface="Arial" charset="0"/>
            </a:endParaRPr>
          </a:p>
        </p:txBody>
      </p:sp>
      <p:cxnSp>
        <p:nvCxnSpPr>
          <p:cNvPr id="22" name="Straight Connector 21"/>
          <p:cNvCxnSpPr/>
          <p:nvPr/>
        </p:nvCxnSpPr>
        <p:spPr>
          <a:xfrm>
            <a:off x="2647157" y="2493804"/>
            <a:ext cx="8686800" cy="0"/>
          </a:xfrm>
          <a:prstGeom prst="line">
            <a:avLst/>
          </a:prstGeom>
          <a:ln>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276672" y="4388693"/>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CPFs</a:t>
            </a:r>
          </a:p>
        </p:txBody>
      </p:sp>
      <p:sp>
        <p:nvSpPr>
          <p:cNvPr id="26" name="Rounded Rectangle 25"/>
          <p:cNvSpPr/>
          <p:nvPr/>
        </p:nvSpPr>
        <p:spPr>
          <a:xfrm>
            <a:off x="2285862" y="4391799"/>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aware RTL</a:t>
            </a:r>
          </a:p>
        </p:txBody>
      </p:sp>
      <p:sp>
        <p:nvSpPr>
          <p:cNvPr id="30" name="Rounded Rectangle 29"/>
          <p:cNvSpPr/>
          <p:nvPr/>
        </p:nvSpPr>
        <p:spPr>
          <a:xfrm>
            <a:off x="4295056" y="4394909"/>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Sequences</a:t>
            </a:r>
          </a:p>
        </p:txBody>
      </p:sp>
      <p:sp>
        <p:nvSpPr>
          <p:cNvPr id="9" name="Rounded Rectangle 8"/>
          <p:cNvSpPr/>
          <p:nvPr/>
        </p:nvSpPr>
        <p:spPr>
          <a:xfrm>
            <a:off x="2547048" y="1670186"/>
            <a:ext cx="1676400" cy="582744"/>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a:t>
            </a:r>
            <a:r>
              <a:rPr lang="en-US" dirty="0" err="1" smtClean="0"/>
              <a:t>NoC</a:t>
            </a:r>
            <a:r>
              <a:rPr lang="en-US" dirty="0" smtClean="0"/>
              <a:t> </a:t>
            </a:r>
            <a:r>
              <a:rPr lang="en-US" dirty="0" err="1" smtClean="0"/>
              <a:t>Config</a:t>
            </a:r>
            <a:endParaRPr lang="en-US" dirty="0" smtClean="0"/>
          </a:p>
        </p:txBody>
      </p:sp>
      <p:cxnSp>
        <p:nvCxnSpPr>
          <p:cNvPr id="31" name="Straight Arrow Connector 30"/>
          <p:cNvCxnSpPr/>
          <p:nvPr/>
        </p:nvCxnSpPr>
        <p:spPr>
          <a:xfrm>
            <a:off x="3385252" y="2252930"/>
            <a:ext cx="0" cy="533400"/>
          </a:xfrm>
          <a:prstGeom prst="straightConnector1">
            <a:avLst/>
          </a:prstGeom>
          <a:ln w="25400">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164435" y="3870234"/>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79029" y="3469028"/>
            <a:ext cx="0" cy="411480"/>
          </a:xfrm>
          <a:prstGeom prst="straightConnector1">
            <a:avLst/>
          </a:prstGeom>
          <a:ln w="2540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248270" y="4398018"/>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AIP</a:t>
            </a:r>
          </a:p>
        </p:txBody>
      </p:sp>
      <p:cxnSp>
        <p:nvCxnSpPr>
          <p:cNvPr id="38" name="Straight Arrow Connector 37"/>
          <p:cNvCxnSpPr/>
          <p:nvPr/>
        </p:nvCxnSpPr>
        <p:spPr>
          <a:xfrm>
            <a:off x="7101950" y="3870225"/>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791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39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chemeClr val="tx2">
                  <a:lumMod val="40000"/>
                  <a:lumOff val="60000"/>
                </a:schemeClr>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 Simple </a:t>
            </a:r>
            <a:r>
              <a:rPr lang="en-US" dirty="0" err="1" smtClean="0"/>
              <a:t>NoC</a:t>
            </a:r>
            <a:endParaRPr lang="en-US" sz="2400" dirty="0"/>
          </a:p>
        </p:txBody>
      </p:sp>
      <p:grpSp>
        <p:nvGrpSpPr>
          <p:cNvPr id="14" name="Group 13"/>
          <p:cNvGrpSpPr/>
          <p:nvPr/>
        </p:nvGrpSpPr>
        <p:grpSpPr>
          <a:xfrm>
            <a:off x="2243250" y="1754750"/>
            <a:ext cx="7472158" cy="3480899"/>
            <a:chOff x="1142238" y="1773412"/>
            <a:chExt cx="7472158" cy="3480899"/>
          </a:xfrm>
        </p:grpSpPr>
        <p:sp>
          <p:nvSpPr>
            <p:cNvPr id="15" name="Rectangle 14"/>
            <p:cNvSpPr/>
            <p:nvPr/>
          </p:nvSpPr>
          <p:spPr>
            <a:xfrm>
              <a:off x="2314575" y="1849171"/>
              <a:ext cx="4800600" cy="3308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p:cNvSpPr/>
            <p:nvPr/>
          </p:nvSpPr>
          <p:spPr>
            <a:xfrm>
              <a:off x="5657850" y="2020824"/>
              <a:ext cx="2647950" cy="1131646"/>
            </a:xfrm>
            <a:prstGeom prst="ellipse">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71592" y="3252724"/>
              <a:ext cx="1172718" cy="1074700"/>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400300" y="2149932"/>
              <a:ext cx="2228850" cy="1604061"/>
            </a:xfrm>
            <a:prstGeom prst="ellipse">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2238" y="2362200"/>
              <a:ext cx="980313" cy="1191286"/>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32738" y="2557155"/>
              <a:ext cx="611505" cy="78667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H1</a:t>
              </a:r>
            </a:p>
          </p:txBody>
        </p:sp>
        <p:sp>
          <p:nvSpPr>
            <p:cNvPr id="21" name="Rectangle 20"/>
            <p:cNvSpPr/>
            <p:nvPr/>
          </p:nvSpPr>
          <p:spPr>
            <a:xfrm>
              <a:off x="2828925" y="2450693"/>
              <a:ext cx="857250" cy="100253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m0</a:t>
              </a:r>
              <a:endParaRPr lang="en-US" dirty="0">
                <a:solidFill>
                  <a:schemeClr val="tx1"/>
                </a:solidFill>
              </a:endParaRPr>
            </a:p>
          </p:txBody>
        </p:sp>
        <p:sp>
          <p:nvSpPr>
            <p:cNvPr id="22" name="Rectangle 21"/>
            <p:cNvSpPr/>
            <p:nvPr/>
          </p:nvSpPr>
          <p:spPr>
            <a:xfrm>
              <a:off x="3943350" y="2651201"/>
              <a:ext cx="514350" cy="60152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sp>
          <p:nvSpPr>
            <p:cNvPr id="23" name="Rectangle 22"/>
            <p:cNvSpPr/>
            <p:nvPr/>
          </p:nvSpPr>
          <p:spPr>
            <a:xfrm>
              <a:off x="6160097" y="2250186"/>
              <a:ext cx="600075" cy="70177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s0</a:t>
              </a:r>
              <a:endParaRPr lang="en-US" dirty="0">
                <a:solidFill>
                  <a:schemeClr val="tx1"/>
                </a:solidFill>
              </a:endParaRPr>
            </a:p>
          </p:txBody>
        </p:sp>
        <p:sp>
          <p:nvSpPr>
            <p:cNvPr id="24" name="Rectangle 23"/>
            <p:cNvSpPr/>
            <p:nvPr/>
          </p:nvSpPr>
          <p:spPr>
            <a:xfrm>
              <a:off x="6172200" y="3553485"/>
              <a:ext cx="600075" cy="60152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dirty="0" smtClean="0">
                  <a:solidFill>
                    <a:schemeClr val="tx1"/>
                  </a:solidFill>
                </a:rPr>
                <a:t>1</a:t>
              </a:r>
              <a:endParaRPr lang="en-US" dirty="0">
                <a:solidFill>
                  <a:schemeClr val="tx1"/>
                </a:solidFill>
              </a:endParaRPr>
            </a:p>
          </p:txBody>
        </p:sp>
        <p:sp>
          <p:nvSpPr>
            <p:cNvPr id="25" name="Rectangle 24"/>
            <p:cNvSpPr/>
            <p:nvPr/>
          </p:nvSpPr>
          <p:spPr>
            <a:xfrm>
              <a:off x="7274522" y="2250186"/>
              <a:ext cx="600075" cy="70177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r>
                <a:rPr lang="en-US" sz="1600" dirty="0" smtClean="0">
                  <a:solidFill>
                    <a:schemeClr val="tx1"/>
                  </a:solidFill>
                </a:rPr>
                <a:t>2</a:t>
              </a:r>
              <a:endParaRPr lang="en-US" dirty="0">
                <a:solidFill>
                  <a:schemeClr val="tx1"/>
                </a:solidFill>
              </a:endParaRPr>
            </a:p>
          </p:txBody>
        </p:sp>
        <p:sp>
          <p:nvSpPr>
            <p:cNvPr id="26" name="Rectangle 25"/>
            <p:cNvSpPr/>
            <p:nvPr/>
          </p:nvSpPr>
          <p:spPr>
            <a:xfrm>
              <a:off x="7477125" y="3553485"/>
              <a:ext cx="600075" cy="601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r>
                <a:rPr lang="en-US" sz="1600" dirty="0" smtClean="0">
                  <a:solidFill>
                    <a:schemeClr val="tx1"/>
                  </a:solidFill>
                </a:rPr>
                <a:t>3</a:t>
              </a:r>
              <a:endParaRPr lang="en-US" dirty="0">
                <a:solidFill>
                  <a:schemeClr val="tx1"/>
                </a:solidFill>
              </a:endParaRPr>
            </a:p>
          </p:txBody>
        </p:sp>
        <p:sp>
          <p:nvSpPr>
            <p:cNvPr id="27" name="Oval 26"/>
            <p:cNvSpPr/>
            <p:nvPr/>
          </p:nvSpPr>
          <p:spPr>
            <a:xfrm>
              <a:off x="7304913" y="3352978"/>
              <a:ext cx="942975" cy="1002538"/>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230624" y="1773412"/>
              <a:ext cx="1371600" cy="646331"/>
            </a:xfrm>
            <a:prstGeom prst="rect">
              <a:avLst/>
            </a:prstGeom>
            <a:noFill/>
          </p:spPr>
          <p:txBody>
            <a:bodyPr wrap="square" rtlCol="0">
              <a:spAutoFit/>
            </a:bodyPr>
            <a:lstStyle/>
            <a:p>
              <a:pPr algn="ctr"/>
              <a:r>
                <a:rPr lang="en-US" dirty="0" err="1" smtClean="0"/>
                <a:t>PDsystem</a:t>
              </a:r>
              <a:r>
                <a:rPr lang="en-US" dirty="0" smtClean="0"/>
                <a:t> </a:t>
              </a:r>
              <a:r>
                <a:rPr lang="en-US" dirty="0" err="1" smtClean="0"/>
                <a:t>NoC</a:t>
              </a:r>
              <a:r>
                <a:rPr lang="en-US" dirty="0" smtClean="0"/>
                <a:t> Top</a:t>
              </a:r>
              <a:endParaRPr lang="en-US" dirty="0"/>
            </a:p>
          </p:txBody>
        </p:sp>
        <p:sp>
          <p:nvSpPr>
            <p:cNvPr id="29" name="TextBox 28"/>
            <p:cNvSpPr txBox="1"/>
            <p:nvPr/>
          </p:nvSpPr>
          <p:spPr>
            <a:xfrm>
              <a:off x="3327945" y="2083317"/>
              <a:ext cx="746892" cy="485918"/>
            </a:xfrm>
            <a:prstGeom prst="rect">
              <a:avLst/>
            </a:prstGeom>
            <a:noFill/>
          </p:spPr>
          <p:txBody>
            <a:bodyPr wrap="square" rtlCol="0">
              <a:spAutoFit/>
            </a:bodyPr>
            <a:lstStyle/>
            <a:p>
              <a:r>
                <a:rPr lang="en-US" b="1" dirty="0" smtClean="0">
                  <a:solidFill>
                    <a:schemeClr val="tx2">
                      <a:lumMod val="60000"/>
                      <a:lumOff val="40000"/>
                    </a:schemeClr>
                  </a:solidFill>
                </a:rPr>
                <a:t>PD</a:t>
              </a:r>
              <a:r>
                <a:rPr lang="en-US" sz="1400" b="1" dirty="0" smtClean="0">
                  <a:solidFill>
                    <a:schemeClr val="tx2">
                      <a:lumMod val="60000"/>
                      <a:lumOff val="40000"/>
                    </a:schemeClr>
                  </a:solidFill>
                </a:rPr>
                <a:t>0</a:t>
              </a:r>
              <a:endParaRPr lang="en-US" b="1" dirty="0">
                <a:solidFill>
                  <a:schemeClr val="tx2">
                    <a:lumMod val="60000"/>
                    <a:lumOff val="40000"/>
                  </a:schemeClr>
                </a:solidFill>
              </a:endParaRPr>
            </a:p>
          </p:txBody>
        </p:sp>
        <p:sp>
          <p:nvSpPr>
            <p:cNvPr id="30" name="TextBox 29"/>
            <p:cNvSpPr txBox="1"/>
            <p:nvPr/>
          </p:nvSpPr>
          <p:spPr>
            <a:xfrm>
              <a:off x="6631685" y="1964776"/>
              <a:ext cx="698331" cy="485918"/>
            </a:xfrm>
            <a:prstGeom prst="rect">
              <a:avLst/>
            </a:prstGeom>
            <a:noFill/>
          </p:spPr>
          <p:txBody>
            <a:bodyPr wrap="square" rtlCol="0">
              <a:spAutoFit/>
            </a:bodyPr>
            <a:lstStyle/>
            <a:p>
              <a:r>
                <a:rPr lang="en-US" b="1" dirty="0" smtClean="0">
                  <a:solidFill>
                    <a:schemeClr val="accent6">
                      <a:lumMod val="50000"/>
                    </a:schemeClr>
                  </a:solidFill>
                </a:rPr>
                <a:t>PD</a:t>
              </a:r>
              <a:r>
                <a:rPr lang="en-US" sz="1600" b="1" dirty="0" smtClean="0">
                  <a:solidFill>
                    <a:schemeClr val="accent6">
                      <a:lumMod val="50000"/>
                    </a:schemeClr>
                  </a:solidFill>
                </a:rPr>
                <a:t>1</a:t>
              </a:r>
              <a:endParaRPr lang="en-US" b="1" dirty="0">
                <a:solidFill>
                  <a:schemeClr val="accent6">
                    <a:lumMod val="50000"/>
                  </a:schemeClr>
                </a:solidFill>
              </a:endParaRPr>
            </a:p>
          </p:txBody>
        </p:sp>
        <p:sp>
          <p:nvSpPr>
            <p:cNvPr id="31" name="TextBox 30"/>
            <p:cNvSpPr txBox="1"/>
            <p:nvPr/>
          </p:nvSpPr>
          <p:spPr>
            <a:xfrm>
              <a:off x="6184303" y="3231829"/>
              <a:ext cx="759422" cy="485918"/>
            </a:xfrm>
            <a:prstGeom prst="rect">
              <a:avLst/>
            </a:prstGeom>
            <a:noFill/>
          </p:spPr>
          <p:txBody>
            <a:bodyPr wrap="square" rtlCol="0">
              <a:spAutoFit/>
            </a:bodyPr>
            <a:lstStyle/>
            <a:p>
              <a:r>
                <a:rPr lang="en-US" b="1" dirty="0" smtClean="0">
                  <a:solidFill>
                    <a:schemeClr val="accent3">
                      <a:lumMod val="75000"/>
                    </a:schemeClr>
                  </a:solidFill>
                </a:rPr>
                <a:t>PD</a:t>
              </a:r>
              <a:r>
                <a:rPr lang="en-US" sz="1600" b="1" dirty="0" smtClean="0">
                  <a:solidFill>
                    <a:schemeClr val="accent3">
                      <a:lumMod val="75000"/>
                    </a:schemeClr>
                  </a:solidFill>
                </a:rPr>
                <a:t>2</a:t>
              </a:r>
              <a:endParaRPr lang="en-US" b="1" dirty="0">
                <a:solidFill>
                  <a:schemeClr val="accent3">
                    <a:lumMod val="75000"/>
                  </a:schemeClr>
                </a:solidFill>
              </a:endParaRPr>
            </a:p>
          </p:txBody>
        </p:sp>
        <p:cxnSp>
          <p:nvCxnSpPr>
            <p:cNvPr id="32" name="Straight Arrow Connector 31"/>
            <p:cNvCxnSpPr>
              <a:stCxn id="20" idx="3"/>
              <a:endCxn id="21" idx="1"/>
            </p:cNvCxnSpPr>
            <p:nvPr/>
          </p:nvCxnSpPr>
          <p:spPr>
            <a:xfrm>
              <a:off x="1944243" y="2950494"/>
              <a:ext cx="884682" cy="1468"/>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3"/>
              <a:endCxn id="22" idx="1"/>
            </p:cNvCxnSpPr>
            <p:nvPr/>
          </p:nvCxnSpPr>
          <p:spPr>
            <a:xfrm>
              <a:off x="3686175" y="2951962"/>
              <a:ext cx="257175"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98"/>
            <p:cNvCxnSpPr>
              <a:stCxn id="22" idx="3"/>
              <a:endCxn id="23" idx="1"/>
            </p:cNvCxnSpPr>
            <p:nvPr/>
          </p:nvCxnSpPr>
          <p:spPr>
            <a:xfrm flipV="1">
              <a:off x="4457700" y="2601074"/>
              <a:ext cx="1702397" cy="350888"/>
            </a:xfrm>
            <a:prstGeom prst="bentConnector3">
              <a:avLst>
                <a:gd name="adj1" fmla="val 50000"/>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98"/>
            <p:cNvCxnSpPr>
              <a:stCxn id="22" idx="2"/>
              <a:endCxn id="24" idx="1"/>
            </p:cNvCxnSpPr>
            <p:nvPr/>
          </p:nvCxnSpPr>
          <p:spPr>
            <a:xfrm rot="16200000" flipH="1">
              <a:off x="4885601" y="2567648"/>
              <a:ext cx="601523" cy="1971675"/>
            </a:xfrm>
            <a:prstGeom prst="bentConnector2">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5400000">
              <a:off x="4982045" y="3732186"/>
              <a:ext cx="646757" cy="247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sp>
          <p:nvSpPr>
            <p:cNvPr id="47" name="Rectangle 46"/>
            <p:cNvSpPr/>
            <p:nvPr/>
          </p:nvSpPr>
          <p:spPr>
            <a:xfrm rot="5400000">
              <a:off x="4429595" y="3725381"/>
              <a:ext cx="646757" cy="266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cxnSp>
          <p:nvCxnSpPr>
            <p:cNvPr id="48" name="Straight Arrow Connector 47"/>
            <p:cNvCxnSpPr>
              <a:stCxn id="23" idx="3"/>
              <a:endCxn id="25" idx="1"/>
            </p:cNvCxnSpPr>
            <p:nvPr/>
          </p:nvCxnSpPr>
          <p:spPr>
            <a:xfrm>
              <a:off x="6760172" y="2601074"/>
              <a:ext cx="51435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26" idx="1"/>
            </p:cNvCxnSpPr>
            <p:nvPr/>
          </p:nvCxnSpPr>
          <p:spPr>
            <a:xfrm>
              <a:off x="6772275" y="3854247"/>
              <a:ext cx="70485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972942" y="2505196"/>
              <a:ext cx="671514" cy="262896"/>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AON</a:t>
              </a:r>
              <a:endParaRPr lang="en-US" sz="1200" dirty="0">
                <a:solidFill>
                  <a:schemeClr val="tx1"/>
                </a:solidFill>
              </a:endParaRPr>
            </a:p>
          </p:txBody>
        </p:sp>
        <p:sp>
          <p:nvSpPr>
            <p:cNvPr id="51" name="Oval 50"/>
            <p:cNvSpPr/>
            <p:nvPr/>
          </p:nvSpPr>
          <p:spPr>
            <a:xfrm flipH="1">
              <a:off x="4315587" y="2694102"/>
              <a:ext cx="85725" cy="277698"/>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52" name="Oval 51"/>
            <p:cNvSpPr/>
            <p:nvPr/>
          </p:nvSpPr>
          <p:spPr>
            <a:xfrm>
              <a:off x="6562344" y="2295144"/>
              <a:ext cx="124205" cy="271155"/>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53" name="Oval 52"/>
            <p:cNvSpPr/>
            <p:nvPr/>
          </p:nvSpPr>
          <p:spPr>
            <a:xfrm>
              <a:off x="6619875" y="3608503"/>
              <a:ext cx="85725" cy="277697"/>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54" name="Rectangle 53"/>
            <p:cNvSpPr/>
            <p:nvPr/>
          </p:nvSpPr>
          <p:spPr>
            <a:xfrm>
              <a:off x="2667000" y="4628184"/>
              <a:ext cx="685800" cy="40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RBM</a:t>
              </a:r>
              <a:endParaRPr lang="en-US" sz="1600" dirty="0">
                <a:solidFill>
                  <a:schemeClr val="tx1"/>
                </a:solidFill>
              </a:endParaRPr>
            </a:p>
          </p:txBody>
        </p:sp>
        <p:sp>
          <p:nvSpPr>
            <p:cNvPr id="55" name="Rectangle 54"/>
            <p:cNvSpPr/>
            <p:nvPr/>
          </p:nvSpPr>
          <p:spPr>
            <a:xfrm>
              <a:off x="3733800" y="4629175"/>
              <a:ext cx="514350" cy="40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RR</a:t>
              </a:r>
              <a:endParaRPr lang="en-US" sz="1600" dirty="0">
                <a:solidFill>
                  <a:schemeClr val="tx1"/>
                </a:solidFill>
              </a:endParaRPr>
            </a:p>
          </p:txBody>
        </p:sp>
        <p:sp>
          <p:nvSpPr>
            <p:cNvPr id="56" name="Rectangle 55"/>
            <p:cNvSpPr/>
            <p:nvPr/>
          </p:nvSpPr>
          <p:spPr>
            <a:xfrm>
              <a:off x="4581525" y="4629912"/>
              <a:ext cx="600075" cy="40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RM</a:t>
              </a:r>
              <a:endParaRPr lang="en-US" sz="1600" dirty="0">
                <a:solidFill>
                  <a:schemeClr val="tx1"/>
                </a:solidFill>
              </a:endParaRPr>
            </a:p>
          </p:txBody>
        </p:sp>
        <p:sp>
          <p:nvSpPr>
            <p:cNvPr id="57" name="Rectangle 56"/>
            <p:cNvSpPr/>
            <p:nvPr/>
          </p:nvSpPr>
          <p:spPr>
            <a:xfrm>
              <a:off x="5465445" y="4628185"/>
              <a:ext cx="600075" cy="40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RR</a:t>
              </a:r>
              <a:endParaRPr lang="en-US" sz="1600" dirty="0">
                <a:solidFill>
                  <a:schemeClr val="tx1"/>
                </a:solidFill>
              </a:endParaRPr>
            </a:p>
          </p:txBody>
        </p:sp>
        <p:sp>
          <p:nvSpPr>
            <p:cNvPr id="58" name="Rectangle 57"/>
            <p:cNvSpPr/>
            <p:nvPr/>
          </p:nvSpPr>
          <p:spPr>
            <a:xfrm>
              <a:off x="6334125" y="4628185"/>
              <a:ext cx="600075" cy="4010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RM</a:t>
              </a:r>
              <a:endParaRPr lang="en-US" sz="1600" dirty="0">
                <a:solidFill>
                  <a:schemeClr val="tx1"/>
                </a:solidFill>
              </a:endParaRPr>
            </a:p>
          </p:txBody>
        </p:sp>
        <p:sp>
          <p:nvSpPr>
            <p:cNvPr id="59" name="Rectangle 58"/>
            <p:cNvSpPr/>
            <p:nvPr/>
          </p:nvSpPr>
          <p:spPr>
            <a:xfrm>
              <a:off x="1385449" y="4562856"/>
              <a:ext cx="748152" cy="5553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REG</a:t>
              </a:r>
            </a:p>
            <a:p>
              <a:pPr algn="ctr"/>
              <a:r>
                <a:rPr lang="en-US" sz="1600" dirty="0" smtClean="0">
                  <a:solidFill>
                    <a:schemeClr val="tx1"/>
                  </a:solidFill>
                </a:rPr>
                <a:t>XTOR</a:t>
              </a:r>
              <a:endParaRPr lang="en-US" sz="1600" dirty="0">
                <a:solidFill>
                  <a:schemeClr val="tx1"/>
                </a:solidFill>
              </a:endParaRPr>
            </a:p>
          </p:txBody>
        </p:sp>
        <p:cxnSp>
          <p:nvCxnSpPr>
            <p:cNvPr id="60" name="Straight Arrow Connector 59"/>
            <p:cNvCxnSpPr/>
            <p:nvPr/>
          </p:nvCxnSpPr>
          <p:spPr>
            <a:xfrm>
              <a:off x="2133981" y="4818888"/>
              <a:ext cx="51435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3368040" y="4818888"/>
              <a:ext cx="36576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251960" y="4818888"/>
              <a:ext cx="32004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5196840" y="4818888"/>
              <a:ext cx="27432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059424" y="4818888"/>
              <a:ext cx="27432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863708" y="3095482"/>
              <a:ext cx="746892" cy="369332"/>
            </a:xfrm>
            <a:prstGeom prst="rect">
              <a:avLst/>
            </a:prstGeom>
            <a:noFill/>
          </p:spPr>
          <p:txBody>
            <a:bodyPr wrap="square" rtlCol="0">
              <a:spAutoFit/>
            </a:bodyPr>
            <a:lstStyle/>
            <a:p>
              <a:r>
                <a:rPr lang="en-US" b="1" dirty="0" smtClean="0">
                  <a:solidFill>
                    <a:srgbClr val="FF0000"/>
                  </a:solidFill>
                </a:rPr>
                <a:t>PD3</a:t>
              </a:r>
              <a:endParaRPr lang="en-US" b="1" dirty="0">
                <a:solidFill>
                  <a:srgbClr val="FF0000"/>
                </a:solidFill>
              </a:endParaRPr>
            </a:p>
          </p:txBody>
        </p:sp>
        <p:sp>
          <p:nvSpPr>
            <p:cNvPr id="66" name="TextBox 65"/>
            <p:cNvSpPr txBox="1"/>
            <p:nvPr/>
          </p:nvSpPr>
          <p:spPr>
            <a:xfrm>
              <a:off x="1524000" y="2039112"/>
              <a:ext cx="746892" cy="369332"/>
            </a:xfrm>
            <a:prstGeom prst="rect">
              <a:avLst/>
            </a:prstGeom>
            <a:noFill/>
          </p:spPr>
          <p:txBody>
            <a:bodyPr wrap="square" rtlCol="0">
              <a:spAutoFit/>
            </a:bodyPr>
            <a:lstStyle/>
            <a:p>
              <a:r>
                <a:rPr lang="en-US" b="1" dirty="0" smtClean="0">
                  <a:solidFill>
                    <a:schemeClr val="accent6">
                      <a:lumMod val="75000"/>
                    </a:schemeClr>
                  </a:solidFill>
                </a:rPr>
                <a:t>PD4</a:t>
              </a:r>
              <a:endParaRPr lang="en-US" b="1" dirty="0">
                <a:solidFill>
                  <a:schemeClr val="accent6">
                    <a:lumMod val="75000"/>
                  </a:schemeClr>
                </a:solidFill>
              </a:endParaRPr>
            </a:p>
          </p:txBody>
        </p:sp>
        <p:cxnSp>
          <p:nvCxnSpPr>
            <p:cNvPr id="67" name="Straight Connector 66"/>
            <p:cNvCxnSpPr/>
            <p:nvPr/>
          </p:nvCxnSpPr>
          <p:spPr>
            <a:xfrm>
              <a:off x="2084832" y="4419600"/>
              <a:ext cx="5427345" cy="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7274522" y="4416476"/>
              <a:ext cx="0" cy="701777"/>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154936" y="3886200"/>
              <a:ext cx="0" cy="530276"/>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257612" y="4669536"/>
              <a:ext cx="1356784" cy="584775"/>
            </a:xfrm>
            <a:prstGeom prst="rect">
              <a:avLst/>
            </a:prstGeom>
            <a:noFill/>
          </p:spPr>
          <p:txBody>
            <a:bodyPr wrap="square" rtlCol="0">
              <a:spAutoFit/>
            </a:bodyPr>
            <a:lstStyle/>
            <a:p>
              <a:r>
                <a:rPr lang="en-US" sz="1600" dirty="0" smtClean="0">
                  <a:solidFill>
                    <a:schemeClr val="accent5">
                      <a:lumMod val="60000"/>
                      <a:lumOff val="40000"/>
                    </a:schemeClr>
                  </a:solidFill>
                </a:rPr>
                <a:t>REGBUS layer</a:t>
              </a:r>
              <a:endParaRPr lang="en-US" sz="1600" dirty="0">
                <a:solidFill>
                  <a:schemeClr val="accent5">
                    <a:lumMod val="60000"/>
                    <a:lumOff val="40000"/>
                  </a:schemeClr>
                </a:solidFill>
              </a:endParaRPr>
            </a:p>
          </p:txBody>
        </p:sp>
        <p:sp>
          <p:nvSpPr>
            <p:cNvPr id="71" name="TextBox 70"/>
            <p:cNvSpPr txBox="1"/>
            <p:nvPr/>
          </p:nvSpPr>
          <p:spPr>
            <a:xfrm>
              <a:off x="1387039" y="3570947"/>
              <a:ext cx="965456" cy="584775"/>
            </a:xfrm>
            <a:prstGeom prst="rect">
              <a:avLst/>
            </a:prstGeom>
            <a:noFill/>
            <a:ln>
              <a:noFill/>
            </a:ln>
          </p:spPr>
          <p:txBody>
            <a:bodyPr wrap="square" rtlCol="0">
              <a:spAutoFit/>
            </a:bodyPr>
            <a:lstStyle/>
            <a:p>
              <a:r>
                <a:rPr lang="en-US" sz="1600" dirty="0" smtClean="0">
                  <a:solidFill>
                    <a:schemeClr val="accent5">
                      <a:lumMod val="60000"/>
                      <a:lumOff val="40000"/>
                    </a:schemeClr>
                  </a:solidFill>
                </a:rPr>
                <a:t>Primary</a:t>
              </a:r>
            </a:p>
            <a:p>
              <a:r>
                <a:rPr lang="en-US" sz="1600" dirty="0" smtClean="0">
                  <a:solidFill>
                    <a:schemeClr val="accent5">
                      <a:lumMod val="60000"/>
                      <a:lumOff val="40000"/>
                    </a:schemeClr>
                  </a:solidFill>
                </a:rPr>
                <a:t>layers</a:t>
              </a:r>
              <a:endParaRPr lang="en-US" sz="1600" dirty="0">
                <a:solidFill>
                  <a:schemeClr val="accent5">
                    <a:lumMod val="60000"/>
                    <a:lumOff val="40000"/>
                  </a:schemeClr>
                </a:solidFill>
              </a:endParaRPr>
            </a:p>
          </p:txBody>
        </p:sp>
      </p:grpSp>
      <p:sp>
        <p:nvSpPr>
          <p:cNvPr id="4" name="TextBox 3"/>
          <p:cNvSpPr txBox="1"/>
          <p:nvPr/>
        </p:nvSpPr>
        <p:spPr bwMode="auto">
          <a:xfrm>
            <a:off x="3859344" y="5542384"/>
            <a:ext cx="3970783" cy="369332"/>
          </a:xfrm>
          <a:prstGeom prst="rect">
            <a:avLst/>
          </a:prstGeom>
          <a:noFill/>
          <a:ln w="9525">
            <a:noFill/>
            <a:miter lim="800000"/>
            <a:headEnd/>
            <a:tailEnd/>
          </a:ln>
        </p:spPr>
        <p:txBody>
          <a:bodyPr wrap="square" rtlCol="0">
            <a:spAutoFit/>
          </a:bodyPr>
          <a:lstStyle/>
          <a:p>
            <a:r>
              <a:rPr lang="en-US" sz="1800" b="1" dirty="0" smtClean="0">
                <a:solidFill>
                  <a:schemeClr val="bg1"/>
                </a:solidFill>
                <a:cs typeface="Arial" charset="0"/>
              </a:rPr>
              <a:t>Simple 1 Master and 2 Slave </a:t>
            </a:r>
            <a:r>
              <a:rPr lang="en-US" sz="1800" b="1" dirty="0" err="1" smtClean="0">
                <a:solidFill>
                  <a:schemeClr val="bg1"/>
                </a:solidFill>
                <a:cs typeface="Arial" charset="0"/>
              </a:rPr>
              <a:t>Config</a:t>
            </a:r>
            <a:endParaRPr lang="en-US" sz="1800" b="1" dirty="0">
              <a:solidFill>
                <a:schemeClr val="bg1"/>
              </a:solidFill>
              <a:cs typeface="Arial" charset="0"/>
            </a:endParaRPr>
          </a:p>
        </p:txBody>
      </p:sp>
    </p:spTree>
    <p:extLst>
      <p:ext uri="{BB962C8B-B14F-4D97-AF65-F5344CB8AC3E}">
        <p14:creationId xmlns:p14="http://schemas.microsoft.com/office/powerpoint/2010/main" val="1987031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36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Flow: Power intent spec in </a:t>
            </a:r>
            <a:r>
              <a:rPr lang="en-US" dirty="0" err="1" smtClean="0"/>
              <a:t>config</a:t>
            </a:r>
            <a:endParaRPr lang="en-US" sz="2400" dirty="0"/>
          </a:p>
        </p:txBody>
      </p:sp>
      <p:grpSp>
        <p:nvGrpSpPr>
          <p:cNvPr id="4" name="Group 3"/>
          <p:cNvGrpSpPr/>
          <p:nvPr/>
        </p:nvGrpSpPr>
        <p:grpSpPr>
          <a:xfrm>
            <a:off x="1405811" y="1109758"/>
            <a:ext cx="8820541" cy="4861588"/>
            <a:chOff x="1405811" y="1109758"/>
            <a:chExt cx="8820541" cy="4861588"/>
          </a:xfrm>
        </p:grpSpPr>
        <p:sp>
          <p:nvSpPr>
            <p:cNvPr id="14" name="TextBox 13"/>
            <p:cNvSpPr txBox="1"/>
            <p:nvPr/>
          </p:nvSpPr>
          <p:spPr>
            <a:xfrm>
              <a:off x="1405811" y="1194982"/>
              <a:ext cx="3763347" cy="4708981"/>
            </a:xfrm>
            <a:prstGeom prst="rect">
              <a:avLst/>
            </a:prstGeom>
            <a:noFill/>
            <a:ln w="25400">
              <a:solidFill>
                <a:schemeClr val="tx1">
                  <a:alpha val="72000"/>
                </a:schemeClr>
              </a:solidFill>
            </a:ln>
          </p:spPr>
          <p:txBody>
            <a:bodyPr wrap="square" rtlCol="0">
              <a:spAutoFit/>
            </a:bodyPr>
            <a:lstStyle/>
            <a:p>
              <a:r>
                <a:rPr lang="en-US" sz="1200" dirty="0" err="1">
                  <a:solidFill>
                    <a:schemeClr val="bg1"/>
                  </a:solidFill>
                  <a:latin typeface="Arial" panose="020B0604020202020204" pitchFamily="34" charset="0"/>
                  <a:cs typeface="Arial" panose="020B0604020202020204" pitchFamily="34" charset="0"/>
                </a:rPr>
                <a:t>new_mesh</a:t>
              </a:r>
              <a:r>
                <a:rPr lang="en-US" sz="1200" dirty="0">
                  <a:solidFill>
                    <a:schemeClr val="bg1"/>
                  </a:solidFill>
                  <a:latin typeface="Arial" panose="020B0604020202020204" pitchFamily="34" charset="0"/>
                  <a:cs typeface="Arial" panose="020B0604020202020204" pitchFamily="34" charset="0"/>
                </a:rPr>
                <a:t> 4 4 1 </a:t>
              </a:r>
              <a:r>
                <a:rPr lang="en-US" sz="1200" dirty="0" err="1">
                  <a:solidFill>
                    <a:schemeClr val="bg1"/>
                  </a:solidFill>
                  <a:latin typeface="Arial" panose="020B0604020202020204" pitchFamily="34" charset="0"/>
                  <a:cs typeface="Arial" panose="020B0604020202020204" pitchFamily="34" charset="0"/>
                </a:rPr>
                <a:t>lp_example</a:t>
              </a:r>
              <a:r>
                <a:rPr lang="en-US" sz="1200" dirty="0">
                  <a:solidFill>
                    <a:schemeClr val="bg1"/>
                  </a:solidFill>
                  <a:latin typeface="Arial" panose="020B0604020202020204" pitchFamily="34" charset="0"/>
                  <a:cs typeface="Arial" panose="020B0604020202020204" pitchFamily="34" charset="0"/>
                </a:rPr>
                <a:t> </a:t>
              </a:r>
              <a:r>
                <a:rPr lang="en-US" sz="1200" dirty="0" err="1" smtClean="0">
                  <a:solidFill>
                    <a:schemeClr val="bg1"/>
                  </a:solidFill>
                  <a:latin typeface="Arial" panose="020B0604020202020204" pitchFamily="34" charset="0"/>
                  <a:cs typeface="Arial" panose="020B0604020202020204" pitchFamily="34" charset="0"/>
                </a:rPr>
                <a:t>regbus_enabled</a:t>
              </a:r>
              <a:endParaRPr lang="en-US" sz="1200" dirty="0" smtClean="0">
                <a:solidFill>
                  <a:schemeClr val="bg1"/>
                </a:solidFill>
                <a:latin typeface="Arial" panose="020B0604020202020204" pitchFamily="34" charset="0"/>
                <a:cs typeface="Arial" panose="020B0604020202020204" pitchFamily="34" charset="0"/>
              </a:endParaRPr>
            </a:p>
            <a:p>
              <a:endParaRPr lang="en-US" sz="1200" dirty="0">
                <a:solidFill>
                  <a:schemeClr val="bg1"/>
                </a:solidFill>
                <a:latin typeface="Arial" panose="020B0604020202020204" pitchFamily="34" charset="0"/>
                <a:cs typeface="Arial" panose="020B0604020202020204" pitchFamily="34" charset="0"/>
              </a:endParaRPr>
            </a:p>
            <a:p>
              <a:r>
                <a:rPr lang="en-US" sz="1200" dirty="0" err="1" smtClean="0">
                  <a:solidFill>
                    <a:schemeClr val="bg1"/>
                  </a:solidFill>
                  <a:latin typeface="Arial" panose="020B0604020202020204" pitchFamily="34" charset="0"/>
                  <a:cs typeface="Arial" panose="020B0604020202020204" pitchFamily="34" charset="0"/>
                </a:rPr>
                <a:t>mesh_prop</a:t>
              </a:r>
              <a:r>
                <a:rPr lang="en-US" sz="1200" dirty="0" smtClean="0">
                  <a:solidFill>
                    <a:schemeClr val="bg1"/>
                  </a:solidFill>
                  <a:latin typeface="Arial" panose="020B0604020202020204" pitchFamily="34" charset="0"/>
                  <a:cs typeface="Arial" panose="020B0604020202020204" pitchFamily="34" charset="0"/>
                </a:rPr>
                <a:t> </a:t>
              </a:r>
              <a:r>
                <a:rPr lang="en-US" sz="1200" dirty="0" err="1">
                  <a:solidFill>
                    <a:schemeClr val="bg1"/>
                  </a:solidFill>
                  <a:latin typeface="Arial" panose="020B0604020202020204" pitchFamily="34" charset="0"/>
                  <a:cs typeface="Arial" panose="020B0604020202020204" pitchFamily="34" charset="0"/>
                </a:rPr>
                <a:t>low_power_enabled</a:t>
              </a:r>
              <a:r>
                <a:rPr lang="en-US" sz="1200" dirty="0">
                  <a:solidFill>
                    <a:schemeClr val="bg1"/>
                  </a:solidFill>
                  <a:latin typeface="Arial" panose="020B0604020202020204" pitchFamily="34" charset="0"/>
                  <a:cs typeface="Arial" panose="020B0604020202020204" pitchFamily="34" charset="0"/>
                </a:rPr>
                <a:t> yes  </a:t>
              </a:r>
            </a:p>
            <a:p>
              <a:r>
                <a:rPr lang="en-US" sz="1200" dirty="0" err="1">
                  <a:solidFill>
                    <a:schemeClr val="bg1"/>
                  </a:solidFill>
                  <a:latin typeface="Arial" panose="020B0604020202020204" pitchFamily="34" charset="0"/>
                  <a:cs typeface="Arial" panose="020B0604020202020204" pitchFamily="34" charset="0"/>
                </a:rPr>
                <a:t>mesh_prop</a:t>
              </a:r>
              <a:r>
                <a:rPr lang="en-US" sz="1200" dirty="0">
                  <a:solidFill>
                    <a:schemeClr val="bg1"/>
                  </a:solidFill>
                  <a:latin typeface="Arial" panose="020B0604020202020204" pitchFamily="34" charset="0"/>
                  <a:cs typeface="Arial" panose="020B0604020202020204" pitchFamily="34" charset="0"/>
                </a:rPr>
                <a:t> low_power_hw_fsm_l1_enabled yes </a:t>
              </a:r>
            </a:p>
            <a:p>
              <a:r>
                <a:rPr lang="en-US" sz="1200" dirty="0">
                  <a:solidFill>
                    <a:schemeClr val="bg1"/>
                  </a:solidFill>
                  <a:latin typeface="Arial" panose="020B0604020202020204" pitchFamily="34" charset="0"/>
                  <a:cs typeface="Arial" panose="020B0604020202020204" pitchFamily="34" charset="0"/>
                </a:rPr>
                <a:t> </a:t>
              </a:r>
              <a:endParaRPr lang="en-US" sz="1200" dirty="0" smtClean="0">
                <a:solidFill>
                  <a:schemeClr val="bg1"/>
                </a:solidFill>
                <a:latin typeface="Arial" panose="020B0604020202020204" pitchFamily="34" charset="0"/>
                <a:cs typeface="Arial" panose="020B0604020202020204" pitchFamily="34" charset="0"/>
              </a:endParaRPr>
            </a:p>
            <a:p>
              <a:r>
                <a:rPr lang="en-US" sz="1200" dirty="0" err="1" smtClean="0">
                  <a:solidFill>
                    <a:schemeClr val="bg1"/>
                  </a:solidFill>
                  <a:latin typeface="Arial" panose="020B0604020202020204" pitchFamily="34" charset="0"/>
                  <a:cs typeface="Arial" panose="020B0604020202020204" pitchFamily="34" charset="0"/>
                </a:rPr>
                <a:t>add_power_domain</a:t>
              </a:r>
              <a:r>
                <a:rPr lang="en-US" sz="1200" dirty="0" smtClean="0">
                  <a:solidFill>
                    <a:schemeClr val="bg1"/>
                  </a:solidFill>
                  <a:latin typeface="Arial" panose="020B0604020202020204" pitchFamily="34" charset="0"/>
                  <a:cs typeface="Arial" panose="020B0604020202020204" pitchFamily="34" charset="0"/>
                </a:rPr>
                <a:t> PD0</a:t>
              </a:r>
              <a:endParaRPr lang="en-US" sz="1200" dirty="0">
                <a:solidFill>
                  <a:schemeClr val="bg1"/>
                </a:solidFill>
                <a:latin typeface="Arial" panose="020B0604020202020204" pitchFamily="34" charset="0"/>
                <a:cs typeface="Arial" panose="020B0604020202020204" pitchFamily="34" charset="0"/>
              </a:endParaRPr>
            </a:p>
            <a:p>
              <a:r>
                <a:rPr lang="en-US" sz="1200" dirty="0" err="1">
                  <a:solidFill>
                    <a:schemeClr val="bg1"/>
                  </a:solidFill>
                  <a:latin typeface="Arial" panose="020B0604020202020204" pitchFamily="34" charset="0"/>
                  <a:cs typeface="Arial" panose="020B0604020202020204" pitchFamily="34" charset="0"/>
                </a:rPr>
                <a:t>add_power_domain</a:t>
              </a:r>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PD1</a:t>
              </a:r>
              <a:endParaRPr lang="en-US" sz="1200" dirty="0">
                <a:solidFill>
                  <a:schemeClr val="bg1"/>
                </a:solidFill>
                <a:latin typeface="Arial" panose="020B0604020202020204" pitchFamily="34" charset="0"/>
                <a:cs typeface="Arial" panose="020B0604020202020204" pitchFamily="34" charset="0"/>
              </a:endParaRPr>
            </a:p>
            <a:p>
              <a:r>
                <a:rPr lang="en-US" sz="1200" dirty="0" err="1">
                  <a:solidFill>
                    <a:schemeClr val="bg1"/>
                  </a:solidFill>
                  <a:latin typeface="Arial" panose="020B0604020202020204" pitchFamily="34" charset="0"/>
                  <a:cs typeface="Arial" panose="020B0604020202020204" pitchFamily="34" charset="0"/>
                </a:rPr>
                <a:t>add_power_domain</a:t>
              </a:r>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PD2</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p>
            <a:p>
              <a:r>
                <a:rPr lang="en-US" sz="1200" dirty="0" err="1">
                  <a:solidFill>
                    <a:schemeClr val="bg1"/>
                  </a:solidFill>
                  <a:latin typeface="Arial" panose="020B0604020202020204" pitchFamily="34" charset="0"/>
                  <a:cs typeface="Arial" panose="020B0604020202020204" pitchFamily="34" charset="0"/>
                </a:rPr>
                <a:t>add_host</a:t>
              </a:r>
              <a:r>
                <a:rPr lang="en-US" sz="1200" dirty="0">
                  <a:solidFill>
                    <a:schemeClr val="bg1"/>
                  </a:solidFill>
                  <a:latin typeface="Arial" panose="020B0604020202020204" pitchFamily="34" charset="0"/>
                  <a:cs typeface="Arial" panose="020B0604020202020204" pitchFamily="34" charset="0"/>
                </a:rPr>
                <a:t> m0 </a:t>
              </a:r>
              <a:r>
                <a:rPr lang="en-US" sz="1200" dirty="0" smtClean="0">
                  <a:solidFill>
                    <a:schemeClr val="bg1"/>
                  </a:solidFill>
                  <a:latin typeface="Arial" panose="020B0604020202020204" pitchFamily="34" charset="0"/>
                  <a:cs typeface="Arial" panose="020B0604020202020204" pitchFamily="34" charset="0"/>
                </a:rPr>
                <a:t>…….</a:t>
              </a:r>
              <a:endParaRPr lang="en-US" sz="1200" dirty="0">
                <a:solidFill>
                  <a:schemeClr val="bg1"/>
                </a:solidFill>
                <a:latin typeface="Arial" panose="020B0604020202020204" pitchFamily="34" charset="0"/>
                <a:cs typeface="Arial" panose="020B0604020202020204" pitchFamily="34" charset="0"/>
              </a:endParaRPr>
            </a:p>
            <a:p>
              <a:r>
                <a:rPr lang="en-US" sz="1200" dirty="0" err="1" smtClean="0">
                  <a:solidFill>
                    <a:schemeClr val="bg1"/>
                  </a:solidFill>
                  <a:latin typeface="Arial" panose="020B0604020202020204" pitchFamily="34" charset="0"/>
                  <a:cs typeface="Arial" panose="020B0604020202020204" pitchFamily="34" charset="0"/>
                </a:rPr>
                <a:t>add_traffic</a:t>
              </a:r>
              <a:r>
                <a:rPr lang="en-US" sz="1200" dirty="0" smtClean="0">
                  <a:solidFill>
                    <a:schemeClr val="bg1"/>
                  </a:solidFill>
                  <a:latin typeface="Arial" panose="020B0604020202020204" pitchFamily="34" charset="0"/>
                  <a:cs typeface="Arial" panose="020B0604020202020204" pitchFamily="34" charset="0"/>
                </a:rPr>
                <a:t> ………</a:t>
              </a:r>
            </a:p>
            <a:p>
              <a:r>
                <a:rPr lang="en-US" sz="1200" dirty="0" err="1" smtClean="0">
                  <a:solidFill>
                    <a:schemeClr val="bg1"/>
                  </a:solidFill>
                  <a:latin typeface="Arial" panose="020B0604020202020204" pitchFamily="34" charset="0"/>
                  <a:cs typeface="Arial" panose="020B0604020202020204" pitchFamily="34" charset="0"/>
                </a:rPr>
                <a:t>add_range</a:t>
              </a:r>
              <a:r>
                <a:rPr lang="en-US" sz="1200" dirty="0" smtClean="0">
                  <a:solidFill>
                    <a:schemeClr val="bg1"/>
                  </a:solidFill>
                  <a:latin typeface="Arial" panose="020B0604020202020204" pitchFamily="34" charset="0"/>
                  <a:cs typeface="Arial" panose="020B0604020202020204" pitchFamily="34" charset="0"/>
                </a:rPr>
                <a:t> ………</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p>
            <a:p>
              <a:r>
                <a:rPr lang="en-US" sz="1200" dirty="0" err="1" smtClean="0">
                  <a:solidFill>
                    <a:schemeClr val="bg1"/>
                  </a:solidFill>
                  <a:latin typeface="Arial" panose="020B0604020202020204" pitchFamily="34" charset="0"/>
                  <a:cs typeface="Arial" panose="020B0604020202020204" pitchFamily="34" charset="0"/>
                </a:rPr>
                <a:t>bridge_prop</a:t>
              </a:r>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m0/m </a:t>
              </a:r>
              <a:r>
                <a:rPr lang="en-US" sz="1200" dirty="0" err="1">
                  <a:solidFill>
                    <a:schemeClr val="bg1"/>
                  </a:solidFill>
                  <a:latin typeface="Arial" panose="020B0604020202020204" pitchFamily="34" charset="0"/>
                  <a:cs typeface="Arial" panose="020B0604020202020204" pitchFamily="34" charset="0"/>
                </a:rPr>
                <a:t>power_domain</a:t>
              </a:r>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PD0</a:t>
              </a:r>
              <a:endParaRPr lang="en-US" sz="1200" dirty="0">
                <a:solidFill>
                  <a:schemeClr val="bg1"/>
                </a:solidFill>
                <a:latin typeface="Arial" panose="020B0604020202020204" pitchFamily="34" charset="0"/>
                <a:cs typeface="Arial" panose="020B0604020202020204" pitchFamily="34" charset="0"/>
              </a:endParaRPr>
            </a:p>
            <a:p>
              <a:r>
                <a:rPr lang="en-US" sz="1200" dirty="0" err="1">
                  <a:solidFill>
                    <a:schemeClr val="bg1"/>
                  </a:solidFill>
                  <a:latin typeface="Arial" panose="020B0604020202020204" pitchFamily="34" charset="0"/>
                  <a:cs typeface="Arial" panose="020B0604020202020204" pitchFamily="34" charset="0"/>
                </a:rPr>
                <a:t>bridge_prop</a:t>
              </a:r>
              <a:r>
                <a:rPr lang="en-US" sz="1200" dirty="0">
                  <a:solidFill>
                    <a:schemeClr val="bg1"/>
                  </a:solidFill>
                  <a:latin typeface="Arial" panose="020B0604020202020204" pitchFamily="34" charset="0"/>
                  <a:cs typeface="Arial" panose="020B0604020202020204" pitchFamily="34" charset="0"/>
                </a:rPr>
                <a:t> s0/s </a:t>
              </a:r>
              <a:r>
                <a:rPr lang="en-US" sz="1200" dirty="0" err="1">
                  <a:solidFill>
                    <a:schemeClr val="bg1"/>
                  </a:solidFill>
                  <a:latin typeface="Arial" panose="020B0604020202020204" pitchFamily="34" charset="0"/>
                  <a:cs typeface="Arial" panose="020B0604020202020204" pitchFamily="34" charset="0"/>
                </a:rPr>
                <a:t>power_domain</a:t>
              </a:r>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PD1</a:t>
              </a:r>
            </a:p>
            <a:p>
              <a:r>
                <a:rPr lang="en-US" sz="1200" dirty="0" err="1" smtClean="0">
                  <a:solidFill>
                    <a:schemeClr val="bg1"/>
                  </a:solidFill>
                  <a:latin typeface="Arial" panose="020B0604020202020204" pitchFamily="34" charset="0"/>
                  <a:cs typeface="Arial" panose="020B0604020202020204" pitchFamily="34" charset="0"/>
                </a:rPr>
                <a:t>bridge_prop</a:t>
              </a:r>
              <a:r>
                <a:rPr lang="en-US" sz="1200" dirty="0" smtClean="0">
                  <a:solidFill>
                    <a:schemeClr val="bg1"/>
                  </a:solidFill>
                  <a:latin typeface="Arial" panose="020B0604020202020204" pitchFamily="34" charset="0"/>
                  <a:cs typeface="Arial" panose="020B0604020202020204" pitchFamily="34" charset="0"/>
                </a:rPr>
                <a:t> s0/s </a:t>
              </a:r>
              <a:r>
                <a:rPr lang="en-US" sz="1200" dirty="0" err="1" smtClean="0">
                  <a:solidFill>
                    <a:schemeClr val="bg1"/>
                  </a:solidFill>
                  <a:latin typeface="Arial" panose="020B0604020202020204" pitchFamily="34" charset="0"/>
                  <a:cs typeface="Arial" panose="020B0604020202020204" pitchFamily="34" charset="0"/>
                </a:rPr>
                <a:t>power_domain_host</a:t>
              </a:r>
              <a:r>
                <a:rPr lang="en-US" sz="1200" dirty="0" smtClean="0">
                  <a:solidFill>
                    <a:schemeClr val="bg1"/>
                  </a:solidFill>
                  <a:latin typeface="Arial" panose="020B0604020202020204" pitchFamily="34" charset="0"/>
                  <a:cs typeface="Arial" panose="020B0604020202020204" pitchFamily="34" charset="0"/>
                </a:rPr>
                <a:t> PD1</a:t>
              </a:r>
              <a:endParaRPr lang="en-US" sz="1200" dirty="0">
                <a:solidFill>
                  <a:schemeClr val="bg1"/>
                </a:solidFill>
                <a:latin typeface="Arial" panose="020B0604020202020204" pitchFamily="34" charset="0"/>
                <a:cs typeface="Arial" panose="020B0604020202020204" pitchFamily="34" charset="0"/>
              </a:endParaRPr>
            </a:p>
            <a:p>
              <a:r>
                <a:rPr lang="en-US" sz="1200" dirty="0" err="1">
                  <a:solidFill>
                    <a:schemeClr val="bg1"/>
                  </a:solidFill>
                  <a:latin typeface="Arial" panose="020B0604020202020204" pitchFamily="34" charset="0"/>
                  <a:cs typeface="Arial" panose="020B0604020202020204" pitchFamily="34" charset="0"/>
                </a:rPr>
                <a:t>bridge_prop</a:t>
              </a:r>
              <a:r>
                <a:rPr lang="en-US" sz="1200" dirty="0">
                  <a:solidFill>
                    <a:schemeClr val="bg1"/>
                  </a:solidFill>
                  <a:latin typeface="Arial" panose="020B0604020202020204" pitchFamily="34" charset="0"/>
                  <a:cs typeface="Arial" panose="020B0604020202020204" pitchFamily="34" charset="0"/>
                </a:rPr>
                <a:t> s1/s </a:t>
              </a:r>
              <a:r>
                <a:rPr lang="en-US" sz="1200" dirty="0" err="1">
                  <a:solidFill>
                    <a:schemeClr val="bg1"/>
                  </a:solidFill>
                  <a:latin typeface="Arial" panose="020B0604020202020204" pitchFamily="34" charset="0"/>
                  <a:cs typeface="Arial" panose="020B0604020202020204" pitchFamily="34" charset="0"/>
                </a:rPr>
                <a:t>power_domain</a:t>
              </a:r>
              <a:r>
                <a:rPr lang="en-US" sz="1200" dirty="0">
                  <a:solidFill>
                    <a:schemeClr val="bg1"/>
                  </a:solidFill>
                  <a:latin typeface="Arial" panose="020B0604020202020204" pitchFamily="34" charset="0"/>
                  <a:cs typeface="Arial" panose="020B0604020202020204" pitchFamily="34" charset="0"/>
                </a:rPr>
                <a:t> </a:t>
              </a:r>
              <a:r>
                <a:rPr lang="en-US" sz="1200" dirty="0" smtClean="0">
                  <a:solidFill>
                    <a:schemeClr val="bg1"/>
                  </a:solidFill>
                  <a:latin typeface="Arial" panose="020B0604020202020204" pitchFamily="34" charset="0"/>
                  <a:cs typeface="Arial" panose="020B0604020202020204" pitchFamily="34" charset="0"/>
                </a:rPr>
                <a:t>PD2</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p>
            <a:p>
              <a:r>
                <a:rPr lang="en-US" sz="1200" dirty="0" err="1" smtClean="0">
                  <a:solidFill>
                    <a:schemeClr val="bg1"/>
                  </a:solidFill>
                  <a:latin typeface="Arial" panose="020B0604020202020204" pitchFamily="34" charset="0"/>
                  <a:cs typeface="Arial" panose="020B0604020202020204" pitchFamily="34" charset="0"/>
                </a:rPr>
                <a:t>add_power_profile</a:t>
              </a:r>
              <a:r>
                <a:rPr lang="en-US" sz="1200" dirty="0" smtClean="0">
                  <a:solidFill>
                    <a:schemeClr val="bg1"/>
                  </a:solidFill>
                  <a:latin typeface="Arial" panose="020B0604020202020204" pitchFamily="34" charset="0"/>
                  <a:cs typeface="Arial" panose="020B0604020202020204" pitchFamily="34" charset="0"/>
                </a:rPr>
                <a:t> </a:t>
              </a:r>
              <a:r>
                <a:rPr lang="en-US" sz="1200" dirty="0">
                  <a:solidFill>
                    <a:schemeClr val="bg1"/>
                  </a:solidFill>
                  <a:latin typeface="Arial" panose="020B0604020202020204" pitchFamily="34" charset="0"/>
                  <a:cs typeface="Arial" panose="020B0604020202020204" pitchFamily="34" charset="0"/>
                </a:rPr>
                <a:t>m0_s0 </a:t>
              </a:r>
              <a:r>
                <a:rPr lang="en-US" sz="1200" dirty="0" smtClean="0">
                  <a:solidFill>
                    <a:schemeClr val="bg1"/>
                  </a:solidFill>
                  <a:latin typeface="Arial" panose="020B0604020202020204" pitchFamily="34" charset="0"/>
                  <a:cs typeface="Arial" panose="020B0604020202020204" pitchFamily="34" charset="0"/>
                </a:rPr>
                <a:t>PD0@ON  PD1@ON</a:t>
              </a:r>
              <a:endParaRPr lang="en-US" sz="1200" dirty="0">
                <a:solidFill>
                  <a:schemeClr val="bg1"/>
                </a:solidFill>
                <a:latin typeface="Arial" panose="020B0604020202020204" pitchFamily="34" charset="0"/>
                <a:cs typeface="Arial" panose="020B0604020202020204" pitchFamily="34" charset="0"/>
              </a:endParaRPr>
            </a:p>
            <a:p>
              <a:r>
                <a:rPr lang="en-US" sz="1200" dirty="0" err="1">
                  <a:solidFill>
                    <a:schemeClr val="bg1"/>
                  </a:solidFill>
                  <a:latin typeface="Arial" panose="020B0604020202020204" pitchFamily="34" charset="0"/>
                  <a:cs typeface="Arial" panose="020B0604020202020204" pitchFamily="34" charset="0"/>
                </a:rPr>
                <a:t>add_power_profile</a:t>
              </a:r>
              <a:r>
                <a:rPr lang="en-US" sz="1200" dirty="0">
                  <a:solidFill>
                    <a:schemeClr val="bg1"/>
                  </a:solidFill>
                  <a:latin typeface="Arial" panose="020B0604020202020204" pitchFamily="34" charset="0"/>
                  <a:cs typeface="Arial" panose="020B0604020202020204" pitchFamily="34" charset="0"/>
                </a:rPr>
                <a:t> m0_s1 </a:t>
              </a:r>
              <a:r>
                <a:rPr lang="en-US" sz="1200" dirty="0" smtClean="0">
                  <a:solidFill>
                    <a:schemeClr val="bg1"/>
                  </a:solidFill>
                  <a:latin typeface="Arial" panose="020B0604020202020204" pitchFamily="34" charset="0"/>
                  <a:cs typeface="Arial" panose="020B0604020202020204" pitchFamily="34" charset="0"/>
                </a:rPr>
                <a:t>PD0@ON  PD2@ON</a:t>
              </a:r>
              <a:endParaRPr lang="en-US" sz="1200" dirty="0">
                <a:solidFill>
                  <a:schemeClr val="bg1"/>
                </a:solidFill>
                <a:latin typeface="Arial" panose="020B0604020202020204" pitchFamily="34" charset="0"/>
                <a:cs typeface="Arial" panose="020B0604020202020204" pitchFamily="34" charset="0"/>
              </a:endParaRPr>
            </a:p>
            <a:p>
              <a:r>
                <a:rPr lang="en-US" sz="1200" dirty="0" err="1">
                  <a:solidFill>
                    <a:schemeClr val="bg1"/>
                  </a:solidFill>
                  <a:latin typeface="Arial" panose="020B0604020202020204" pitchFamily="34" charset="0"/>
                  <a:cs typeface="Arial" panose="020B0604020202020204" pitchFamily="34" charset="0"/>
                </a:rPr>
                <a:t>add_power_profile</a:t>
              </a:r>
              <a:r>
                <a:rPr lang="en-US" sz="1200" dirty="0">
                  <a:solidFill>
                    <a:schemeClr val="bg1"/>
                  </a:solidFill>
                  <a:latin typeface="Arial" panose="020B0604020202020204" pitchFamily="34" charset="0"/>
                  <a:cs typeface="Arial" panose="020B0604020202020204" pitchFamily="34" charset="0"/>
                </a:rPr>
                <a:t> s0_s1 </a:t>
              </a:r>
              <a:r>
                <a:rPr lang="en-US" sz="1200" dirty="0" smtClean="0">
                  <a:solidFill>
                    <a:schemeClr val="bg1"/>
                  </a:solidFill>
                  <a:latin typeface="Arial" panose="020B0604020202020204" pitchFamily="34" charset="0"/>
                  <a:cs typeface="Arial" panose="020B0604020202020204" pitchFamily="34" charset="0"/>
                </a:rPr>
                <a:t> PD1@ON  PD2@ON</a:t>
              </a:r>
              <a:endParaRPr lang="en-US" sz="1200" dirty="0">
                <a:solidFill>
                  <a:schemeClr val="bg1"/>
                </a:solidFill>
                <a:latin typeface="Arial" panose="020B0604020202020204" pitchFamily="34" charset="0"/>
                <a:cs typeface="Arial" panose="020B0604020202020204" pitchFamily="34" charset="0"/>
              </a:endParaRPr>
            </a:p>
            <a:p>
              <a:r>
                <a:rPr lang="en-US" sz="1200" dirty="0">
                  <a:solidFill>
                    <a:schemeClr val="bg1"/>
                  </a:solidFill>
                  <a:latin typeface="Arial" panose="020B0604020202020204" pitchFamily="34" charset="0"/>
                  <a:cs typeface="Arial" panose="020B0604020202020204" pitchFamily="34" charset="0"/>
                </a:rPr>
                <a:t> </a:t>
              </a:r>
            </a:p>
            <a:p>
              <a:r>
                <a:rPr lang="en-US" sz="1200" dirty="0">
                  <a:solidFill>
                    <a:schemeClr val="bg1"/>
                  </a:solidFill>
                  <a:latin typeface="Arial" panose="020B0604020202020204" pitchFamily="34" charset="0"/>
                  <a:cs typeface="Arial" panose="020B0604020202020204" pitchFamily="34" charset="0"/>
                </a:rPr>
                <a:t>map</a:t>
              </a:r>
            </a:p>
            <a:p>
              <a:r>
                <a:rPr lang="en-US" sz="1200" dirty="0" err="1">
                  <a:solidFill>
                    <a:schemeClr val="bg1"/>
                  </a:solidFill>
                  <a:latin typeface="Arial" panose="020B0604020202020204" pitchFamily="34" charset="0"/>
                  <a:cs typeface="Arial" panose="020B0604020202020204" pitchFamily="34" charset="0"/>
                </a:rPr>
                <a:t>tune_power</a:t>
              </a:r>
              <a:r>
                <a:rPr lang="en-US" sz="1200" dirty="0">
                  <a:solidFill>
                    <a:schemeClr val="bg1"/>
                  </a:solidFill>
                  <a:latin typeface="Arial" panose="020B0604020202020204" pitchFamily="34" charset="0"/>
                  <a:cs typeface="Arial" panose="020B0604020202020204" pitchFamily="34" charset="0"/>
                </a:rPr>
                <a:t> 1 1 </a:t>
              </a:r>
            </a:p>
            <a:p>
              <a:r>
                <a:rPr lang="en-US" sz="1200" dirty="0" err="1" smtClean="0">
                  <a:solidFill>
                    <a:schemeClr val="bg1"/>
                  </a:solidFill>
                  <a:latin typeface="Arial" panose="020B0604020202020204" pitchFamily="34" charset="0"/>
                  <a:cs typeface="Arial" panose="020B0604020202020204" pitchFamily="34" charset="0"/>
                </a:rPr>
                <a:t>gen_ip</a:t>
              </a:r>
              <a:endParaRPr lang="en-US" sz="1200"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1452467" y="2156174"/>
              <a:ext cx="3362130" cy="661671"/>
            </a:xfrm>
            <a:prstGeom prst="rect">
              <a:avLst/>
            </a:prstGeom>
            <a:noFill/>
            <a:ln>
              <a:solidFill>
                <a:schemeClr val="bg1">
                  <a:lumMod val="8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16" name="Rectangle 15"/>
            <p:cNvSpPr/>
            <p:nvPr/>
          </p:nvSpPr>
          <p:spPr>
            <a:xfrm>
              <a:off x="1452467" y="1508452"/>
              <a:ext cx="3362130" cy="539895"/>
            </a:xfrm>
            <a:prstGeom prst="rect">
              <a:avLst/>
            </a:prstGeom>
            <a:noFill/>
            <a:ln>
              <a:solidFill>
                <a:schemeClr val="bg1">
                  <a:lumMod val="8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17" name="Line Callout 2 16"/>
            <p:cNvSpPr/>
            <p:nvPr/>
          </p:nvSpPr>
          <p:spPr>
            <a:xfrm>
              <a:off x="6022912" y="1150585"/>
              <a:ext cx="4203440" cy="637401"/>
            </a:xfrm>
            <a:prstGeom prst="borderCallout2">
              <a:avLst>
                <a:gd name="adj1" fmla="val 43975"/>
                <a:gd name="adj2" fmla="val -163"/>
                <a:gd name="adj3" fmla="val 54943"/>
                <a:gd name="adj4" fmla="val -8772"/>
                <a:gd name="adj5" fmla="val 104483"/>
                <a:gd name="adj6" fmla="val -28087"/>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18" name="TextBox 17"/>
            <p:cNvSpPr txBox="1"/>
            <p:nvPr/>
          </p:nvSpPr>
          <p:spPr>
            <a:xfrm>
              <a:off x="6022911" y="1109758"/>
              <a:ext cx="4203441" cy="646331"/>
            </a:xfrm>
            <a:prstGeom prst="rect">
              <a:avLst/>
            </a:prstGeom>
            <a:noFill/>
          </p:spPr>
          <p:txBody>
            <a:bodyPr wrap="square" rtlCol="0">
              <a:spAutoFit/>
            </a:bodyPr>
            <a:lstStyle/>
            <a:p>
              <a:pPr algn="just"/>
              <a:r>
                <a:rPr lang="en-US" dirty="0" smtClean="0">
                  <a:solidFill>
                    <a:schemeClr val="bg1"/>
                  </a:solidFill>
                  <a:latin typeface="Arial" panose="020B0604020202020204" pitchFamily="34" charset="0"/>
                  <a:cs typeface="Arial" panose="020B0604020202020204" pitchFamily="34" charset="0"/>
                </a:rPr>
                <a:t>Low </a:t>
              </a:r>
              <a:r>
                <a:rPr lang="en-US" dirty="0">
                  <a:solidFill>
                    <a:schemeClr val="bg1"/>
                  </a:solidFill>
                  <a:latin typeface="Arial" panose="020B0604020202020204" pitchFamily="34" charset="0"/>
                  <a:cs typeface="Arial" panose="020B0604020202020204" pitchFamily="34" charset="0"/>
                </a:rPr>
                <a:t>power features will be enabled and controlled by </a:t>
              </a:r>
              <a:r>
                <a:rPr lang="en-US" dirty="0" smtClean="0">
                  <a:solidFill>
                    <a:schemeClr val="bg1"/>
                  </a:solidFill>
                  <a:latin typeface="Arial" panose="020B0604020202020204" pitchFamily="34" charset="0"/>
                  <a:cs typeface="Arial" panose="020B0604020202020204" pitchFamily="34" charset="0"/>
                </a:rPr>
                <a:t>REGBUS layer.</a:t>
              </a:r>
              <a:endParaRPr lang="en-US" dirty="0">
                <a:solidFill>
                  <a:schemeClr val="bg1"/>
                </a:solidFill>
                <a:latin typeface="Arial" panose="020B0604020202020204" pitchFamily="34" charset="0"/>
                <a:cs typeface="Arial" panose="020B0604020202020204" pitchFamily="34" charset="0"/>
              </a:endParaRPr>
            </a:p>
          </p:txBody>
        </p:sp>
        <p:sp>
          <p:nvSpPr>
            <p:cNvPr id="19" name="Line Callout 2 18"/>
            <p:cNvSpPr/>
            <p:nvPr/>
          </p:nvSpPr>
          <p:spPr>
            <a:xfrm>
              <a:off x="6022911" y="1860697"/>
              <a:ext cx="4203441" cy="653903"/>
            </a:xfrm>
            <a:prstGeom prst="borderCallout2">
              <a:avLst>
                <a:gd name="adj1" fmla="val 43975"/>
                <a:gd name="adj2" fmla="val -163"/>
                <a:gd name="adj3" fmla="val 48362"/>
                <a:gd name="adj4" fmla="val -7601"/>
                <a:gd name="adj5" fmla="val 96295"/>
                <a:gd name="adj6" fmla="val -28682"/>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20" name="TextBox 19"/>
            <p:cNvSpPr txBox="1"/>
            <p:nvPr/>
          </p:nvSpPr>
          <p:spPr>
            <a:xfrm>
              <a:off x="6022912" y="1868269"/>
              <a:ext cx="4203440" cy="646331"/>
            </a:xfrm>
            <a:prstGeom prst="rect">
              <a:avLst/>
            </a:prstGeom>
            <a:noFill/>
          </p:spPr>
          <p:txBody>
            <a:bodyPr wrap="square" rtlCol="0">
              <a:spAutoFit/>
            </a:bodyPr>
            <a:lstStyle/>
            <a:p>
              <a:pPr algn="just"/>
              <a:r>
                <a:rPr lang="en-US" dirty="0" smtClean="0">
                  <a:solidFill>
                    <a:schemeClr val="bg1"/>
                  </a:solidFill>
                  <a:latin typeface="Arial" panose="020B0604020202020204" pitchFamily="34" charset="0"/>
                  <a:cs typeface="Arial" panose="020B0604020202020204" pitchFamily="34" charset="0"/>
                </a:rPr>
                <a:t>Creates new power domains for </a:t>
              </a:r>
              <a:r>
                <a:rPr lang="en-US" dirty="0" err="1" smtClean="0">
                  <a:solidFill>
                    <a:schemeClr val="bg1"/>
                  </a:solidFill>
                  <a:latin typeface="Arial" panose="020B0604020202020204" pitchFamily="34" charset="0"/>
                  <a:cs typeface="Arial" panose="020B0604020202020204" pitchFamily="34" charset="0"/>
                </a:rPr>
                <a:t>NoC</a:t>
              </a:r>
              <a:r>
                <a:rPr lang="en-US" dirty="0" smtClean="0">
                  <a:solidFill>
                    <a:schemeClr val="bg1"/>
                  </a:solidFill>
                  <a:latin typeface="Arial" panose="020B0604020202020204" pitchFamily="34" charset="0"/>
                  <a:cs typeface="Arial" panose="020B0604020202020204" pitchFamily="34" charset="0"/>
                </a:rPr>
                <a:t> elements.</a:t>
              </a:r>
              <a:endParaRPr lang="en-US" dirty="0">
                <a:solidFill>
                  <a:schemeClr val="bg1"/>
                </a:solidFill>
                <a:latin typeface="Arial" panose="020B0604020202020204" pitchFamily="34" charset="0"/>
                <a:cs typeface="Arial" panose="020B0604020202020204" pitchFamily="34" charset="0"/>
              </a:endParaRPr>
            </a:p>
          </p:txBody>
        </p:sp>
        <p:sp>
          <p:nvSpPr>
            <p:cNvPr id="21" name="Line Callout 2 20"/>
            <p:cNvSpPr/>
            <p:nvPr/>
          </p:nvSpPr>
          <p:spPr>
            <a:xfrm>
              <a:off x="6022912" y="2743200"/>
              <a:ext cx="4203440" cy="914769"/>
            </a:xfrm>
            <a:prstGeom prst="borderCallout2">
              <a:avLst>
                <a:gd name="adj1" fmla="val 43975"/>
                <a:gd name="adj2" fmla="val -163"/>
                <a:gd name="adj3" fmla="val 48362"/>
                <a:gd name="adj4" fmla="val -7601"/>
                <a:gd name="adj5" fmla="val 132622"/>
                <a:gd name="adj6" fmla="val -28389"/>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22" name="TextBox 21"/>
            <p:cNvSpPr txBox="1"/>
            <p:nvPr/>
          </p:nvSpPr>
          <p:spPr>
            <a:xfrm>
              <a:off x="6022912" y="2734639"/>
              <a:ext cx="4203440" cy="923330"/>
            </a:xfrm>
            <a:prstGeom prst="rect">
              <a:avLst/>
            </a:prstGeom>
            <a:noFill/>
          </p:spPr>
          <p:txBody>
            <a:bodyPr wrap="square" rtlCol="0">
              <a:spAutoFit/>
            </a:bodyPr>
            <a:lstStyle/>
            <a:p>
              <a:pPr algn="just"/>
              <a:r>
                <a:rPr lang="en-US" dirty="0" smtClean="0">
                  <a:solidFill>
                    <a:schemeClr val="bg1"/>
                  </a:solidFill>
                  <a:latin typeface="Arial" panose="020B0604020202020204" pitchFamily="34" charset="0"/>
                  <a:cs typeface="Arial" panose="020B0604020202020204" pitchFamily="34" charset="0"/>
                </a:rPr>
                <a:t>Assign created power domains to </a:t>
              </a:r>
              <a:r>
                <a:rPr lang="en-US" dirty="0" err="1" smtClean="0">
                  <a:solidFill>
                    <a:schemeClr val="bg1"/>
                  </a:solidFill>
                  <a:latin typeface="Arial" panose="020B0604020202020204" pitchFamily="34" charset="0"/>
                  <a:cs typeface="Arial" panose="020B0604020202020204" pitchFamily="34" charset="0"/>
                </a:rPr>
                <a:t>NoC</a:t>
              </a:r>
              <a:r>
                <a:rPr lang="en-US" dirty="0" smtClean="0">
                  <a:solidFill>
                    <a:schemeClr val="bg1"/>
                  </a:solidFill>
                  <a:latin typeface="Arial" panose="020B0604020202020204" pitchFamily="34" charset="0"/>
                  <a:cs typeface="Arial" panose="020B0604020202020204" pitchFamily="34" charset="0"/>
                </a:rPr>
                <a:t> bridges. </a:t>
              </a:r>
              <a:r>
                <a:rPr lang="en-US" dirty="0">
                  <a:solidFill>
                    <a:schemeClr val="bg1"/>
                  </a:solidFill>
                  <a:latin typeface="Arial" panose="020B0604020202020204" pitchFamily="34" charset="0"/>
                  <a:cs typeface="Arial" panose="020B0604020202020204" pitchFamily="34" charset="0"/>
                </a:rPr>
                <a:t>H</a:t>
              </a:r>
              <a:r>
                <a:rPr lang="en-US" dirty="0" smtClean="0">
                  <a:solidFill>
                    <a:schemeClr val="bg1"/>
                  </a:solidFill>
                  <a:latin typeface="Arial" panose="020B0604020202020204" pitchFamily="34" charset="0"/>
                  <a:cs typeface="Arial" panose="020B0604020202020204" pitchFamily="34" charset="0"/>
                </a:rPr>
                <a:t>ost power domain can be set same as bridge.</a:t>
              </a:r>
              <a:endParaRPr lang="en-US" dirty="0">
                <a:solidFill>
                  <a:schemeClr val="bg1"/>
                </a:solidFill>
                <a:latin typeface="Arial" panose="020B0604020202020204" pitchFamily="34" charset="0"/>
                <a:cs typeface="Arial" panose="020B0604020202020204" pitchFamily="34" charset="0"/>
              </a:endParaRPr>
            </a:p>
          </p:txBody>
        </p:sp>
        <p:sp>
          <p:nvSpPr>
            <p:cNvPr id="23" name="Rectangle 22"/>
            <p:cNvSpPr/>
            <p:nvPr/>
          </p:nvSpPr>
          <p:spPr>
            <a:xfrm>
              <a:off x="1442949" y="3586866"/>
              <a:ext cx="3371648" cy="826514"/>
            </a:xfrm>
            <a:prstGeom prst="rect">
              <a:avLst/>
            </a:prstGeom>
            <a:noFill/>
            <a:ln>
              <a:solidFill>
                <a:schemeClr val="bg1">
                  <a:lumMod val="8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24" name="Rectangle 23"/>
            <p:cNvSpPr/>
            <p:nvPr/>
          </p:nvSpPr>
          <p:spPr>
            <a:xfrm>
              <a:off x="1433805" y="4534114"/>
              <a:ext cx="3380792" cy="620294"/>
            </a:xfrm>
            <a:prstGeom prst="rect">
              <a:avLst/>
            </a:prstGeom>
            <a:noFill/>
            <a:ln>
              <a:solidFill>
                <a:schemeClr val="bg1">
                  <a:lumMod val="8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25" name="Line Callout 2 24"/>
            <p:cNvSpPr/>
            <p:nvPr/>
          </p:nvSpPr>
          <p:spPr>
            <a:xfrm>
              <a:off x="6032056" y="4038600"/>
              <a:ext cx="4194296" cy="923330"/>
            </a:xfrm>
            <a:prstGeom prst="borderCallout2">
              <a:avLst>
                <a:gd name="adj1" fmla="val 43975"/>
                <a:gd name="adj2" fmla="val -163"/>
                <a:gd name="adj3" fmla="val 46609"/>
                <a:gd name="adj4" fmla="val -7811"/>
                <a:gd name="adj5" fmla="val 85894"/>
                <a:gd name="adj6" fmla="val -29223"/>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26" name="TextBox 25"/>
            <p:cNvSpPr txBox="1"/>
            <p:nvPr/>
          </p:nvSpPr>
          <p:spPr>
            <a:xfrm>
              <a:off x="6032056" y="4038600"/>
              <a:ext cx="4194296" cy="923330"/>
            </a:xfrm>
            <a:prstGeom prst="rect">
              <a:avLst/>
            </a:prstGeom>
            <a:noFill/>
          </p:spPr>
          <p:txBody>
            <a:bodyPr wrap="square" rtlCol="0">
              <a:spAutoFit/>
            </a:bodyPr>
            <a:lstStyle/>
            <a:p>
              <a:pPr algn="just"/>
              <a:r>
                <a:rPr lang="en-US" dirty="0" smtClean="0">
                  <a:solidFill>
                    <a:schemeClr val="bg1"/>
                  </a:solidFill>
                  <a:latin typeface="Arial" panose="020B0604020202020204" pitchFamily="34" charset="0"/>
                  <a:cs typeface="Arial" panose="020B0604020202020204" pitchFamily="34" charset="0"/>
                </a:rPr>
                <a:t>Creates power mode conditions or power state tables. Only bridge power profiles are added.</a:t>
              </a:r>
              <a:endParaRPr lang="en-US" dirty="0">
                <a:solidFill>
                  <a:schemeClr val="bg1"/>
                </a:solidFill>
                <a:latin typeface="Arial" panose="020B0604020202020204" pitchFamily="34" charset="0"/>
                <a:cs typeface="Arial" panose="020B0604020202020204" pitchFamily="34" charset="0"/>
              </a:endParaRPr>
            </a:p>
          </p:txBody>
        </p:sp>
        <p:sp>
          <p:nvSpPr>
            <p:cNvPr id="27" name="Line Callout 2 26"/>
            <p:cNvSpPr/>
            <p:nvPr/>
          </p:nvSpPr>
          <p:spPr>
            <a:xfrm>
              <a:off x="6022912" y="5242840"/>
              <a:ext cx="4203440" cy="728506"/>
            </a:xfrm>
            <a:prstGeom prst="borderCallout2">
              <a:avLst>
                <a:gd name="adj1" fmla="val 43975"/>
                <a:gd name="adj2" fmla="val -163"/>
                <a:gd name="adj3" fmla="val 38378"/>
                <a:gd name="adj4" fmla="val -11133"/>
                <a:gd name="adj5" fmla="val 41235"/>
                <a:gd name="adj6" fmla="val -28834"/>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sp>
          <p:nvSpPr>
            <p:cNvPr id="28" name="TextBox 27"/>
            <p:cNvSpPr txBox="1"/>
            <p:nvPr/>
          </p:nvSpPr>
          <p:spPr>
            <a:xfrm>
              <a:off x="6053392" y="5292548"/>
              <a:ext cx="4070324" cy="646331"/>
            </a:xfrm>
            <a:prstGeom prst="rect">
              <a:avLst/>
            </a:prstGeom>
            <a:noFill/>
          </p:spPr>
          <p:txBody>
            <a:bodyPr wrap="square" rtlCol="0">
              <a:spAutoFit/>
            </a:bodyPr>
            <a:lstStyle/>
            <a:p>
              <a:pPr algn="just"/>
              <a:r>
                <a:rPr lang="en-US" dirty="0" smtClean="0">
                  <a:solidFill>
                    <a:schemeClr val="bg1"/>
                  </a:solidFill>
                  <a:latin typeface="Arial" panose="020B0604020202020204" pitchFamily="34" charset="0"/>
                  <a:cs typeface="Arial" panose="020B0604020202020204" pitchFamily="34" charset="0"/>
                </a:rPr>
                <a:t>Assigns </a:t>
              </a:r>
              <a:r>
                <a:rPr lang="en-US" dirty="0">
                  <a:solidFill>
                    <a:schemeClr val="bg1"/>
                  </a:solidFill>
                  <a:latin typeface="Arial" panose="020B0604020202020204" pitchFamily="34" charset="0"/>
                  <a:cs typeface="Arial" panose="020B0604020202020204" pitchFamily="34" charset="0"/>
                </a:rPr>
                <a:t>power domains to routers and links based on the power profile </a:t>
              </a:r>
              <a:r>
                <a:rPr lang="en-US" dirty="0" smtClean="0">
                  <a:solidFill>
                    <a:schemeClr val="bg1"/>
                  </a:solidFill>
                  <a:latin typeface="Arial" panose="020B0604020202020204" pitchFamily="34" charset="0"/>
                  <a:cs typeface="Arial" panose="020B0604020202020204" pitchFamily="34" charset="0"/>
                </a:rPr>
                <a:t>info.</a:t>
              </a:r>
              <a:endParaRPr lang="en-US" dirty="0">
                <a:solidFill>
                  <a:schemeClr val="bg1"/>
                </a:solidFill>
                <a:latin typeface="Arial" panose="020B0604020202020204" pitchFamily="34" charset="0"/>
                <a:cs typeface="Arial" panose="020B0604020202020204" pitchFamily="34" charset="0"/>
              </a:endParaRPr>
            </a:p>
          </p:txBody>
        </p:sp>
        <p:sp>
          <p:nvSpPr>
            <p:cNvPr id="29" name="Rectangle 28"/>
            <p:cNvSpPr/>
            <p:nvPr/>
          </p:nvSpPr>
          <p:spPr>
            <a:xfrm>
              <a:off x="1443136" y="5451433"/>
              <a:ext cx="3371461" cy="193587"/>
            </a:xfrm>
            <a:prstGeom prst="rect">
              <a:avLst/>
            </a:prstGeom>
            <a:noFill/>
            <a:ln>
              <a:solidFill>
                <a:schemeClr val="bg1">
                  <a:lumMod val="8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7678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42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 name="Title 2"/>
          <p:cNvSpPr>
            <a:spLocks noGrp="1"/>
          </p:cNvSpPr>
          <p:nvPr>
            <p:ph type="title"/>
          </p:nvPr>
        </p:nvSpPr>
        <p:spPr/>
        <p:txBody>
          <a:bodyPr>
            <a:noAutofit/>
          </a:bodyPr>
          <a:lstStyle/>
          <a:p>
            <a:r>
              <a:rPr lang="en-US" dirty="0" smtClean="0"/>
              <a:t>CPF Generation</a:t>
            </a:r>
            <a:endParaRPr lang="en-US" sz="2400" dirty="0"/>
          </a:p>
        </p:txBody>
      </p:sp>
      <p:sp>
        <p:nvSpPr>
          <p:cNvPr id="5" name="TextBox 4"/>
          <p:cNvSpPr txBox="1"/>
          <p:nvPr/>
        </p:nvSpPr>
        <p:spPr bwMode="auto">
          <a:xfrm>
            <a:off x="793093" y="1278294"/>
            <a:ext cx="9960766" cy="4370427"/>
          </a:xfrm>
          <a:prstGeom prst="rect">
            <a:avLst/>
          </a:prstGeom>
          <a:noFill/>
          <a:ln w="9525">
            <a:noFill/>
            <a:miter lim="800000"/>
            <a:headEnd/>
            <a:tailEnd/>
          </a:ln>
        </p:spPr>
        <p:txBody>
          <a:bodyPr wrap="square" rtlCol="0">
            <a:spAutoFit/>
          </a:bodyPr>
          <a:lstStyle/>
          <a:p>
            <a:pPr marL="342900" indent="-342900">
              <a:buFont typeface="Wingdings" panose="05000000000000000000" pitchFamily="2" charset="2"/>
              <a:buChar char="Ø"/>
            </a:pPr>
            <a:r>
              <a:rPr lang="en-US" sz="2000" dirty="0">
                <a:solidFill>
                  <a:schemeClr val="bg1"/>
                </a:solidFill>
                <a:latin typeface="DIN"/>
              </a:rPr>
              <a:t>Hierarchical CPFs (</a:t>
            </a:r>
            <a:r>
              <a:rPr lang="en-US" sz="2000" dirty="0" smtClean="0">
                <a:solidFill>
                  <a:schemeClr val="bg1"/>
                </a:solidFill>
                <a:latin typeface="DIN"/>
              </a:rPr>
              <a:t>v1.1</a:t>
            </a:r>
            <a:r>
              <a:rPr lang="en-US" sz="2000" dirty="0">
                <a:solidFill>
                  <a:schemeClr val="bg1"/>
                </a:solidFill>
                <a:latin typeface="DIN"/>
              </a:rPr>
              <a:t>) </a:t>
            </a:r>
            <a:r>
              <a:rPr lang="en-US" sz="2000" dirty="0" smtClean="0">
                <a:solidFill>
                  <a:schemeClr val="bg1"/>
                </a:solidFill>
                <a:latin typeface="DIN"/>
              </a:rPr>
              <a:t>generated with </a:t>
            </a:r>
            <a:r>
              <a:rPr lang="en-US" sz="2000" b="1" dirty="0" smtClean="0">
                <a:solidFill>
                  <a:schemeClr val="bg1"/>
                </a:solidFill>
                <a:latin typeface="DIN"/>
              </a:rPr>
              <a:t>COMPLETE</a:t>
            </a:r>
            <a:r>
              <a:rPr lang="en-US" sz="2000" dirty="0" smtClean="0">
                <a:solidFill>
                  <a:schemeClr val="bg1"/>
                </a:solidFill>
                <a:latin typeface="DIN"/>
              </a:rPr>
              <a:t> power </a:t>
            </a:r>
            <a:r>
              <a:rPr lang="en-US" sz="2000" dirty="0">
                <a:solidFill>
                  <a:schemeClr val="bg1"/>
                </a:solidFill>
                <a:latin typeface="DIN"/>
              </a:rPr>
              <a:t>i</a:t>
            </a:r>
            <a:r>
              <a:rPr lang="en-US" sz="2000" dirty="0" smtClean="0">
                <a:solidFill>
                  <a:schemeClr val="bg1"/>
                </a:solidFill>
                <a:latin typeface="DIN"/>
              </a:rPr>
              <a:t>ntent </a:t>
            </a:r>
            <a:r>
              <a:rPr lang="en-US" sz="2000" dirty="0">
                <a:solidFill>
                  <a:schemeClr val="bg1"/>
                </a:solidFill>
                <a:latin typeface="DIN"/>
              </a:rPr>
              <a:t>s</a:t>
            </a:r>
            <a:r>
              <a:rPr lang="en-US" sz="2000" dirty="0" smtClean="0">
                <a:solidFill>
                  <a:schemeClr val="bg1"/>
                </a:solidFill>
                <a:latin typeface="DIN"/>
              </a:rPr>
              <a:t>pecification</a:t>
            </a:r>
          </a:p>
          <a:p>
            <a:r>
              <a:rPr lang="en-US" sz="2000" dirty="0" smtClean="0">
                <a:solidFill>
                  <a:schemeClr val="bg1"/>
                </a:solidFill>
                <a:latin typeface="DIN"/>
              </a:rPr>
              <a:t> </a:t>
            </a:r>
            <a:endParaRPr lang="en-US" sz="2000" dirty="0">
              <a:solidFill>
                <a:schemeClr val="bg1"/>
              </a:solidFill>
              <a:latin typeface="DIN"/>
            </a:endParaRPr>
          </a:p>
          <a:p>
            <a:pPr marL="342900" indent="-342900">
              <a:buFont typeface="Wingdings" panose="05000000000000000000" pitchFamily="2" charset="2"/>
              <a:buChar char="Ø"/>
            </a:pPr>
            <a:r>
              <a:rPr lang="en-US" sz="2000" dirty="0" smtClean="0">
                <a:solidFill>
                  <a:schemeClr val="bg1"/>
                </a:solidFill>
                <a:latin typeface="DIN"/>
              </a:rPr>
              <a:t>Generates </a:t>
            </a:r>
            <a:r>
              <a:rPr lang="en-US" sz="2000" dirty="0">
                <a:solidFill>
                  <a:schemeClr val="bg1"/>
                </a:solidFill>
                <a:latin typeface="DIN"/>
              </a:rPr>
              <a:t>Hierarchical CPFs for</a:t>
            </a:r>
          </a:p>
          <a:p>
            <a:pPr marL="800100" lvl="1" indent="-342900">
              <a:buFont typeface="Wingdings" panose="05000000000000000000" pitchFamily="2" charset="2"/>
              <a:buChar char="Ø"/>
            </a:pPr>
            <a:r>
              <a:rPr lang="en-US" sz="2000" dirty="0" smtClean="0">
                <a:solidFill>
                  <a:schemeClr val="bg1"/>
                </a:solidFill>
                <a:latin typeface="DIN"/>
              </a:rPr>
              <a:t>Pre-Simulation </a:t>
            </a:r>
            <a:r>
              <a:rPr lang="en-US" sz="2000" dirty="0">
                <a:solidFill>
                  <a:schemeClr val="bg1"/>
                </a:solidFill>
                <a:latin typeface="DIN"/>
              </a:rPr>
              <a:t>for RTL simulations and</a:t>
            </a:r>
          </a:p>
          <a:p>
            <a:pPr marL="800100" lvl="1" indent="-342900">
              <a:buFont typeface="Wingdings" panose="05000000000000000000" pitchFamily="2" charset="2"/>
              <a:buChar char="Ø"/>
            </a:pPr>
            <a:r>
              <a:rPr lang="en-US" sz="2000" dirty="0" smtClean="0">
                <a:solidFill>
                  <a:schemeClr val="bg1"/>
                </a:solidFill>
                <a:latin typeface="DIN"/>
              </a:rPr>
              <a:t>Pre-Synthesis </a:t>
            </a:r>
            <a:r>
              <a:rPr lang="en-US" sz="2000" dirty="0">
                <a:solidFill>
                  <a:schemeClr val="bg1"/>
                </a:solidFill>
                <a:latin typeface="DIN"/>
              </a:rPr>
              <a:t>for </a:t>
            </a:r>
            <a:r>
              <a:rPr lang="en-US" sz="2000" dirty="0" smtClean="0">
                <a:solidFill>
                  <a:schemeClr val="bg1"/>
                </a:solidFill>
                <a:latin typeface="DIN"/>
              </a:rPr>
              <a:t>RCP </a:t>
            </a:r>
            <a:r>
              <a:rPr lang="en-US" sz="2000" dirty="0">
                <a:solidFill>
                  <a:schemeClr val="bg1"/>
                </a:solidFill>
                <a:latin typeface="DIN"/>
              </a:rPr>
              <a:t>including v</a:t>
            </a:r>
            <a:r>
              <a:rPr lang="en-US" sz="2000" dirty="0" smtClean="0">
                <a:solidFill>
                  <a:schemeClr val="bg1"/>
                </a:solidFill>
                <a:latin typeface="DIN"/>
              </a:rPr>
              <a:t>oltage nets, low power libs</a:t>
            </a:r>
          </a:p>
          <a:p>
            <a:pPr lvl="1"/>
            <a:endParaRPr lang="en-US" sz="2000" dirty="0" smtClean="0">
              <a:solidFill>
                <a:schemeClr val="bg1"/>
              </a:solidFill>
              <a:latin typeface="DIN"/>
            </a:endParaRPr>
          </a:p>
          <a:p>
            <a:pPr marL="342900" indent="-342900">
              <a:buFont typeface="Wingdings" panose="05000000000000000000" pitchFamily="2" charset="2"/>
              <a:buChar char="Ø"/>
            </a:pPr>
            <a:r>
              <a:rPr lang="en-US" sz="2000" dirty="0" smtClean="0">
                <a:solidFill>
                  <a:schemeClr val="bg1"/>
                </a:solidFill>
                <a:latin typeface="DIN"/>
              </a:rPr>
              <a:t>Isolation rules with port level information, easier for post-synthesis integration</a:t>
            </a:r>
          </a:p>
          <a:p>
            <a:endParaRPr lang="en-US" sz="2000" dirty="0" smtClean="0">
              <a:solidFill>
                <a:schemeClr val="bg1"/>
              </a:solidFill>
              <a:latin typeface="DIN"/>
            </a:endParaRPr>
          </a:p>
          <a:p>
            <a:pPr marL="342900" indent="-342900" algn="just">
              <a:buFont typeface="Wingdings" panose="05000000000000000000" pitchFamily="2" charset="2"/>
              <a:buChar char="Ø"/>
            </a:pPr>
            <a:r>
              <a:rPr lang="en-US" sz="2000" dirty="0" err="1" smtClean="0">
                <a:solidFill>
                  <a:schemeClr val="bg1"/>
                </a:solidFill>
                <a:latin typeface="DIN"/>
              </a:rPr>
              <a:t>Testbench</a:t>
            </a:r>
            <a:r>
              <a:rPr lang="en-US" sz="2000" dirty="0" smtClean="0">
                <a:solidFill>
                  <a:schemeClr val="bg1"/>
                </a:solidFill>
                <a:latin typeface="DIN"/>
              </a:rPr>
              <a:t> </a:t>
            </a:r>
            <a:r>
              <a:rPr lang="en-US" sz="2000" dirty="0">
                <a:solidFill>
                  <a:schemeClr val="bg1"/>
                </a:solidFill>
                <a:latin typeface="DIN"/>
              </a:rPr>
              <a:t>CPF for modeling </a:t>
            </a:r>
            <a:r>
              <a:rPr lang="en-US" sz="2000" dirty="0" smtClean="0">
                <a:solidFill>
                  <a:schemeClr val="bg1"/>
                </a:solidFill>
                <a:latin typeface="DIN"/>
              </a:rPr>
              <a:t>host </a:t>
            </a:r>
            <a:r>
              <a:rPr lang="en-US" sz="2000" dirty="0">
                <a:solidFill>
                  <a:schemeClr val="bg1"/>
                </a:solidFill>
                <a:latin typeface="DIN"/>
              </a:rPr>
              <a:t>interface </a:t>
            </a:r>
            <a:r>
              <a:rPr lang="en-US" sz="2000" dirty="0" smtClean="0">
                <a:solidFill>
                  <a:schemeClr val="bg1"/>
                </a:solidFill>
                <a:latin typeface="DIN"/>
              </a:rPr>
              <a:t>power domains (for Sanity </a:t>
            </a:r>
            <a:r>
              <a:rPr lang="en-US" sz="2000" dirty="0">
                <a:solidFill>
                  <a:schemeClr val="bg1"/>
                </a:solidFill>
                <a:latin typeface="DIN"/>
              </a:rPr>
              <a:t>b</a:t>
            </a:r>
            <a:r>
              <a:rPr lang="en-US" sz="2000" dirty="0" smtClean="0">
                <a:solidFill>
                  <a:schemeClr val="bg1"/>
                </a:solidFill>
                <a:latin typeface="DIN"/>
              </a:rPr>
              <a:t>ench)</a:t>
            </a:r>
            <a:endParaRPr lang="en-US" sz="2000" dirty="0">
              <a:solidFill>
                <a:schemeClr val="bg1"/>
              </a:solidFill>
              <a:latin typeface="DIN"/>
            </a:endParaRPr>
          </a:p>
          <a:p>
            <a:endParaRPr lang="en-US" sz="1800" b="1" dirty="0">
              <a:cs typeface="Arial" charset="0"/>
            </a:endParaRPr>
          </a:p>
        </p:txBody>
      </p:sp>
    </p:spTree>
    <p:extLst>
      <p:ext uri="{BB962C8B-B14F-4D97-AF65-F5344CB8AC3E}">
        <p14:creationId xmlns:p14="http://schemas.microsoft.com/office/powerpoint/2010/main" val="2208394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43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aware RTL</a:t>
            </a:r>
            <a:endParaRPr lang="en-US" sz="2400" dirty="0"/>
          </a:p>
        </p:txBody>
      </p:sp>
      <p:sp>
        <p:nvSpPr>
          <p:cNvPr id="5" name="TextBox 4"/>
          <p:cNvSpPr txBox="1"/>
          <p:nvPr/>
        </p:nvSpPr>
        <p:spPr bwMode="auto">
          <a:xfrm>
            <a:off x="793105" y="1278294"/>
            <a:ext cx="9358605" cy="4678204"/>
          </a:xfrm>
          <a:prstGeom prst="rect">
            <a:avLst/>
          </a:prstGeom>
          <a:noFill/>
          <a:ln w="9525">
            <a:noFill/>
            <a:miter lim="800000"/>
            <a:headEnd/>
            <a:tailEnd/>
          </a:ln>
        </p:spPr>
        <p:txBody>
          <a:bodyPr wrap="square" rtlCol="0">
            <a:spAutoFit/>
          </a:bodyPr>
          <a:lstStyle/>
          <a:p>
            <a:pPr marL="342900" indent="-342900">
              <a:buFont typeface="Wingdings" panose="05000000000000000000" pitchFamily="2" charset="2"/>
              <a:buChar char="Ø"/>
            </a:pPr>
            <a:r>
              <a:rPr lang="en-US" sz="2000" dirty="0" smtClean="0">
                <a:solidFill>
                  <a:schemeClr val="bg1"/>
                </a:solidFill>
                <a:latin typeface="DIN"/>
              </a:rPr>
              <a:t>Generates RTL for two types of low power architectures</a:t>
            </a:r>
          </a:p>
          <a:p>
            <a:pPr marL="800100" lvl="1" indent="-342900">
              <a:buFont typeface="Wingdings" panose="05000000000000000000" pitchFamily="2" charset="2"/>
              <a:buChar char="Ø"/>
            </a:pPr>
            <a:r>
              <a:rPr lang="en-US" sz="2000" dirty="0" smtClean="0">
                <a:solidFill>
                  <a:schemeClr val="bg1"/>
                </a:solidFill>
                <a:latin typeface="DIN"/>
              </a:rPr>
              <a:t>SW controlled power sequencing assuming external  PMC</a:t>
            </a:r>
          </a:p>
          <a:p>
            <a:pPr marL="800100" lvl="1" indent="-342900">
              <a:buFont typeface="Wingdings" panose="05000000000000000000" pitchFamily="2" charset="2"/>
              <a:buChar char="Ø"/>
            </a:pPr>
            <a:r>
              <a:rPr lang="en-US" sz="2000" dirty="0" smtClean="0">
                <a:solidFill>
                  <a:schemeClr val="bg1"/>
                </a:solidFill>
                <a:latin typeface="DIN"/>
              </a:rPr>
              <a:t>Level-1 HW State machine assisted power sequence, reducing PMC tasks</a:t>
            </a:r>
          </a:p>
          <a:p>
            <a:pPr marL="800100" lvl="1" indent="-342900">
              <a:buFont typeface="Wingdings" panose="05000000000000000000" pitchFamily="2" charset="2"/>
              <a:buChar char="Ø"/>
            </a:pPr>
            <a:endParaRPr lang="en-US" sz="2000" dirty="0">
              <a:solidFill>
                <a:schemeClr val="bg1"/>
              </a:solidFill>
              <a:latin typeface="DIN"/>
            </a:endParaRPr>
          </a:p>
          <a:p>
            <a:pPr marL="342900" indent="-342900">
              <a:buFont typeface="Wingdings" panose="05000000000000000000" pitchFamily="2" charset="2"/>
              <a:buChar char="Ø"/>
            </a:pPr>
            <a:r>
              <a:rPr lang="en-US" sz="2000" dirty="0" smtClean="0">
                <a:solidFill>
                  <a:schemeClr val="bg1"/>
                </a:solidFill>
                <a:latin typeface="DIN"/>
              </a:rPr>
              <a:t>LP configuration registers are generated in REGBUS layer elements to control power sequencing</a:t>
            </a:r>
          </a:p>
          <a:p>
            <a:pPr marL="342900" indent="-342900">
              <a:buFont typeface="Wingdings" panose="05000000000000000000" pitchFamily="2" charset="2"/>
              <a:buChar char="Ø"/>
            </a:pPr>
            <a:endParaRPr lang="en-US" sz="2000" dirty="0" smtClean="0">
              <a:solidFill>
                <a:schemeClr val="bg1"/>
              </a:solidFill>
              <a:latin typeface="DIN"/>
            </a:endParaRPr>
          </a:p>
          <a:p>
            <a:pPr marL="342900" indent="-342900">
              <a:buFont typeface="Wingdings" panose="05000000000000000000" pitchFamily="2" charset="2"/>
              <a:buChar char="Ø"/>
            </a:pPr>
            <a:r>
              <a:rPr lang="en-US" sz="2000" dirty="0" err="1" smtClean="0">
                <a:solidFill>
                  <a:schemeClr val="bg1"/>
                </a:solidFill>
                <a:latin typeface="DIN"/>
              </a:rPr>
              <a:t>NocStudio</a:t>
            </a:r>
            <a:r>
              <a:rPr lang="en-US" sz="2000" dirty="0" smtClean="0">
                <a:solidFill>
                  <a:schemeClr val="bg1"/>
                </a:solidFill>
                <a:latin typeface="DIN"/>
              </a:rPr>
              <a:t> connects these control signals to respective RTL instances (Bridges/Routers) based on power profile specification in </a:t>
            </a:r>
            <a:r>
              <a:rPr lang="en-US" sz="2000" dirty="0" err="1" smtClean="0">
                <a:solidFill>
                  <a:schemeClr val="bg1"/>
                </a:solidFill>
                <a:latin typeface="DIN"/>
              </a:rPr>
              <a:t>config</a:t>
            </a:r>
            <a:endParaRPr lang="en-US" sz="2000" dirty="0" smtClean="0">
              <a:solidFill>
                <a:schemeClr val="bg1"/>
              </a:solidFill>
              <a:latin typeface="DIN"/>
            </a:endParaRPr>
          </a:p>
          <a:p>
            <a:pPr marL="342900" indent="-342900">
              <a:buFont typeface="Wingdings" panose="05000000000000000000" pitchFamily="2" charset="2"/>
              <a:buChar char="Ø"/>
            </a:pPr>
            <a:endParaRPr lang="en-US" sz="2000" dirty="0" smtClean="0">
              <a:solidFill>
                <a:schemeClr val="bg1"/>
              </a:solidFill>
              <a:latin typeface="DIN"/>
            </a:endParaRPr>
          </a:p>
          <a:p>
            <a:pPr marL="342900" indent="-342900">
              <a:buFont typeface="Wingdings" panose="05000000000000000000" pitchFamily="2" charset="2"/>
              <a:buChar char="Ø"/>
            </a:pPr>
            <a:r>
              <a:rPr lang="en-US" sz="2000" dirty="0" smtClean="0">
                <a:solidFill>
                  <a:schemeClr val="bg1"/>
                </a:solidFill>
                <a:latin typeface="DIN"/>
              </a:rPr>
              <a:t>HW State machine based sequencing is (2-3)x lower instruction count</a:t>
            </a:r>
            <a:endParaRPr lang="en-US" sz="2000" dirty="0">
              <a:solidFill>
                <a:schemeClr val="bg1"/>
              </a:solidFill>
              <a:latin typeface="DIN"/>
            </a:endParaRPr>
          </a:p>
          <a:p>
            <a:endParaRPr lang="en-US" sz="1800" b="1" dirty="0">
              <a:cs typeface="Arial" charset="0"/>
            </a:endParaRPr>
          </a:p>
        </p:txBody>
      </p:sp>
    </p:spTree>
    <p:extLst>
      <p:ext uri="{BB962C8B-B14F-4D97-AF65-F5344CB8AC3E}">
        <p14:creationId xmlns:p14="http://schemas.microsoft.com/office/powerpoint/2010/main" val="329352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45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73501"/>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Power Sequencing</a:t>
            </a:r>
            <a:endParaRPr lang="en-US" sz="2400" dirty="0"/>
          </a:p>
        </p:txBody>
      </p:sp>
      <p:sp>
        <p:nvSpPr>
          <p:cNvPr id="5" name="TextBox 4"/>
          <p:cNvSpPr txBox="1"/>
          <p:nvPr/>
        </p:nvSpPr>
        <p:spPr bwMode="auto">
          <a:xfrm>
            <a:off x="793105" y="1278294"/>
            <a:ext cx="9358605" cy="2831544"/>
          </a:xfrm>
          <a:prstGeom prst="rect">
            <a:avLst/>
          </a:prstGeom>
          <a:noFill/>
          <a:ln w="9525">
            <a:noFill/>
            <a:miter lim="800000"/>
            <a:headEnd/>
            <a:tailEnd/>
          </a:ln>
        </p:spPr>
        <p:txBody>
          <a:bodyPr wrap="square" rtlCol="0">
            <a:spAutoFit/>
          </a:bodyPr>
          <a:lstStyle/>
          <a:p>
            <a:pPr marL="342900" indent="-342900">
              <a:buFont typeface="Wingdings" panose="05000000000000000000" pitchFamily="2" charset="2"/>
              <a:buChar char="Ø"/>
            </a:pPr>
            <a:r>
              <a:rPr lang="en-US" sz="2000" dirty="0" err="1">
                <a:solidFill>
                  <a:schemeClr val="bg1"/>
                </a:solidFill>
                <a:latin typeface="DIN"/>
              </a:rPr>
              <a:t>NocStudio</a:t>
            </a:r>
            <a:r>
              <a:rPr lang="en-US" sz="2000" dirty="0">
                <a:solidFill>
                  <a:schemeClr val="bg1"/>
                </a:solidFill>
                <a:latin typeface="DIN"/>
              </a:rPr>
              <a:t> creates </a:t>
            </a:r>
            <a:r>
              <a:rPr lang="en-US" sz="2000" dirty="0" smtClean="0">
                <a:solidFill>
                  <a:schemeClr val="bg1"/>
                </a:solidFill>
                <a:latin typeface="DIN"/>
              </a:rPr>
              <a:t>power </a:t>
            </a:r>
            <a:r>
              <a:rPr lang="en-US" sz="2000" dirty="0">
                <a:solidFill>
                  <a:schemeClr val="bg1"/>
                </a:solidFill>
                <a:latin typeface="DIN"/>
              </a:rPr>
              <a:t>s</a:t>
            </a:r>
            <a:r>
              <a:rPr lang="en-US" sz="2000" dirty="0" smtClean="0">
                <a:solidFill>
                  <a:schemeClr val="bg1"/>
                </a:solidFill>
                <a:latin typeface="DIN"/>
              </a:rPr>
              <a:t>equence </a:t>
            </a:r>
            <a:r>
              <a:rPr lang="en-US" sz="2000" dirty="0">
                <a:solidFill>
                  <a:schemeClr val="bg1"/>
                </a:solidFill>
                <a:latin typeface="DIN"/>
              </a:rPr>
              <a:t>g</a:t>
            </a:r>
            <a:r>
              <a:rPr lang="en-US" sz="2000" dirty="0" smtClean="0">
                <a:solidFill>
                  <a:schemeClr val="bg1"/>
                </a:solidFill>
                <a:latin typeface="DIN"/>
              </a:rPr>
              <a:t>enerator </a:t>
            </a:r>
            <a:r>
              <a:rPr lang="en-US" sz="2000" dirty="0">
                <a:solidFill>
                  <a:schemeClr val="bg1"/>
                </a:solidFill>
                <a:latin typeface="DIN"/>
              </a:rPr>
              <a:t>- PERL </a:t>
            </a:r>
            <a:r>
              <a:rPr lang="en-US" sz="2000" dirty="0" smtClean="0">
                <a:solidFill>
                  <a:schemeClr val="bg1"/>
                </a:solidFill>
                <a:latin typeface="DIN"/>
              </a:rPr>
              <a:t>package </a:t>
            </a:r>
            <a:endParaRPr lang="en-US" sz="2000" dirty="0">
              <a:solidFill>
                <a:schemeClr val="bg1"/>
              </a:solidFill>
              <a:latin typeface="DIN"/>
            </a:endParaRPr>
          </a:p>
          <a:p>
            <a:pPr marL="800100" lvl="1" indent="-342900">
              <a:buFont typeface="Wingdings" panose="05000000000000000000" pitchFamily="2" charset="2"/>
              <a:buChar char="Ø"/>
            </a:pPr>
            <a:r>
              <a:rPr lang="en-US" sz="2000" dirty="0" smtClean="0">
                <a:solidFill>
                  <a:schemeClr val="bg1"/>
                </a:solidFill>
                <a:latin typeface="DIN"/>
              </a:rPr>
              <a:t>Generates stimulus </a:t>
            </a:r>
            <a:r>
              <a:rPr lang="en-US" sz="2000" dirty="0">
                <a:solidFill>
                  <a:schemeClr val="bg1"/>
                </a:solidFill>
                <a:latin typeface="DIN"/>
              </a:rPr>
              <a:t>before invoking hardware simulator</a:t>
            </a:r>
          </a:p>
          <a:p>
            <a:pPr marL="800100" lvl="1" indent="-342900">
              <a:buFont typeface="Wingdings" panose="05000000000000000000" pitchFamily="2" charset="2"/>
              <a:buChar char="Ø"/>
            </a:pPr>
            <a:r>
              <a:rPr lang="en-US" sz="2000" dirty="0">
                <a:solidFill>
                  <a:schemeClr val="bg1"/>
                </a:solidFill>
                <a:latin typeface="DIN"/>
              </a:rPr>
              <a:t>Package </a:t>
            </a:r>
            <a:r>
              <a:rPr lang="en-US" sz="2000" dirty="0" smtClean="0">
                <a:solidFill>
                  <a:schemeClr val="bg1"/>
                </a:solidFill>
                <a:latin typeface="DIN"/>
              </a:rPr>
              <a:t>invoked </a:t>
            </a:r>
            <a:r>
              <a:rPr lang="en-US" sz="2000" dirty="0">
                <a:solidFill>
                  <a:schemeClr val="bg1"/>
                </a:solidFill>
                <a:latin typeface="DIN"/>
              </a:rPr>
              <a:t>to generate register programming sequences for switching power </a:t>
            </a:r>
            <a:r>
              <a:rPr lang="en-US" sz="2000" dirty="0" smtClean="0">
                <a:solidFill>
                  <a:schemeClr val="bg1"/>
                </a:solidFill>
                <a:latin typeface="DIN"/>
              </a:rPr>
              <a:t>profiles</a:t>
            </a:r>
          </a:p>
          <a:p>
            <a:pPr marL="800100" lvl="1" indent="-342900">
              <a:buFont typeface="Wingdings" panose="05000000000000000000" pitchFamily="2" charset="2"/>
              <a:buChar char="Ø"/>
            </a:pPr>
            <a:endParaRPr lang="en-US" sz="2000" dirty="0">
              <a:solidFill>
                <a:schemeClr val="bg1"/>
              </a:solidFill>
              <a:latin typeface="DIN"/>
            </a:endParaRPr>
          </a:p>
          <a:p>
            <a:pPr marL="342900" indent="-342900">
              <a:buFont typeface="Wingdings" panose="05000000000000000000" pitchFamily="2" charset="2"/>
              <a:buChar char="Ø"/>
            </a:pPr>
            <a:r>
              <a:rPr lang="en-US" sz="2000" dirty="0" smtClean="0">
                <a:solidFill>
                  <a:schemeClr val="bg1"/>
                </a:solidFill>
                <a:latin typeface="DIN"/>
              </a:rPr>
              <a:t>Deadlock </a:t>
            </a:r>
            <a:r>
              <a:rPr lang="en-US" sz="2000" dirty="0">
                <a:solidFill>
                  <a:schemeClr val="bg1"/>
                </a:solidFill>
                <a:latin typeface="DIN"/>
              </a:rPr>
              <a:t>free </a:t>
            </a:r>
            <a:r>
              <a:rPr lang="en-US" sz="2000" dirty="0" smtClean="0">
                <a:solidFill>
                  <a:schemeClr val="bg1"/>
                </a:solidFill>
                <a:latin typeface="DIN"/>
              </a:rPr>
              <a:t>sequences for power gate/enable operations</a:t>
            </a:r>
          </a:p>
          <a:p>
            <a:r>
              <a:rPr lang="en-US" sz="2000" dirty="0" smtClean="0">
                <a:solidFill>
                  <a:schemeClr val="bg1"/>
                </a:solidFill>
                <a:latin typeface="DIN"/>
              </a:rPr>
              <a:t> </a:t>
            </a:r>
            <a:endParaRPr lang="en-US" sz="2000" dirty="0">
              <a:solidFill>
                <a:schemeClr val="bg1"/>
              </a:solidFill>
              <a:latin typeface="DIN"/>
            </a:endParaRPr>
          </a:p>
          <a:p>
            <a:pPr marL="342900" indent="-342900">
              <a:buFont typeface="Wingdings" panose="05000000000000000000" pitchFamily="2" charset="2"/>
              <a:buChar char="Ø"/>
            </a:pPr>
            <a:r>
              <a:rPr lang="en-US" sz="2000" dirty="0">
                <a:solidFill>
                  <a:schemeClr val="bg1"/>
                </a:solidFill>
                <a:latin typeface="DIN"/>
              </a:rPr>
              <a:t>Generates both SW and HW based p</a:t>
            </a:r>
            <a:r>
              <a:rPr lang="en-US" sz="2000" dirty="0" smtClean="0">
                <a:solidFill>
                  <a:schemeClr val="bg1"/>
                </a:solidFill>
                <a:latin typeface="DIN"/>
              </a:rPr>
              <a:t>ower sequencing stimulus</a:t>
            </a:r>
            <a:endParaRPr lang="en-US" sz="2000" dirty="0">
              <a:solidFill>
                <a:schemeClr val="bg1"/>
              </a:solidFill>
              <a:latin typeface="DIN"/>
            </a:endParaRPr>
          </a:p>
          <a:p>
            <a:endParaRPr lang="en-US" sz="1800" b="1" dirty="0">
              <a:latin typeface="DIN"/>
              <a:cs typeface="Arial" charset="0"/>
            </a:endParaRPr>
          </a:p>
        </p:txBody>
      </p:sp>
      <p:sp>
        <p:nvSpPr>
          <p:cNvPr id="6" name="TextBox 5"/>
          <p:cNvSpPr txBox="1"/>
          <p:nvPr/>
        </p:nvSpPr>
        <p:spPr>
          <a:xfrm>
            <a:off x="1133671" y="4190386"/>
            <a:ext cx="8887407" cy="1569660"/>
          </a:xfrm>
          <a:prstGeom prst="rect">
            <a:avLst/>
          </a:prstGeom>
          <a:noFill/>
        </p:spPr>
        <p:txBody>
          <a:bodyPr wrap="square" rtlCol="0">
            <a:spAutoFit/>
          </a:bodyPr>
          <a:lstStyle/>
          <a:p>
            <a:r>
              <a:rPr lang="en-IN" sz="1600" dirty="0">
                <a:solidFill>
                  <a:schemeClr val="bg1"/>
                </a:solidFill>
                <a:latin typeface="Arial" panose="020B0604020202020204" pitchFamily="34" charset="0"/>
                <a:cs typeface="Arial" panose="020B0604020202020204" pitchFamily="34" charset="0"/>
              </a:rPr>
              <a:t>#!/</a:t>
            </a:r>
            <a:r>
              <a:rPr lang="en-IN" sz="1600" dirty="0" err="1">
                <a:solidFill>
                  <a:schemeClr val="bg1"/>
                </a:solidFill>
                <a:latin typeface="Arial" panose="020B0604020202020204" pitchFamily="34" charset="0"/>
                <a:cs typeface="Arial" panose="020B0604020202020204" pitchFamily="34" charset="0"/>
              </a:rPr>
              <a:t>usr</a:t>
            </a:r>
            <a:r>
              <a:rPr lang="en-IN" sz="1600" dirty="0">
                <a:solidFill>
                  <a:schemeClr val="bg1"/>
                </a:solidFill>
                <a:latin typeface="Arial" panose="020B0604020202020204" pitchFamily="34" charset="0"/>
                <a:cs typeface="Arial" panose="020B0604020202020204" pitchFamily="34" charset="0"/>
              </a:rPr>
              <a:t>/bin/</a:t>
            </a:r>
            <a:r>
              <a:rPr lang="en-IN" sz="1600" dirty="0" err="1">
                <a:solidFill>
                  <a:schemeClr val="bg1"/>
                </a:solidFill>
                <a:latin typeface="Arial" panose="020B0604020202020204" pitchFamily="34" charset="0"/>
                <a:cs typeface="Arial" panose="020B0604020202020204" pitchFamily="34" charset="0"/>
              </a:rPr>
              <a:t>env</a:t>
            </a:r>
            <a:r>
              <a:rPr lang="en-IN" sz="1600" dirty="0">
                <a:solidFill>
                  <a:schemeClr val="bg1"/>
                </a:solidFill>
                <a:latin typeface="Arial" panose="020B0604020202020204" pitchFamily="34" charset="0"/>
                <a:cs typeface="Arial" panose="020B0604020202020204" pitchFamily="34" charset="0"/>
              </a:rPr>
              <a:t> </a:t>
            </a:r>
            <a:r>
              <a:rPr lang="en-IN" sz="1600" dirty="0" err="1">
                <a:solidFill>
                  <a:schemeClr val="bg1"/>
                </a:solidFill>
                <a:latin typeface="Arial" panose="020B0604020202020204" pitchFamily="34" charset="0"/>
                <a:cs typeface="Arial" panose="020B0604020202020204" pitchFamily="34" charset="0"/>
              </a:rPr>
              <a:t>perl</a:t>
            </a:r>
            <a:endParaRPr lang="en-US" sz="1600" dirty="0">
              <a:solidFill>
                <a:schemeClr val="bg1"/>
              </a:solidFill>
              <a:latin typeface="Arial" panose="020B0604020202020204" pitchFamily="34" charset="0"/>
              <a:cs typeface="Arial" panose="020B0604020202020204" pitchFamily="34" charset="0"/>
            </a:endParaRPr>
          </a:p>
          <a:p>
            <a:r>
              <a:rPr lang="en-IN" sz="1600" dirty="0" smtClean="0">
                <a:solidFill>
                  <a:schemeClr val="bg1"/>
                </a:solidFill>
                <a:latin typeface="Arial" panose="020B0604020202020204" pitchFamily="34" charset="0"/>
                <a:cs typeface="Arial" panose="020B0604020202020204" pitchFamily="34" charset="0"/>
              </a:rPr>
              <a:t>use </a:t>
            </a:r>
            <a:r>
              <a:rPr lang="en-IN" sz="1600" dirty="0" err="1">
                <a:solidFill>
                  <a:schemeClr val="bg1"/>
                </a:solidFill>
                <a:latin typeface="Arial" panose="020B0604020202020204" pitchFamily="34" charset="0"/>
                <a:cs typeface="Arial" panose="020B0604020202020204" pitchFamily="34" charset="0"/>
              </a:rPr>
              <a:t>NocPowSeq</a:t>
            </a:r>
            <a:r>
              <a:rPr lang="en-IN" sz="1600" dirty="0">
                <a:solidFill>
                  <a:schemeClr val="bg1"/>
                </a:solidFill>
                <a:latin typeface="Arial" panose="020B0604020202020204" pitchFamily="34" charset="0"/>
                <a:cs typeface="Arial" panose="020B0604020202020204" pitchFamily="34" charset="0"/>
              </a:rPr>
              <a:t>;</a:t>
            </a:r>
            <a:endParaRPr lang="en-US" sz="1600"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a:p>
            <a:r>
              <a:rPr lang="en-IN" sz="1600" dirty="0" err="1">
                <a:solidFill>
                  <a:schemeClr val="bg1"/>
                </a:solidFill>
                <a:latin typeface="Arial" panose="020B0604020202020204" pitchFamily="34" charset="0"/>
                <a:cs typeface="Arial" panose="020B0604020202020204" pitchFamily="34" charset="0"/>
              </a:rPr>
              <a:t>NocPowSeq</a:t>
            </a:r>
            <a:r>
              <a:rPr lang="en-IN" sz="1600" dirty="0">
                <a:solidFill>
                  <a:schemeClr val="bg1"/>
                </a:solidFill>
                <a:latin typeface="Arial" panose="020B0604020202020204" pitchFamily="34" charset="0"/>
                <a:cs typeface="Arial" panose="020B0604020202020204" pitchFamily="34" charset="0"/>
              </a:rPr>
              <a:t>::</a:t>
            </a:r>
            <a:r>
              <a:rPr lang="en-IN" sz="1600" dirty="0" err="1">
                <a:solidFill>
                  <a:schemeClr val="bg1"/>
                </a:solidFill>
                <a:latin typeface="Arial" panose="020B0604020202020204" pitchFamily="34" charset="0"/>
                <a:cs typeface="Arial" panose="020B0604020202020204" pitchFamily="34" charset="0"/>
              </a:rPr>
              <a:t>change_power_profile</a:t>
            </a:r>
            <a:r>
              <a:rPr lang="en-IN" sz="1600" dirty="0" smtClean="0">
                <a:solidFill>
                  <a:schemeClr val="bg1"/>
                </a:solidFill>
                <a:latin typeface="Arial" panose="020B0604020202020204" pitchFamily="34" charset="0"/>
                <a:cs typeface="Arial" panose="020B0604020202020204" pitchFamily="34" charset="0"/>
              </a:rPr>
              <a:t>(“all", “s0"); </a:t>
            </a:r>
            <a:r>
              <a:rPr lang="en-IN" sz="1600" dirty="0">
                <a:solidFill>
                  <a:schemeClr val="bg1"/>
                </a:solidFill>
                <a:latin typeface="Arial" panose="020B0604020202020204" pitchFamily="34" charset="0"/>
                <a:cs typeface="Arial" panose="020B0604020202020204" pitchFamily="34" charset="0"/>
              </a:rPr>
              <a:t># Generate a SW </a:t>
            </a:r>
            <a:r>
              <a:rPr lang="en-IN" sz="1600" dirty="0" smtClean="0">
                <a:solidFill>
                  <a:schemeClr val="bg1"/>
                </a:solidFill>
                <a:latin typeface="Arial" panose="020B0604020202020204" pitchFamily="34" charset="0"/>
                <a:cs typeface="Arial" panose="020B0604020202020204" pitchFamily="34" charset="0"/>
              </a:rPr>
              <a:t>sequence </a:t>
            </a:r>
            <a:r>
              <a:rPr lang="en-IN" sz="1600" dirty="0">
                <a:solidFill>
                  <a:schemeClr val="bg1"/>
                </a:solidFill>
                <a:latin typeface="Arial" panose="020B0604020202020204" pitchFamily="34" charset="0"/>
                <a:cs typeface="Arial" panose="020B0604020202020204" pitchFamily="34" charset="0"/>
              </a:rPr>
              <a:t>to go from </a:t>
            </a:r>
            <a:r>
              <a:rPr lang="en-IN" sz="1600" dirty="0" smtClean="0">
                <a:solidFill>
                  <a:schemeClr val="bg1"/>
                </a:solidFill>
                <a:latin typeface="Arial" panose="020B0604020202020204" pitchFamily="34" charset="0"/>
                <a:cs typeface="Arial" panose="020B0604020202020204" pitchFamily="34" charset="0"/>
              </a:rPr>
              <a:t>all </a:t>
            </a:r>
            <a:r>
              <a:rPr lang="en-IN" sz="1600" dirty="0">
                <a:solidFill>
                  <a:schemeClr val="bg1"/>
                </a:solidFill>
                <a:latin typeface="Arial" panose="020B0604020202020204" pitchFamily="34" charset="0"/>
                <a:cs typeface="Arial" panose="020B0604020202020204" pitchFamily="34" charset="0"/>
              </a:rPr>
              <a:t>to </a:t>
            </a:r>
            <a:r>
              <a:rPr lang="en-IN" sz="1600" dirty="0" smtClean="0">
                <a:solidFill>
                  <a:schemeClr val="bg1"/>
                </a:solidFill>
                <a:latin typeface="Arial" panose="020B0604020202020204" pitchFamily="34" charset="0"/>
                <a:cs typeface="Arial" panose="020B0604020202020204" pitchFamily="34" charset="0"/>
              </a:rPr>
              <a:t>s0</a:t>
            </a:r>
            <a:endParaRPr lang="en-US" sz="1600" dirty="0">
              <a:solidFill>
                <a:schemeClr val="bg1"/>
              </a:solidFill>
              <a:latin typeface="Arial" panose="020B0604020202020204" pitchFamily="34" charset="0"/>
              <a:cs typeface="Arial" panose="020B0604020202020204" pitchFamily="34" charset="0"/>
            </a:endParaRPr>
          </a:p>
          <a:p>
            <a:r>
              <a:rPr lang="en-IN" sz="1600" dirty="0" err="1" smtClean="0">
                <a:solidFill>
                  <a:schemeClr val="bg1"/>
                </a:solidFill>
                <a:latin typeface="Arial" panose="020B0604020202020204" pitchFamily="34" charset="0"/>
                <a:cs typeface="Arial" panose="020B0604020202020204" pitchFamily="34" charset="0"/>
              </a:rPr>
              <a:t>NocPowSeq</a:t>
            </a:r>
            <a:r>
              <a:rPr lang="en-IN" sz="1600" dirty="0">
                <a:solidFill>
                  <a:schemeClr val="bg1"/>
                </a:solidFill>
                <a:latin typeface="Arial" panose="020B0604020202020204" pitchFamily="34" charset="0"/>
                <a:cs typeface="Arial" panose="020B0604020202020204" pitchFamily="34" charset="0"/>
              </a:rPr>
              <a:t>::</a:t>
            </a:r>
            <a:r>
              <a:rPr lang="en-IN" sz="1600" dirty="0" err="1">
                <a:solidFill>
                  <a:schemeClr val="bg1"/>
                </a:solidFill>
                <a:latin typeface="Arial" panose="020B0604020202020204" pitchFamily="34" charset="0"/>
                <a:cs typeface="Arial" panose="020B0604020202020204" pitchFamily="34" charset="0"/>
              </a:rPr>
              <a:t>change_power_profile</a:t>
            </a:r>
            <a:r>
              <a:rPr lang="en-IN" sz="1600" dirty="0" smtClean="0">
                <a:solidFill>
                  <a:schemeClr val="bg1"/>
                </a:solidFill>
                <a:latin typeface="Arial" panose="020B0604020202020204" pitchFamily="34" charset="0"/>
                <a:cs typeface="Arial" panose="020B0604020202020204" pitchFamily="34" charset="0"/>
              </a:rPr>
              <a:t>(“s0", “all"); </a:t>
            </a:r>
            <a:r>
              <a:rPr lang="en-IN" sz="1600" dirty="0">
                <a:solidFill>
                  <a:schemeClr val="bg1"/>
                </a:solidFill>
                <a:latin typeface="Arial" panose="020B0604020202020204" pitchFamily="34" charset="0"/>
                <a:cs typeface="Arial" panose="020B0604020202020204" pitchFamily="34" charset="0"/>
              </a:rPr>
              <a:t># Generate a SW </a:t>
            </a:r>
            <a:r>
              <a:rPr lang="en-IN" sz="1600" dirty="0" smtClean="0">
                <a:solidFill>
                  <a:schemeClr val="bg1"/>
                </a:solidFill>
                <a:latin typeface="Arial" panose="020B0604020202020204" pitchFamily="34" charset="0"/>
                <a:cs typeface="Arial" panose="020B0604020202020204" pitchFamily="34" charset="0"/>
              </a:rPr>
              <a:t>sequence </a:t>
            </a:r>
            <a:r>
              <a:rPr lang="en-IN" sz="1600" dirty="0">
                <a:solidFill>
                  <a:schemeClr val="bg1"/>
                </a:solidFill>
                <a:latin typeface="Arial" panose="020B0604020202020204" pitchFamily="34" charset="0"/>
                <a:cs typeface="Arial" panose="020B0604020202020204" pitchFamily="34" charset="0"/>
              </a:rPr>
              <a:t>to go from </a:t>
            </a:r>
            <a:r>
              <a:rPr lang="en-IN" sz="1600" dirty="0" smtClean="0">
                <a:solidFill>
                  <a:schemeClr val="bg1"/>
                </a:solidFill>
                <a:latin typeface="Arial" panose="020B0604020202020204" pitchFamily="34" charset="0"/>
                <a:cs typeface="Arial" panose="020B0604020202020204" pitchFamily="34" charset="0"/>
              </a:rPr>
              <a:t>s0 </a:t>
            </a:r>
            <a:r>
              <a:rPr lang="en-IN" sz="1600" dirty="0">
                <a:solidFill>
                  <a:schemeClr val="bg1"/>
                </a:solidFill>
                <a:latin typeface="Arial" panose="020B0604020202020204" pitchFamily="34" charset="0"/>
                <a:cs typeface="Arial" panose="020B0604020202020204" pitchFamily="34" charset="0"/>
              </a:rPr>
              <a:t>to all</a:t>
            </a:r>
            <a:endParaRPr lang="en-US" sz="1600" dirty="0">
              <a:solidFill>
                <a:schemeClr val="bg1"/>
              </a:solidFill>
              <a:latin typeface="Arial" panose="020B0604020202020204" pitchFamily="34" charset="0"/>
              <a:cs typeface="Arial" panose="020B0604020202020204" pitchFamily="34" charset="0"/>
            </a:endParaRPr>
          </a:p>
          <a:p>
            <a:endParaRPr 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572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78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Assertion IP</a:t>
            </a:r>
            <a:endParaRPr lang="en-US" sz="2400" dirty="0"/>
          </a:p>
        </p:txBody>
      </p:sp>
      <p:sp>
        <p:nvSpPr>
          <p:cNvPr id="5" name="TextBox 4"/>
          <p:cNvSpPr txBox="1"/>
          <p:nvPr/>
        </p:nvSpPr>
        <p:spPr bwMode="auto">
          <a:xfrm>
            <a:off x="775852" y="1071264"/>
            <a:ext cx="11119974" cy="4093428"/>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err="1" smtClean="0">
                <a:solidFill>
                  <a:schemeClr val="bg1"/>
                </a:solidFill>
                <a:latin typeface="DIN"/>
              </a:rPr>
              <a:t>NocStudio</a:t>
            </a:r>
            <a:r>
              <a:rPr lang="en-US" sz="2000" dirty="0" smtClean="0">
                <a:solidFill>
                  <a:schemeClr val="bg1"/>
                </a:solidFill>
                <a:latin typeface="DIN"/>
              </a:rPr>
              <a:t> creates Assertion IP for LP features at various stage of collateral generation</a:t>
            </a:r>
          </a:p>
          <a:p>
            <a:pPr marL="342900"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SW Testing:</a:t>
            </a:r>
            <a:r>
              <a:rPr lang="en-US" sz="2000" dirty="0" smtClean="0">
                <a:solidFill>
                  <a:schemeClr val="bg1"/>
                </a:solidFill>
                <a:latin typeface="DIN"/>
              </a:rPr>
              <a:t> Perl based static checks generated to verify testing of </a:t>
            </a:r>
            <a:r>
              <a:rPr lang="en-US" sz="2000" dirty="0" err="1" smtClean="0">
                <a:solidFill>
                  <a:schemeClr val="bg1"/>
                </a:solidFill>
                <a:latin typeface="DIN"/>
              </a:rPr>
              <a:t>configs</a:t>
            </a:r>
            <a:r>
              <a:rPr lang="en-US" sz="2000" dirty="0" smtClean="0">
                <a:solidFill>
                  <a:schemeClr val="bg1"/>
                </a:solidFill>
                <a:latin typeface="DIN"/>
              </a:rPr>
              <a:t>, CPFs, RTL and Sequences, these checks are performed during collateral generation by </a:t>
            </a:r>
            <a:r>
              <a:rPr lang="en-US" sz="2000" dirty="0" err="1" smtClean="0">
                <a:solidFill>
                  <a:schemeClr val="bg1"/>
                </a:solidFill>
                <a:latin typeface="DIN"/>
              </a:rPr>
              <a:t>NocStudio</a:t>
            </a:r>
            <a:endParaRPr lang="en-US" sz="2000" dirty="0" smtClean="0">
              <a:solidFill>
                <a:schemeClr val="bg1"/>
              </a:solidFill>
              <a:latin typeface="DIN"/>
            </a:endParaRPr>
          </a:p>
          <a:p>
            <a:pPr marL="800100" lvl="1" indent="-342900" algn="just">
              <a:buFont typeface="Wingdings" panose="05000000000000000000" pitchFamily="2" charset="2"/>
              <a:buChar char="Ø"/>
            </a:pPr>
            <a:endParaRPr lang="en-US" sz="2000" b="1"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Intra element sequence Assertions:</a:t>
            </a:r>
            <a:r>
              <a:rPr lang="en-US" sz="2000" dirty="0" smtClean="0">
                <a:solidFill>
                  <a:schemeClr val="bg1"/>
                </a:solidFill>
                <a:latin typeface="DIN"/>
              </a:rPr>
              <a:t> SV Assertion based checks written at per element (bridges/router) level to meet the LP functional behavior of power gating and enabling during dynamic simulations. </a:t>
            </a:r>
            <a:r>
              <a:rPr lang="en-US" sz="2000" dirty="0" err="1" smtClean="0">
                <a:solidFill>
                  <a:schemeClr val="bg1"/>
                </a:solidFill>
                <a:latin typeface="DIN"/>
              </a:rPr>
              <a:t>NocStudio</a:t>
            </a:r>
            <a:r>
              <a:rPr lang="en-US" sz="2000" dirty="0" smtClean="0">
                <a:solidFill>
                  <a:schemeClr val="bg1"/>
                </a:solidFill>
                <a:latin typeface="DIN"/>
              </a:rPr>
              <a:t> stitches these checks to the right LP controls of the elements</a:t>
            </a:r>
          </a:p>
          <a:p>
            <a:pPr marL="800100" lvl="1"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Inter element sequence Assertions: </a:t>
            </a:r>
            <a:r>
              <a:rPr lang="en-US" sz="2000" dirty="0" err="1" smtClean="0">
                <a:solidFill>
                  <a:schemeClr val="bg1"/>
                </a:solidFill>
                <a:latin typeface="DIN"/>
              </a:rPr>
              <a:t>NocStudio</a:t>
            </a:r>
            <a:r>
              <a:rPr lang="en-US" sz="2000" dirty="0" smtClean="0">
                <a:solidFill>
                  <a:schemeClr val="bg1"/>
                </a:solidFill>
                <a:latin typeface="DIN"/>
              </a:rPr>
              <a:t> generates SV Assertion checks to verify LP sequencing behavior of control signals across multiple </a:t>
            </a:r>
            <a:r>
              <a:rPr lang="en-US" sz="2000" dirty="0" err="1" smtClean="0">
                <a:solidFill>
                  <a:schemeClr val="bg1"/>
                </a:solidFill>
                <a:latin typeface="DIN"/>
              </a:rPr>
              <a:t>NoC</a:t>
            </a:r>
            <a:r>
              <a:rPr lang="en-US" sz="2000" dirty="0" smtClean="0">
                <a:solidFill>
                  <a:schemeClr val="bg1"/>
                </a:solidFill>
                <a:latin typeface="DIN"/>
              </a:rPr>
              <a:t> elements during dynamic simulations</a:t>
            </a:r>
          </a:p>
        </p:txBody>
      </p:sp>
    </p:spTree>
    <p:extLst>
      <p:ext uri="{BB962C8B-B14F-4D97-AF65-F5344CB8AC3E}">
        <p14:creationId xmlns:p14="http://schemas.microsoft.com/office/powerpoint/2010/main" val="1753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80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Assertion IP</a:t>
            </a:r>
            <a:endParaRPr lang="en-US" sz="2400" dirty="0"/>
          </a:p>
        </p:txBody>
      </p:sp>
      <p:sp>
        <p:nvSpPr>
          <p:cNvPr id="5" name="TextBox 4"/>
          <p:cNvSpPr txBox="1"/>
          <p:nvPr/>
        </p:nvSpPr>
        <p:spPr bwMode="auto">
          <a:xfrm>
            <a:off x="793105" y="1278294"/>
            <a:ext cx="10645522" cy="3477875"/>
          </a:xfrm>
          <a:prstGeom prst="rect">
            <a:avLst/>
          </a:prstGeom>
          <a:noFill/>
          <a:ln w="9525">
            <a:noFill/>
            <a:miter lim="800000"/>
            <a:headEnd/>
            <a:tailEnd/>
          </a:ln>
        </p:spPr>
        <p:txBody>
          <a:bodyPr wrap="square" rtlCol="0">
            <a:spAutoFit/>
          </a:bodyPr>
          <a:lstStyle/>
          <a:p>
            <a:pPr marL="800100" lvl="1" indent="-342900" algn="just">
              <a:buFont typeface="Wingdings" panose="05000000000000000000" pitchFamily="2" charset="2"/>
              <a:buChar char="Ø"/>
            </a:pPr>
            <a:r>
              <a:rPr lang="en-US" sz="2000" b="1" dirty="0" smtClean="0">
                <a:solidFill>
                  <a:schemeClr val="bg1"/>
                </a:solidFill>
                <a:latin typeface="DIN"/>
              </a:rPr>
              <a:t>Power Profile Assertions:</a:t>
            </a:r>
            <a:r>
              <a:rPr lang="en-US" sz="2000" dirty="0" smtClean="0">
                <a:solidFill>
                  <a:schemeClr val="bg1"/>
                </a:solidFill>
                <a:latin typeface="DIN"/>
              </a:rPr>
              <a:t> Stable Power profile state SV Assertion checks of </a:t>
            </a:r>
            <a:r>
              <a:rPr lang="en-US" sz="2000" dirty="0" err="1" smtClean="0">
                <a:solidFill>
                  <a:schemeClr val="bg1"/>
                </a:solidFill>
                <a:latin typeface="DIN"/>
              </a:rPr>
              <a:t>NoC</a:t>
            </a:r>
            <a:r>
              <a:rPr lang="en-US" sz="2000" b="1" dirty="0" smtClean="0">
                <a:solidFill>
                  <a:schemeClr val="bg1"/>
                </a:solidFill>
                <a:latin typeface="DIN"/>
              </a:rPr>
              <a:t> </a:t>
            </a:r>
            <a:r>
              <a:rPr lang="en-US" sz="2000" dirty="0" smtClean="0">
                <a:solidFill>
                  <a:schemeClr val="bg1"/>
                </a:solidFill>
                <a:latin typeface="DIN"/>
              </a:rPr>
              <a:t>by parsing power intent specified from </a:t>
            </a:r>
            <a:r>
              <a:rPr lang="en-US" sz="2000" dirty="0" err="1" smtClean="0">
                <a:solidFill>
                  <a:schemeClr val="bg1"/>
                </a:solidFill>
                <a:latin typeface="DIN"/>
              </a:rPr>
              <a:t>config</a:t>
            </a:r>
            <a:r>
              <a:rPr lang="en-US" sz="2000" dirty="0" smtClean="0">
                <a:solidFill>
                  <a:schemeClr val="bg1"/>
                </a:solidFill>
                <a:latin typeface="DIN"/>
              </a:rPr>
              <a:t> to Power profile state switching during dynamic simulations</a:t>
            </a:r>
          </a:p>
          <a:p>
            <a:pPr marL="800100" lvl="1"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Power Profile Coverage: </a:t>
            </a:r>
            <a:r>
              <a:rPr lang="en-US" sz="2000" dirty="0" smtClean="0">
                <a:solidFill>
                  <a:schemeClr val="bg1"/>
                </a:solidFill>
                <a:latin typeface="DIN"/>
              </a:rPr>
              <a:t>SV property based coverage to measure the switching all power profile states and triggering of respective LP control signals. This is estimated during dynamic simulations and useful for improving LP sequencing stimulus </a:t>
            </a:r>
            <a:r>
              <a:rPr lang="en-US" sz="2000" b="1" dirty="0" smtClean="0">
                <a:solidFill>
                  <a:schemeClr val="bg1"/>
                </a:solidFill>
                <a:latin typeface="DIN"/>
              </a:rPr>
              <a:t> </a:t>
            </a:r>
          </a:p>
          <a:p>
            <a:pPr marL="800100" lvl="1" indent="-342900" algn="just">
              <a:buFont typeface="Wingdings" panose="05000000000000000000" pitchFamily="2" charset="2"/>
              <a:buChar char="Ø"/>
            </a:pPr>
            <a:endParaRPr lang="en-US" sz="2000" dirty="0">
              <a:solidFill>
                <a:schemeClr val="bg1"/>
              </a:solidFill>
              <a:latin typeface="DIN"/>
            </a:endParaRPr>
          </a:p>
        </p:txBody>
      </p:sp>
    </p:spTree>
    <p:extLst>
      <p:ext uri="{BB962C8B-B14F-4D97-AF65-F5344CB8AC3E}">
        <p14:creationId xmlns:p14="http://schemas.microsoft.com/office/powerpoint/2010/main" val="3412468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48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chemeClr val="tx2">
                  <a:lumMod val="40000"/>
                  <a:lumOff val="60000"/>
                </a:schemeClr>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Flow: LP </a:t>
            </a:r>
            <a:r>
              <a:rPr lang="en-US" dirty="0"/>
              <a:t>s</a:t>
            </a:r>
            <a:r>
              <a:rPr lang="en-US" dirty="0" smtClean="0"/>
              <a:t>equencing</a:t>
            </a:r>
            <a:endParaRPr lang="en-US" sz="2400" dirty="0"/>
          </a:p>
        </p:txBody>
      </p:sp>
      <p:grpSp>
        <p:nvGrpSpPr>
          <p:cNvPr id="6" name="Group 5"/>
          <p:cNvGrpSpPr/>
          <p:nvPr/>
        </p:nvGrpSpPr>
        <p:grpSpPr>
          <a:xfrm>
            <a:off x="515526" y="1318726"/>
            <a:ext cx="7468362" cy="4551188"/>
            <a:chOff x="1066038" y="1981200"/>
            <a:chExt cx="7468362" cy="4551188"/>
          </a:xfrm>
        </p:grpSpPr>
        <p:sp>
          <p:nvSpPr>
            <p:cNvPr id="7" name="Rectangle 6"/>
            <p:cNvSpPr/>
            <p:nvPr/>
          </p:nvSpPr>
          <p:spPr>
            <a:xfrm>
              <a:off x="2238375" y="2602027"/>
              <a:ext cx="4800600" cy="3308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p:cNvSpPr/>
            <p:nvPr/>
          </p:nvSpPr>
          <p:spPr>
            <a:xfrm>
              <a:off x="5581650" y="2773680"/>
              <a:ext cx="2647950" cy="1131646"/>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 name="Oval 8"/>
            <p:cNvSpPr/>
            <p:nvPr/>
          </p:nvSpPr>
          <p:spPr>
            <a:xfrm>
              <a:off x="5795392" y="4005580"/>
              <a:ext cx="1172718" cy="1074700"/>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24100" y="2902788"/>
              <a:ext cx="2228850" cy="1604061"/>
            </a:xfrm>
            <a:prstGeom prst="ellipse">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66038" y="3115056"/>
              <a:ext cx="980313" cy="1191286"/>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56538" y="3310011"/>
              <a:ext cx="611505" cy="78667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H1</a:t>
              </a:r>
            </a:p>
          </p:txBody>
        </p:sp>
        <p:sp>
          <p:nvSpPr>
            <p:cNvPr id="13" name="Rectangle 12"/>
            <p:cNvSpPr/>
            <p:nvPr/>
          </p:nvSpPr>
          <p:spPr>
            <a:xfrm>
              <a:off x="2752725" y="3203549"/>
              <a:ext cx="857250" cy="100253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m0</a:t>
              </a:r>
              <a:endParaRPr lang="en-US" dirty="0">
                <a:solidFill>
                  <a:schemeClr val="tx1"/>
                </a:solidFill>
              </a:endParaRPr>
            </a:p>
          </p:txBody>
        </p:sp>
        <p:sp>
          <p:nvSpPr>
            <p:cNvPr id="14" name="Rectangle 13"/>
            <p:cNvSpPr/>
            <p:nvPr/>
          </p:nvSpPr>
          <p:spPr>
            <a:xfrm>
              <a:off x="3867150" y="3404057"/>
              <a:ext cx="514350" cy="60152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sp>
          <p:nvSpPr>
            <p:cNvPr id="15" name="Rectangle 14"/>
            <p:cNvSpPr/>
            <p:nvPr/>
          </p:nvSpPr>
          <p:spPr>
            <a:xfrm>
              <a:off x="6083897" y="3003042"/>
              <a:ext cx="600075" cy="70177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a:t>
              </a:r>
              <a:r>
                <a:rPr lang="en-US" dirty="0" smtClean="0">
                  <a:solidFill>
                    <a:schemeClr val="bg1">
                      <a:lumMod val="75000"/>
                    </a:schemeClr>
                  </a:solidFill>
                </a:rPr>
                <a:t>0</a:t>
              </a:r>
              <a:endParaRPr lang="en-US" dirty="0">
                <a:solidFill>
                  <a:schemeClr val="bg1">
                    <a:lumMod val="75000"/>
                  </a:schemeClr>
                </a:solidFill>
              </a:endParaRPr>
            </a:p>
          </p:txBody>
        </p:sp>
        <p:sp>
          <p:nvSpPr>
            <p:cNvPr id="16" name="Rectangle 15"/>
            <p:cNvSpPr/>
            <p:nvPr/>
          </p:nvSpPr>
          <p:spPr>
            <a:xfrm>
              <a:off x="6096000" y="4306341"/>
              <a:ext cx="600075" cy="60152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dirty="0" smtClean="0">
                  <a:solidFill>
                    <a:schemeClr val="tx1"/>
                  </a:solidFill>
                </a:rPr>
                <a:t>1</a:t>
              </a:r>
              <a:endParaRPr lang="en-US" dirty="0">
                <a:solidFill>
                  <a:schemeClr val="tx1"/>
                </a:solidFill>
              </a:endParaRPr>
            </a:p>
          </p:txBody>
        </p:sp>
        <p:sp>
          <p:nvSpPr>
            <p:cNvPr id="17" name="Rectangle 16"/>
            <p:cNvSpPr/>
            <p:nvPr/>
          </p:nvSpPr>
          <p:spPr>
            <a:xfrm>
              <a:off x="7198322" y="3003042"/>
              <a:ext cx="600075" cy="70177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75000"/>
                    </a:schemeClr>
                  </a:solidFill>
                </a:rPr>
                <a:t>H</a:t>
              </a:r>
              <a:r>
                <a:rPr lang="en-US" sz="1600" dirty="0" smtClean="0">
                  <a:solidFill>
                    <a:schemeClr val="bg1">
                      <a:lumMod val="75000"/>
                    </a:schemeClr>
                  </a:solidFill>
                </a:rPr>
                <a:t>2</a:t>
              </a:r>
              <a:endParaRPr lang="en-US" dirty="0">
                <a:solidFill>
                  <a:schemeClr val="bg1">
                    <a:lumMod val="75000"/>
                  </a:schemeClr>
                </a:solidFill>
              </a:endParaRPr>
            </a:p>
          </p:txBody>
        </p:sp>
        <p:sp>
          <p:nvSpPr>
            <p:cNvPr id="18" name="Rectangle 17"/>
            <p:cNvSpPr/>
            <p:nvPr/>
          </p:nvSpPr>
          <p:spPr>
            <a:xfrm>
              <a:off x="7400925" y="4306341"/>
              <a:ext cx="600075" cy="601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r>
                <a:rPr lang="en-US" sz="1600" dirty="0" smtClean="0">
                  <a:solidFill>
                    <a:schemeClr val="tx1"/>
                  </a:solidFill>
                </a:rPr>
                <a:t>3</a:t>
              </a:r>
              <a:endParaRPr lang="en-US" dirty="0">
                <a:solidFill>
                  <a:schemeClr val="tx1"/>
                </a:solidFill>
              </a:endParaRPr>
            </a:p>
          </p:txBody>
        </p:sp>
        <p:sp>
          <p:nvSpPr>
            <p:cNvPr id="19" name="Oval 18"/>
            <p:cNvSpPr/>
            <p:nvPr/>
          </p:nvSpPr>
          <p:spPr>
            <a:xfrm>
              <a:off x="7228713" y="4105834"/>
              <a:ext cx="942975" cy="1002538"/>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54424" y="2526268"/>
              <a:ext cx="1371600" cy="646331"/>
            </a:xfrm>
            <a:prstGeom prst="rect">
              <a:avLst/>
            </a:prstGeom>
            <a:noFill/>
          </p:spPr>
          <p:txBody>
            <a:bodyPr wrap="square" rtlCol="0">
              <a:spAutoFit/>
            </a:bodyPr>
            <a:lstStyle/>
            <a:p>
              <a:pPr algn="ctr"/>
              <a:r>
                <a:rPr lang="en-US" dirty="0" err="1" smtClean="0"/>
                <a:t>PDsystem</a:t>
              </a:r>
              <a:r>
                <a:rPr lang="en-US" dirty="0" smtClean="0"/>
                <a:t> </a:t>
              </a:r>
              <a:r>
                <a:rPr lang="en-US" dirty="0" err="1" smtClean="0"/>
                <a:t>NoC</a:t>
              </a:r>
              <a:r>
                <a:rPr lang="en-US" dirty="0" smtClean="0"/>
                <a:t> Top</a:t>
              </a:r>
              <a:endParaRPr lang="en-US" dirty="0"/>
            </a:p>
          </p:txBody>
        </p:sp>
        <p:sp>
          <p:nvSpPr>
            <p:cNvPr id="21" name="TextBox 20"/>
            <p:cNvSpPr txBox="1"/>
            <p:nvPr/>
          </p:nvSpPr>
          <p:spPr>
            <a:xfrm>
              <a:off x="3251745" y="2836173"/>
              <a:ext cx="746892" cy="485918"/>
            </a:xfrm>
            <a:prstGeom prst="rect">
              <a:avLst/>
            </a:prstGeom>
            <a:noFill/>
          </p:spPr>
          <p:txBody>
            <a:bodyPr wrap="square" rtlCol="0">
              <a:spAutoFit/>
            </a:bodyPr>
            <a:lstStyle/>
            <a:p>
              <a:r>
                <a:rPr lang="en-US" b="1" dirty="0" smtClean="0">
                  <a:solidFill>
                    <a:schemeClr val="tx2">
                      <a:lumMod val="60000"/>
                      <a:lumOff val="40000"/>
                    </a:schemeClr>
                  </a:solidFill>
                </a:rPr>
                <a:t>PD</a:t>
              </a:r>
              <a:r>
                <a:rPr lang="en-US" sz="1400" b="1" dirty="0" smtClean="0">
                  <a:solidFill>
                    <a:schemeClr val="tx2">
                      <a:lumMod val="60000"/>
                      <a:lumOff val="40000"/>
                    </a:schemeClr>
                  </a:solidFill>
                </a:rPr>
                <a:t>0</a:t>
              </a:r>
              <a:endParaRPr lang="en-US" b="1" dirty="0">
                <a:solidFill>
                  <a:schemeClr val="tx2">
                    <a:lumMod val="60000"/>
                    <a:lumOff val="40000"/>
                  </a:schemeClr>
                </a:solidFill>
              </a:endParaRPr>
            </a:p>
          </p:txBody>
        </p:sp>
        <p:sp>
          <p:nvSpPr>
            <p:cNvPr id="22" name="TextBox 21"/>
            <p:cNvSpPr txBox="1"/>
            <p:nvPr/>
          </p:nvSpPr>
          <p:spPr>
            <a:xfrm>
              <a:off x="6555485" y="2717632"/>
              <a:ext cx="698331" cy="369332"/>
            </a:xfrm>
            <a:prstGeom prst="rect">
              <a:avLst/>
            </a:prstGeom>
            <a:noFill/>
            <a:ln>
              <a:noFill/>
            </a:ln>
          </p:spPr>
          <p:txBody>
            <a:bodyPr wrap="square" rtlCol="0">
              <a:spAutoFit/>
            </a:bodyPr>
            <a:lstStyle/>
            <a:p>
              <a:r>
                <a:rPr lang="en-US" b="1" dirty="0" smtClean="0">
                  <a:solidFill>
                    <a:schemeClr val="bg1">
                      <a:lumMod val="75000"/>
                    </a:schemeClr>
                  </a:solidFill>
                </a:rPr>
                <a:t>PD</a:t>
              </a:r>
              <a:r>
                <a:rPr lang="en-US" sz="1600" b="1" dirty="0" smtClean="0">
                  <a:solidFill>
                    <a:schemeClr val="bg1">
                      <a:lumMod val="75000"/>
                    </a:schemeClr>
                  </a:solidFill>
                </a:rPr>
                <a:t>1</a:t>
              </a:r>
              <a:endParaRPr lang="en-US" b="1" dirty="0">
                <a:solidFill>
                  <a:schemeClr val="bg1">
                    <a:lumMod val="75000"/>
                  </a:schemeClr>
                </a:solidFill>
              </a:endParaRPr>
            </a:p>
          </p:txBody>
        </p:sp>
        <p:sp>
          <p:nvSpPr>
            <p:cNvPr id="23" name="TextBox 22"/>
            <p:cNvSpPr txBox="1"/>
            <p:nvPr/>
          </p:nvSpPr>
          <p:spPr>
            <a:xfrm>
              <a:off x="6108103" y="3984685"/>
              <a:ext cx="759422" cy="485918"/>
            </a:xfrm>
            <a:prstGeom prst="rect">
              <a:avLst/>
            </a:prstGeom>
            <a:noFill/>
          </p:spPr>
          <p:txBody>
            <a:bodyPr wrap="square" rtlCol="0">
              <a:spAutoFit/>
            </a:bodyPr>
            <a:lstStyle/>
            <a:p>
              <a:r>
                <a:rPr lang="en-US" b="1" dirty="0" smtClean="0">
                  <a:solidFill>
                    <a:schemeClr val="accent3">
                      <a:lumMod val="75000"/>
                    </a:schemeClr>
                  </a:solidFill>
                </a:rPr>
                <a:t>PD</a:t>
              </a:r>
              <a:r>
                <a:rPr lang="en-US" sz="1600" b="1" dirty="0" smtClean="0">
                  <a:solidFill>
                    <a:schemeClr val="accent3">
                      <a:lumMod val="75000"/>
                    </a:schemeClr>
                  </a:solidFill>
                </a:rPr>
                <a:t>2</a:t>
              </a:r>
              <a:endParaRPr lang="en-US" b="1" dirty="0">
                <a:solidFill>
                  <a:schemeClr val="accent3">
                    <a:lumMod val="75000"/>
                  </a:schemeClr>
                </a:solidFill>
              </a:endParaRPr>
            </a:p>
          </p:txBody>
        </p:sp>
        <p:cxnSp>
          <p:nvCxnSpPr>
            <p:cNvPr id="24" name="Straight Arrow Connector 23"/>
            <p:cNvCxnSpPr>
              <a:stCxn id="12" idx="3"/>
              <a:endCxn id="13" idx="1"/>
            </p:cNvCxnSpPr>
            <p:nvPr/>
          </p:nvCxnSpPr>
          <p:spPr>
            <a:xfrm>
              <a:off x="1868043" y="3703350"/>
              <a:ext cx="884682" cy="1468"/>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4" idx="1"/>
            </p:cNvCxnSpPr>
            <p:nvPr/>
          </p:nvCxnSpPr>
          <p:spPr>
            <a:xfrm>
              <a:off x="3609975" y="3704818"/>
              <a:ext cx="257175"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198"/>
            <p:cNvCxnSpPr>
              <a:stCxn id="14" idx="3"/>
              <a:endCxn id="15" idx="1"/>
            </p:cNvCxnSpPr>
            <p:nvPr/>
          </p:nvCxnSpPr>
          <p:spPr>
            <a:xfrm flipV="1">
              <a:off x="4381500" y="3353930"/>
              <a:ext cx="1702397" cy="350888"/>
            </a:xfrm>
            <a:prstGeom prst="bentConnector3">
              <a:avLst>
                <a:gd name="adj1" fmla="val 50000"/>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198"/>
            <p:cNvCxnSpPr>
              <a:stCxn id="14" idx="2"/>
              <a:endCxn id="16" idx="1"/>
            </p:cNvCxnSpPr>
            <p:nvPr/>
          </p:nvCxnSpPr>
          <p:spPr>
            <a:xfrm rot="16200000" flipH="1">
              <a:off x="4809401" y="3320504"/>
              <a:ext cx="601523" cy="1971675"/>
            </a:xfrm>
            <a:prstGeom prst="bentConnector2">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rot="5400000">
              <a:off x="4905845" y="4485042"/>
              <a:ext cx="646757" cy="247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sp>
          <p:nvSpPr>
            <p:cNvPr id="29" name="Rectangle 28"/>
            <p:cNvSpPr/>
            <p:nvPr/>
          </p:nvSpPr>
          <p:spPr>
            <a:xfrm rot="5400000">
              <a:off x="4353395" y="4478237"/>
              <a:ext cx="646757" cy="266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cxnSp>
          <p:nvCxnSpPr>
            <p:cNvPr id="30" name="Straight Arrow Connector 29"/>
            <p:cNvCxnSpPr>
              <a:stCxn id="15" idx="3"/>
              <a:endCxn id="17" idx="1"/>
            </p:cNvCxnSpPr>
            <p:nvPr/>
          </p:nvCxnSpPr>
          <p:spPr>
            <a:xfrm>
              <a:off x="6683972" y="3353930"/>
              <a:ext cx="51435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3"/>
              <a:endCxn id="18" idx="1"/>
            </p:cNvCxnSpPr>
            <p:nvPr/>
          </p:nvCxnSpPr>
          <p:spPr>
            <a:xfrm>
              <a:off x="6696075" y="4607103"/>
              <a:ext cx="70485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6742" y="3258052"/>
              <a:ext cx="671514" cy="262896"/>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AON</a:t>
              </a:r>
              <a:endParaRPr lang="en-US" sz="1200" dirty="0">
                <a:solidFill>
                  <a:schemeClr val="tx1"/>
                </a:solidFill>
              </a:endParaRPr>
            </a:p>
          </p:txBody>
        </p:sp>
        <p:sp>
          <p:nvSpPr>
            <p:cNvPr id="33" name="Oval 32"/>
            <p:cNvSpPr/>
            <p:nvPr/>
          </p:nvSpPr>
          <p:spPr>
            <a:xfrm flipH="1">
              <a:off x="4239387" y="3446958"/>
              <a:ext cx="85725" cy="277698"/>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35" name="Oval 34"/>
            <p:cNvSpPr/>
            <p:nvPr/>
          </p:nvSpPr>
          <p:spPr>
            <a:xfrm>
              <a:off x="6486144" y="3048000"/>
              <a:ext cx="124205" cy="271155"/>
            </a:xfrm>
            <a:prstGeom prst="ellipse">
              <a:avLst/>
            </a:prstGeom>
            <a:noFill/>
            <a:ln>
              <a:solidFill>
                <a:schemeClr val="bg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75000"/>
                  </a:schemeClr>
                </a:solidFill>
              </a:endParaRPr>
            </a:p>
          </p:txBody>
        </p:sp>
        <p:sp>
          <p:nvSpPr>
            <p:cNvPr id="36" name="Oval 35"/>
            <p:cNvSpPr/>
            <p:nvPr/>
          </p:nvSpPr>
          <p:spPr>
            <a:xfrm>
              <a:off x="6543675" y="4361359"/>
              <a:ext cx="85725" cy="277697"/>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37" name="Rectangle 36"/>
            <p:cNvSpPr/>
            <p:nvPr/>
          </p:nvSpPr>
          <p:spPr>
            <a:xfrm>
              <a:off x="2590800" y="5381040"/>
              <a:ext cx="685800"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RBM</a:t>
              </a:r>
              <a:endParaRPr lang="en-US" sz="1600" dirty="0">
                <a:solidFill>
                  <a:schemeClr val="bg1">
                    <a:lumMod val="75000"/>
                  </a:schemeClr>
                </a:solidFill>
              </a:endParaRPr>
            </a:p>
          </p:txBody>
        </p:sp>
        <p:sp>
          <p:nvSpPr>
            <p:cNvPr id="38" name="Rectangle 37"/>
            <p:cNvSpPr/>
            <p:nvPr/>
          </p:nvSpPr>
          <p:spPr>
            <a:xfrm>
              <a:off x="3657600" y="5382031"/>
              <a:ext cx="514350"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RR</a:t>
              </a:r>
              <a:endParaRPr lang="en-US" sz="1600" dirty="0">
                <a:solidFill>
                  <a:schemeClr val="bg1">
                    <a:lumMod val="75000"/>
                  </a:schemeClr>
                </a:solidFill>
              </a:endParaRPr>
            </a:p>
          </p:txBody>
        </p:sp>
        <p:sp>
          <p:nvSpPr>
            <p:cNvPr id="39" name="Rectangle 38"/>
            <p:cNvSpPr/>
            <p:nvPr/>
          </p:nvSpPr>
          <p:spPr>
            <a:xfrm>
              <a:off x="4505325" y="5382768"/>
              <a:ext cx="600075"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RM</a:t>
              </a:r>
              <a:endParaRPr lang="en-US" sz="1600" dirty="0">
                <a:solidFill>
                  <a:schemeClr val="bg1">
                    <a:lumMod val="75000"/>
                  </a:schemeClr>
                </a:solidFill>
              </a:endParaRPr>
            </a:p>
          </p:txBody>
        </p:sp>
        <p:sp>
          <p:nvSpPr>
            <p:cNvPr id="40" name="Rectangle 39"/>
            <p:cNvSpPr/>
            <p:nvPr/>
          </p:nvSpPr>
          <p:spPr>
            <a:xfrm>
              <a:off x="5389245" y="5381041"/>
              <a:ext cx="600075"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RR</a:t>
              </a:r>
              <a:endParaRPr lang="en-US" sz="1600" dirty="0">
                <a:solidFill>
                  <a:schemeClr val="bg1">
                    <a:lumMod val="75000"/>
                  </a:schemeClr>
                </a:solidFill>
              </a:endParaRPr>
            </a:p>
          </p:txBody>
        </p:sp>
        <p:sp>
          <p:nvSpPr>
            <p:cNvPr id="41" name="Rectangle 40"/>
            <p:cNvSpPr/>
            <p:nvPr/>
          </p:nvSpPr>
          <p:spPr>
            <a:xfrm>
              <a:off x="6257925" y="5381041"/>
              <a:ext cx="600075"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RM</a:t>
              </a:r>
              <a:endParaRPr lang="en-US" sz="1600" dirty="0">
                <a:solidFill>
                  <a:schemeClr val="bg1">
                    <a:lumMod val="75000"/>
                  </a:schemeClr>
                </a:solidFill>
              </a:endParaRPr>
            </a:p>
          </p:txBody>
        </p:sp>
        <p:sp>
          <p:nvSpPr>
            <p:cNvPr id="42" name="Rectangle 41"/>
            <p:cNvSpPr/>
            <p:nvPr/>
          </p:nvSpPr>
          <p:spPr>
            <a:xfrm>
              <a:off x="1309249" y="5315712"/>
              <a:ext cx="748152" cy="594691"/>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REG</a:t>
              </a:r>
            </a:p>
            <a:p>
              <a:pPr algn="ctr"/>
              <a:r>
                <a:rPr lang="en-US" sz="1600" dirty="0" smtClean="0">
                  <a:solidFill>
                    <a:schemeClr val="bg1">
                      <a:lumMod val="75000"/>
                    </a:schemeClr>
                  </a:solidFill>
                </a:rPr>
                <a:t>XTOR</a:t>
              </a:r>
              <a:endParaRPr lang="en-US" sz="1600" dirty="0">
                <a:solidFill>
                  <a:schemeClr val="bg1">
                    <a:lumMod val="75000"/>
                  </a:schemeClr>
                </a:solidFill>
              </a:endParaRPr>
            </a:p>
          </p:txBody>
        </p:sp>
        <p:cxnSp>
          <p:nvCxnSpPr>
            <p:cNvPr id="43" name="Straight Arrow Connector 42"/>
            <p:cNvCxnSpPr/>
            <p:nvPr/>
          </p:nvCxnSpPr>
          <p:spPr>
            <a:xfrm>
              <a:off x="2057781" y="5571744"/>
              <a:ext cx="51435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91840" y="5571744"/>
              <a:ext cx="36576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75760" y="5571744"/>
              <a:ext cx="32004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120640" y="5571744"/>
              <a:ext cx="27432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983224" y="5571744"/>
              <a:ext cx="27432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87508" y="3848338"/>
              <a:ext cx="746892" cy="369332"/>
            </a:xfrm>
            <a:prstGeom prst="rect">
              <a:avLst/>
            </a:prstGeom>
            <a:noFill/>
          </p:spPr>
          <p:txBody>
            <a:bodyPr wrap="square" rtlCol="0">
              <a:spAutoFit/>
            </a:bodyPr>
            <a:lstStyle/>
            <a:p>
              <a:r>
                <a:rPr lang="en-US" b="1" dirty="0" smtClean="0">
                  <a:solidFill>
                    <a:srgbClr val="FF0000"/>
                  </a:solidFill>
                </a:rPr>
                <a:t>PD3</a:t>
              </a:r>
              <a:endParaRPr lang="en-US" b="1" dirty="0">
                <a:solidFill>
                  <a:srgbClr val="FF0000"/>
                </a:solidFill>
              </a:endParaRPr>
            </a:p>
          </p:txBody>
        </p:sp>
        <p:sp>
          <p:nvSpPr>
            <p:cNvPr id="49" name="TextBox 48"/>
            <p:cNvSpPr txBox="1"/>
            <p:nvPr/>
          </p:nvSpPr>
          <p:spPr>
            <a:xfrm>
              <a:off x="1447800" y="2791968"/>
              <a:ext cx="746892" cy="369332"/>
            </a:xfrm>
            <a:prstGeom prst="rect">
              <a:avLst/>
            </a:prstGeom>
            <a:noFill/>
          </p:spPr>
          <p:txBody>
            <a:bodyPr wrap="square" rtlCol="0">
              <a:spAutoFit/>
            </a:bodyPr>
            <a:lstStyle/>
            <a:p>
              <a:r>
                <a:rPr lang="en-US" b="1" dirty="0" smtClean="0">
                  <a:solidFill>
                    <a:schemeClr val="accent6">
                      <a:lumMod val="75000"/>
                    </a:schemeClr>
                  </a:solidFill>
                </a:rPr>
                <a:t>PD4</a:t>
              </a:r>
              <a:endParaRPr lang="en-US" b="1" dirty="0">
                <a:solidFill>
                  <a:schemeClr val="accent6">
                    <a:lumMod val="75000"/>
                  </a:schemeClr>
                </a:solidFill>
              </a:endParaRPr>
            </a:p>
          </p:txBody>
        </p:sp>
        <p:cxnSp>
          <p:nvCxnSpPr>
            <p:cNvPr id="50" name="Straight Arrow Connector 49"/>
            <p:cNvCxnSpPr/>
            <p:nvPr/>
          </p:nvCxnSpPr>
          <p:spPr>
            <a:xfrm>
              <a:off x="2724912" y="2353056"/>
              <a:ext cx="3819144" cy="0"/>
            </a:xfrm>
            <a:prstGeom prst="straightConnector1">
              <a:avLst/>
            </a:prstGeom>
            <a:ln w="44450" cmpd="sng">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734056" y="6172200"/>
              <a:ext cx="3819144" cy="0"/>
            </a:xfrm>
            <a:prstGeom prst="straightConnector1">
              <a:avLst/>
            </a:prstGeom>
            <a:ln w="44450" cmpd="sng">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105479" y="6163056"/>
              <a:ext cx="3425952" cy="369332"/>
            </a:xfrm>
            <a:prstGeom prst="rect">
              <a:avLst/>
            </a:prstGeom>
            <a:noFill/>
            <a:ln>
              <a:noFill/>
            </a:ln>
          </p:spPr>
          <p:txBody>
            <a:bodyPr wrap="square" rtlCol="0">
              <a:spAutoFit/>
            </a:bodyPr>
            <a:lstStyle/>
            <a:p>
              <a:r>
                <a:rPr lang="en-US" dirty="0" smtClean="0">
                  <a:solidFill>
                    <a:schemeClr val="bg1"/>
                  </a:solidFill>
                </a:rPr>
                <a:t>Powering</a:t>
              </a:r>
              <a:r>
                <a:rPr lang="en-US" b="1" dirty="0" smtClean="0">
                  <a:solidFill>
                    <a:schemeClr val="bg1"/>
                  </a:solidFill>
                </a:rPr>
                <a:t> UP </a:t>
              </a:r>
              <a:r>
                <a:rPr lang="en-US" dirty="0">
                  <a:solidFill>
                    <a:schemeClr val="bg1"/>
                  </a:solidFill>
                </a:rPr>
                <a:t>s</a:t>
              </a:r>
              <a:r>
                <a:rPr lang="en-US" dirty="0" smtClean="0">
                  <a:solidFill>
                    <a:schemeClr val="bg1"/>
                  </a:solidFill>
                </a:rPr>
                <a:t>equence </a:t>
              </a:r>
              <a:r>
                <a:rPr lang="en-US" dirty="0">
                  <a:solidFill>
                    <a:schemeClr val="bg1"/>
                  </a:solidFill>
                </a:rPr>
                <a:t>o</a:t>
              </a:r>
              <a:r>
                <a:rPr lang="en-US" dirty="0" smtClean="0">
                  <a:solidFill>
                    <a:schemeClr val="bg1"/>
                  </a:solidFill>
                </a:rPr>
                <a:t>rder</a:t>
              </a:r>
              <a:endParaRPr lang="en-US" dirty="0">
                <a:solidFill>
                  <a:schemeClr val="bg1"/>
                </a:solidFill>
              </a:endParaRPr>
            </a:p>
          </p:txBody>
        </p:sp>
        <p:sp>
          <p:nvSpPr>
            <p:cNvPr id="53" name="TextBox 52"/>
            <p:cNvSpPr txBox="1"/>
            <p:nvPr/>
          </p:nvSpPr>
          <p:spPr>
            <a:xfrm>
              <a:off x="2799560" y="1981200"/>
              <a:ext cx="3761232" cy="369332"/>
            </a:xfrm>
            <a:prstGeom prst="rect">
              <a:avLst/>
            </a:prstGeom>
            <a:noFill/>
            <a:ln>
              <a:noFill/>
            </a:ln>
          </p:spPr>
          <p:txBody>
            <a:bodyPr wrap="square" rtlCol="0">
              <a:spAutoFit/>
            </a:bodyPr>
            <a:lstStyle/>
            <a:p>
              <a:r>
                <a:rPr lang="en-US" dirty="0" smtClean="0">
                  <a:solidFill>
                    <a:schemeClr val="bg1"/>
                  </a:solidFill>
                </a:rPr>
                <a:t>Powering</a:t>
              </a:r>
              <a:r>
                <a:rPr lang="en-US" b="1" dirty="0" smtClean="0">
                  <a:solidFill>
                    <a:schemeClr val="bg1"/>
                  </a:solidFill>
                </a:rPr>
                <a:t> DOWN s</a:t>
              </a:r>
              <a:r>
                <a:rPr lang="en-US" dirty="0" smtClean="0">
                  <a:solidFill>
                    <a:schemeClr val="bg1"/>
                  </a:solidFill>
                </a:rPr>
                <a:t>equence </a:t>
              </a:r>
              <a:r>
                <a:rPr lang="en-US" dirty="0">
                  <a:solidFill>
                    <a:schemeClr val="bg1"/>
                  </a:solidFill>
                </a:rPr>
                <a:t>o</a:t>
              </a:r>
              <a:r>
                <a:rPr lang="en-US" dirty="0" smtClean="0">
                  <a:solidFill>
                    <a:schemeClr val="bg1"/>
                  </a:solidFill>
                </a:rPr>
                <a:t>rder</a:t>
              </a:r>
              <a:endParaRPr lang="en-US" dirty="0">
                <a:solidFill>
                  <a:schemeClr val="bg1"/>
                </a:solidFill>
              </a:endParaRPr>
            </a:p>
          </p:txBody>
        </p:sp>
      </p:grpSp>
      <p:grpSp>
        <p:nvGrpSpPr>
          <p:cNvPr id="64" name="Group 63"/>
          <p:cNvGrpSpPr/>
          <p:nvPr/>
        </p:nvGrpSpPr>
        <p:grpSpPr>
          <a:xfrm>
            <a:off x="6740625" y="1184987"/>
            <a:ext cx="5031493" cy="1477328"/>
            <a:chOff x="6740625" y="1184987"/>
            <a:chExt cx="5031493" cy="1477328"/>
          </a:xfrm>
        </p:grpSpPr>
        <p:sp>
          <p:nvSpPr>
            <p:cNvPr id="4" name="TextBox 3"/>
            <p:cNvSpPr txBox="1"/>
            <p:nvPr/>
          </p:nvSpPr>
          <p:spPr bwMode="auto">
            <a:xfrm>
              <a:off x="6740625" y="1184987"/>
              <a:ext cx="5031493" cy="1477328"/>
            </a:xfrm>
            <a:prstGeom prst="rect">
              <a:avLst/>
            </a:prstGeom>
            <a:noFill/>
            <a:ln w="9525">
              <a:noFill/>
              <a:miter lim="800000"/>
              <a:headEnd/>
              <a:tailEnd/>
            </a:ln>
          </p:spPr>
          <p:txBody>
            <a:bodyPr wrap="square" rtlCol="0">
              <a:spAutoFit/>
            </a:bodyPr>
            <a:lstStyle/>
            <a:p>
              <a:r>
                <a:rPr lang="en-IN" dirty="0" err="1">
                  <a:solidFill>
                    <a:schemeClr val="bg1"/>
                  </a:solidFill>
                  <a:latin typeface="Arial" panose="020B0604020202020204" pitchFamily="34" charset="0"/>
                  <a:cs typeface="Arial" panose="020B0604020202020204" pitchFamily="34" charset="0"/>
                </a:rPr>
                <a:t>NocPowSeq</a:t>
              </a:r>
              <a:r>
                <a:rPr lang="en-IN" dirty="0">
                  <a:solidFill>
                    <a:schemeClr val="bg1"/>
                  </a:solidFill>
                  <a:latin typeface="Arial" panose="020B0604020202020204" pitchFamily="34" charset="0"/>
                  <a:cs typeface="Arial" panose="020B0604020202020204" pitchFamily="34" charset="0"/>
                </a:rPr>
                <a:t>::</a:t>
              </a:r>
              <a:r>
                <a:rPr lang="en-IN" dirty="0" err="1">
                  <a:solidFill>
                    <a:schemeClr val="bg1"/>
                  </a:solidFill>
                  <a:latin typeface="Arial" panose="020B0604020202020204" pitchFamily="34" charset="0"/>
                  <a:cs typeface="Arial" panose="020B0604020202020204" pitchFamily="34" charset="0"/>
                </a:rPr>
                <a:t>change_power_profile</a:t>
              </a:r>
              <a:r>
                <a:rPr lang="en-IN" dirty="0">
                  <a:solidFill>
                    <a:schemeClr val="bg1"/>
                  </a:solidFill>
                  <a:latin typeface="Arial" panose="020B0604020202020204" pitchFamily="34" charset="0"/>
                  <a:cs typeface="Arial" panose="020B0604020202020204" pitchFamily="34" charset="0"/>
                </a:rPr>
                <a:t>(“all", </a:t>
              </a:r>
              <a:r>
                <a:rPr lang="en-IN" dirty="0" smtClean="0">
                  <a:solidFill>
                    <a:schemeClr val="bg1"/>
                  </a:solidFill>
                  <a:latin typeface="Arial" panose="020B0604020202020204" pitchFamily="34" charset="0"/>
                  <a:cs typeface="Arial" panose="020B0604020202020204" pitchFamily="34" charset="0"/>
                </a:rPr>
                <a:t>“s0");</a:t>
              </a:r>
            </a:p>
            <a:p>
              <a:r>
                <a:rPr lang="en-IN" sz="1800" dirty="0" smtClean="0">
                  <a:solidFill>
                    <a:schemeClr val="bg1"/>
                  </a:solidFill>
                  <a:latin typeface="Arial" panose="020B0604020202020204" pitchFamily="34" charset="0"/>
                  <a:cs typeface="Arial" panose="020B0604020202020204" pitchFamily="34" charset="0"/>
                </a:rPr>
                <a:t>	Elements to power </a:t>
              </a:r>
              <a:r>
                <a:rPr lang="en-IN" dirty="0">
                  <a:solidFill>
                    <a:schemeClr val="bg1"/>
                  </a:solidFill>
                  <a:latin typeface="Arial" panose="020B0604020202020204" pitchFamily="34" charset="0"/>
                  <a:cs typeface="Arial" panose="020B0604020202020204" pitchFamily="34" charset="0"/>
                </a:rPr>
                <a:t>d</a:t>
              </a:r>
              <a:r>
                <a:rPr lang="en-IN" sz="1800" dirty="0" smtClean="0">
                  <a:solidFill>
                    <a:schemeClr val="bg1"/>
                  </a:solidFill>
                  <a:latin typeface="Arial" panose="020B0604020202020204" pitchFamily="34" charset="0"/>
                  <a:cs typeface="Arial" panose="020B0604020202020204" pitchFamily="34" charset="0"/>
                </a:rPr>
                <a:t>own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m0      r       s1</a:t>
              </a:r>
            </a:p>
            <a:p>
              <a:r>
                <a:rPr lang="en-IN" sz="1800" dirty="0">
                  <a:solidFill>
                    <a:schemeClr val="bg1"/>
                  </a:solidFill>
                  <a:latin typeface="Arial" panose="020B0604020202020204" pitchFamily="34" charset="0"/>
                  <a:cs typeface="Arial" panose="020B0604020202020204" pitchFamily="34" charset="0"/>
                </a:rPr>
                <a:t>	</a:t>
              </a:r>
              <a:r>
                <a:rPr lang="en-IN" sz="1800" dirty="0" smtClean="0">
                  <a:solidFill>
                    <a:schemeClr val="bg1"/>
                  </a:solidFill>
                  <a:latin typeface="Arial" panose="020B0604020202020204" pitchFamily="34" charset="0"/>
                  <a:cs typeface="Arial" panose="020B0604020202020204" pitchFamily="34" charset="0"/>
                </a:rPr>
                <a:t>Elements to </a:t>
              </a:r>
              <a:r>
                <a:rPr lang="en-IN" dirty="0">
                  <a:solidFill>
                    <a:schemeClr val="bg1"/>
                  </a:solidFill>
                  <a:latin typeface="Arial" panose="020B0604020202020204" pitchFamily="34" charset="0"/>
                  <a:cs typeface="Arial" panose="020B0604020202020204" pitchFamily="34" charset="0"/>
                </a:rPr>
                <a:t>p</a:t>
              </a:r>
              <a:r>
                <a:rPr lang="en-IN" sz="1800" dirty="0" smtClean="0">
                  <a:solidFill>
                    <a:schemeClr val="bg1"/>
                  </a:solidFill>
                  <a:latin typeface="Arial" panose="020B0604020202020204" pitchFamily="34" charset="0"/>
                  <a:cs typeface="Arial" panose="020B0604020202020204" pitchFamily="34" charset="0"/>
                </a:rPr>
                <a:t>ower up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None (s0 is already ON)</a:t>
              </a:r>
              <a:endParaRPr lang="en-US" sz="1800" dirty="0">
                <a:cs typeface="Arial" charset="0"/>
              </a:endParaRPr>
            </a:p>
          </p:txBody>
        </p:sp>
        <p:cxnSp>
          <p:nvCxnSpPr>
            <p:cNvPr id="57" name="Straight Arrow Connector 56"/>
            <p:cNvCxnSpPr/>
            <p:nvPr/>
          </p:nvCxnSpPr>
          <p:spPr>
            <a:xfrm>
              <a:off x="9036433" y="192941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9515399" y="193252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6837037" y="4435157"/>
            <a:ext cx="5031493" cy="1477328"/>
            <a:chOff x="6837037" y="4435157"/>
            <a:chExt cx="5031493" cy="1477328"/>
          </a:xfrm>
        </p:grpSpPr>
        <p:sp>
          <p:nvSpPr>
            <p:cNvPr id="54" name="TextBox 53"/>
            <p:cNvSpPr txBox="1"/>
            <p:nvPr/>
          </p:nvSpPr>
          <p:spPr bwMode="auto">
            <a:xfrm>
              <a:off x="6837037" y="4435157"/>
              <a:ext cx="5031493" cy="1477328"/>
            </a:xfrm>
            <a:prstGeom prst="rect">
              <a:avLst/>
            </a:prstGeom>
            <a:noFill/>
            <a:ln w="9525">
              <a:noFill/>
              <a:miter lim="800000"/>
              <a:headEnd/>
              <a:tailEnd/>
            </a:ln>
          </p:spPr>
          <p:txBody>
            <a:bodyPr wrap="square" rtlCol="0">
              <a:spAutoFit/>
            </a:bodyPr>
            <a:lstStyle/>
            <a:p>
              <a:r>
                <a:rPr lang="en-IN" dirty="0" err="1">
                  <a:solidFill>
                    <a:schemeClr val="bg1"/>
                  </a:solidFill>
                  <a:latin typeface="Arial" panose="020B0604020202020204" pitchFamily="34" charset="0"/>
                  <a:cs typeface="Arial" panose="020B0604020202020204" pitchFamily="34" charset="0"/>
                </a:rPr>
                <a:t>NocPowSeq</a:t>
              </a:r>
              <a:r>
                <a:rPr lang="en-IN" dirty="0">
                  <a:solidFill>
                    <a:schemeClr val="bg1"/>
                  </a:solidFill>
                  <a:latin typeface="Arial" panose="020B0604020202020204" pitchFamily="34" charset="0"/>
                  <a:cs typeface="Arial" panose="020B0604020202020204" pitchFamily="34" charset="0"/>
                </a:rPr>
                <a:t>::</a:t>
              </a:r>
              <a:r>
                <a:rPr lang="en-IN" dirty="0" err="1">
                  <a:solidFill>
                    <a:schemeClr val="bg1"/>
                  </a:solidFill>
                  <a:latin typeface="Arial" panose="020B0604020202020204" pitchFamily="34" charset="0"/>
                  <a:cs typeface="Arial" panose="020B0604020202020204" pitchFamily="34" charset="0"/>
                </a:rPr>
                <a:t>change_power_profile</a:t>
              </a:r>
              <a:r>
                <a:rPr lang="en-IN" dirty="0" smtClean="0">
                  <a:solidFill>
                    <a:schemeClr val="bg1"/>
                  </a:solidFill>
                  <a:latin typeface="Arial" panose="020B0604020202020204" pitchFamily="34" charset="0"/>
                  <a:cs typeface="Arial" panose="020B0604020202020204" pitchFamily="34" charset="0"/>
                </a:rPr>
                <a:t>(“s0", “all");</a:t>
              </a:r>
            </a:p>
            <a:p>
              <a:r>
                <a:rPr lang="en-IN" sz="1800" dirty="0" smtClean="0">
                  <a:solidFill>
                    <a:schemeClr val="bg1"/>
                  </a:solidFill>
                  <a:latin typeface="Arial" panose="020B0604020202020204" pitchFamily="34" charset="0"/>
                  <a:cs typeface="Arial" panose="020B0604020202020204" pitchFamily="34" charset="0"/>
                </a:rPr>
                <a:t>	Elements to power </a:t>
              </a:r>
              <a:r>
                <a:rPr lang="en-IN" dirty="0">
                  <a:solidFill>
                    <a:schemeClr val="bg1"/>
                  </a:solidFill>
                  <a:latin typeface="Arial" panose="020B0604020202020204" pitchFamily="34" charset="0"/>
                  <a:cs typeface="Arial" panose="020B0604020202020204" pitchFamily="34" charset="0"/>
                </a:rPr>
                <a:t>d</a:t>
              </a:r>
              <a:r>
                <a:rPr lang="en-IN" sz="1800" dirty="0" smtClean="0">
                  <a:solidFill>
                    <a:schemeClr val="bg1"/>
                  </a:solidFill>
                  <a:latin typeface="Arial" panose="020B0604020202020204" pitchFamily="34" charset="0"/>
                  <a:cs typeface="Arial" panose="020B0604020202020204" pitchFamily="34" charset="0"/>
                </a:rPr>
                <a:t>own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None</a:t>
              </a:r>
            </a:p>
            <a:p>
              <a:r>
                <a:rPr lang="en-IN" sz="1800" dirty="0">
                  <a:solidFill>
                    <a:schemeClr val="bg1"/>
                  </a:solidFill>
                  <a:latin typeface="Arial" panose="020B0604020202020204" pitchFamily="34" charset="0"/>
                  <a:cs typeface="Arial" panose="020B0604020202020204" pitchFamily="34" charset="0"/>
                </a:rPr>
                <a:t>	</a:t>
              </a:r>
              <a:r>
                <a:rPr lang="en-IN" sz="1800" dirty="0" smtClean="0">
                  <a:solidFill>
                    <a:schemeClr val="bg1"/>
                  </a:solidFill>
                  <a:latin typeface="Arial" panose="020B0604020202020204" pitchFamily="34" charset="0"/>
                  <a:cs typeface="Arial" panose="020B0604020202020204" pitchFamily="34" charset="0"/>
                </a:rPr>
                <a:t>Elements to </a:t>
              </a:r>
              <a:r>
                <a:rPr lang="en-IN" dirty="0">
                  <a:solidFill>
                    <a:schemeClr val="bg1"/>
                  </a:solidFill>
                  <a:latin typeface="Arial" panose="020B0604020202020204" pitchFamily="34" charset="0"/>
                  <a:cs typeface="Arial" panose="020B0604020202020204" pitchFamily="34" charset="0"/>
                </a:rPr>
                <a:t>p</a:t>
              </a:r>
              <a:r>
                <a:rPr lang="en-IN" sz="1800" dirty="0" smtClean="0">
                  <a:solidFill>
                    <a:schemeClr val="bg1"/>
                  </a:solidFill>
                  <a:latin typeface="Arial" panose="020B0604020202020204" pitchFamily="34" charset="0"/>
                  <a:cs typeface="Arial" panose="020B0604020202020204" pitchFamily="34" charset="0"/>
                </a:rPr>
                <a:t>ower up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s1      r      m0 </a:t>
              </a:r>
              <a:endParaRPr lang="en-US" sz="1800" dirty="0">
                <a:cs typeface="Arial" charset="0"/>
              </a:endParaRPr>
            </a:p>
          </p:txBody>
        </p:sp>
        <p:cxnSp>
          <p:nvCxnSpPr>
            <p:cNvPr id="58" name="Straight Arrow Connector 57"/>
            <p:cNvCxnSpPr/>
            <p:nvPr/>
          </p:nvCxnSpPr>
          <p:spPr>
            <a:xfrm>
              <a:off x="9039543" y="573008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9518513" y="573319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034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467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Power Gating Sequence</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572431533"/>
              </p:ext>
            </p:extLst>
          </p:nvPr>
        </p:nvGraphicFramePr>
        <p:xfrm>
          <a:off x="421258" y="1595307"/>
          <a:ext cx="7089877" cy="2374351"/>
        </p:xfrm>
        <a:graphic>
          <a:graphicData uri="http://schemas.openxmlformats.org/drawingml/2006/table">
            <a:tbl>
              <a:tblPr firstRow="1" bandRow="1">
                <a:tableStyleId>{5C22544A-7EE6-4342-B048-85BDC9FD1C3A}</a:tableStyleId>
              </a:tblPr>
              <a:tblGrid>
                <a:gridCol w="661089"/>
                <a:gridCol w="821094"/>
                <a:gridCol w="802432"/>
                <a:gridCol w="1194319"/>
                <a:gridCol w="1175657"/>
                <a:gridCol w="578498"/>
                <a:gridCol w="690465"/>
                <a:gridCol w="447866"/>
                <a:gridCol w="718457"/>
              </a:tblGrid>
              <a:tr h="483966">
                <a:tc>
                  <a:txBody>
                    <a:bodyPr/>
                    <a:lstStyle/>
                    <a:p>
                      <a:r>
                        <a:rPr lang="en-US" sz="1400" dirty="0" smtClean="0"/>
                        <a:t>CORE ID</a:t>
                      </a:r>
                      <a:endParaRPr lang="en-US" sz="1400" dirty="0"/>
                    </a:p>
                  </a:txBody>
                  <a:tcPr/>
                </a:tc>
                <a:tc>
                  <a:txBody>
                    <a:bodyPr/>
                    <a:lstStyle/>
                    <a:p>
                      <a:r>
                        <a:rPr lang="en-US" sz="1400" dirty="0" smtClean="0"/>
                        <a:t>OPERA-TION</a:t>
                      </a:r>
                      <a:endParaRPr lang="en-US" sz="1400" dirty="0"/>
                    </a:p>
                  </a:txBody>
                  <a:tcPr/>
                </a:tc>
                <a:tc>
                  <a:txBody>
                    <a:bodyPr/>
                    <a:lstStyle/>
                    <a:p>
                      <a:r>
                        <a:rPr lang="en-US" sz="1400" dirty="0" smtClean="0"/>
                        <a:t>REG NAME</a:t>
                      </a:r>
                      <a:endParaRPr lang="en-US" sz="1400" dirty="0"/>
                    </a:p>
                  </a:txBody>
                  <a:tcPr/>
                </a:tc>
                <a:tc>
                  <a:txBody>
                    <a:bodyPr/>
                    <a:lstStyle/>
                    <a:p>
                      <a:r>
                        <a:rPr lang="en-US" sz="1400" dirty="0" smtClean="0"/>
                        <a:t>ADDRESS</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RING ID</a:t>
                      </a:r>
                      <a:endParaRPr lang="en-US" sz="1400" dirty="0"/>
                    </a:p>
                  </a:txBody>
                  <a:tcPr/>
                </a:tc>
                <a:tc>
                  <a:txBody>
                    <a:bodyPr/>
                    <a:lstStyle/>
                    <a:p>
                      <a:r>
                        <a:rPr lang="en-US" sz="1400" dirty="0" smtClean="0"/>
                        <a:t>RM</a:t>
                      </a:r>
                      <a:r>
                        <a:rPr lang="en-US" sz="1400" baseline="0" dirty="0" smtClean="0"/>
                        <a:t> ID</a:t>
                      </a:r>
                      <a:endParaRPr lang="en-US" sz="1400" dirty="0"/>
                    </a:p>
                  </a:txBody>
                  <a:tcPr/>
                </a:tc>
                <a:tc gridSpan="2">
                  <a:txBody>
                    <a:bodyPr/>
                    <a:lstStyle/>
                    <a:p>
                      <a:pPr algn="ctr"/>
                      <a:r>
                        <a:rPr lang="en-US" sz="1400" dirty="0" smtClean="0"/>
                        <a:t>ELEMENT</a:t>
                      </a:r>
                    </a:p>
                    <a:p>
                      <a:pPr algn="ctr"/>
                      <a:r>
                        <a:rPr lang="en-US" sz="1400" dirty="0" smtClean="0"/>
                        <a:t>ID     NAME</a:t>
                      </a:r>
                      <a:endParaRPr lang="en-US" sz="1400" dirty="0"/>
                    </a:p>
                  </a:txBody>
                  <a:tcPr/>
                </a:tc>
                <a:tc hMerge="1">
                  <a:txBody>
                    <a:bodyPr/>
                    <a:lstStyle/>
                    <a:p>
                      <a:endParaRPr lang="en-US"/>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WRITE</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err="1" smtClean="0">
                          <a:solidFill>
                            <a:schemeClr val="tx1"/>
                          </a:solidFill>
                          <a:latin typeface="Arial" panose="020B0604020202020204" pitchFamily="34" charset="0"/>
                          <a:cs typeface="Arial" panose="020B0604020202020204" pitchFamily="34" charset="0"/>
                        </a:rPr>
                        <a:t>PGReq</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0x80080408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POLL</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err="1" smtClean="0">
                          <a:solidFill>
                            <a:schemeClr val="tx1"/>
                          </a:solidFill>
                          <a:latin typeface="Arial" panose="020B0604020202020204" pitchFamily="34" charset="0"/>
                          <a:cs typeface="Arial" panose="020B0604020202020204" pitchFamily="34" charset="0"/>
                        </a:rPr>
                        <a:t>PGRdy</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0x80081208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IEN</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0x80080508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IENR</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0x80080708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CKEN</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0x80080908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PER</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0x80080b08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50146455"/>
              </p:ext>
            </p:extLst>
          </p:nvPr>
        </p:nvGraphicFramePr>
        <p:xfrm>
          <a:off x="424369" y="4612204"/>
          <a:ext cx="7089877" cy="1127760"/>
        </p:xfrm>
        <a:graphic>
          <a:graphicData uri="http://schemas.openxmlformats.org/drawingml/2006/table">
            <a:tbl>
              <a:tblPr firstRow="1" bandRow="1">
                <a:tableStyleId>{5C22544A-7EE6-4342-B048-85BDC9FD1C3A}</a:tableStyleId>
              </a:tblPr>
              <a:tblGrid>
                <a:gridCol w="629982"/>
                <a:gridCol w="774441"/>
                <a:gridCol w="877081"/>
                <a:gridCol w="1194319"/>
                <a:gridCol w="1166326"/>
                <a:gridCol w="597159"/>
                <a:gridCol w="690466"/>
                <a:gridCol w="441646"/>
                <a:gridCol w="718457"/>
              </a:tblGrid>
              <a:tr h="483966">
                <a:tc>
                  <a:txBody>
                    <a:bodyPr/>
                    <a:lstStyle/>
                    <a:p>
                      <a:r>
                        <a:rPr lang="en-US" sz="1400" dirty="0" smtClean="0"/>
                        <a:t>CORE ID</a:t>
                      </a:r>
                      <a:endParaRPr lang="en-US" sz="1400" dirty="0"/>
                    </a:p>
                  </a:txBody>
                  <a:tcPr/>
                </a:tc>
                <a:tc>
                  <a:txBody>
                    <a:bodyPr/>
                    <a:lstStyle/>
                    <a:p>
                      <a:r>
                        <a:rPr lang="en-US" sz="1400" dirty="0" smtClean="0"/>
                        <a:t>OPERA-TION</a:t>
                      </a:r>
                      <a:endParaRPr lang="en-US" sz="1400" dirty="0"/>
                    </a:p>
                  </a:txBody>
                  <a:tcPr/>
                </a:tc>
                <a:tc>
                  <a:txBody>
                    <a:bodyPr/>
                    <a:lstStyle/>
                    <a:p>
                      <a:r>
                        <a:rPr lang="en-US" sz="1400" dirty="0" smtClean="0"/>
                        <a:t>REG NAME</a:t>
                      </a:r>
                      <a:endParaRPr lang="en-US" sz="1400" dirty="0"/>
                    </a:p>
                  </a:txBody>
                  <a:tcPr/>
                </a:tc>
                <a:tc>
                  <a:txBody>
                    <a:bodyPr/>
                    <a:lstStyle/>
                    <a:p>
                      <a:r>
                        <a:rPr lang="en-US" sz="1400" dirty="0" smtClean="0"/>
                        <a:t>ADDRESS</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RING ID</a:t>
                      </a:r>
                      <a:endParaRPr lang="en-US" sz="1400" dirty="0"/>
                    </a:p>
                  </a:txBody>
                  <a:tcPr/>
                </a:tc>
                <a:tc>
                  <a:txBody>
                    <a:bodyPr/>
                    <a:lstStyle/>
                    <a:p>
                      <a:r>
                        <a:rPr lang="en-US" sz="1400" dirty="0" smtClean="0"/>
                        <a:t>RM</a:t>
                      </a:r>
                      <a:r>
                        <a:rPr lang="en-US" sz="1400" baseline="0" dirty="0" smtClean="0"/>
                        <a:t> ID</a:t>
                      </a:r>
                      <a:endParaRPr lang="en-US" sz="1400" dirty="0"/>
                    </a:p>
                  </a:txBody>
                  <a:tcPr/>
                </a:tc>
                <a:tc gridSpan="2">
                  <a:txBody>
                    <a:bodyPr/>
                    <a:lstStyle/>
                    <a:p>
                      <a:pPr algn="ctr"/>
                      <a:r>
                        <a:rPr lang="en-US" sz="1400" dirty="0" smtClean="0"/>
                        <a:t>ELEMENT</a:t>
                      </a:r>
                    </a:p>
                    <a:p>
                      <a:pPr algn="ctr"/>
                      <a:r>
                        <a:rPr lang="en-US" sz="1400" dirty="0" smtClean="0"/>
                        <a:t>ID     NAME</a:t>
                      </a:r>
                      <a:endParaRPr lang="en-US" sz="1400" dirty="0"/>
                    </a:p>
                  </a:txBody>
                  <a:tcPr/>
                </a:tc>
                <a:tc hMerge="1">
                  <a:txBody>
                    <a:bodyPr/>
                    <a:lstStyle/>
                    <a:p>
                      <a:endParaRPr lang="en-US"/>
                    </a:p>
                  </a:txBody>
                  <a:tcPr/>
                </a:tc>
              </a:tr>
              <a:tr h="284686">
                <a:tc>
                  <a:txBody>
                    <a:bodyPr/>
                    <a:lstStyle/>
                    <a:p>
                      <a:pPr algn="ctr"/>
                      <a:r>
                        <a:rPr lang="en-US" sz="1400" b="0" dirty="0" smtClean="0">
                          <a:solidFill>
                            <a:schemeClr val="tx1"/>
                          </a:solidFill>
                        </a:rPr>
                        <a:t>0</a:t>
                      </a:r>
                      <a:endParaRPr lang="en-US" sz="1400" b="0" dirty="0">
                        <a:solidFill>
                          <a:schemeClr val="tx1"/>
                        </a:solidFill>
                      </a:endParaRPr>
                    </a:p>
                  </a:txBody>
                  <a:tcPr/>
                </a:tc>
                <a:tc>
                  <a:txBody>
                    <a:bodyPr/>
                    <a:lstStyle/>
                    <a:p>
                      <a:pPr algn="ctr"/>
                      <a:r>
                        <a:rPr lang="en-US" sz="1400" b="0" dirty="0" smtClean="0">
                          <a:solidFill>
                            <a:schemeClr val="tx1"/>
                          </a:solidFill>
                        </a:rPr>
                        <a:t>WRITE</a:t>
                      </a:r>
                      <a:endParaRPr lang="en-US" sz="1400" b="0" dirty="0">
                        <a:solidFill>
                          <a:schemeClr val="tx1"/>
                        </a:solidFill>
                      </a:endParaRPr>
                    </a:p>
                  </a:txBody>
                  <a:tcPr/>
                </a:tc>
                <a:tc>
                  <a:txBody>
                    <a:bodyPr/>
                    <a:lstStyle/>
                    <a:p>
                      <a:pPr algn="ctr"/>
                      <a:r>
                        <a:rPr lang="en-US" sz="1400" b="0" dirty="0" smtClean="0">
                          <a:solidFill>
                            <a:schemeClr val="tx1"/>
                          </a:solidFill>
                        </a:rPr>
                        <a:t>FIR</a:t>
                      </a:r>
                      <a:endParaRPr lang="en-US" sz="1400" b="0" dirty="0">
                        <a:solidFill>
                          <a:schemeClr val="tx1"/>
                        </a:solidFill>
                      </a:endParaRPr>
                    </a:p>
                  </a:txBody>
                  <a:tcPr/>
                </a:tc>
                <a:tc>
                  <a:txBody>
                    <a:bodyPr/>
                    <a:lstStyle/>
                    <a:p>
                      <a:pPr algn="ctr"/>
                      <a:r>
                        <a:rPr lang="en-US" sz="1400" b="0" dirty="0" smtClean="0">
                          <a:cs typeface="Arial" charset="0"/>
                        </a:rPr>
                        <a:t>0x80081408</a:t>
                      </a:r>
                      <a:endParaRPr lang="en-US" sz="1400" b="0" dirty="0">
                        <a:solidFill>
                          <a:schemeClr val="tx1"/>
                        </a:solidFill>
                      </a:endParaRPr>
                    </a:p>
                  </a:txBody>
                  <a:tcPr/>
                </a:tc>
                <a:tc>
                  <a:txBody>
                    <a:bodyPr/>
                    <a:lstStyle/>
                    <a:p>
                      <a:pPr algn="ctr"/>
                      <a:r>
                        <a:rPr lang="en-US" sz="1400" b="0" dirty="0" smtClean="0">
                          <a:cs typeface="Arial" charset="0"/>
                        </a:rPr>
                        <a:t>0x0000fd73</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2</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m0/m</a:t>
                      </a:r>
                      <a:endParaRPr lang="en-US" sz="1400" b="0" dirty="0">
                        <a:solidFill>
                          <a:schemeClr val="tx1"/>
                        </a:solidFill>
                      </a:endParaRPr>
                    </a:p>
                  </a:txBody>
                  <a:tcPr/>
                </a:tc>
              </a:tr>
              <a:tr h="284686">
                <a:tc>
                  <a:txBody>
                    <a:bodyPr/>
                    <a:lstStyle/>
                    <a:p>
                      <a:pPr algn="ctr"/>
                      <a:r>
                        <a:rPr lang="en-US" sz="1400" b="0" dirty="0" smtClean="0">
                          <a:solidFill>
                            <a:schemeClr val="tx1"/>
                          </a:solidFill>
                        </a:rPr>
                        <a:t>0</a:t>
                      </a:r>
                      <a:endParaRPr lang="en-US" sz="1400" b="0" dirty="0">
                        <a:solidFill>
                          <a:schemeClr val="tx1"/>
                        </a:solidFill>
                      </a:endParaRPr>
                    </a:p>
                  </a:txBody>
                  <a:tcPr/>
                </a:tc>
                <a:tc>
                  <a:txBody>
                    <a:bodyPr/>
                    <a:lstStyle/>
                    <a:p>
                      <a:pPr algn="ctr"/>
                      <a:r>
                        <a:rPr lang="en-US" sz="1400" b="0" dirty="0" smtClean="0">
                          <a:solidFill>
                            <a:schemeClr val="tx1"/>
                          </a:solidFill>
                        </a:rPr>
                        <a:t>POLL</a:t>
                      </a:r>
                      <a:endParaRPr lang="en-US" sz="1400" b="0" dirty="0">
                        <a:solidFill>
                          <a:schemeClr val="tx1"/>
                        </a:solidFill>
                      </a:endParaRPr>
                    </a:p>
                  </a:txBody>
                  <a:tcPr/>
                </a:tc>
                <a:tc>
                  <a:txBody>
                    <a:bodyPr/>
                    <a:lstStyle/>
                    <a:p>
                      <a:pPr algn="ctr"/>
                      <a:r>
                        <a:rPr lang="en-US" sz="1400" b="0" dirty="0" smtClean="0">
                          <a:solidFill>
                            <a:schemeClr val="tx1"/>
                          </a:solidFill>
                        </a:rPr>
                        <a:t>FIR</a:t>
                      </a:r>
                      <a:endParaRPr lang="en-US" sz="1400" b="0" dirty="0">
                        <a:solidFill>
                          <a:schemeClr val="tx1"/>
                        </a:solidFill>
                      </a:endParaRPr>
                    </a:p>
                  </a:txBody>
                  <a:tcPr/>
                </a:tc>
                <a:tc>
                  <a:txBody>
                    <a:bodyPr/>
                    <a:lstStyle/>
                    <a:p>
                      <a:pPr algn="ctr"/>
                      <a:r>
                        <a:rPr lang="en-US" sz="1400" b="0" dirty="0" smtClean="0">
                          <a:cs typeface="Arial" charset="0"/>
                        </a:rPr>
                        <a:t>0x80081408</a:t>
                      </a:r>
                      <a:endParaRPr lang="en-US" sz="1400" b="0" dirty="0">
                        <a:solidFill>
                          <a:schemeClr val="tx1"/>
                        </a:solidFill>
                      </a:endParaRPr>
                    </a:p>
                  </a:txBody>
                  <a:tcPr/>
                </a:tc>
                <a:tc>
                  <a:txBody>
                    <a:bodyPr/>
                    <a:lstStyle/>
                    <a:p>
                      <a:pPr algn="ctr"/>
                      <a:r>
                        <a:rPr lang="en-US" sz="1400" b="0" dirty="0" smtClean="0">
                          <a:cs typeface="Arial" charset="0"/>
                        </a:rPr>
                        <a:t>0x00000000</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2</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m0/m</a:t>
                      </a:r>
                      <a:endParaRPr lang="en-US" sz="1400" b="0" dirty="0">
                        <a:solidFill>
                          <a:schemeClr val="tx1"/>
                        </a:solidFill>
                      </a:endParaRPr>
                    </a:p>
                  </a:txBody>
                  <a:tcPr/>
                </a:tc>
              </a:tr>
            </a:tbl>
          </a:graphicData>
        </a:graphic>
      </p:graphicFrame>
      <p:sp>
        <p:nvSpPr>
          <p:cNvPr id="8" name="TextBox 7"/>
          <p:cNvSpPr txBox="1"/>
          <p:nvPr/>
        </p:nvSpPr>
        <p:spPr bwMode="auto">
          <a:xfrm>
            <a:off x="335897" y="1223491"/>
            <a:ext cx="3816222" cy="369332"/>
          </a:xfrm>
          <a:prstGeom prst="rect">
            <a:avLst/>
          </a:prstGeom>
          <a:noFill/>
          <a:ln w="9525">
            <a:noFill/>
            <a:miter lim="800000"/>
            <a:headEnd/>
            <a:tailEnd/>
          </a:ln>
        </p:spPr>
        <p:txBody>
          <a:bodyPr wrap="square" rtlCol="0">
            <a:spAutoFit/>
          </a:bodyPr>
          <a:lstStyle/>
          <a:p>
            <a:r>
              <a:rPr lang="en-US" sz="1800" dirty="0" smtClean="0">
                <a:solidFill>
                  <a:schemeClr val="bg1"/>
                </a:solidFill>
                <a:latin typeface="DIN"/>
                <a:cs typeface="Arial" charset="0"/>
              </a:rPr>
              <a:t>SW Register Transactions</a:t>
            </a:r>
            <a:endParaRPr lang="en-US" sz="1800" dirty="0">
              <a:solidFill>
                <a:schemeClr val="bg1"/>
              </a:solidFill>
              <a:latin typeface="DIN"/>
              <a:cs typeface="Arial" charset="0"/>
            </a:endParaRPr>
          </a:p>
        </p:txBody>
      </p:sp>
      <p:sp>
        <p:nvSpPr>
          <p:cNvPr id="11" name="TextBox 10"/>
          <p:cNvSpPr txBox="1"/>
          <p:nvPr/>
        </p:nvSpPr>
        <p:spPr bwMode="auto">
          <a:xfrm>
            <a:off x="339005" y="4249713"/>
            <a:ext cx="6997959" cy="369332"/>
          </a:xfrm>
          <a:prstGeom prst="rect">
            <a:avLst/>
          </a:prstGeom>
          <a:noFill/>
          <a:ln w="9525">
            <a:noFill/>
            <a:miter lim="800000"/>
            <a:headEnd/>
            <a:tailEnd/>
          </a:ln>
        </p:spPr>
        <p:txBody>
          <a:bodyPr wrap="square" rtlCol="0">
            <a:spAutoFit/>
          </a:bodyPr>
          <a:lstStyle/>
          <a:p>
            <a:r>
              <a:rPr lang="en-US" dirty="0">
                <a:solidFill>
                  <a:schemeClr val="bg1"/>
                </a:solidFill>
                <a:latin typeface="DIN"/>
                <a:cs typeface="Arial" charset="0"/>
              </a:rPr>
              <a:t>H</a:t>
            </a:r>
            <a:r>
              <a:rPr lang="en-US" sz="1800" dirty="0" smtClean="0">
                <a:solidFill>
                  <a:schemeClr val="bg1"/>
                </a:solidFill>
                <a:latin typeface="DIN"/>
                <a:cs typeface="Arial" charset="0"/>
              </a:rPr>
              <a:t>W FSM Register Transactions</a:t>
            </a:r>
            <a:endParaRPr lang="en-US" sz="1800" dirty="0">
              <a:solidFill>
                <a:schemeClr val="bg1"/>
              </a:solidFill>
              <a:latin typeface="DIN"/>
              <a:cs typeface="Arial" charset="0"/>
            </a:endParaRPr>
          </a:p>
        </p:txBody>
      </p:sp>
      <p:sp>
        <p:nvSpPr>
          <p:cNvPr id="10" name="TextBox 9"/>
          <p:cNvSpPr txBox="1"/>
          <p:nvPr/>
        </p:nvSpPr>
        <p:spPr bwMode="auto">
          <a:xfrm>
            <a:off x="7772397" y="1088969"/>
            <a:ext cx="4198775" cy="5078313"/>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sz="1800" dirty="0" err="1" smtClean="0">
                <a:solidFill>
                  <a:schemeClr val="bg1"/>
                </a:solidFill>
                <a:latin typeface="DIN"/>
                <a:cs typeface="Arial" charset="0"/>
              </a:rPr>
              <a:t>NoCPowSeq</a:t>
            </a:r>
            <a:r>
              <a:rPr lang="en-US" sz="1800" dirty="0" smtClean="0">
                <a:solidFill>
                  <a:schemeClr val="bg1"/>
                </a:solidFill>
                <a:latin typeface="DIN"/>
                <a:cs typeface="Arial" charset="0"/>
              </a:rPr>
              <a:t> dumps register transactions with complete details. For e.g., master bridge m0/m </a:t>
            </a:r>
            <a:r>
              <a:rPr lang="en-US" dirty="0" smtClean="0">
                <a:solidFill>
                  <a:schemeClr val="bg1"/>
                </a:solidFill>
                <a:latin typeface="DIN"/>
                <a:cs typeface="Arial" charset="0"/>
              </a:rPr>
              <a:t>powering down is shown for</a:t>
            </a:r>
            <a:r>
              <a:rPr lang="en-US" sz="1800" dirty="0" smtClean="0">
                <a:solidFill>
                  <a:schemeClr val="bg1"/>
                </a:solidFill>
                <a:latin typeface="DIN"/>
                <a:cs typeface="Arial" charset="0"/>
              </a:rPr>
              <a:t> both SW and HW FSM</a:t>
            </a:r>
          </a:p>
          <a:p>
            <a:pPr marL="285750" indent="-285750">
              <a:buFont typeface="Wingdings" panose="05000000000000000000" pitchFamily="2" charset="2"/>
              <a:buChar char="Ø"/>
            </a:pPr>
            <a:r>
              <a:rPr lang="en-US" dirty="0" smtClean="0">
                <a:solidFill>
                  <a:schemeClr val="bg1"/>
                </a:solidFill>
                <a:latin typeface="DIN"/>
                <a:cs typeface="Arial" charset="0"/>
              </a:rPr>
              <a:t>HW FSM sequencing does element level powering down in one go and polls for DONE, and hence (2-3)x faster than SW</a:t>
            </a:r>
          </a:p>
          <a:p>
            <a:pPr marL="285750" indent="-285750">
              <a:buFont typeface="Wingdings" panose="05000000000000000000" pitchFamily="2" charset="2"/>
              <a:buChar char="Ø"/>
            </a:pPr>
            <a:r>
              <a:rPr lang="en-US" dirty="0" smtClean="0">
                <a:solidFill>
                  <a:schemeClr val="bg1"/>
                </a:solidFill>
                <a:latin typeface="DIN"/>
                <a:cs typeface="Arial" charset="0"/>
              </a:rPr>
              <a:t>Powering down Slave bridges, for e.g., s1/s also does the same after de-mapping of it’s address range and waiting for ZERO outstanding transactions in connected master bridges</a:t>
            </a:r>
            <a:endParaRPr lang="en-US" sz="1800" dirty="0" smtClean="0">
              <a:solidFill>
                <a:schemeClr val="bg1"/>
              </a:solidFill>
              <a:latin typeface="DIN"/>
              <a:cs typeface="Arial" charset="0"/>
            </a:endParaRPr>
          </a:p>
        </p:txBody>
      </p:sp>
    </p:spTree>
    <p:extLst>
      <p:ext uri="{BB962C8B-B14F-4D97-AF65-F5344CB8AC3E}">
        <p14:creationId xmlns:p14="http://schemas.microsoft.com/office/powerpoint/2010/main" val="153389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755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39014223"/>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a:spcAft>
                          <a:spcPts val="600"/>
                        </a:spcAft>
                      </a:pPr>
                      <a:r>
                        <a:rPr lang="en-US" sz="2400" b="0" dirty="0" smtClean="0">
                          <a:solidFill>
                            <a:srgbClr val="FFC000"/>
                          </a:solidFill>
                          <a:latin typeface="DIN" pitchFamily="50" charset="0"/>
                        </a:rPr>
                        <a:t>Problem Statement &amp; Introduction </a:t>
                      </a:r>
                      <a:endParaRPr lang="en-US" sz="2400" b="0" dirty="0">
                        <a:solidFill>
                          <a:srgbClr val="FFC000"/>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Flow</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Verification</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Tools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1412</a:t>
                      </a:r>
                      <a:r>
                        <a:rPr lang="en-US" sz="2400" b="0" baseline="0" dirty="0" smtClean="0">
                          <a:solidFill>
                            <a:schemeClr val="bg1"/>
                          </a:solidFill>
                          <a:latin typeface="DIN" pitchFamily="50" charset="0"/>
                        </a:rPr>
                        <a:t> LP Release and Status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IMG 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22354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669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Power Enable Sequence</a:t>
            </a:r>
            <a:endParaRPr lang="en-US" sz="2400" dirty="0"/>
          </a:p>
        </p:txBody>
      </p:sp>
      <p:graphicFrame>
        <p:nvGraphicFramePr>
          <p:cNvPr id="7" name="Table 6"/>
          <p:cNvGraphicFramePr>
            <a:graphicFrameLocks noGrp="1"/>
          </p:cNvGraphicFramePr>
          <p:nvPr>
            <p:extLst>
              <p:ext uri="{D42A27DB-BD31-4B8C-83A1-F6EECF244321}">
                <p14:modId xmlns:p14="http://schemas.microsoft.com/office/powerpoint/2010/main" val="3376131008"/>
              </p:ext>
            </p:extLst>
          </p:nvPr>
        </p:nvGraphicFramePr>
        <p:xfrm>
          <a:off x="421258" y="1427355"/>
          <a:ext cx="7089877" cy="2974684"/>
        </p:xfrm>
        <a:graphic>
          <a:graphicData uri="http://schemas.openxmlformats.org/drawingml/2006/table">
            <a:tbl>
              <a:tblPr firstRow="1" bandRow="1">
                <a:tableStyleId>{5C22544A-7EE6-4342-B048-85BDC9FD1C3A}</a:tableStyleId>
              </a:tblPr>
              <a:tblGrid>
                <a:gridCol w="661089"/>
                <a:gridCol w="821094"/>
                <a:gridCol w="802432"/>
                <a:gridCol w="1194319"/>
                <a:gridCol w="1175657"/>
                <a:gridCol w="578498"/>
                <a:gridCol w="690465"/>
                <a:gridCol w="447866"/>
                <a:gridCol w="718457"/>
              </a:tblGrid>
              <a:tr h="483966">
                <a:tc>
                  <a:txBody>
                    <a:bodyPr/>
                    <a:lstStyle/>
                    <a:p>
                      <a:r>
                        <a:rPr lang="en-US" sz="1300" dirty="0" smtClean="0"/>
                        <a:t>CORE ID</a:t>
                      </a:r>
                      <a:endParaRPr lang="en-US" sz="1300" dirty="0"/>
                    </a:p>
                  </a:txBody>
                  <a:tcPr/>
                </a:tc>
                <a:tc>
                  <a:txBody>
                    <a:bodyPr/>
                    <a:lstStyle/>
                    <a:p>
                      <a:r>
                        <a:rPr lang="en-US" sz="1300" dirty="0" smtClean="0"/>
                        <a:t>OPERA-TION</a:t>
                      </a:r>
                      <a:endParaRPr lang="en-US" sz="1300" dirty="0"/>
                    </a:p>
                  </a:txBody>
                  <a:tcPr/>
                </a:tc>
                <a:tc>
                  <a:txBody>
                    <a:bodyPr/>
                    <a:lstStyle/>
                    <a:p>
                      <a:r>
                        <a:rPr lang="en-US" sz="1300" dirty="0" smtClean="0"/>
                        <a:t>REG NAME</a:t>
                      </a:r>
                      <a:endParaRPr lang="en-US" sz="1300" dirty="0"/>
                    </a:p>
                  </a:txBody>
                  <a:tcPr/>
                </a:tc>
                <a:tc>
                  <a:txBody>
                    <a:bodyPr/>
                    <a:lstStyle/>
                    <a:p>
                      <a:r>
                        <a:rPr lang="en-US" sz="1300" dirty="0" smtClean="0"/>
                        <a:t>ADDRESS</a:t>
                      </a:r>
                      <a:endParaRPr lang="en-US" sz="1300" dirty="0"/>
                    </a:p>
                  </a:txBody>
                  <a:tcPr/>
                </a:tc>
                <a:tc>
                  <a:txBody>
                    <a:bodyPr/>
                    <a:lstStyle/>
                    <a:p>
                      <a:r>
                        <a:rPr lang="en-US" sz="1300" dirty="0" smtClean="0"/>
                        <a:t>VALUE</a:t>
                      </a:r>
                      <a:endParaRPr lang="en-US" sz="1300" dirty="0"/>
                    </a:p>
                  </a:txBody>
                  <a:tcPr/>
                </a:tc>
                <a:tc>
                  <a:txBody>
                    <a:bodyPr/>
                    <a:lstStyle/>
                    <a:p>
                      <a:r>
                        <a:rPr lang="en-US" sz="1300" dirty="0" smtClean="0"/>
                        <a:t>RING ID</a:t>
                      </a:r>
                      <a:endParaRPr lang="en-US" sz="1300" dirty="0"/>
                    </a:p>
                  </a:txBody>
                  <a:tcPr/>
                </a:tc>
                <a:tc>
                  <a:txBody>
                    <a:bodyPr/>
                    <a:lstStyle/>
                    <a:p>
                      <a:r>
                        <a:rPr lang="en-US" sz="1300" dirty="0" smtClean="0"/>
                        <a:t>RM</a:t>
                      </a:r>
                      <a:r>
                        <a:rPr lang="en-US" sz="1300" baseline="0" dirty="0" smtClean="0"/>
                        <a:t> ID</a:t>
                      </a:r>
                      <a:endParaRPr lang="en-US" sz="1300" dirty="0"/>
                    </a:p>
                  </a:txBody>
                  <a:tcPr/>
                </a:tc>
                <a:tc gridSpan="2">
                  <a:txBody>
                    <a:bodyPr/>
                    <a:lstStyle/>
                    <a:p>
                      <a:pPr algn="ctr"/>
                      <a:r>
                        <a:rPr lang="en-US" sz="1300" dirty="0" smtClean="0"/>
                        <a:t>ELEMENT</a:t>
                      </a:r>
                    </a:p>
                    <a:p>
                      <a:pPr algn="ctr"/>
                      <a:r>
                        <a:rPr lang="en-US" sz="1300" dirty="0" smtClean="0"/>
                        <a:t>ID     NAME</a:t>
                      </a:r>
                      <a:endParaRPr lang="en-US" sz="1300" dirty="0"/>
                    </a:p>
                  </a:txBody>
                  <a:tcPr/>
                </a:tc>
                <a:tc hMerge="1">
                  <a:txBody>
                    <a:bodyPr/>
                    <a:lstStyle/>
                    <a:p>
                      <a:endParaRPr lang="en-US"/>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WRITE</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PER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0x80080b08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WRITE</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PDR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0x80080d08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CKEN</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0x80080908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PGR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0x80080408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NOP</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100 cycles</a:t>
                      </a: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IENR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0x80080708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PDR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0x80080d08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IEN</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0x80080508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8409711"/>
              </p:ext>
            </p:extLst>
          </p:nvPr>
        </p:nvGraphicFramePr>
        <p:xfrm>
          <a:off x="424369" y="4780154"/>
          <a:ext cx="7089877" cy="1356360"/>
        </p:xfrm>
        <a:graphic>
          <a:graphicData uri="http://schemas.openxmlformats.org/drawingml/2006/table">
            <a:tbl>
              <a:tblPr firstRow="1" bandRow="1">
                <a:tableStyleId>{5C22544A-7EE6-4342-B048-85BDC9FD1C3A}</a:tableStyleId>
              </a:tblPr>
              <a:tblGrid>
                <a:gridCol w="629982"/>
                <a:gridCol w="774441"/>
                <a:gridCol w="877081"/>
                <a:gridCol w="1194319"/>
                <a:gridCol w="1166326"/>
                <a:gridCol w="597159"/>
                <a:gridCol w="690466"/>
                <a:gridCol w="441646"/>
                <a:gridCol w="718457"/>
              </a:tblGrid>
              <a:tr h="483966">
                <a:tc>
                  <a:txBody>
                    <a:bodyPr/>
                    <a:lstStyle/>
                    <a:p>
                      <a:r>
                        <a:rPr lang="en-US" sz="1300" dirty="0" smtClean="0"/>
                        <a:t>CORE ID</a:t>
                      </a:r>
                      <a:endParaRPr lang="en-US" sz="1300" dirty="0"/>
                    </a:p>
                  </a:txBody>
                  <a:tcPr/>
                </a:tc>
                <a:tc>
                  <a:txBody>
                    <a:bodyPr/>
                    <a:lstStyle/>
                    <a:p>
                      <a:r>
                        <a:rPr lang="en-US" sz="1300" dirty="0" smtClean="0"/>
                        <a:t>OPERA-TION</a:t>
                      </a:r>
                      <a:endParaRPr lang="en-US" sz="1300" dirty="0"/>
                    </a:p>
                  </a:txBody>
                  <a:tcPr/>
                </a:tc>
                <a:tc>
                  <a:txBody>
                    <a:bodyPr/>
                    <a:lstStyle/>
                    <a:p>
                      <a:r>
                        <a:rPr lang="en-US" sz="1300" dirty="0" smtClean="0"/>
                        <a:t>REG NAME</a:t>
                      </a:r>
                      <a:endParaRPr lang="en-US" sz="1300" dirty="0"/>
                    </a:p>
                  </a:txBody>
                  <a:tcPr/>
                </a:tc>
                <a:tc>
                  <a:txBody>
                    <a:bodyPr/>
                    <a:lstStyle/>
                    <a:p>
                      <a:r>
                        <a:rPr lang="en-US" sz="1300" dirty="0" smtClean="0"/>
                        <a:t>ADDRESS</a:t>
                      </a:r>
                      <a:endParaRPr lang="en-US" sz="1300" dirty="0"/>
                    </a:p>
                  </a:txBody>
                  <a:tcPr/>
                </a:tc>
                <a:tc>
                  <a:txBody>
                    <a:bodyPr/>
                    <a:lstStyle/>
                    <a:p>
                      <a:r>
                        <a:rPr lang="en-US" sz="1300" dirty="0" smtClean="0"/>
                        <a:t>VALUE</a:t>
                      </a:r>
                      <a:endParaRPr lang="en-US" sz="1300" dirty="0"/>
                    </a:p>
                  </a:txBody>
                  <a:tcPr/>
                </a:tc>
                <a:tc>
                  <a:txBody>
                    <a:bodyPr/>
                    <a:lstStyle/>
                    <a:p>
                      <a:r>
                        <a:rPr lang="en-US" sz="1300" dirty="0" smtClean="0"/>
                        <a:t>RING ID</a:t>
                      </a:r>
                      <a:endParaRPr lang="en-US" sz="1300" dirty="0"/>
                    </a:p>
                  </a:txBody>
                  <a:tcPr/>
                </a:tc>
                <a:tc>
                  <a:txBody>
                    <a:bodyPr/>
                    <a:lstStyle/>
                    <a:p>
                      <a:r>
                        <a:rPr lang="en-US" sz="1300" dirty="0" smtClean="0"/>
                        <a:t>RM</a:t>
                      </a:r>
                      <a:r>
                        <a:rPr lang="en-US" sz="1300" baseline="0" dirty="0" smtClean="0"/>
                        <a:t> ID</a:t>
                      </a:r>
                      <a:endParaRPr lang="en-US" sz="1300" dirty="0"/>
                    </a:p>
                  </a:txBody>
                  <a:tcPr/>
                </a:tc>
                <a:tc gridSpan="2">
                  <a:txBody>
                    <a:bodyPr/>
                    <a:lstStyle/>
                    <a:p>
                      <a:pPr algn="ctr"/>
                      <a:r>
                        <a:rPr lang="en-US" sz="1300" dirty="0" smtClean="0"/>
                        <a:t>ELEMENT</a:t>
                      </a:r>
                    </a:p>
                    <a:p>
                      <a:pPr algn="ctr"/>
                      <a:r>
                        <a:rPr lang="en-US" sz="1300" dirty="0" smtClean="0"/>
                        <a:t>ID     NAME</a:t>
                      </a:r>
                      <a:endParaRPr lang="en-US" sz="1300" dirty="0"/>
                    </a:p>
                  </a:txBody>
                  <a:tcPr/>
                </a:tc>
                <a:tc hMerge="1">
                  <a:txBody>
                    <a:bodyPr/>
                    <a:lstStyle/>
                    <a:p>
                      <a:endParaRPr lang="en-US"/>
                    </a:p>
                  </a:txBody>
                  <a:tcPr/>
                </a:tc>
              </a:tr>
              <a:tr h="284686">
                <a:tc>
                  <a:txBody>
                    <a:bodyPr/>
                    <a:lstStyle/>
                    <a:p>
                      <a:pPr algn="ctr"/>
                      <a:r>
                        <a:rPr lang="en-US" sz="1300" b="0" dirty="0" smtClean="0">
                          <a:solidFill>
                            <a:schemeClr val="tx1"/>
                          </a:solidFill>
                        </a:rPr>
                        <a:t>0</a:t>
                      </a:r>
                      <a:endParaRPr lang="en-US" sz="1300" b="0" dirty="0">
                        <a:solidFill>
                          <a:schemeClr val="tx1"/>
                        </a:solidFill>
                      </a:endParaRPr>
                    </a:p>
                  </a:txBody>
                  <a:tcPr/>
                </a:tc>
                <a:tc>
                  <a:txBody>
                    <a:bodyPr/>
                    <a:lstStyle/>
                    <a:p>
                      <a:pPr algn="ctr"/>
                      <a:r>
                        <a:rPr lang="en-US" sz="1300" b="0" dirty="0" smtClean="0">
                          <a:solidFill>
                            <a:schemeClr val="tx1"/>
                          </a:solidFill>
                        </a:rPr>
                        <a:t>WRITE</a:t>
                      </a:r>
                      <a:endParaRPr lang="en-US" sz="1300" b="0" dirty="0">
                        <a:solidFill>
                          <a:schemeClr val="tx1"/>
                        </a:solidFill>
                      </a:endParaRPr>
                    </a:p>
                  </a:txBody>
                  <a:tcPr/>
                </a:tc>
                <a:tc>
                  <a:txBody>
                    <a:bodyPr/>
                    <a:lstStyle/>
                    <a:p>
                      <a:pPr algn="ctr"/>
                      <a:r>
                        <a:rPr lang="en-US" sz="1300" b="0" dirty="0" smtClean="0">
                          <a:solidFill>
                            <a:schemeClr val="tx1"/>
                          </a:solidFill>
                        </a:rPr>
                        <a:t>FIR</a:t>
                      </a:r>
                      <a:endParaRPr lang="en-US" sz="1300" b="0" dirty="0">
                        <a:solidFill>
                          <a:schemeClr val="tx1"/>
                        </a:solidFill>
                      </a:endParaRPr>
                    </a:p>
                  </a:txBody>
                  <a:tcPr/>
                </a:tc>
                <a:tc>
                  <a:txBody>
                    <a:bodyPr/>
                    <a:lstStyle/>
                    <a:p>
                      <a:pPr algn="ctr"/>
                      <a:r>
                        <a:rPr lang="en-US" sz="1300" b="0" dirty="0" smtClean="0">
                          <a:cs typeface="Arial" charset="0"/>
                        </a:rPr>
                        <a:t>0x80081408</a:t>
                      </a:r>
                      <a:endParaRPr lang="en-US" sz="1300" b="0" dirty="0">
                        <a:solidFill>
                          <a:schemeClr val="tx1"/>
                        </a:solidFill>
                      </a:endParaRPr>
                    </a:p>
                  </a:txBody>
                  <a:tcPr/>
                </a:tc>
                <a:tc>
                  <a:txBody>
                    <a:bodyPr/>
                    <a:lstStyle/>
                    <a:p>
                      <a:pPr algn="ctr"/>
                      <a:r>
                        <a:rPr lang="en-US" sz="1300" b="0" dirty="0" smtClean="0">
                          <a:cs typeface="Arial" charset="0"/>
                        </a:rPr>
                        <a:t>0x0000f171</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2</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m0/m</a:t>
                      </a:r>
                      <a:endParaRPr lang="en-US" sz="1300" b="0" dirty="0">
                        <a:solidFill>
                          <a:schemeClr val="tx1"/>
                        </a:solidFill>
                      </a:endParaRPr>
                    </a:p>
                  </a:txBody>
                  <a:tcPr/>
                </a:tc>
              </a:tr>
              <a:tr h="284686">
                <a:tc>
                  <a:txBody>
                    <a:bodyPr/>
                    <a:lstStyle/>
                    <a:p>
                      <a:pPr algn="ctr"/>
                      <a:r>
                        <a:rPr lang="en-US" sz="1300" b="0" dirty="0" smtClean="0">
                          <a:solidFill>
                            <a:schemeClr val="tx1"/>
                          </a:solidFill>
                        </a:rPr>
                        <a:t>0</a:t>
                      </a:r>
                      <a:endParaRPr lang="en-US" sz="1300" b="0" dirty="0">
                        <a:solidFill>
                          <a:schemeClr val="tx1"/>
                        </a:solidFill>
                      </a:endParaRPr>
                    </a:p>
                  </a:txBody>
                  <a:tcPr/>
                </a:tc>
                <a:tc>
                  <a:txBody>
                    <a:bodyPr/>
                    <a:lstStyle/>
                    <a:p>
                      <a:pPr algn="ctr"/>
                      <a:r>
                        <a:rPr lang="en-US" sz="1300" b="0" dirty="0" smtClean="0">
                          <a:solidFill>
                            <a:schemeClr val="tx1"/>
                          </a:solidFill>
                        </a:rPr>
                        <a:t>POLL</a:t>
                      </a:r>
                      <a:endParaRPr lang="en-US" sz="1300" b="0" dirty="0">
                        <a:solidFill>
                          <a:schemeClr val="tx1"/>
                        </a:solidFill>
                      </a:endParaRPr>
                    </a:p>
                  </a:txBody>
                  <a:tcPr/>
                </a:tc>
                <a:tc>
                  <a:txBody>
                    <a:bodyPr/>
                    <a:lstStyle/>
                    <a:p>
                      <a:pPr algn="ctr"/>
                      <a:r>
                        <a:rPr lang="en-US" sz="1300" b="0" dirty="0" smtClean="0">
                          <a:solidFill>
                            <a:schemeClr val="tx1"/>
                          </a:solidFill>
                        </a:rPr>
                        <a:t>FIR</a:t>
                      </a:r>
                      <a:endParaRPr lang="en-US" sz="1300" b="0" dirty="0">
                        <a:solidFill>
                          <a:schemeClr val="tx1"/>
                        </a:solidFill>
                      </a:endParaRPr>
                    </a:p>
                  </a:txBody>
                  <a:tcPr/>
                </a:tc>
                <a:tc>
                  <a:txBody>
                    <a:bodyPr/>
                    <a:lstStyle/>
                    <a:p>
                      <a:pPr algn="ctr"/>
                      <a:r>
                        <a:rPr lang="en-US" sz="1300" b="0" dirty="0" smtClean="0">
                          <a:cs typeface="Arial" charset="0"/>
                        </a:rPr>
                        <a:t>0x80081408</a:t>
                      </a:r>
                      <a:endParaRPr lang="en-US" sz="1300" b="0" dirty="0">
                        <a:solidFill>
                          <a:schemeClr val="tx1"/>
                        </a:solidFill>
                      </a:endParaRPr>
                    </a:p>
                  </a:txBody>
                  <a:tcPr/>
                </a:tc>
                <a:tc>
                  <a:txBody>
                    <a:bodyPr/>
                    <a:lstStyle/>
                    <a:p>
                      <a:pPr algn="ctr"/>
                      <a:r>
                        <a:rPr lang="en-US" sz="1300" b="0" dirty="0" smtClean="0">
                          <a:cs typeface="Arial" charset="0"/>
                        </a:rPr>
                        <a:t>0x00000000</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2</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m0/m</a:t>
                      </a:r>
                      <a:endParaRPr lang="en-US" sz="1300" b="0" dirty="0">
                        <a:solidFill>
                          <a:schemeClr val="tx1"/>
                        </a:solidFill>
                      </a:endParaRPr>
                    </a:p>
                  </a:txBody>
                  <a:tcPr/>
                </a:tc>
              </a:tr>
              <a:tr h="284686">
                <a:tc>
                  <a:txBody>
                    <a:bodyPr/>
                    <a:lstStyle/>
                    <a:p>
                      <a:pPr algn="ctr"/>
                      <a:r>
                        <a:rPr lang="en-US" sz="1300" b="0" dirty="0" smtClean="0">
                          <a:solidFill>
                            <a:schemeClr val="tx1"/>
                          </a:solidFill>
                        </a:rPr>
                        <a:t>0</a:t>
                      </a:r>
                      <a:endParaRPr lang="en-US" sz="1300" b="0" dirty="0">
                        <a:solidFill>
                          <a:schemeClr val="tx1"/>
                        </a:solidFill>
                      </a:endParaRPr>
                    </a:p>
                  </a:txBody>
                  <a:tcPr/>
                </a:tc>
                <a:tc>
                  <a:txBody>
                    <a:bodyPr/>
                    <a:lstStyle/>
                    <a:p>
                      <a:pPr algn="ctr"/>
                      <a:r>
                        <a:rPr lang="en-US" sz="1300" b="0" dirty="0" smtClean="0">
                          <a:solidFill>
                            <a:schemeClr val="tx1"/>
                          </a:solidFill>
                        </a:rPr>
                        <a:t>WRITE</a:t>
                      </a:r>
                      <a:endParaRPr lang="en-US" sz="1300" b="0" dirty="0">
                        <a:solidFill>
                          <a:schemeClr val="tx1"/>
                        </a:solidFill>
                      </a:endParaRPr>
                    </a:p>
                  </a:txBody>
                  <a:tcPr/>
                </a:tc>
                <a:tc>
                  <a:txBody>
                    <a:bodyPr/>
                    <a:lstStyle/>
                    <a:p>
                      <a:pPr algn="ctr"/>
                      <a:r>
                        <a:rPr lang="en-US" sz="1300" b="0" dirty="0" smtClean="0">
                          <a:solidFill>
                            <a:schemeClr val="tx1"/>
                          </a:solidFill>
                        </a:rPr>
                        <a:t>PDR</a:t>
                      </a:r>
                      <a:endParaRPr lang="en-US" sz="1300" b="0" dirty="0">
                        <a:solidFill>
                          <a:schemeClr val="tx1"/>
                        </a:solidFill>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0x80080d08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bl>
          </a:graphicData>
        </a:graphic>
      </p:graphicFrame>
      <p:sp>
        <p:nvSpPr>
          <p:cNvPr id="8" name="TextBox 7"/>
          <p:cNvSpPr txBox="1"/>
          <p:nvPr/>
        </p:nvSpPr>
        <p:spPr bwMode="auto">
          <a:xfrm>
            <a:off x="335897" y="1046205"/>
            <a:ext cx="3816222" cy="369332"/>
          </a:xfrm>
          <a:prstGeom prst="rect">
            <a:avLst/>
          </a:prstGeom>
          <a:noFill/>
          <a:ln w="9525">
            <a:noFill/>
            <a:miter lim="800000"/>
            <a:headEnd/>
            <a:tailEnd/>
          </a:ln>
        </p:spPr>
        <p:txBody>
          <a:bodyPr wrap="square" rtlCol="0">
            <a:spAutoFit/>
          </a:bodyPr>
          <a:lstStyle/>
          <a:p>
            <a:r>
              <a:rPr lang="en-US" sz="1800" dirty="0" smtClean="0">
                <a:solidFill>
                  <a:schemeClr val="bg1"/>
                </a:solidFill>
                <a:latin typeface="DIN"/>
                <a:cs typeface="Arial" charset="0"/>
              </a:rPr>
              <a:t>SW register </a:t>
            </a:r>
            <a:r>
              <a:rPr lang="en-US" dirty="0">
                <a:solidFill>
                  <a:schemeClr val="bg1"/>
                </a:solidFill>
                <a:latin typeface="DIN"/>
                <a:cs typeface="Arial" charset="0"/>
              </a:rPr>
              <a:t>t</a:t>
            </a:r>
            <a:r>
              <a:rPr lang="en-US" sz="1800" dirty="0" smtClean="0">
                <a:solidFill>
                  <a:schemeClr val="bg1"/>
                </a:solidFill>
                <a:latin typeface="DIN"/>
                <a:cs typeface="Arial" charset="0"/>
              </a:rPr>
              <a:t>ransactions</a:t>
            </a:r>
            <a:endParaRPr lang="en-US" sz="1800" dirty="0">
              <a:solidFill>
                <a:schemeClr val="bg1"/>
              </a:solidFill>
              <a:latin typeface="DIN"/>
              <a:cs typeface="Arial" charset="0"/>
            </a:endParaRPr>
          </a:p>
        </p:txBody>
      </p:sp>
      <p:sp>
        <p:nvSpPr>
          <p:cNvPr id="11" name="TextBox 10"/>
          <p:cNvSpPr txBox="1"/>
          <p:nvPr/>
        </p:nvSpPr>
        <p:spPr bwMode="auto">
          <a:xfrm>
            <a:off x="339005" y="4426992"/>
            <a:ext cx="6997959" cy="369332"/>
          </a:xfrm>
          <a:prstGeom prst="rect">
            <a:avLst/>
          </a:prstGeom>
          <a:noFill/>
          <a:ln w="9525">
            <a:noFill/>
            <a:miter lim="800000"/>
            <a:headEnd/>
            <a:tailEnd/>
          </a:ln>
        </p:spPr>
        <p:txBody>
          <a:bodyPr wrap="square" rtlCol="0">
            <a:spAutoFit/>
          </a:bodyPr>
          <a:lstStyle/>
          <a:p>
            <a:r>
              <a:rPr lang="en-US" dirty="0">
                <a:solidFill>
                  <a:schemeClr val="bg1"/>
                </a:solidFill>
                <a:latin typeface="DIN"/>
                <a:cs typeface="Arial" charset="0"/>
              </a:rPr>
              <a:t>H</a:t>
            </a:r>
            <a:r>
              <a:rPr lang="en-US" sz="1800" dirty="0" smtClean="0">
                <a:solidFill>
                  <a:schemeClr val="bg1"/>
                </a:solidFill>
                <a:latin typeface="DIN"/>
                <a:cs typeface="Arial" charset="0"/>
              </a:rPr>
              <a:t>W FSM register </a:t>
            </a:r>
            <a:r>
              <a:rPr lang="en-US" dirty="0">
                <a:solidFill>
                  <a:schemeClr val="bg1"/>
                </a:solidFill>
                <a:latin typeface="DIN"/>
                <a:cs typeface="Arial" charset="0"/>
              </a:rPr>
              <a:t>t</a:t>
            </a:r>
            <a:r>
              <a:rPr lang="en-US" sz="1800" dirty="0" smtClean="0">
                <a:solidFill>
                  <a:schemeClr val="bg1"/>
                </a:solidFill>
                <a:latin typeface="DIN"/>
                <a:cs typeface="Arial" charset="0"/>
              </a:rPr>
              <a:t>ransactions</a:t>
            </a:r>
            <a:endParaRPr lang="en-US" sz="1800" dirty="0">
              <a:solidFill>
                <a:schemeClr val="bg1"/>
              </a:solidFill>
              <a:latin typeface="DIN"/>
              <a:cs typeface="Arial" charset="0"/>
            </a:endParaRPr>
          </a:p>
        </p:txBody>
      </p:sp>
      <p:sp>
        <p:nvSpPr>
          <p:cNvPr id="10" name="TextBox 9"/>
          <p:cNvSpPr txBox="1"/>
          <p:nvPr/>
        </p:nvSpPr>
        <p:spPr bwMode="auto">
          <a:xfrm>
            <a:off x="7772397" y="1256923"/>
            <a:ext cx="4198775" cy="3139321"/>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sz="1800" dirty="0" err="1" smtClean="0">
                <a:solidFill>
                  <a:schemeClr val="bg1"/>
                </a:solidFill>
                <a:latin typeface="DIN"/>
                <a:cs typeface="Arial" charset="0"/>
              </a:rPr>
              <a:t>NocPowSeq</a:t>
            </a:r>
            <a:r>
              <a:rPr lang="en-US" sz="1800" dirty="0" smtClean="0">
                <a:solidFill>
                  <a:schemeClr val="bg1"/>
                </a:solidFill>
                <a:latin typeface="DIN"/>
                <a:cs typeface="Arial" charset="0"/>
              </a:rPr>
              <a:t> dumping register transactions for master bridge m0/m </a:t>
            </a:r>
            <a:r>
              <a:rPr lang="en-US" dirty="0" smtClean="0">
                <a:solidFill>
                  <a:schemeClr val="bg1"/>
                </a:solidFill>
                <a:latin typeface="DIN"/>
                <a:cs typeface="Arial" charset="0"/>
              </a:rPr>
              <a:t>powering up</a:t>
            </a:r>
            <a:endParaRPr lang="en-US" sz="1800" dirty="0" smtClean="0">
              <a:solidFill>
                <a:schemeClr val="bg1"/>
              </a:solidFill>
              <a:latin typeface="DIN"/>
              <a:cs typeface="Arial" charset="0"/>
            </a:endParaRPr>
          </a:p>
          <a:p>
            <a:pPr marL="285750" indent="-285750">
              <a:buFont typeface="Wingdings" panose="05000000000000000000" pitchFamily="2" charset="2"/>
              <a:buChar char="Ø"/>
            </a:pPr>
            <a:r>
              <a:rPr lang="en-US" dirty="0" smtClean="0">
                <a:solidFill>
                  <a:schemeClr val="bg1"/>
                </a:solidFill>
                <a:latin typeface="DIN"/>
                <a:cs typeface="Arial" charset="0"/>
              </a:rPr>
              <a:t>HW FSM sequencing for power up is also (2-3)x faster than SW</a:t>
            </a:r>
          </a:p>
          <a:p>
            <a:pPr marL="285750" indent="-285750">
              <a:buFont typeface="Wingdings" panose="05000000000000000000" pitchFamily="2" charset="2"/>
              <a:buChar char="Ø"/>
            </a:pPr>
            <a:r>
              <a:rPr lang="en-US" dirty="0" smtClean="0">
                <a:solidFill>
                  <a:schemeClr val="bg1"/>
                </a:solidFill>
                <a:latin typeface="DIN"/>
                <a:cs typeface="Arial" charset="0"/>
              </a:rPr>
              <a:t>Powering up slave bridges, for e.g., s1/s also does the same before mapping of it’s address range in connected master bridges</a:t>
            </a:r>
            <a:endParaRPr lang="en-US" sz="1800" dirty="0" smtClean="0">
              <a:solidFill>
                <a:schemeClr val="bg1"/>
              </a:solidFill>
              <a:latin typeface="DIN"/>
              <a:cs typeface="Arial" charset="0"/>
            </a:endParaRPr>
          </a:p>
        </p:txBody>
      </p:sp>
      <p:sp>
        <p:nvSpPr>
          <p:cNvPr id="4" name="TextBox 3"/>
          <p:cNvSpPr txBox="1"/>
          <p:nvPr/>
        </p:nvSpPr>
        <p:spPr bwMode="auto">
          <a:xfrm>
            <a:off x="7772397" y="4622937"/>
            <a:ext cx="4292085" cy="923330"/>
          </a:xfrm>
          <a:prstGeom prst="rect">
            <a:avLst/>
          </a:prstGeom>
          <a:noFill/>
          <a:ln w="9525">
            <a:noFill/>
            <a:miter lim="800000"/>
            <a:headEnd/>
            <a:tailEnd/>
          </a:ln>
        </p:spPr>
        <p:txBody>
          <a:bodyPr wrap="square" rtlCol="0">
            <a:spAutoFit/>
          </a:bodyPr>
          <a:lstStyle/>
          <a:p>
            <a:pPr algn="just"/>
            <a:r>
              <a:rPr lang="en-US" sz="1800" b="1" dirty="0" smtClean="0">
                <a:solidFill>
                  <a:srgbClr val="92D050"/>
                </a:solidFill>
                <a:cs typeface="Arial" charset="0"/>
              </a:rPr>
              <a:t>Power </a:t>
            </a:r>
            <a:r>
              <a:rPr lang="en-US" b="1" dirty="0" smtClean="0">
                <a:solidFill>
                  <a:srgbClr val="92D050"/>
                </a:solidFill>
                <a:cs typeface="Arial" charset="0"/>
              </a:rPr>
              <a:t>gate/enable</a:t>
            </a:r>
            <a:r>
              <a:rPr lang="en-US" sz="1800" b="1" dirty="0" smtClean="0">
                <a:solidFill>
                  <a:srgbClr val="92D050"/>
                </a:solidFill>
                <a:cs typeface="Arial" charset="0"/>
              </a:rPr>
              <a:t> sequences gracefully handle transactions that are in progress or outstanding.</a:t>
            </a:r>
            <a:endParaRPr lang="en-US" sz="1800" b="1" dirty="0">
              <a:solidFill>
                <a:srgbClr val="92D050"/>
              </a:solidFill>
              <a:cs typeface="Arial" charset="0"/>
            </a:endParaRPr>
          </a:p>
        </p:txBody>
      </p:sp>
    </p:spTree>
    <p:extLst>
      <p:ext uri="{BB962C8B-B14F-4D97-AF65-F5344CB8AC3E}">
        <p14:creationId xmlns:p14="http://schemas.microsoft.com/office/powerpoint/2010/main" val="234907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6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356146013"/>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Problem Statement &amp; 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Flow</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rgbClr val="FFC000"/>
                          </a:solidFill>
                          <a:latin typeface="DIN" pitchFamily="50" charset="0"/>
                        </a:rPr>
                        <a:t>Low Power Verification</a:t>
                      </a:r>
                      <a:endParaRPr lang="en-US" sz="2400" b="0" dirty="0">
                        <a:solidFill>
                          <a:srgbClr val="FFC000"/>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Tools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1412</a:t>
                      </a:r>
                      <a:r>
                        <a:rPr lang="en-US" sz="2400" b="0" baseline="0" dirty="0" smtClean="0">
                          <a:solidFill>
                            <a:schemeClr val="bg1"/>
                          </a:solidFill>
                          <a:latin typeface="DIN" pitchFamily="50" charset="0"/>
                        </a:rPr>
                        <a:t> LP Release and Status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IMG 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5033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49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Flow: LP Verification</a:t>
            </a:r>
            <a:endParaRPr lang="en-US" sz="2400" dirty="0"/>
          </a:p>
        </p:txBody>
      </p:sp>
      <p:sp>
        <p:nvSpPr>
          <p:cNvPr id="5" name="TextBox 4"/>
          <p:cNvSpPr txBox="1"/>
          <p:nvPr/>
        </p:nvSpPr>
        <p:spPr bwMode="auto">
          <a:xfrm>
            <a:off x="793105" y="1278294"/>
            <a:ext cx="10646226" cy="4247317"/>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Static </a:t>
            </a:r>
            <a:r>
              <a:rPr lang="en-US" dirty="0">
                <a:solidFill>
                  <a:schemeClr val="bg1"/>
                </a:solidFill>
                <a:latin typeface="DIN"/>
              </a:rPr>
              <a:t>LP </a:t>
            </a:r>
            <a:r>
              <a:rPr lang="en-US" dirty="0" smtClean="0">
                <a:solidFill>
                  <a:schemeClr val="bg1"/>
                </a:solidFill>
                <a:latin typeface="DIN"/>
              </a:rPr>
              <a:t>Verification</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Conformal LP at Pre-</a:t>
            </a:r>
            <a:r>
              <a:rPr lang="en-US" dirty="0" err="1">
                <a:solidFill>
                  <a:schemeClr val="bg1"/>
                </a:solidFill>
                <a:latin typeface="DIN"/>
              </a:rPr>
              <a:t>S</a:t>
            </a:r>
            <a:r>
              <a:rPr lang="en-US" dirty="0" err="1" smtClean="0">
                <a:solidFill>
                  <a:schemeClr val="bg1"/>
                </a:solidFill>
                <a:latin typeface="DIN"/>
              </a:rPr>
              <a:t>im</a:t>
            </a:r>
            <a:r>
              <a:rPr lang="en-US" dirty="0" smtClean="0">
                <a:solidFill>
                  <a:schemeClr val="bg1"/>
                </a:solidFill>
                <a:latin typeface="DIN"/>
              </a:rPr>
              <a:t> and Pre-Synth</a:t>
            </a:r>
          </a:p>
          <a:p>
            <a:pPr lvl="1"/>
            <a:endParaRPr lang="en-US" dirty="0">
              <a:solidFill>
                <a:schemeClr val="bg1"/>
              </a:solidFill>
              <a:latin typeface="DIN"/>
            </a:endParaRPr>
          </a:p>
          <a:p>
            <a:pPr marL="285750" indent="-285750">
              <a:buFont typeface="Wingdings" panose="05000000000000000000" pitchFamily="2" charset="2"/>
              <a:buChar char="Ø"/>
            </a:pPr>
            <a:r>
              <a:rPr lang="en-US" dirty="0">
                <a:solidFill>
                  <a:schemeClr val="bg1"/>
                </a:solidFill>
                <a:latin typeface="DIN"/>
              </a:rPr>
              <a:t>Dynamic LP </a:t>
            </a:r>
            <a:r>
              <a:rPr lang="en-US" dirty="0" smtClean="0">
                <a:solidFill>
                  <a:schemeClr val="bg1"/>
                </a:solidFill>
                <a:latin typeface="DIN"/>
              </a:rPr>
              <a:t>Verification: Functional </a:t>
            </a:r>
            <a:r>
              <a:rPr lang="en-US" dirty="0">
                <a:solidFill>
                  <a:schemeClr val="bg1"/>
                </a:solidFill>
                <a:latin typeface="DIN"/>
              </a:rPr>
              <a:t>LP RTL S</a:t>
            </a:r>
            <a:r>
              <a:rPr lang="en-US" dirty="0" smtClean="0">
                <a:solidFill>
                  <a:schemeClr val="bg1"/>
                </a:solidFill>
                <a:latin typeface="DIN"/>
              </a:rPr>
              <a:t>ims </a:t>
            </a:r>
            <a:r>
              <a:rPr lang="en-US" dirty="0">
                <a:solidFill>
                  <a:schemeClr val="bg1"/>
                </a:solidFill>
                <a:latin typeface="DIN"/>
              </a:rPr>
              <a:t>verified </a:t>
            </a:r>
            <a:r>
              <a:rPr lang="en-US" dirty="0" smtClean="0">
                <a:solidFill>
                  <a:schemeClr val="bg1"/>
                </a:solidFill>
                <a:latin typeface="DIN"/>
              </a:rPr>
              <a:t>internally with</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AMBA Protocol</a:t>
            </a:r>
            <a:r>
              <a:rPr lang="en-US" dirty="0" smtClean="0">
                <a:latin typeface="DIN"/>
              </a:rPr>
              <a:t> </a:t>
            </a:r>
            <a:r>
              <a:rPr lang="en-US" dirty="0">
                <a:solidFill>
                  <a:schemeClr val="bg1"/>
                </a:solidFill>
                <a:latin typeface="DIN"/>
              </a:rPr>
              <a:t>and NS checkers</a:t>
            </a:r>
          </a:p>
          <a:p>
            <a:pPr marL="742950" lvl="1" indent="-285750">
              <a:buFont typeface="Wingdings" panose="05000000000000000000" pitchFamily="2" charset="2"/>
              <a:buChar char="Ø"/>
            </a:pPr>
            <a:r>
              <a:rPr lang="en-US" dirty="0" smtClean="0">
                <a:solidFill>
                  <a:schemeClr val="bg1"/>
                </a:solidFill>
                <a:latin typeface="DIN"/>
              </a:rPr>
              <a:t>Bridge </a:t>
            </a:r>
            <a:r>
              <a:rPr lang="en-US" dirty="0">
                <a:solidFill>
                  <a:schemeClr val="bg1"/>
                </a:solidFill>
                <a:latin typeface="DIN"/>
              </a:rPr>
              <a:t>and Router LP functionality checkers</a:t>
            </a:r>
          </a:p>
          <a:p>
            <a:pPr marL="742950" lvl="1" indent="-285750">
              <a:buFont typeface="Wingdings" panose="05000000000000000000" pitchFamily="2" charset="2"/>
              <a:buChar char="Ø"/>
            </a:pPr>
            <a:r>
              <a:rPr lang="en-US" dirty="0" err="1" smtClean="0">
                <a:solidFill>
                  <a:schemeClr val="bg1"/>
                </a:solidFill>
                <a:latin typeface="DIN"/>
              </a:rPr>
              <a:t>NocStudio</a:t>
            </a:r>
            <a:r>
              <a:rPr lang="en-US" dirty="0" smtClean="0">
                <a:solidFill>
                  <a:schemeClr val="bg1"/>
                </a:solidFill>
                <a:latin typeface="DIN"/>
              </a:rPr>
              <a:t> LP sequence checkers </a:t>
            </a:r>
            <a:endParaRPr lang="en-US" dirty="0">
              <a:latin typeface="DIN"/>
            </a:endParaRPr>
          </a:p>
          <a:p>
            <a:pPr marL="742950" lvl="1" indent="-285750">
              <a:buFont typeface="Wingdings" panose="05000000000000000000" pitchFamily="2" charset="2"/>
              <a:buChar char="Ø"/>
            </a:pPr>
            <a:r>
              <a:rPr lang="en-US" dirty="0" smtClean="0">
                <a:solidFill>
                  <a:schemeClr val="bg1"/>
                </a:solidFill>
                <a:latin typeface="DIN"/>
              </a:rPr>
              <a:t>Power </a:t>
            </a:r>
            <a:r>
              <a:rPr lang="en-US" dirty="0">
                <a:solidFill>
                  <a:schemeClr val="bg1"/>
                </a:solidFill>
                <a:latin typeface="DIN"/>
              </a:rPr>
              <a:t>Profile </a:t>
            </a:r>
            <a:r>
              <a:rPr lang="en-US" dirty="0" smtClean="0">
                <a:solidFill>
                  <a:schemeClr val="bg1"/>
                </a:solidFill>
                <a:latin typeface="DIN"/>
              </a:rPr>
              <a:t>switching checkers </a:t>
            </a:r>
            <a:endParaRPr lang="en-US" dirty="0">
              <a:latin typeface="DIN"/>
            </a:endParaRPr>
          </a:p>
          <a:p>
            <a:pPr marL="742950" lvl="1" indent="-285750">
              <a:buFont typeface="Wingdings" panose="05000000000000000000" pitchFamily="2" charset="2"/>
              <a:buChar char="Ø"/>
            </a:pPr>
            <a:r>
              <a:rPr lang="en-US" dirty="0" smtClean="0">
                <a:solidFill>
                  <a:schemeClr val="bg1"/>
                </a:solidFill>
                <a:latin typeface="DIN"/>
              </a:rPr>
              <a:t>Simulator </a:t>
            </a:r>
            <a:r>
              <a:rPr lang="en-US" dirty="0">
                <a:solidFill>
                  <a:schemeClr val="bg1"/>
                </a:solidFill>
                <a:latin typeface="DIN"/>
              </a:rPr>
              <a:t>tool LP Assertions and </a:t>
            </a:r>
            <a:r>
              <a:rPr lang="en-US" dirty="0" smtClean="0">
                <a:solidFill>
                  <a:schemeClr val="bg1"/>
                </a:solidFill>
                <a:latin typeface="DIN"/>
              </a:rPr>
              <a:t>Coverage </a:t>
            </a:r>
          </a:p>
          <a:p>
            <a:pPr marL="742950" lvl="1" indent="-285750">
              <a:buFont typeface="Wingdings" panose="05000000000000000000" pitchFamily="2" charset="2"/>
              <a:buChar char="Ø"/>
            </a:pPr>
            <a:endParaRPr lang="en-US" dirty="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Released Checkers for verification of Low Power </a:t>
            </a:r>
            <a:r>
              <a:rPr lang="en-US" dirty="0" err="1" smtClean="0">
                <a:solidFill>
                  <a:schemeClr val="bg1"/>
                </a:solidFill>
                <a:latin typeface="DIN"/>
              </a:rPr>
              <a:t>behaviour</a:t>
            </a:r>
            <a:endParaRPr lang="en-US" dirty="0" smtClean="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Power Profile Switching</a:t>
            </a:r>
          </a:p>
          <a:p>
            <a:pPr marL="742950" lvl="1" indent="-285750">
              <a:buFont typeface="Wingdings" panose="05000000000000000000" pitchFamily="2" charset="2"/>
              <a:buChar char="Ø"/>
            </a:pPr>
            <a:r>
              <a:rPr lang="en-US" dirty="0" smtClean="0">
                <a:solidFill>
                  <a:schemeClr val="bg1"/>
                </a:solidFill>
                <a:latin typeface="DIN"/>
              </a:rPr>
              <a:t>LP Sequence per element and across </a:t>
            </a:r>
            <a:r>
              <a:rPr lang="en-US" dirty="0" err="1" smtClean="0">
                <a:solidFill>
                  <a:schemeClr val="bg1"/>
                </a:solidFill>
                <a:latin typeface="DIN"/>
              </a:rPr>
              <a:t>NoC</a:t>
            </a:r>
            <a:endParaRPr lang="en-US" dirty="0" smtClean="0">
              <a:latin typeface="DIN"/>
            </a:endParaRPr>
          </a:p>
          <a:p>
            <a:pPr lvl="1"/>
            <a:endParaRPr lang="en-US" dirty="0">
              <a:latin typeface="DIN"/>
            </a:endParaRPr>
          </a:p>
          <a:p>
            <a:endParaRPr lang="en-US" sz="1800" b="1" dirty="0">
              <a:solidFill>
                <a:schemeClr val="bg1"/>
              </a:solidFill>
              <a:latin typeface="DIN"/>
              <a:cs typeface="Arial" charset="0"/>
            </a:endParaRPr>
          </a:p>
        </p:txBody>
      </p:sp>
    </p:spTree>
    <p:extLst>
      <p:ext uri="{BB962C8B-B14F-4D97-AF65-F5344CB8AC3E}">
        <p14:creationId xmlns:p14="http://schemas.microsoft.com/office/powerpoint/2010/main" val="272412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469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83254121"/>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Problem Statement &amp; 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Flow</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Verification</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rgbClr val="FFC000"/>
                          </a:solidFill>
                          <a:latin typeface="DIN" pitchFamily="50" charset="0"/>
                        </a:rPr>
                        <a:t>Tools</a:t>
                      </a:r>
                      <a:endParaRPr lang="en-US" sz="2400" b="0" dirty="0">
                        <a:solidFill>
                          <a:srgbClr val="FFC000"/>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1412</a:t>
                      </a:r>
                      <a:r>
                        <a:rPr lang="en-US" sz="2400" b="0" baseline="0" dirty="0" smtClean="0">
                          <a:solidFill>
                            <a:schemeClr val="bg1"/>
                          </a:solidFill>
                          <a:latin typeface="DIN" pitchFamily="50" charset="0"/>
                        </a:rPr>
                        <a:t> LP Release and Status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IMG 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3922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51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Tools</a:t>
            </a:r>
            <a:endParaRPr lang="en-US" sz="2400" dirty="0"/>
          </a:p>
        </p:txBody>
      </p:sp>
      <p:sp>
        <p:nvSpPr>
          <p:cNvPr id="5" name="TextBox 4"/>
          <p:cNvSpPr txBox="1"/>
          <p:nvPr/>
        </p:nvSpPr>
        <p:spPr bwMode="auto">
          <a:xfrm>
            <a:off x="793105" y="1278294"/>
            <a:ext cx="9358605" cy="2308324"/>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Power Format Supported: CPF 1.1</a:t>
            </a:r>
          </a:p>
          <a:p>
            <a:pPr lvl="1"/>
            <a:endParaRPr lang="en-US" dirty="0" smtClean="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Static </a:t>
            </a:r>
            <a:r>
              <a:rPr lang="en-US" dirty="0">
                <a:solidFill>
                  <a:schemeClr val="bg1"/>
                </a:solidFill>
                <a:latin typeface="DIN"/>
              </a:rPr>
              <a:t>LP </a:t>
            </a:r>
            <a:r>
              <a:rPr lang="en-US" dirty="0" smtClean="0">
                <a:solidFill>
                  <a:schemeClr val="bg1"/>
                </a:solidFill>
                <a:latin typeface="DIN"/>
              </a:rPr>
              <a:t>Verification: Conformal </a:t>
            </a:r>
            <a:r>
              <a:rPr lang="en-US" dirty="0">
                <a:solidFill>
                  <a:schemeClr val="bg1"/>
                </a:solidFill>
                <a:latin typeface="DIN"/>
              </a:rPr>
              <a:t>LP w/ </a:t>
            </a:r>
            <a:r>
              <a:rPr lang="en-US" dirty="0" smtClean="0">
                <a:solidFill>
                  <a:schemeClr val="bg1"/>
                </a:solidFill>
                <a:latin typeface="DIN"/>
              </a:rPr>
              <a:t>LEC 14.1</a:t>
            </a:r>
          </a:p>
          <a:p>
            <a:pPr lvl="1"/>
            <a:endParaRPr lang="en-US" dirty="0">
              <a:solidFill>
                <a:schemeClr val="bg1"/>
              </a:solidFill>
              <a:latin typeface="DIN"/>
            </a:endParaRPr>
          </a:p>
          <a:p>
            <a:pPr marL="285750" indent="-285750">
              <a:buFont typeface="Wingdings" panose="05000000000000000000" pitchFamily="2" charset="2"/>
              <a:buChar char="Ø"/>
            </a:pPr>
            <a:r>
              <a:rPr lang="en-US" dirty="0">
                <a:solidFill>
                  <a:schemeClr val="bg1"/>
                </a:solidFill>
                <a:latin typeface="DIN"/>
              </a:rPr>
              <a:t>Dynamic LP </a:t>
            </a:r>
            <a:r>
              <a:rPr lang="en-US" dirty="0" smtClean="0">
                <a:solidFill>
                  <a:schemeClr val="bg1"/>
                </a:solidFill>
                <a:latin typeface="DIN"/>
              </a:rPr>
              <a:t>Verification: NCSIM w/ 13.1/13.2/14.1</a:t>
            </a:r>
          </a:p>
          <a:p>
            <a:pPr lvl="1"/>
            <a:endParaRPr lang="en-US" dirty="0" smtClean="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Synthesis: RTL Compiler 12.1  </a:t>
            </a:r>
            <a:endParaRPr lang="en-US" dirty="0">
              <a:solidFill>
                <a:schemeClr val="bg1"/>
              </a:solidFill>
              <a:latin typeface="DIN"/>
            </a:endParaRPr>
          </a:p>
          <a:p>
            <a:endParaRPr lang="en-US" sz="1800" b="1" dirty="0">
              <a:solidFill>
                <a:schemeClr val="bg1"/>
              </a:solidFill>
              <a:latin typeface="DIN"/>
              <a:cs typeface="Arial" charset="0"/>
            </a:endParaRPr>
          </a:p>
        </p:txBody>
      </p:sp>
    </p:spTree>
    <p:extLst>
      <p:ext uri="{BB962C8B-B14F-4D97-AF65-F5344CB8AC3E}">
        <p14:creationId xmlns:p14="http://schemas.microsoft.com/office/powerpoint/2010/main" val="85940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571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90563173"/>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Problem Statement &amp; 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Flow</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Verification</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Tools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baseline="0" dirty="0" smtClean="0">
                          <a:solidFill>
                            <a:srgbClr val="FFC000"/>
                          </a:solidFill>
                          <a:latin typeface="DIN" pitchFamily="50" charset="0"/>
                        </a:rPr>
                        <a:t>1412 LP Release and Status</a:t>
                      </a:r>
                      <a:endParaRPr lang="en-US" sz="2400" b="0" dirty="0">
                        <a:solidFill>
                          <a:srgbClr val="FFC000"/>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IMG 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76110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83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897147"/>
            <a:ext cx="12192001" cy="5281231"/>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1412 LP Release &amp; Status</a:t>
            </a:r>
            <a:endParaRPr lang="en-US" sz="2400" dirty="0"/>
          </a:p>
        </p:txBody>
      </p:sp>
      <p:sp>
        <p:nvSpPr>
          <p:cNvPr id="5" name="TextBox 4"/>
          <p:cNvSpPr txBox="1"/>
          <p:nvPr/>
        </p:nvSpPr>
        <p:spPr bwMode="auto">
          <a:xfrm>
            <a:off x="793105" y="1278294"/>
            <a:ext cx="9358605" cy="369332"/>
          </a:xfrm>
          <a:prstGeom prst="rect">
            <a:avLst/>
          </a:prstGeom>
          <a:noFill/>
          <a:ln w="9525">
            <a:noFill/>
            <a:miter lim="800000"/>
            <a:headEnd/>
            <a:tailEnd/>
          </a:ln>
        </p:spPr>
        <p:txBody>
          <a:bodyPr wrap="square" rtlCol="0">
            <a:spAutoFit/>
          </a:bodyPr>
          <a:lstStyle/>
          <a:p>
            <a:endParaRPr lang="en-US" dirty="0" smtClean="0">
              <a:solidFill>
                <a:schemeClr val="bg1"/>
              </a:solidFill>
              <a:latin typeface="DIN"/>
            </a:endParaRPr>
          </a:p>
        </p:txBody>
      </p:sp>
      <p:graphicFrame>
        <p:nvGraphicFramePr>
          <p:cNvPr id="4" name="Table 3"/>
          <p:cNvGraphicFramePr>
            <a:graphicFrameLocks noGrp="1"/>
          </p:cNvGraphicFramePr>
          <p:nvPr>
            <p:extLst>
              <p:ext uri="{D42A27DB-BD31-4B8C-83A1-F6EECF244321}">
                <p14:modId xmlns:p14="http://schemas.microsoft.com/office/powerpoint/2010/main" val="3879469343"/>
              </p:ext>
            </p:extLst>
          </p:nvPr>
        </p:nvGraphicFramePr>
        <p:xfrm>
          <a:off x="638043" y="968275"/>
          <a:ext cx="5262425" cy="4724146"/>
        </p:xfrm>
        <a:graphic>
          <a:graphicData uri="http://schemas.openxmlformats.org/drawingml/2006/table">
            <a:tbl>
              <a:tblPr firstRow="1" bandRow="1">
                <a:tableStyleId>{5C22544A-7EE6-4342-B048-85BDC9FD1C3A}</a:tableStyleId>
              </a:tblPr>
              <a:tblGrid>
                <a:gridCol w="4275492"/>
                <a:gridCol w="986933"/>
              </a:tblGrid>
              <a:tr h="337439">
                <a:tc>
                  <a:txBody>
                    <a:bodyPr/>
                    <a:lstStyle/>
                    <a:p>
                      <a:r>
                        <a:rPr lang="en-US" sz="1600" dirty="0" smtClean="0"/>
                        <a:t>LP</a:t>
                      </a:r>
                      <a:r>
                        <a:rPr lang="en-US" sz="1600" baseline="0" dirty="0" smtClean="0"/>
                        <a:t> Feature</a:t>
                      </a:r>
                      <a:endParaRPr lang="en-US" sz="1600" dirty="0"/>
                    </a:p>
                  </a:txBody>
                  <a:tcPr/>
                </a:tc>
                <a:tc>
                  <a:txBody>
                    <a:bodyPr/>
                    <a:lstStyle/>
                    <a:p>
                      <a:r>
                        <a:rPr lang="en-US" sz="1600" dirty="0" smtClean="0"/>
                        <a:t>Jan’15</a:t>
                      </a:r>
                      <a:endParaRPr lang="en-US" sz="1600" dirty="0"/>
                    </a:p>
                  </a:txBody>
                  <a:tcPr/>
                </a:tc>
              </a:tr>
              <a:tr h="337439">
                <a:tc>
                  <a:txBody>
                    <a:bodyPr/>
                    <a:lstStyle/>
                    <a:p>
                      <a:r>
                        <a:rPr lang="en-US" sz="1600" dirty="0" smtClean="0"/>
                        <a:t>Single VD </a:t>
                      </a:r>
                      <a:r>
                        <a:rPr lang="en-US" sz="1600" dirty="0" err="1" smtClean="0"/>
                        <a:t>NoC</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r>
              <a:tr h="337439">
                <a:tc>
                  <a:txBody>
                    <a:bodyPr/>
                    <a:lstStyle/>
                    <a:p>
                      <a:r>
                        <a:rPr lang="en-US" sz="1600" dirty="0" smtClean="0"/>
                        <a:t>Conformal LP w/ LEC</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r>
              <a:tr h="337439">
                <a:tc>
                  <a:txBody>
                    <a:bodyPr/>
                    <a:lstStyle/>
                    <a:p>
                      <a:r>
                        <a:rPr lang="en-US" sz="1600" dirty="0" smtClean="0"/>
                        <a:t>CDC on LP </a:t>
                      </a:r>
                      <a:r>
                        <a:rPr lang="en-US" sz="1600" dirty="0" err="1" smtClean="0"/>
                        <a:t>configs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p>
                  </a:txBody>
                  <a:tcPr/>
                </a:tc>
              </a:tr>
              <a:tr h="337439">
                <a:tc>
                  <a:txBody>
                    <a:bodyPr/>
                    <a:lstStyle/>
                    <a:p>
                      <a:r>
                        <a:rPr lang="en-US" sz="1600" dirty="0" smtClean="0"/>
                        <a:t>Hierarchical CPF</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LP</a:t>
                      </a:r>
                      <a:r>
                        <a:rPr lang="en-US" sz="1600" baseline="0" dirty="0" smtClean="0"/>
                        <a:t> Sequences (SW &amp; L1 HW FSM)</a:t>
                      </a:r>
                      <a:endParaRPr lang="en-US" sz="1600" dirty="0" smtClean="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r>
              <a:tr h="337439">
                <a:tc>
                  <a:txBody>
                    <a:bodyPr/>
                    <a:lstStyle/>
                    <a:p>
                      <a:r>
                        <a:rPr lang="en-US" sz="1600" dirty="0" smtClean="0"/>
                        <a:t>Power aware</a:t>
                      </a:r>
                      <a:r>
                        <a:rPr lang="en-US" sz="1600" baseline="0" dirty="0" smtClean="0"/>
                        <a:t> AMBA and NS checkers*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r>
              <a:tr h="337439">
                <a:tc>
                  <a:txBody>
                    <a:bodyPr/>
                    <a:lstStyle/>
                    <a:p>
                      <a:r>
                        <a:rPr lang="en-US" sz="1600" dirty="0" err="1" smtClean="0"/>
                        <a:t>NocWeaver</a:t>
                      </a:r>
                      <a:r>
                        <a:rPr lang="en-US" sz="1600" dirty="0" smtClean="0"/>
                        <a:t> for LP </a:t>
                      </a:r>
                      <a:r>
                        <a:rPr lang="en-US" sz="1600" dirty="0" err="1" smtClean="0"/>
                        <a:t>configs</a:t>
                      </a: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r>
              <a:tr h="337439">
                <a:tc gridSpan="2">
                  <a:txBody>
                    <a:bodyPr/>
                    <a:lstStyle/>
                    <a:p>
                      <a:r>
                        <a:rPr lang="en-US" sz="1600" dirty="0" smtClean="0"/>
                        <a:t>LP Assertion IP</a:t>
                      </a:r>
                      <a:endParaRPr lang="en-US" sz="1600" dirty="0"/>
                    </a:p>
                  </a:txBody>
                  <a:tcPr/>
                </a:tc>
                <a:tc hMerge="1">
                  <a:txBody>
                    <a:bodyPr/>
                    <a:lstStyle/>
                    <a:p>
                      <a:pPr algn="ctr"/>
                      <a:endParaRPr lang="en-US" dirty="0"/>
                    </a:p>
                  </a:txBody>
                  <a:tcPr/>
                </a:tc>
              </a:tr>
              <a:tr h="337439">
                <a:tc>
                  <a:txBody>
                    <a:bodyPr/>
                    <a:lstStyle/>
                    <a:p>
                      <a:r>
                        <a:rPr lang="en-US" sz="1600" dirty="0" smtClean="0"/>
                        <a:t>    HW</a:t>
                      </a:r>
                      <a:r>
                        <a:rPr lang="en-US" sz="1600" baseline="0" dirty="0" smtClean="0"/>
                        <a:t> &amp; </a:t>
                      </a:r>
                      <a:r>
                        <a:rPr lang="en-US" sz="1600" baseline="0" dirty="0" err="1" smtClean="0"/>
                        <a:t>NocStudio</a:t>
                      </a:r>
                      <a:r>
                        <a:rPr lang="en-US" sz="1600" baseline="0" dirty="0" smtClean="0"/>
                        <a:t> assertions</a:t>
                      </a: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r>
              <a:tr h="337439">
                <a:tc>
                  <a:txBody>
                    <a:bodyPr/>
                    <a:lstStyle/>
                    <a:p>
                      <a:r>
                        <a:rPr lang="en-US" sz="1600" dirty="0" smtClean="0"/>
                        <a:t>    SW</a:t>
                      </a:r>
                      <a:r>
                        <a:rPr lang="en-US" sz="1600" baseline="0" dirty="0" smtClean="0"/>
                        <a:t> &amp; Power Profile assertions</a:t>
                      </a:r>
                      <a:endParaRPr lang="en-US" sz="1600" dirty="0"/>
                    </a:p>
                  </a:txBody>
                  <a:tcPr/>
                </a:tc>
                <a:tc>
                  <a:txBody>
                    <a:bodyPr/>
                    <a:lstStyle/>
                    <a:p>
                      <a:pPr algn="ctr"/>
                      <a:r>
                        <a:rPr lang="en-US" sz="1600" i="1" dirty="0" smtClean="0">
                          <a:sym typeface="Wingdings" panose="05000000000000000000" pitchFamily="2" charset="2"/>
                        </a:rPr>
                        <a:t>X</a:t>
                      </a:r>
                      <a:endParaRPr lang="en-US" sz="1600" dirty="0"/>
                    </a:p>
                  </a:txBody>
                  <a:tcPr/>
                </a:tc>
              </a:tr>
              <a:tr h="337439">
                <a:tc>
                  <a:txBody>
                    <a:bodyPr/>
                    <a:lstStyle/>
                    <a:p>
                      <a:r>
                        <a:rPr lang="en-US" sz="1600" dirty="0" smtClean="0"/>
                        <a:t>Sanity TB</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LP flow for Synthesis</a:t>
                      </a:r>
                    </a:p>
                  </a:txBody>
                  <a:tcPr/>
                </a:tc>
                <a:tc>
                  <a:txBody>
                    <a:bodyPr/>
                    <a:lstStyle/>
                    <a:p>
                      <a:pPr algn="ctr"/>
                      <a:r>
                        <a:rPr lang="en-US" sz="1600" i="1" dirty="0" smtClean="0">
                          <a:sym typeface="Wingdings" panose="05000000000000000000" pitchFamily="2" charset="2"/>
                        </a:rPr>
                        <a:t>X</a:t>
                      </a:r>
                      <a:endParaRPr lang="en-US" sz="1600" dirty="0"/>
                    </a:p>
                  </a:txBody>
                  <a:tcPr/>
                </a:tc>
              </a:tr>
              <a:tr h="337439">
                <a:tc>
                  <a:txBody>
                    <a:bodyPr/>
                    <a:lstStyle/>
                    <a:p>
                      <a:r>
                        <a:rPr lang="en-US" sz="1600" dirty="0" smtClean="0"/>
                        <a:t>Documentation</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44517410"/>
              </p:ext>
            </p:extLst>
          </p:nvPr>
        </p:nvGraphicFramePr>
        <p:xfrm>
          <a:off x="6225085" y="965400"/>
          <a:ext cx="5262425" cy="3036951"/>
        </p:xfrm>
        <a:graphic>
          <a:graphicData uri="http://schemas.openxmlformats.org/drawingml/2006/table">
            <a:tbl>
              <a:tblPr firstRow="1" bandRow="1">
                <a:tableStyleId>{5C22544A-7EE6-4342-B048-85BDC9FD1C3A}</a:tableStyleId>
              </a:tblPr>
              <a:tblGrid>
                <a:gridCol w="4275492"/>
                <a:gridCol w="986933"/>
              </a:tblGrid>
              <a:tr h="337439">
                <a:tc>
                  <a:txBody>
                    <a:bodyPr/>
                    <a:lstStyle/>
                    <a:p>
                      <a:r>
                        <a:rPr lang="en-US" sz="1600" baseline="0" dirty="0" smtClean="0"/>
                        <a:t>LP Feature</a:t>
                      </a:r>
                      <a:endParaRPr lang="en-US" sz="1600" dirty="0"/>
                    </a:p>
                  </a:txBody>
                  <a:tcPr/>
                </a:tc>
                <a:tc>
                  <a:txBody>
                    <a:bodyPr/>
                    <a:lstStyle/>
                    <a:p>
                      <a:r>
                        <a:rPr lang="en-US" sz="1600" dirty="0" smtClean="0"/>
                        <a:t>Jan’15</a:t>
                      </a:r>
                      <a:endParaRPr lang="en-US" sz="1600" dirty="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Cold reset Power</a:t>
                      </a:r>
                      <a:r>
                        <a:rPr lang="en-US" sz="1600" baseline="0" dirty="0" smtClean="0"/>
                        <a:t> Profile</a:t>
                      </a:r>
                      <a:endParaRPr lang="en-US" sz="1600" dirty="0" smtClean="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i="1" dirty="0" smtClean="0"/>
                    </a:p>
                  </a:txBody>
                  <a:tcPr/>
                </a:tc>
              </a:tr>
              <a:tr h="337439">
                <a:tc>
                  <a:txBody>
                    <a:bodyPr/>
                    <a:lstStyle/>
                    <a:p>
                      <a:r>
                        <a:rPr lang="en-US" sz="1600" dirty="0" smtClean="0"/>
                        <a:t>Clock</a:t>
                      </a:r>
                      <a:r>
                        <a:rPr lang="en-US" sz="1600" baseline="0" dirty="0" smtClean="0"/>
                        <a:t> cross to ratio fast and slow</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r>
              <a:tr h="337439">
                <a:tc>
                  <a:txBody>
                    <a:bodyPr/>
                    <a:lstStyle/>
                    <a:p>
                      <a:r>
                        <a:rPr lang="en-US" sz="1600" dirty="0" smtClean="0"/>
                        <a:t>RTL</a:t>
                      </a:r>
                      <a:r>
                        <a:rPr lang="en-US" sz="1600" baseline="0" dirty="0" smtClean="0"/>
                        <a:t> grouping</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AHBLM in</a:t>
                      </a:r>
                      <a:r>
                        <a:rPr lang="en-US" sz="1600" baseline="0" dirty="0" smtClean="0"/>
                        <a:t> same Host PD</a:t>
                      </a:r>
                      <a:endParaRPr lang="en-US" sz="1600" dirty="0" smtClean="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r>
              <a:tr h="337439">
                <a:tc>
                  <a:txBody>
                    <a:bodyPr/>
                    <a:lstStyle/>
                    <a:p>
                      <a:r>
                        <a:rPr lang="en-US" sz="1600" dirty="0" smtClean="0"/>
                        <a:t>Power aware Host checkers and </a:t>
                      </a:r>
                      <a:r>
                        <a:rPr lang="en-US" sz="1600" dirty="0" err="1" smtClean="0"/>
                        <a:t>Scbds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r>
              <a:tr h="337439">
                <a:tc>
                  <a:txBody>
                    <a:bodyPr/>
                    <a:lstStyle/>
                    <a:p>
                      <a:r>
                        <a:rPr lang="en-US" sz="1600" dirty="0" smtClean="0"/>
                        <a:t>*Power aware AHB2AXI checker</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r>
              <a:tr h="337439">
                <a:tc>
                  <a:txBody>
                    <a:bodyPr/>
                    <a:lstStyle/>
                    <a:p>
                      <a:r>
                        <a:rPr lang="en-US" sz="1600" dirty="0" smtClean="0"/>
                        <a:t>Dynamic</a:t>
                      </a:r>
                      <a:r>
                        <a:rPr lang="en-US" sz="1600" baseline="0" dirty="0" smtClean="0"/>
                        <a:t> clock frequency handling</a:t>
                      </a:r>
                      <a:endParaRPr lang="en-US" sz="1600" dirty="0"/>
                    </a:p>
                  </a:txBody>
                  <a:tcPr/>
                </a:tc>
                <a:tc>
                  <a:txBody>
                    <a:bodyPr/>
                    <a:lstStyle/>
                    <a:p>
                      <a:pPr algn="ctr"/>
                      <a:r>
                        <a:rPr lang="en-US" sz="1600" i="1" dirty="0" smtClean="0">
                          <a:sym typeface="Wingdings" panose="05000000000000000000" pitchFamily="2" charset="2"/>
                        </a:rPr>
                        <a:t>X</a:t>
                      </a:r>
                      <a:endParaRPr lang="en-US" sz="1600" dirty="0"/>
                    </a:p>
                  </a:txBody>
                  <a:tcPr/>
                </a:tc>
              </a:tr>
              <a:tr h="337439">
                <a:tc>
                  <a:txBody>
                    <a:bodyPr/>
                    <a:lstStyle/>
                    <a:p>
                      <a:r>
                        <a:rPr lang="en-US" sz="1600" dirty="0" smtClean="0"/>
                        <a:t>Isolation and Idle value checks</a:t>
                      </a:r>
                      <a:endParaRPr lang="en-US" sz="1600" dirty="0"/>
                    </a:p>
                  </a:txBody>
                  <a:tcPr/>
                </a:tc>
                <a:tc>
                  <a:txBody>
                    <a:bodyPr/>
                    <a:lstStyle/>
                    <a:p>
                      <a:pPr algn="ctr"/>
                      <a:r>
                        <a:rPr lang="en-US" sz="1600" i="1" dirty="0" smtClean="0">
                          <a:sym typeface="Wingdings" panose="05000000000000000000" pitchFamily="2" charset="2"/>
                        </a:rPr>
                        <a:t>X</a:t>
                      </a:r>
                      <a:endParaRPr lang="en-US" sz="1600" dirty="0"/>
                    </a:p>
                  </a:txBody>
                  <a:tcPr/>
                </a:tc>
              </a:tr>
            </a:tbl>
          </a:graphicData>
        </a:graphic>
      </p:graphicFrame>
    </p:spTree>
    <p:extLst>
      <p:ext uri="{BB962C8B-B14F-4D97-AF65-F5344CB8AC3E}">
        <p14:creationId xmlns:p14="http://schemas.microsoft.com/office/powerpoint/2010/main" val="3161743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673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58735796"/>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Problem Statement &amp; 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Flow</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Verification</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Tools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Nov</a:t>
                      </a:r>
                      <a:r>
                        <a:rPr lang="en-US" sz="2400" b="0" baseline="0" dirty="0" smtClean="0">
                          <a:solidFill>
                            <a:schemeClr val="bg1"/>
                          </a:solidFill>
                          <a:latin typeface="DIN" pitchFamily="50" charset="0"/>
                        </a:rPr>
                        <a:t>’14 LP Release and Status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rgbClr val="FFC000"/>
                          </a:solidFill>
                          <a:latin typeface="DIN" pitchFamily="50" charset="0"/>
                        </a:rPr>
                        <a:t>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892467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959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Customer feedback</a:t>
            </a:r>
            <a:endParaRPr lang="en-US" sz="2400" dirty="0"/>
          </a:p>
        </p:txBody>
      </p:sp>
      <p:sp>
        <p:nvSpPr>
          <p:cNvPr id="5" name="TextBox 4"/>
          <p:cNvSpPr txBox="1"/>
          <p:nvPr/>
        </p:nvSpPr>
        <p:spPr bwMode="auto">
          <a:xfrm>
            <a:off x="793105" y="1278294"/>
            <a:ext cx="9358605" cy="369332"/>
          </a:xfrm>
          <a:prstGeom prst="rect">
            <a:avLst/>
          </a:prstGeom>
          <a:noFill/>
          <a:ln w="9525">
            <a:noFill/>
            <a:miter lim="800000"/>
            <a:headEnd/>
            <a:tailEnd/>
          </a:ln>
        </p:spPr>
        <p:txBody>
          <a:bodyPr wrap="square" rtlCol="0">
            <a:spAutoFit/>
          </a:bodyPr>
          <a:lstStyle/>
          <a:p>
            <a:endParaRPr lang="en-US" dirty="0" smtClean="0">
              <a:solidFill>
                <a:schemeClr val="bg1"/>
              </a:solidFill>
              <a:latin typeface="DIN"/>
            </a:endParaRPr>
          </a:p>
        </p:txBody>
      </p:sp>
      <p:sp>
        <p:nvSpPr>
          <p:cNvPr id="6" name="TextBox 5"/>
          <p:cNvSpPr txBox="1"/>
          <p:nvPr/>
        </p:nvSpPr>
        <p:spPr bwMode="auto">
          <a:xfrm>
            <a:off x="793105" y="1278294"/>
            <a:ext cx="10291662" cy="3170099"/>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sz="2000" dirty="0" smtClean="0">
                <a:solidFill>
                  <a:schemeClr val="bg1"/>
                </a:solidFill>
                <a:latin typeface="DIN"/>
                <a:cs typeface="Arial" charset="0"/>
              </a:rPr>
              <a:t>Distributed AON cell regions have to be re-organized for layout reasons</a:t>
            </a:r>
          </a:p>
          <a:p>
            <a:pPr marL="285750" indent="-285750">
              <a:buFont typeface="Wingdings" panose="05000000000000000000" pitchFamily="2" charset="2"/>
              <a:buChar char="Ø"/>
            </a:pPr>
            <a:endParaRPr lang="en-US" sz="2000" dirty="0" smtClean="0">
              <a:solidFill>
                <a:schemeClr val="bg1"/>
              </a:solidFill>
              <a:latin typeface="DIN"/>
              <a:cs typeface="Arial" charset="0"/>
            </a:endParaRPr>
          </a:p>
          <a:p>
            <a:pPr marL="285750" indent="-285750">
              <a:buFont typeface="Wingdings" panose="05000000000000000000" pitchFamily="2" charset="2"/>
              <a:buChar char="Ø"/>
            </a:pPr>
            <a:r>
              <a:rPr lang="en-US" sz="2000" dirty="0" smtClean="0">
                <a:solidFill>
                  <a:schemeClr val="bg1"/>
                </a:solidFill>
                <a:latin typeface="DIN"/>
                <a:cs typeface="Arial" charset="0"/>
              </a:rPr>
              <a:t>REGBUS layer to be in gated domain</a:t>
            </a:r>
          </a:p>
          <a:p>
            <a:pPr marL="742950" lvl="1" indent="-285750">
              <a:buFont typeface="Wingdings" panose="05000000000000000000" pitchFamily="2" charset="2"/>
              <a:buChar char="Ø"/>
            </a:pPr>
            <a:r>
              <a:rPr lang="en-US" sz="2000" dirty="0" smtClean="0">
                <a:solidFill>
                  <a:schemeClr val="bg1"/>
                </a:solidFill>
                <a:latin typeface="DIN"/>
                <a:cs typeface="Arial" charset="0"/>
              </a:rPr>
              <a:t>Driven by AON constraints for layout reasons</a:t>
            </a:r>
          </a:p>
          <a:p>
            <a:endParaRPr lang="en-US" sz="2000" dirty="0" smtClean="0">
              <a:solidFill>
                <a:schemeClr val="bg1"/>
              </a:solidFill>
              <a:latin typeface="DIN"/>
              <a:cs typeface="Arial" charset="0"/>
            </a:endParaRPr>
          </a:p>
          <a:p>
            <a:pPr marL="285750" indent="-285750">
              <a:buFont typeface="Wingdings" panose="05000000000000000000" pitchFamily="2" charset="2"/>
              <a:buChar char="Ø"/>
            </a:pPr>
            <a:r>
              <a:rPr lang="en-US" sz="2000" dirty="0" smtClean="0">
                <a:solidFill>
                  <a:schemeClr val="bg1"/>
                </a:solidFill>
                <a:latin typeface="DIN"/>
                <a:cs typeface="Arial" charset="0"/>
              </a:rPr>
              <a:t>Strong requirement for L2 HW FSM, to simplify programming </a:t>
            </a:r>
          </a:p>
          <a:p>
            <a:pPr marL="285750" indent="-285750">
              <a:buFont typeface="Wingdings" panose="05000000000000000000" pitchFamily="2" charset="2"/>
              <a:buChar char="Ø"/>
            </a:pPr>
            <a:endParaRPr lang="en-US" sz="2000" dirty="0">
              <a:solidFill>
                <a:schemeClr val="bg1"/>
              </a:solidFill>
              <a:latin typeface="DIN"/>
              <a:cs typeface="Arial" charset="0"/>
            </a:endParaRPr>
          </a:p>
          <a:p>
            <a:pPr marL="285750" indent="-285750">
              <a:buFont typeface="Wingdings" panose="05000000000000000000" pitchFamily="2" charset="2"/>
              <a:buChar char="Ø"/>
            </a:pPr>
            <a:r>
              <a:rPr lang="en-US" sz="2000" dirty="0" smtClean="0">
                <a:solidFill>
                  <a:schemeClr val="bg1"/>
                </a:solidFill>
                <a:latin typeface="DIN"/>
                <a:cs typeface="Arial" charset="0"/>
              </a:rPr>
              <a:t>Need support for a ‘signals’ interface in addition to register interface</a:t>
            </a:r>
          </a:p>
          <a:p>
            <a:pPr marL="742950" lvl="1" indent="-285750">
              <a:buFont typeface="Wingdings" panose="05000000000000000000" pitchFamily="2" charset="2"/>
              <a:buChar char="Ø"/>
            </a:pPr>
            <a:r>
              <a:rPr lang="en-US" sz="2000" dirty="0" smtClean="0">
                <a:solidFill>
                  <a:schemeClr val="bg1"/>
                </a:solidFill>
                <a:latin typeface="DIN"/>
                <a:cs typeface="Arial" charset="0"/>
              </a:rPr>
              <a:t>OCP disconnect protocol-like</a:t>
            </a:r>
          </a:p>
          <a:p>
            <a:pPr marL="285750" indent="-285750">
              <a:buFont typeface="Wingdings" panose="05000000000000000000" pitchFamily="2" charset="2"/>
              <a:buChar char="Ø"/>
            </a:pPr>
            <a:endParaRPr lang="en-US" sz="2000" dirty="0">
              <a:solidFill>
                <a:schemeClr val="bg1"/>
              </a:solidFill>
              <a:latin typeface="DIN"/>
              <a:cs typeface="Arial" charset="0"/>
            </a:endParaRPr>
          </a:p>
        </p:txBody>
      </p:sp>
    </p:spTree>
    <p:extLst>
      <p:ext uri="{BB962C8B-B14F-4D97-AF65-F5344CB8AC3E}">
        <p14:creationId xmlns:p14="http://schemas.microsoft.com/office/powerpoint/2010/main" val="1888929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776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20102267"/>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Problem Statement &amp; 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Flow</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Verification</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Tools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1412</a:t>
                      </a:r>
                      <a:r>
                        <a:rPr lang="en-US" sz="2400" b="0" baseline="0" dirty="0" smtClean="0">
                          <a:solidFill>
                            <a:schemeClr val="bg1"/>
                          </a:solidFill>
                          <a:latin typeface="DIN" pitchFamily="50" charset="0"/>
                        </a:rPr>
                        <a:t> LP Release and Status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IMG 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rgbClr val="FFC000"/>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69251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34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0" y="983411"/>
            <a:ext cx="12191999" cy="504645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800100" lvl="1" indent="-342900" algn="just">
              <a:buFont typeface="Wingdings" panose="05000000000000000000" pitchFamily="2" charset="2"/>
              <a:buChar char="Ø"/>
            </a:pPr>
            <a:endParaRPr lang="en-US" sz="2000" dirty="0">
              <a:solidFill>
                <a:schemeClr val="bg1"/>
              </a:solidFill>
              <a:latin typeface="DIN" pitchFamily="50" charset="0"/>
            </a:endParaRPr>
          </a:p>
        </p:txBody>
      </p:sp>
      <p:sp>
        <p:nvSpPr>
          <p:cNvPr id="3" name="Title 2"/>
          <p:cNvSpPr>
            <a:spLocks noGrp="1"/>
          </p:cNvSpPr>
          <p:nvPr>
            <p:ph type="title"/>
          </p:nvPr>
        </p:nvSpPr>
        <p:spPr/>
        <p:txBody>
          <a:bodyPr>
            <a:noAutofit/>
          </a:bodyPr>
          <a:lstStyle/>
          <a:p>
            <a:r>
              <a:rPr lang="en-US" dirty="0" smtClean="0"/>
              <a:t>Introduction: Terms </a:t>
            </a:r>
            <a:endParaRPr lang="en-US" sz="2400" dirty="0"/>
          </a:p>
        </p:txBody>
      </p:sp>
      <p:sp>
        <p:nvSpPr>
          <p:cNvPr id="5" name="TextBox 4"/>
          <p:cNvSpPr txBox="1"/>
          <p:nvPr/>
        </p:nvSpPr>
        <p:spPr bwMode="auto">
          <a:xfrm>
            <a:off x="181157" y="995200"/>
            <a:ext cx="11119449" cy="5016758"/>
          </a:xfrm>
          <a:prstGeom prst="rect">
            <a:avLst/>
          </a:prstGeom>
          <a:noFill/>
          <a:ln w="9525">
            <a:noFill/>
            <a:miter lim="800000"/>
            <a:headEnd/>
            <a:tailEnd/>
          </a:ln>
        </p:spPr>
        <p:txBody>
          <a:bodyPr wrap="square" rtlCol="0">
            <a:spAutoFit/>
          </a:bodyPr>
          <a:lstStyle/>
          <a:p>
            <a:pPr marL="800100" lvl="1" indent="-342900">
              <a:buFont typeface="Wingdings" panose="05000000000000000000" pitchFamily="2" charset="2"/>
              <a:buChar char="Ø"/>
            </a:pPr>
            <a:r>
              <a:rPr lang="en-US" sz="2000" dirty="0">
                <a:solidFill>
                  <a:schemeClr val="bg1"/>
                </a:solidFill>
                <a:latin typeface="DIN" pitchFamily="50" charset="0"/>
              </a:rPr>
              <a:t>Voltage Domain: Where the </a:t>
            </a:r>
            <a:r>
              <a:rPr lang="en-US" sz="2000" dirty="0" err="1">
                <a:solidFill>
                  <a:schemeClr val="bg1"/>
                </a:solidFill>
                <a:latin typeface="DIN" pitchFamily="50" charset="0"/>
              </a:rPr>
              <a:t>Vsupply</a:t>
            </a:r>
            <a:r>
              <a:rPr lang="en-US" sz="2000" dirty="0">
                <a:solidFill>
                  <a:schemeClr val="bg1"/>
                </a:solidFill>
                <a:latin typeface="DIN" pitchFamily="50" charset="0"/>
              </a:rPr>
              <a:t> to a collection of transistors can be varied independently of other </a:t>
            </a:r>
            <a:r>
              <a:rPr lang="en-US" sz="2000" dirty="0" err="1">
                <a:solidFill>
                  <a:schemeClr val="bg1"/>
                </a:solidFill>
                <a:latin typeface="DIN" pitchFamily="50" charset="0"/>
              </a:rPr>
              <a:t>Vsupply</a:t>
            </a:r>
            <a:r>
              <a:rPr lang="en-US" sz="2000" dirty="0">
                <a:solidFill>
                  <a:schemeClr val="bg1"/>
                </a:solidFill>
                <a:latin typeface="DIN" pitchFamily="50" charset="0"/>
              </a:rPr>
              <a:t> values on the chip.</a:t>
            </a:r>
          </a:p>
          <a:p>
            <a:pPr lvl="1" algn="just"/>
            <a:endParaRPr lang="en-US" sz="2000" dirty="0">
              <a:solidFill>
                <a:schemeClr val="bg1"/>
              </a:solidFill>
              <a:latin typeface="DIN" pitchFamily="50" charset="0"/>
            </a:endParaRPr>
          </a:p>
          <a:p>
            <a:pPr marL="800100" lvl="1" indent="-342900" algn="just">
              <a:buFont typeface="Wingdings" panose="05000000000000000000" pitchFamily="2" charset="2"/>
              <a:buChar char="Ø"/>
            </a:pPr>
            <a:r>
              <a:rPr lang="en-US" sz="2000" dirty="0">
                <a:solidFill>
                  <a:schemeClr val="bg1"/>
                </a:solidFill>
                <a:latin typeface="DIN" pitchFamily="50" charset="0"/>
              </a:rPr>
              <a:t>Power Gated Domain: An area to which </a:t>
            </a:r>
            <a:r>
              <a:rPr lang="en-US" sz="2000" dirty="0" err="1">
                <a:solidFill>
                  <a:schemeClr val="bg1"/>
                </a:solidFill>
                <a:latin typeface="DIN" pitchFamily="50" charset="0"/>
              </a:rPr>
              <a:t>Vsupply</a:t>
            </a:r>
            <a:r>
              <a:rPr lang="en-US" sz="2000" dirty="0">
                <a:solidFill>
                  <a:schemeClr val="bg1"/>
                </a:solidFill>
                <a:latin typeface="DIN" pitchFamily="50" charset="0"/>
              </a:rPr>
              <a:t> can be interrupted by means of an on chip power switch. A voltage domain may have several power gated domains within it. A power gated domain is always wholly contained within a voltage domain.</a:t>
            </a:r>
          </a:p>
          <a:p>
            <a:pPr algn="just"/>
            <a:endParaRPr lang="en-US" sz="2000" dirty="0">
              <a:solidFill>
                <a:schemeClr val="bg1"/>
              </a:solidFill>
              <a:latin typeface="DIN" pitchFamily="50" charset="0"/>
            </a:endParaRPr>
          </a:p>
          <a:p>
            <a:pPr marL="800100" lvl="1" indent="-342900" algn="just">
              <a:buFont typeface="Wingdings" panose="05000000000000000000" pitchFamily="2" charset="2"/>
              <a:buChar char="Ø"/>
            </a:pPr>
            <a:r>
              <a:rPr lang="en-US" sz="2000" dirty="0">
                <a:solidFill>
                  <a:schemeClr val="bg1"/>
                </a:solidFill>
                <a:latin typeface="DIN" pitchFamily="50" charset="0"/>
              </a:rPr>
              <a:t>Power Profile: An operating point which requires a set of power gated and always on domains to be in the ‘ON’ state.</a:t>
            </a:r>
          </a:p>
          <a:p>
            <a:pPr lvl="1" algn="just"/>
            <a:endParaRPr lang="en-US" sz="2000" dirty="0">
              <a:solidFill>
                <a:schemeClr val="bg1"/>
              </a:solidFill>
              <a:latin typeface="DIN" pitchFamily="50" charset="0"/>
            </a:endParaRPr>
          </a:p>
          <a:p>
            <a:pPr marL="800100" lvl="1" indent="-342900" algn="just">
              <a:buFont typeface="Wingdings" panose="05000000000000000000" pitchFamily="2" charset="2"/>
              <a:buChar char="Ø"/>
            </a:pPr>
            <a:r>
              <a:rPr lang="en-US" sz="2000" dirty="0">
                <a:solidFill>
                  <a:schemeClr val="bg1"/>
                </a:solidFill>
                <a:latin typeface="DIN" pitchFamily="50" charset="0"/>
              </a:rPr>
              <a:t>Power Sequence: A sequence of operations to power gate or power enable domains.</a:t>
            </a:r>
          </a:p>
          <a:p>
            <a:pPr marL="800100" lvl="1" indent="-342900" algn="just">
              <a:buFont typeface="Wingdings" panose="05000000000000000000" pitchFamily="2" charset="2"/>
              <a:buChar char="Ø"/>
            </a:pPr>
            <a:endParaRPr lang="en-US" sz="2000" dirty="0">
              <a:solidFill>
                <a:schemeClr val="bg1"/>
              </a:solidFill>
              <a:latin typeface="DIN" pitchFamily="50" charset="0"/>
            </a:endParaRPr>
          </a:p>
          <a:p>
            <a:pPr marL="800100" lvl="1" indent="-342900" algn="just">
              <a:buFont typeface="Wingdings" panose="05000000000000000000" pitchFamily="2" charset="2"/>
              <a:buChar char="Ø"/>
            </a:pPr>
            <a:r>
              <a:rPr lang="en-US" sz="2000" dirty="0">
                <a:solidFill>
                  <a:schemeClr val="bg1"/>
                </a:solidFill>
                <a:latin typeface="DIN" pitchFamily="50" charset="0"/>
              </a:rPr>
              <a:t>Note: A power gated domain is always wholly contained within a Voltage domain</a:t>
            </a:r>
          </a:p>
        </p:txBody>
      </p:sp>
    </p:spTree>
    <p:extLst>
      <p:ext uri="{BB962C8B-B14F-4D97-AF65-F5344CB8AC3E}">
        <p14:creationId xmlns:p14="http://schemas.microsoft.com/office/powerpoint/2010/main" val="299277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Modifications to current scheme</a:t>
            </a:r>
            <a:endParaRPr lang="en-US" dirty="0"/>
          </a:p>
        </p:txBody>
      </p:sp>
      <p:sp>
        <p:nvSpPr>
          <p:cNvPr id="6" name="Rectangle 5"/>
          <p:cNvSpPr/>
          <p:nvPr/>
        </p:nvSpPr>
        <p:spPr>
          <a:xfrm>
            <a:off x="218941" y="2080688"/>
            <a:ext cx="5254580" cy="4088292"/>
          </a:xfrm>
          <a:prstGeom prst="rect">
            <a:avLst/>
          </a:prstGeom>
          <a:solidFill>
            <a:schemeClr val="tx2">
              <a:lumMod val="20000"/>
              <a:lumOff val="80000"/>
            </a:schemeClr>
          </a:solidFill>
        </p:spPr>
      </p:sp>
      <p:sp>
        <p:nvSpPr>
          <p:cNvPr id="7" name="Rectangle 6"/>
          <p:cNvSpPr/>
          <p:nvPr/>
        </p:nvSpPr>
        <p:spPr>
          <a:xfrm>
            <a:off x="1485701" y="1171977"/>
            <a:ext cx="2242103" cy="555853"/>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IN" sz="1400" b="1">
                <a:effectLst/>
                <a:ea typeface="Times New Roman" panose="02020603050405020304" pitchFamily="18" charset="0"/>
                <a:cs typeface="Times New Roman" panose="02020603050405020304" pitchFamily="18" charset="0"/>
              </a:rPr>
              <a:t>Power Control Module (SoC)</a:t>
            </a:r>
            <a:endParaRPr lang="en-US" sz="1100">
              <a:effectLst/>
              <a:ea typeface="Times New Roman" panose="02020603050405020304" pitchFamily="18" charset="0"/>
              <a:cs typeface="Times New Roman" panose="02020603050405020304" pitchFamily="18" charset="0"/>
            </a:endParaRPr>
          </a:p>
        </p:txBody>
      </p:sp>
      <p:sp>
        <p:nvSpPr>
          <p:cNvPr id="8" name="Rectangle 7"/>
          <p:cNvSpPr/>
          <p:nvPr/>
        </p:nvSpPr>
        <p:spPr>
          <a:xfrm>
            <a:off x="1145483" y="2259880"/>
            <a:ext cx="3982242" cy="3361352"/>
          </a:xfrm>
          <a:prstGeom prst="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Rectangle 8"/>
          <p:cNvSpPr/>
          <p:nvPr/>
        </p:nvSpPr>
        <p:spPr>
          <a:xfrm>
            <a:off x="2138951" y="5061486"/>
            <a:ext cx="746670" cy="37351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1100" b="1">
                <a:effectLst/>
                <a:ea typeface="Times New Roman" panose="02020603050405020304" pitchFamily="18" charset="0"/>
                <a:cs typeface="Times New Roman" panose="02020603050405020304" pitchFamily="18" charset="0"/>
              </a:rPr>
              <a:t>Bridge</a:t>
            </a:r>
            <a:endParaRPr lang="en-US" sz="1100">
              <a:effectLst/>
              <a:ea typeface="Times New Roman" panose="02020603050405020304" pitchFamily="18" charset="0"/>
              <a:cs typeface="Times New Roman" panose="02020603050405020304" pitchFamily="18" charset="0"/>
            </a:endParaRPr>
          </a:p>
        </p:txBody>
      </p:sp>
      <p:sp>
        <p:nvSpPr>
          <p:cNvPr id="10" name="Rectangle 9"/>
          <p:cNvSpPr/>
          <p:nvPr/>
        </p:nvSpPr>
        <p:spPr>
          <a:xfrm>
            <a:off x="3385144" y="5062529"/>
            <a:ext cx="746670" cy="37246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1100" b="1">
                <a:effectLst/>
                <a:latin typeface="Times New Roman" panose="02020603050405020304" pitchFamily="18" charset="0"/>
                <a:ea typeface="Times New Roman" panose="02020603050405020304" pitchFamily="18" charset="0"/>
              </a:rPr>
              <a:t>Bridge</a:t>
            </a:r>
            <a:endParaRPr lang="en-US" sz="1200">
              <a:effectLst/>
              <a:latin typeface="Times New Roman" panose="02020603050405020304" pitchFamily="18" charset="0"/>
              <a:ea typeface="Times New Roman" panose="02020603050405020304" pitchFamily="18" charset="0"/>
            </a:endParaRPr>
          </a:p>
        </p:txBody>
      </p:sp>
      <p:sp>
        <p:nvSpPr>
          <p:cNvPr id="11" name="Rectangle 10"/>
          <p:cNvSpPr/>
          <p:nvPr/>
        </p:nvSpPr>
        <p:spPr>
          <a:xfrm>
            <a:off x="1402739" y="4316808"/>
            <a:ext cx="736213" cy="384467"/>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1100" b="1">
                <a:effectLst/>
                <a:latin typeface="Times New Roman" panose="02020603050405020304" pitchFamily="18" charset="0"/>
                <a:ea typeface="Times New Roman" panose="02020603050405020304" pitchFamily="18" charset="0"/>
              </a:rPr>
              <a:t>Bridge</a:t>
            </a:r>
            <a:endParaRPr lang="en-US" sz="1200">
              <a:effectLst/>
              <a:latin typeface="Times New Roman" panose="02020603050405020304" pitchFamily="18" charset="0"/>
              <a:ea typeface="Times New Roman" panose="02020603050405020304" pitchFamily="18" charset="0"/>
            </a:endParaRPr>
          </a:p>
        </p:txBody>
      </p:sp>
      <p:sp>
        <p:nvSpPr>
          <p:cNvPr id="12" name="Rectangle 11"/>
          <p:cNvSpPr/>
          <p:nvPr/>
        </p:nvSpPr>
        <p:spPr>
          <a:xfrm>
            <a:off x="4132163" y="4317051"/>
            <a:ext cx="746670" cy="384225"/>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1100" b="1">
                <a:effectLst/>
                <a:latin typeface="Times New Roman" panose="02020603050405020304" pitchFamily="18" charset="0"/>
                <a:ea typeface="Times New Roman" panose="02020603050405020304" pitchFamily="18" charset="0"/>
              </a:rPr>
              <a:t>Bridge</a:t>
            </a:r>
            <a:endParaRPr lang="en-US" sz="1200">
              <a:effectLst/>
              <a:latin typeface="Times New Roman" panose="02020603050405020304" pitchFamily="18" charset="0"/>
              <a:ea typeface="Times New Roman" panose="02020603050405020304" pitchFamily="18" charset="0"/>
            </a:endParaRPr>
          </a:p>
        </p:txBody>
      </p:sp>
      <p:sp>
        <p:nvSpPr>
          <p:cNvPr id="13" name="Rectangle 12"/>
          <p:cNvSpPr/>
          <p:nvPr/>
        </p:nvSpPr>
        <p:spPr>
          <a:xfrm>
            <a:off x="4132163" y="3572652"/>
            <a:ext cx="746670" cy="372470"/>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1100" b="1">
                <a:effectLst/>
                <a:latin typeface="Times New Roman" panose="02020603050405020304" pitchFamily="18" charset="0"/>
                <a:ea typeface="Times New Roman" panose="02020603050405020304" pitchFamily="18" charset="0"/>
              </a:rPr>
              <a:t>Bridge</a:t>
            </a:r>
            <a:endParaRPr lang="en-US" sz="1200">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1402739" y="3572653"/>
            <a:ext cx="736213" cy="372469"/>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1100" b="1">
                <a:effectLst/>
                <a:latin typeface="Times New Roman" panose="02020603050405020304" pitchFamily="18" charset="0"/>
                <a:ea typeface="Times New Roman" panose="02020603050405020304" pitchFamily="18" charset="0"/>
              </a:rPr>
              <a:t>Bridge</a:t>
            </a:r>
            <a:endParaRPr lang="en-US" sz="1200">
              <a:effectLst/>
              <a:latin typeface="Times New Roman" panose="02020603050405020304" pitchFamily="18" charset="0"/>
              <a:ea typeface="Times New Roman" panose="02020603050405020304" pitchFamily="18" charset="0"/>
            </a:endParaRPr>
          </a:p>
        </p:txBody>
      </p:sp>
      <p:sp>
        <p:nvSpPr>
          <p:cNvPr id="15" name="Rectangle 14"/>
          <p:cNvSpPr/>
          <p:nvPr/>
        </p:nvSpPr>
        <p:spPr>
          <a:xfrm>
            <a:off x="2389933" y="3651029"/>
            <a:ext cx="497779" cy="24831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800" b="1">
                <a:effectLst/>
                <a:latin typeface="Arial Narrow" panose="020B0606020202030204" pitchFamily="34" charset="0"/>
                <a:ea typeface="Times New Roman" panose="02020603050405020304" pitchFamily="18" charset="0"/>
                <a:cs typeface="Times New Roman" panose="02020603050405020304" pitchFamily="18" charset="0"/>
              </a:rPr>
              <a:t>Router</a:t>
            </a:r>
            <a:endParaRPr lang="en-US" sz="1100">
              <a:effectLst/>
              <a:ea typeface="Times New Roman" panose="02020603050405020304" pitchFamily="18" charset="0"/>
              <a:cs typeface="Times New Roman" panose="02020603050405020304" pitchFamily="18" charset="0"/>
            </a:endParaRPr>
          </a:p>
        </p:txBody>
      </p:sp>
      <p:sp>
        <p:nvSpPr>
          <p:cNvPr id="16" name="Rectangle 15"/>
          <p:cNvSpPr/>
          <p:nvPr/>
        </p:nvSpPr>
        <p:spPr>
          <a:xfrm>
            <a:off x="3304969" y="3651809"/>
            <a:ext cx="580744" cy="24779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US" sz="800" b="1">
                <a:effectLst/>
                <a:latin typeface="Arial Narrow" panose="020B0606020202030204" pitchFamily="34" charset="0"/>
                <a:ea typeface="Times New Roman" panose="02020603050405020304" pitchFamily="18" charset="0"/>
              </a:rPr>
              <a:t>Router</a:t>
            </a:r>
            <a:endParaRPr lang="en-US" sz="1200">
              <a:effectLst/>
              <a:latin typeface="Times New Roman" panose="02020603050405020304" pitchFamily="18" charset="0"/>
              <a:ea typeface="Times New Roman" panose="02020603050405020304" pitchFamily="18" charset="0"/>
            </a:endParaRPr>
          </a:p>
        </p:txBody>
      </p:sp>
      <p:sp>
        <p:nvSpPr>
          <p:cNvPr id="17" name="Rectangle 16"/>
          <p:cNvSpPr/>
          <p:nvPr/>
        </p:nvSpPr>
        <p:spPr>
          <a:xfrm>
            <a:off x="2389933" y="4396099"/>
            <a:ext cx="497780" cy="24779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US" sz="800" b="1">
                <a:effectLst/>
                <a:latin typeface="Arial Narrow" panose="020B0606020202030204" pitchFamily="34" charset="0"/>
                <a:ea typeface="Times New Roman" panose="02020603050405020304" pitchFamily="18" charset="0"/>
              </a:rPr>
              <a:t>Router</a:t>
            </a:r>
            <a:endParaRPr lang="en-US" sz="1200">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3385144" y="4396098"/>
            <a:ext cx="500569" cy="24779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US" sz="800" b="1">
                <a:effectLst/>
                <a:latin typeface="Arial Narrow" panose="020B0606020202030204" pitchFamily="34" charset="0"/>
                <a:ea typeface="Times New Roman" panose="02020603050405020304" pitchFamily="18" charset="0"/>
              </a:rPr>
              <a:t>Router</a:t>
            </a:r>
            <a:endParaRPr lang="en-US" sz="1200">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1311410" y="3324225"/>
            <a:ext cx="912596" cy="682860"/>
          </a:xfrm>
          <a:prstGeom prst="rect">
            <a:avLst/>
          </a:prstGeom>
          <a:solidFill>
            <a:srgbClr val="FF7C80">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0" name="Rectangle 19"/>
          <p:cNvSpPr/>
          <p:nvPr/>
        </p:nvSpPr>
        <p:spPr>
          <a:xfrm>
            <a:off x="1311408" y="4147940"/>
            <a:ext cx="1742231" cy="1365720"/>
          </a:xfrm>
          <a:prstGeom prst="rect">
            <a:avLst/>
          </a:prstGeom>
          <a:solidFill>
            <a:schemeClr val="accent4">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14"/>
          <p:cNvSpPr txBox="1"/>
          <p:nvPr/>
        </p:nvSpPr>
        <p:spPr>
          <a:xfrm>
            <a:off x="1311408" y="3344795"/>
            <a:ext cx="995561" cy="1862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IN" sz="800" b="1">
                <a:solidFill>
                  <a:srgbClr val="0070C0"/>
                </a:solidFill>
                <a:effectLst/>
                <a:latin typeface="Arial Narrow" panose="020B0606020202030204" pitchFamily="34" charset="0"/>
                <a:ea typeface="Times New Roman" panose="02020603050405020304" pitchFamily="18" charset="0"/>
                <a:cs typeface="Times New Roman" panose="02020603050405020304" pitchFamily="18" charset="0"/>
              </a:rPr>
              <a:t>Power Domain A</a:t>
            </a:r>
            <a:endParaRPr lang="en-US" sz="1100">
              <a:effectLst/>
              <a:ea typeface="Times New Roman" panose="02020603050405020304" pitchFamily="18" charset="0"/>
              <a:cs typeface="Times New Roman" panose="02020603050405020304" pitchFamily="18" charset="0"/>
            </a:endParaRPr>
          </a:p>
        </p:txBody>
      </p:sp>
      <p:sp>
        <p:nvSpPr>
          <p:cNvPr id="22" name="Text Box 14"/>
          <p:cNvSpPr txBox="1"/>
          <p:nvPr/>
        </p:nvSpPr>
        <p:spPr>
          <a:xfrm>
            <a:off x="1228445" y="5327064"/>
            <a:ext cx="995561" cy="1862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US" sz="800" b="1">
                <a:solidFill>
                  <a:srgbClr val="0070C0"/>
                </a:solidFill>
                <a:effectLst/>
                <a:latin typeface="Arial Narrow" panose="020B0606020202030204" pitchFamily="34" charset="0"/>
                <a:ea typeface="Times New Roman" panose="02020603050405020304" pitchFamily="18" charset="0"/>
              </a:rPr>
              <a:t>Power Domain C</a:t>
            </a:r>
            <a:endParaRPr lang="en-US" sz="1200">
              <a:effectLst/>
              <a:latin typeface="Times New Roman" panose="02020603050405020304" pitchFamily="18" charset="0"/>
              <a:ea typeface="Times New Roman" panose="02020603050405020304" pitchFamily="18" charset="0"/>
            </a:endParaRPr>
          </a:p>
        </p:txBody>
      </p:sp>
      <p:sp>
        <p:nvSpPr>
          <p:cNvPr id="23" name="Rectangle 22"/>
          <p:cNvSpPr/>
          <p:nvPr/>
        </p:nvSpPr>
        <p:spPr>
          <a:xfrm>
            <a:off x="4049199" y="3324339"/>
            <a:ext cx="912597" cy="1489877"/>
          </a:xfrm>
          <a:prstGeom prst="rect">
            <a:avLst/>
          </a:prstGeom>
          <a:solidFill>
            <a:srgbClr val="FFFF6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p:cNvSpPr/>
          <p:nvPr/>
        </p:nvSpPr>
        <p:spPr>
          <a:xfrm>
            <a:off x="3302530" y="4876294"/>
            <a:ext cx="1493341" cy="620782"/>
          </a:xfrm>
          <a:prstGeom prst="rect">
            <a:avLst/>
          </a:prstGeom>
          <a:solidFill>
            <a:srgbClr val="00B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14"/>
          <p:cNvSpPr txBox="1"/>
          <p:nvPr/>
        </p:nvSpPr>
        <p:spPr>
          <a:xfrm>
            <a:off x="3931725" y="4892915"/>
            <a:ext cx="995561" cy="1857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US" sz="800" b="1">
                <a:solidFill>
                  <a:srgbClr val="0070C0"/>
                </a:solidFill>
                <a:effectLst/>
                <a:latin typeface="Arial Narrow" panose="020B0606020202030204" pitchFamily="34" charset="0"/>
                <a:ea typeface="Times New Roman" panose="02020603050405020304" pitchFamily="18" charset="0"/>
              </a:rPr>
              <a:t>Power Domain D</a:t>
            </a:r>
            <a:endParaRPr lang="en-US" sz="1200">
              <a:effectLst/>
              <a:latin typeface="Times New Roman" panose="02020603050405020304" pitchFamily="18" charset="0"/>
              <a:ea typeface="Times New Roman" panose="02020603050405020304" pitchFamily="18" charset="0"/>
            </a:endParaRPr>
          </a:p>
        </p:txBody>
      </p:sp>
      <p:cxnSp>
        <p:nvCxnSpPr>
          <p:cNvPr id="26" name="Straight Arrow Connector 25"/>
          <p:cNvCxnSpPr>
            <a:endCxn id="15" idx="1"/>
          </p:cNvCxnSpPr>
          <p:nvPr/>
        </p:nvCxnSpPr>
        <p:spPr>
          <a:xfrm>
            <a:off x="2138952" y="3774901"/>
            <a:ext cx="250982" cy="278"/>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6" idx="1"/>
          </p:cNvCxnSpPr>
          <p:nvPr/>
        </p:nvCxnSpPr>
        <p:spPr>
          <a:xfrm>
            <a:off x="2887713" y="3775432"/>
            <a:ext cx="417256" cy="136"/>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83273" y="3775439"/>
            <a:ext cx="248890" cy="0"/>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141042" y="4520400"/>
            <a:ext cx="248890" cy="0"/>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8" idx="1"/>
          </p:cNvCxnSpPr>
          <p:nvPr/>
        </p:nvCxnSpPr>
        <p:spPr>
          <a:xfrm>
            <a:off x="2887713" y="4519899"/>
            <a:ext cx="497431" cy="89"/>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 Box 14"/>
          <p:cNvSpPr txBox="1"/>
          <p:nvPr/>
        </p:nvSpPr>
        <p:spPr>
          <a:xfrm>
            <a:off x="4049200" y="3330651"/>
            <a:ext cx="995561" cy="18623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US" sz="800" b="1">
                <a:solidFill>
                  <a:srgbClr val="0070C0"/>
                </a:solidFill>
                <a:effectLst/>
                <a:latin typeface="Arial Narrow" panose="020B0606020202030204" pitchFamily="34" charset="0"/>
                <a:ea typeface="Times New Roman" panose="02020603050405020304" pitchFamily="18" charset="0"/>
              </a:rPr>
              <a:t>Power Domain B</a:t>
            </a:r>
            <a:endParaRPr lang="en-US" sz="1200">
              <a:effectLst/>
              <a:latin typeface="Times New Roman" panose="02020603050405020304" pitchFamily="18" charset="0"/>
              <a:ea typeface="Times New Roman" panose="02020603050405020304" pitchFamily="18" charset="0"/>
            </a:endParaRPr>
          </a:p>
        </p:txBody>
      </p:sp>
      <p:cxnSp>
        <p:nvCxnSpPr>
          <p:cNvPr id="32" name="Straight Arrow Connector 31"/>
          <p:cNvCxnSpPr/>
          <p:nvPr/>
        </p:nvCxnSpPr>
        <p:spPr>
          <a:xfrm>
            <a:off x="3883273" y="4522046"/>
            <a:ext cx="248890" cy="0"/>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654508" y="3904038"/>
            <a:ext cx="0" cy="496603"/>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51420" y="3904044"/>
            <a:ext cx="0" cy="496104"/>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638823" y="4643877"/>
            <a:ext cx="0" cy="418453"/>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634383" y="4644161"/>
            <a:ext cx="0" cy="418376"/>
          </a:xfrm>
          <a:prstGeom prst="straightConnector1">
            <a:avLst/>
          </a:prstGeom>
          <a:ln>
            <a:solidFill>
              <a:schemeClr val="bg2">
                <a:lumMod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Left-Right Arrow 36"/>
          <p:cNvSpPr/>
          <p:nvPr/>
        </p:nvSpPr>
        <p:spPr>
          <a:xfrm>
            <a:off x="896591" y="3713239"/>
            <a:ext cx="506147" cy="9921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Left-Right Arrow 37"/>
          <p:cNvSpPr/>
          <p:nvPr/>
        </p:nvSpPr>
        <p:spPr>
          <a:xfrm>
            <a:off x="877072" y="4458185"/>
            <a:ext cx="506146" cy="9911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Left-Right Arrow 38"/>
          <p:cNvSpPr/>
          <p:nvPr/>
        </p:nvSpPr>
        <p:spPr>
          <a:xfrm>
            <a:off x="4878834" y="3676849"/>
            <a:ext cx="506146" cy="985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Left-Right Arrow 39"/>
          <p:cNvSpPr/>
          <p:nvPr/>
        </p:nvSpPr>
        <p:spPr>
          <a:xfrm>
            <a:off x="4878834" y="4459067"/>
            <a:ext cx="506146" cy="98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Left-Right Arrow 40"/>
          <p:cNvSpPr/>
          <p:nvPr/>
        </p:nvSpPr>
        <p:spPr>
          <a:xfrm rot="5400000">
            <a:off x="2348713" y="5574066"/>
            <a:ext cx="378729" cy="1303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Left-Right Arrow 41"/>
          <p:cNvSpPr/>
          <p:nvPr/>
        </p:nvSpPr>
        <p:spPr>
          <a:xfrm rot="5400000">
            <a:off x="3592816" y="5574205"/>
            <a:ext cx="378729" cy="1296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Text Box 14"/>
          <p:cNvSpPr txBox="1"/>
          <p:nvPr/>
        </p:nvSpPr>
        <p:spPr>
          <a:xfrm>
            <a:off x="3586091" y="1851129"/>
            <a:ext cx="1707560" cy="1851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IN" sz="800" b="1">
                <a:effectLst/>
                <a:latin typeface="Arial Narrow" panose="020B0606020202030204" pitchFamily="34" charset="0"/>
                <a:ea typeface="Times New Roman" panose="02020603050405020304" pitchFamily="18" charset="0"/>
              </a:rPr>
              <a:t>Power Control Interface Signals</a:t>
            </a:r>
            <a:endParaRPr lang="en-US" sz="1200">
              <a:effectLst/>
              <a:latin typeface="Times New Roman" panose="02020603050405020304" pitchFamily="18" charset="0"/>
              <a:ea typeface="Times New Roman" panose="02020603050405020304" pitchFamily="18" charset="0"/>
            </a:endParaRPr>
          </a:p>
        </p:txBody>
      </p:sp>
      <p:sp>
        <p:nvSpPr>
          <p:cNvPr id="70" name="Text Box 14"/>
          <p:cNvSpPr txBox="1"/>
          <p:nvPr/>
        </p:nvSpPr>
        <p:spPr>
          <a:xfrm>
            <a:off x="3113596" y="5828519"/>
            <a:ext cx="1707372" cy="18467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IN" sz="800" b="1">
                <a:effectLst/>
                <a:latin typeface="Arial Narrow" panose="020B0606020202030204" pitchFamily="34" charset="0"/>
                <a:ea typeface="Times New Roman" panose="02020603050405020304" pitchFamily="18" charset="0"/>
              </a:rPr>
              <a:t>External Master/Slave Interface</a:t>
            </a:r>
            <a:endParaRPr lang="en-US" sz="1200">
              <a:effectLst/>
              <a:latin typeface="Times New Roman" panose="02020603050405020304" pitchFamily="18" charset="0"/>
              <a:ea typeface="Times New Roman" panose="02020603050405020304" pitchFamily="18" charset="0"/>
            </a:endParaRPr>
          </a:p>
        </p:txBody>
      </p:sp>
      <p:grpSp>
        <p:nvGrpSpPr>
          <p:cNvPr id="79" name="Group 78"/>
          <p:cNvGrpSpPr/>
          <p:nvPr/>
        </p:nvGrpSpPr>
        <p:grpSpPr>
          <a:xfrm>
            <a:off x="1809189" y="1597577"/>
            <a:ext cx="8001785" cy="1314751"/>
            <a:chOff x="1809189" y="1597577"/>
            <a:chExt cx="8001785" cy="1314751"/>
          </a:xfrm>
        </p:grpSpPr>
        <p:grpSp>
          <p:nvGrpSpPr>
            <p:cNvPr id="76" name="Group 75"/>
            <p:cNvGrpSpPr/>
            <p:nvPr/>
          </p:nvGrpSpPr>
          <p:grpSpPr>
            <a:xfrm>
              <a:off x="1809189" y="2353728"/>
              <a:ext cx="3152608" cy="558600"/>
              <a:chOff x="1809189" y="2353728"/>
              <a:chExt cx="3152608" cy="558600"/>
            </a:xfrm>
          </p:grpSpPr>
          <p:sp>
            <p:nvSpPr>
              <p:cNvPr id="54" name="Rounded Rectangle 53"/>
              <p:cNvSpPr/>
              <p:nvPr/>
            </p:nvSpPr>
            <p:spPr>
              <a:xfrm>
                <a:off x="4057567" y="2353728"/>
                <a:ext cx="904230" cy="558600"/>
              </a:xfrm>
              <a:prstGeom prst="roundRect">
                <a:avLst/>
              </a:prstGeom>
              <a:solidFill>
                <a:schemeClr val="lt1">
                  <a:alpha val="55000"/>
                </a:schemeClr>
              </a:solidFill>
              <a:ln w="12700"/>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800" b="1" dirty="0" smtClean="0">
                    <a:latin typeface="Arial Narrow" panose="020B0606020202030204" pitchFamily="34" charset="0"/>
                    <a:ea typeface="Times New Roman" panose="02020603050405020304" pitchFamily="18" charset="0"/>
                    <a:cs typeface="Times New Roman" panose="02020603050405020304" pitchFamily="18" charset="0"/>
                  </a:rPr>
                  <a:t>RBM / Other</a:t>
                </a:r>
                <a:endParaRPr lang="en-US" sz="1100" dirty="0">
                  <a:effectLst/>
                  <a:ea typeface="Times New Roman" panose="02020603050405020304" pitchFamily="18" charset="0"/>
                  <a:cs typeface="Times New Roman" panose="02020603050405020304" pitchFamily="18" charset="0"/>
                </a:endParaRPr>
              </a:p>
            </p:txBody>
          </p:sp>
          <p:cxnSp>
            <p:nvCxnSpPr>
              <p:cNvPr id="63" name="Straight Connector 62"/>
              <p:cNvCxnSpPr/>
              <p:nvPr/>
            </p:nvCxnSpPr>
            <p:spPr>
              <a:xfrm flipH="1">
                <a:off x="1809214" y="2533899"/>
                <a:ext cx="2248353" cy="0"/>
              </a:xfrm>
              <a:prstGeom prst="line">
                <a:avLst/>
              </a:prstGeom>
              <a:ln w="19050">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1809189" y="2533899"/>
                <a:ext cx="1" cy="3723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472896" y="2533982"/>
                <a:ext cx="0" cy="3719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136603" y="2533982"/>
                <a:ext cx="0" cy="3714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717347" y="2535234"/>
                <a:ext cx="0" cy="3709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7" name="Straight Arrow Connector 76"/>
            <p:cNvCxnSpPr/>
            <p:nvPr/>
          </p:nvCxnSpPr>
          <p:spPr>
            <a:xfrm flipV="1">
              <a:off x="3784174" y="1887590"/>
              <a:ext cx="1979708" cy="6134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8" name="TextBox 77"/>
            <p:cNvSpPr txBox="1"/>
            <p:nvPr/>
          </p:nvSpPr>
          <p:spPr bwMode="auto">
            <a:xfrm>
              <a:off x="5061213" y="1597577"/>
              <a:ext cx="4749761" cy="400110"/>
            </a:xfrm>
            <a:prstGeom prst="rect">
              <a:avLst/>
            </a:prstGeom>
            <a:noFill/>
            <a:ln w="9525">
              <a:noFill/>
              <a:miter lim="800000"/>
              <a:headEnd/>
              <a:tailEnd/>
            </a:ln>
          </p:spPr>
          <p:txBody>
            <a:bodyPr wrap="square" rtlCol="0">
              <a:spAutoFit/>
            </a:bodyPr>
            <a:lstStyle/>
            <a:p>
              <a:r>
                <a:rPr lang="en-US" sz="2000" b="1" dirty="0" smtClean="0">
                  <a:solidFill>
                    <a:schemeClr val="bg1"/>
                  </a:solidFill>
                  <a:cs typeface="Arial" charset="0"/>
                </a:rPr>
                <a:t>Programmable Register Interface (L1)</a:t>
              </a:r>
              <a:endParaRPr lang="en-US" sz="2000" b="1" dirty="0">
                <a:solidFill>
                  <a:schemeClr val="bg1"/>
                </a:solidFill>
                <a:cs typeface="Arial" charset="0"/>
              </a:endParaRPr>
            </a:p>
          </p:txBody>
        </p:sp>
      </p:grpSp>
      <p:grpSp>
        <p:nvGrpSpPr>
          <p:cNvPr id="85" name="Group 84"/>
          <p:cNvGrpSpPr/>
          <p:nvPr/>
        </p:nvGrpSpPr>
        <p:grpSpPr>
          <a:xfrm>
            <a:off x="4042936" y="2354647"/>
            <a:ext cx="5184871" cy="920962"/>
            <a:chOff x="5993956" y="3351977"/>
            <a:chExt cx="5184871" cy="920962"/>
          </a:xfrm>
        </p:grpSpPr>
        <p:grpSp>
          <p:nvGrpSpPr>
            <p:cNvPr id="75" name="Group 74"/>
            <p:cNvGrpSpPr/>
            <p:nvPr/>
          </p:nvGrpSpPr>
          <p:grpSpPr>
            <a:xfrm>
              <a:off x="5993956" y="3351977"/>
              <a:ext cx="1017091" cy="920962"/>
              <a:chOff x="5558746" y="2368939"/>
              <a:chExt cx="1017091" cy="920962"/>
            </a:xfrm>
          </p:grpSpPr>
          <p:sp>
            <p:nvSpPr>
              <p:cNvPr id="55" name="Down Arrow 54"/>
              <p:cNvSpPr/>
              <p:nvPr/>
            </p:nvSpPr>
            <p:spPr>
              <a:xfrm>
                <a:off x="5761117" y="2925501"/>
                <a:ext cx="176849" cy="190307"/>
              </a:xfrm>
              <a:prstGeom prst="downArrow">
                <a:avLst/>
              </a:prstGeom>
              <a:solidFill>
                <a:srgbClr val="00B05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6" name="Down Arrow 55"/>
              <p:cNvSpPr/>
              <p:nvPr/>
            </p:nvSpPr>
            <p:spPr>
              <a:xfrm flipV="1">
                <a:off x="6031851" y="2928640"/>
                <a:ext cx="174293" cy="174535"/>
              </a:xfrm>
              <a:prstGeom prst="downArrow">
                <a:avLst/>
              </a:prstGeom>
              <a:solidFill>
                <a:srgbClr val="00B050"/>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7" name="Text Box 14"/>
              <p:cNvSpPr txBox="1"/>
              <p:nvPr/>
            </p:nvSpPr>
            <p:spPr>
              <a:xfrm>
                <a:off x="5558746" y="3104188"/>
                <a:ext cx="1017091" cy="185713"/>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IN" sz="800" b="1" dirty="0" smtClean="0">
                    <a:solidFill>
                      <a:schemeClr val="tx1"/>
                    </a:solidFill>
                    <a:effectLst/>
                    <a:latin typeface="Arial Narrow" panose="020B0606020202030204" pitchFamily="34" charset="0"/>
                    <a:ea typeface="Times New Roman" panose="02020603050405020304" pitchFamily="18" charset="0"/>
                  </a:rPr>
                  <a:t>Ring / RBM interface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sp>
            <p:nvSpPr>
              <p:cNvPr id="74" name="Rounded Rectangle 73"/>
              <p:cNvSpPr/>
              <p:nvPr/>
            </p:nvSpPr>
            <p:spPr>
              <a:xfrm>
                <a:off x="5564857" y="2368939"/>
                <a:ext cx="904230" cy="558600"/>
              </a:xfrm>
              <a:prstGeom prst="roundRect">
                <a:avLst/>
              </a:prstGeom>
              <a:solidFill>
                <a:schemeClr val="lt1">
                  <a:alpha val="55000"/>
                </a:schemeClr>
              </a:solidFill>
              <a:ln w="12700"/>
            </p:spPr>
            <p:style>
              <a:lnRef idx="2">
                <a:schemeClr val="accent2"/>
              </a:lnRef>
              <a:fillRef idx="1">
                <a:schemeClr val="lt1"/>
              </a:fillRef>
              <a:effectRef idx="0">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endParaRPr lang="en-IN" sz="800" b="1" dirty="0" smtClean="0">
                  <a:effectLst/>
                  <a:latin typeface="Arial Narrow" panose="020B0606020202030204" pitchFamily="34" charset="0"/>
                  <a:ea typeface="Times New Roman" panose="02020603050405020304" pitchFamily="18" charset="0"/>
                  <a:cs typeface="Times New Roman" panose="02020603050405020304" pitchFamily="18" charset="0"/>
                </a:endParaRPr>
              </a:p>
              <a:p>
                <a:pPr marL="0" marR="0" algn="ctr">
                  <a:lnSpc>
                    <a:spcPct val="115000"/>
                  </a:lnSpc>
                  <a:spcBef>
                    <a:spcPts val="0"/>
                  </a:spcBef>
                  <a:spcAft>
                    <a:spcPts val="600"/>
                  </a:spcAft>
                </a:pPr>
                <a:r>
                  <a:rPr lang="en-IN" sz="800" b="1" dirty="0" smtClean="0">
                    <a:effectLst/>
                    <a:latin typeface="Arial Narrow" panose="020B0606020202030204" pitchFamily="34" charset="0"/>
                    <a:ea typeface="Times New Roman" panose="02020603050405020304" pitchFamily="18" charset="0"/>
                    <a:cs typeface="Times New Roman" panose="02020603050405020304" pitchFamily="18" charset="0"/>
                  </a:rPr>
                  <a:t>L2 FSM</a:t>
                </a:r>
                <a:endParaRPr lang="en-US" sz="1100" dirty="0">
                  <a:effectLst/>
                  <a:ea typeface="Times New Roman" panose="02020603050405020304" pitchFamily="18" charset="0"/>
                  <a:cs typeface="Times New Roman" panose="02020603050405020304" pitchFamily="18" charset="0"/>
                </a:endParaRPr>
              </a:p>
            </p:txBody>
          </p:sp>
        </p:grpSp>
        <p:cxnSp>
          <p:nvCxnSpPr>
            <p:cNvPr id="80" name="Straight Arrow Connector 79"/>
            <p:cNvCxnSpPr/>
            <p:nvPr/>
          </p:nvCxnSpPr>
          <p:spPr>
            <a:xfrm>
              <a:off x="6800933" y="3378339"/>
              <a:ext cx="605550" cy="1943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bwMode="auto">
            <a:xfrm>
              <a:off x="7352138" y="3376396"/>
              <a:ext cx="3826689" cy="400110"/>
            </a:xfrm>
            <a:prstGeom prst="rect">
              <a:avLst/>
            </a:prstGeom>
            <a:noFill/>
            <a:ln w="9525">
              <a:noFill/>
              <a:miter lim="800000"/>
              <a:headEnd/>
              <a:tailEnd/>
            </a:ln>
          </p:spPr>
          <p:txBody>
            <a:bodyPr wrap="none" rtlCol="0">
              <a:spAutoFit/>
            </a:bodyPr>
            <a:lstStyle/>
            <a:p>
              <a:r>
                <a:rPr lang="en-US" sz="2000" b="1" dirty="0" smtClean="0">
                  <a:solidFill>
                    <a:schemeClr val="bg1"/>
                  </a:solidFill>
                  <a:cs typeface="Arial" charset="0"/>
                </a:rPr>
                <a:t>Simpler register Interface (L2)</a:t>
              </a:r>
              <a:endParaRPr lang="en-US" sz="2000" b="1" dirty="0">
                <a:solidFill>
                  <a:schemeClr val="bg1"/>
                </a:solidFill>
                <a:cs typeface="Arial" charset="0"/>
              </a:endParaRPr>
            </a:p>
          </p:txBody>
        </p:sp>
      </p:grpSp>
      <p:grpSp>
        <p:nvGrpSpPr>
          <p:cNvPr id="104" name="Group 103"/>
          <p:cNvGrpSpPr/>
          <p:nvPr/>
        </p:nvGrpSpPr>
        <p:grpSpPr>
          <a:xfrm>
            <a:off x="1143798" y="1018088"/>
            <a:ext cx="7452020" cy="4045756"/>
            <a:chOff x="1143798" y="1018088"/>
            <a:chExt cx="7452020" cy="4045756"/>
          </a:xfrm>
        </p:grpSpPr>
        <p:cxnSp>
          <p:nvCxnSpPr>
            <p:cNvPr id="72" name="Straight Arrow Connector 71"/>
            <p:cNvCxnSpPr/>
            <p:nvPr/>
          </p:nvCxnSpPr>
          <p:spPr>
            <a:xfrm flipV="1">
              <a:off x="3839201" y="1266484"/>
              <a:ext cx="2550841" cy="5846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03" name="Group 102"/>
            <p:cNvGrpSpPr/>
            <p:nvPr/>
          </p:nvGrpSpPr>
          <p:grpSpPr>
            <a:xfrm>
              <a:off x="1143798" y="1018088"/>
              <a:ext cx="7452020" cy="4045756"/>
              <a:chOff x="1143798" y="1018088"/>
              <a:chExt cx="7452020" cy="4045756"/>
            </a:xfrm>
          </p:grpSpPr>
          <p:sp>
            <p:nvSpPr>
              <p:cNvPr id="73" name="TextBox 72"/>
              <p:cNvSpPr txBox="1"/>
              <p:nvPr/>
            </p:nvSpPr>
            <p:spPr bwMode="auto">
              <a:xfrm>
                <a:off x="6189956" y="1018088"/>
                <a:ext cx="2405862" cy="400110"/>
              </a:xfrm>
              <a:prstGeom prst="rect">
                <a:avLst/>
              </a:prstGeom>
              <a:noFill/>
              <a:ln w="9525">
                <a:noFill/>
                <a:miter lim="800000"/>
                <a:headEnd/>
                <a:tailEnd/>
              </a:ln>
            </p:spPr>
            <p:txBody>
              <a:bodyPr wrap="square" rtlCol="0">
                <a:spAutoFit/>
              </a:bodyPr>
              <a:lstStyle/>
              <a:p>
                <a:r>
                  <a:rPr lang="en-US" sz="2000" b="1" dirty="0" smtClean="0">
                    <a:solidFill>
                      <a:schemeClr val="bg1"/>
                    </a:solidFill>
                    <a:cs typeface="Arial" charset="0"/>
                  </a:rPr>
                  <a:t>‘Signals’ interface</a:t>
                </a:r>
                <a:endParaRPr lang="en-US" sz="2000" b="1" dirty="0">
                  <a:solidFill>
                    <a:schemeClr val="bg1"/>
                  </a:solidFill>
                  <a:cs typeface="Arial" charset="0"/>
                </a:endParaRPr>
              </a:p>
            </p:txBody>
          </p:sp>
          <p:grpSp>
            <p:nvGrpSpPr>
              <p:cNvPr id="101" name="Group 100"/>
              <p:cNvGrpSpPr/>
              <p:nvPr/>
            </p:nvGrpSpPr>
            <p:grpSpPr>
              <a:xfrm>
                <a:off x="1143798" y="1712132"/>
                <a:ext cx="3053442" cy="3351712"/>
                <a:chOff x="5778185" y="3758887"/>
                <a:chExt cx="3053442" cy="3351712"/>
              </a:xfrm>
            </p:grpSpPr>
            <p:cxnSp>
              <p:nvCxnSpPr>
                <p:cNvPr id="47" name="Straight Arrow Connector 46"/>
                <p:cNvCxnSpPr/>
                <p:nvPr/>
              </p:nvCxnSpPr>
              <p:spPr>
                <a:xfrm>
                  <a:off x="6277419" y="5123579"/>
                  <a:ext cx="0" cy="472378"/>
                </a:xfrm>
                <a:prstGeom prst="straightConnector1">
                  <a:avLst/>
                </a:prstGeom>
                <a:ln w="12700">
                  <a:solidFill>
                    <a:srgbClr val="FF0000">
                      <a:alpha val="50000"/>
                    </a:srgb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5400000">
                  <a:off x="6420886" y="6613821"/>
                  <a:ext cx="975395" cy="3"/>
                </a:xfrm>
                <a:prstGeom prst="bentConnector3">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6" idx="2"/>
                </p:cNvCxnSpPr>
                <p:nvPr/>
              </p:nvCxnSpPr>
              <p:spPr>
                <a:xfrm rot="16200000" flipH="1">
                  <a:off x="6855287" y="5880066"/>
                  <a:ext cx="1963286" cy="497780"/>
                </a:xfrm>
                <a:prstGeom prst="bentConnector3">
                  <a:avLst>
                    <a:gd name="adj1" fmla="val 59110"/>
                  </a:avLst>
                </a:prstGeom>
                <a:ln w="12700">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6200000" flipH="1">
                  <a:off x="7892496" y="5422736"/>
                  <a:ext cx="1214554" cy="663707"/>
                </a:xfrm>
                <a:prstGeom prst="bentConnector3">
                  <a:avLst>
                    <a:gd name="adj1" fmla="val 86815"/>
                  </a:avLst>
                </a:prstGeom>
                <a:ln w="12700">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831627" y="5988485"/>
                  <a:ext cx="0" cy="202953"/>
                </a:xfrm>
                <a:prstGeom prst="straightConnector1">
                  <a:avLst/>
                </a:prstGeom>
                <a:ln w="127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5400000">
                  <a:off x="6329951" y="4356702"/>
                  <a:ext cx="1177895" cy="635"/>
                </a:xfrm>
                <a:prstGeom prst="bentConnector3">
                  <a:avLst>
                    <a:gd name="adj1" fmla="val 50000"/>
                  </a:avLst>
                </a:prstGeom>
                <a:ln w="22225">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6020103" y="4964123"/>
                  <a:ext cx="497780" cy="187780"/>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IN" sz="800" b="1">
                      <a:solidFill>
                        <a:srgbClr val="FF0000"/>
                      </a:solidFill>
                      <a:effectLst/>
                      <a:latin typeface="Arial Narrow" panose="020B0606020202030204" pitchFamily="34" charset="0"/>
                      <a:ea typeface="Times New Roman" panose="02020603050405020304" pitchFamily="18" charset="0"/>
                      <a:cs typeface="Times New Roman" panose="02020603050405020304" pitchFamily="18" charset="0"/>
                    </a:rPr>
                    <a:t>PD-A</a:t>
                  </a:r>
                  <a:endParaRPr lang="en-US" sz="1100">
                    <a:effectLst/>
                    <a:ea typeface="Times New Roman" panose="02020603050405020304" pitchFamily="18" charset="0"/>
                    <a:cs typeface="Times New Roman" panose="02020603050405020304" pitchFamily="18" charset="0"/>
                  </a:endParaRPr>
                </a:p>
              </p:txBody>
            </p:sp>
            <p:sp>
              <p:nvSpPr>
                <p:cNvPr id="44" name="Rounded Rectangle 43"/>
                <p:cNvSpPr/>
                <p:nvPr/>
              </p:nvSpPr>
              <p:spPr>
                <a:xfrm>
                  <a:off x="7958785" y="4955596"/>
                  <a:ext cx="497780" cy="192578"/>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US" sz="800" b="1">
                      <a:solidFill>
                        <a:srgbClr val="FFC000"/>
                      </a:solidFill>
                      <a:effectLst/>
                      <a:latin typeface="Arial Narrow" panose="020B0606020202030204" pitchFamily="34" charset="0"/>
                      <a:ea typeface="Times New Roman" panose="02020603050405020304" pitchFamily="18" charset="0"/>
                    </a:rPr>
                    <a:t>PD-B</a:t>
                  </a:r>
                  <a:endParaRPr lang="en-US" sz="1200">
                    <a:effectLst/>
                    <a:latin typeface="Times New Roman" panose="02020603050405020304" pitchFamily="18" charset="0"/>
                    <a:ea typeface="Times New Roman" panose="02020603050405020304" pitchFamily="18" charset="0"/>
                  </a:endParaRPr>
                </a:p>
              </p:txBody>
            </p:sp>
            <p:sp>
              <p:nvSpPr>
                <p:cNvPr id="45" name="Rounded Rectangle 44"/>
                <p:cNvSpPr/>
                <p:nvPr/>
              </p:nvSpPr>
              <p:spPr>
                <a:xfrm>
                  <a:off x="6675437" y="4959408"/>
                  <a:ext cx="497780" cy="192495"/>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US" sz="800" b="1">
                      <a:solidFill>
                        <a:srgbClr val="7030A0"/>
                      </a:solidFill>
                      <a:effectLst/>
                      <a:latin typeface="Arial Narrow" panose="020B0606020202030204" pitchFamily="34" charset="0"/>
                      <a:ea typeface="Times New Roman" panose="02020603050405020304" pitchFamily="18" charset="0"/>
                    </a:rPr>
                    <a:t>PD-C</a:t>
                  </a:r>
                  <a:endParaRPr lang="en-US" sz="1200">
                    <a:effectLst/>
                    <a:latin typeface="Times New Roman" panose="02020603050405020304" pitchFamily="18" charset="0"/>
                    <a:ea typeface="Times New Roman" panose="02020603050405020304" pitchFamily="18" charset="0"/>
                  </a:endParaRPr>
                </a:p>
              </p:txBody>
            </p:sp>
            <p:sp>
              <p:nvSpPr>
                <p:cNvPr id="46" name="Rounded Rectangle 45"/>
                <p:cNvSpPr/>
                <p:nvPr/>
              </p:nvSpPr>
              <p:spPr>
                <a:xfrm>
                  <a:off x="7339150" y="4955444"/>
                  <a:ext cx="497780" cy="191973"/>
                </a:xfrm>
                <a:prstGeom prst="roundRect">
                  <a:avLst/>
                </a:prstGeom>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600"/>
                    </a:spcAft>
                  </a:pPr>
                  <a:r>
                    <a:rPr lang="en-US" sz="800" b="1">
                      <a:solidFill>
                        <a:srgbClr val="00B050"/>
                      </a:solidFill>
                      <a:effectLst/>
                      <a:latin typeface="Arial Narrow" panose="020B0606020202030204" pitchFamily="34" charset="0"/>
                      <a:ea typeface="Times New Roman" panose="02020603050405020304" pitchFamily="18" charset="0"/>
                    </a:rPr>
                    <a:t>PD-D</a:t>
                  </a:r>
                  <a:endParaRPr lang="en-US" sz="1200">
                    <a:effectLst/>
                    <a:latin typeface="Times New Roman" panose="02020603050405020304" pitchFamily="18" charset="0"/>
                    <a:ea typeface="Times New Roman" panose="02020603050405020304" pitchFamily="18" charset="0"/>
                  </a:endParaRPr>
                </a:p>
              </p:txBody>
            </p:sp>
            <p:sp>
              <p:nvSpPr>
                <p:cNvPr id="58" name="Rectangle 57"/>
                <p:cNvSpPr/>
                <p:nvPr/>
              </p:nvSpPr>
              <p:spPr>
                <a:xfrm>
                  <a:off x="5845809" y="4770057"/>
                  <a:ext cx="2737792" cy="496516"/>
                </a:xfrm>
                <a:prstGeom prst="rect">
                  <a:avLst/>
                </a:prstGeom>
                <a:solidFill>
                  <a:schemeClr val="accent5">
                    <a:lumMod val="60000"/>
                    <a:lumOff val="40000"/>
                    <a:alpha val="17000"/>
                  </a:schemeClr>
                </a:solid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9" name="Elbow Connector 58"/>
                <p:cNvCxnSpPr/>
                <p:nvPr/>
              </p:nvCxnSpPr>
              <p:spPr>
                <a:xfrm rot="16200000" flipH="1">
                  <a:off x="5653416" y="4366107"/>
                  <a:ext cx="1214441" cy="1"/>
                </a:xfrm>
                <a:prstGeom prst="bentConnector3">
                  <a:avLst>
                    <a:gd name="adj1" fmla="val 50000"/>
                  </a:avLst>
                </a:prstGeom>
                <a:ln w="22225">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6200000" flipH="1">
                  <a:off x="6989956" y="4357047"/>
                  <a:ext cx="1196200" cy="9"/>
                </a:xfrm>
                <a:prstGeom prst="bentConnector3">
                  <a:avLst>
                    <a:gd name="adj1" fmla="val 50000"/>
                  </a:avLst>
                </a:prstGeom>
                <a:ln w="22225">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5400000">
                  <a:off x="7570718" y="4357019"/>
                  <a:ext cx="1196133" cy="2"/>
                </a:xfrm>
                <a:prstGeom prst="bentConnector3">
                  <a:avLst/>
                </a:prstGeom>
                <a:ln w="22225">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68" name="Text Box 14"/>
                <p:cNvSpPr txBox="1"/>
                <p:nvPr/>
              </p:nvSpPr>
              <p:spPr>
                <a:xfrm>
                  <a:off x="5778185" y="4788296"/>
                  <a:ext cx="606221" cy="18519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600"/>
                    </a:spcAft>
                  </a:pPr>
                  <a:r>
                    <a:rPr lang="en-IN" sz="800" b="1">
                      <a:solidFill>
                        <a:srgbClr val="0070C0"/>
                      </a:solidFill>
                      <a:effectLst/>
                      <a:latin typeface="Arial Narrow" panose="020B0606020202030204" pitchFamily="34" charset="0"/>
                      <a:ea typeface="Times New Roman" panose="02020603050405020304" pitchFamily="18" charset="0"/>
                    </a:rPr>
                    <a:t>L1 FSM</a:t>
                  </a:r>
                  <a:endParaRPr lang="en-US" sz="1200">
                    <a:effectLst/>
                    <a:latin typeface="Times New Roman" panose="02020603050405020304" pitchFamily="18" charset="0"/>
                    <a:ea typeface="Times New Roman" panose="02020603050405020304" pitchFamily="18" charset="0"/>
                  </a:endParaRPr>
                </a:p>
              </p:txBody>
            </p:sp>
            <p:grpSp>
              <p:nvGrpSpPr>
                <p:cNvPr id="99" name="Group 98"/>
                <p:cNvGrpSpPr/>
                <p:nvPr/>
              </p:nvGrpSpPr>
              <p:grpSpPr>
                <a:xfrm>
                  <a:off x="6410812" y="5145115"/>
                  <a:ext cx="746658" cy="1295791"/>
                  <a:chOff x="1809203" y="3104190"/>
                  <a:chExt cx="746658" cy="1295791"/>
                </a:xfrm>
              </p:grpSpPr>
              <p:cxnSp>
                <p:nvCxnSpPr>
                  <p:cNvPr id="97" name="Elbow Connector 96"/>
                  <p:cNvCxnSpPr/>
                  <p:nvPr/>
                </p:nvCxnSpPr>
                <p:spPr>
                  <a:xfrm rot="5400000">
                    <a:off x="1452194" y="3461199"/>
                    <a:ext cx="1212456" cy="498437"/>
                  </a:xfrm>
                  <a:prstGeom prst="bentConnector3">
                    <a:avLst>
                      <a:gd name="adj1" fmla="val 79799"/>
                    </a:avLst>
                  </a:prstGeom>
                  <a:ln w="12700">
                    <a:solidFill>
                      <a:srgbClr val="7030A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8" name="Elbow Connector 97"/>
                  <p:cNvCxnSpPr/>
                  <p:nvPr/>
                </p:nvCxnSpPr>
                <p:spPr>
                  <a:xfrm rot="16200000" flipH="1">
                    <a:off x="2274028" y="4118149"/>
                    <a:ext cx="314781" cy="248884"/>
                  </a:xfrm>
                  <a:prstGeom prst="bentConnector3">
                    <a:avLst>
                      <a:gd name="adj1" fmla="val -3978"/>
                    </a:avLst>
                  </a:prstGeom>
                  <a:ln w="12700">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197214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fill="hold"/>
                                        <p:tgtEl>
                                          <p:spTgt spid="104"/>
                                        </p:tgtEl>
                                        <p:attrNameLst>
                                          <p:attrName>ppt_x</p:attrName>
                                        </p:attrNameLst>
                                      </p:cBhvr>
                                      <p:tavLst>
                                        <p:tav tm="0">
                                          <p:val>
                                            <p:strVal val="#ppt_x"/>
                                          </p:val>
                                        </p:tav>
                                        <p:tav tm="100000">
                                          <p:val>
                                            <p:strVal val="#ppt_x"/>
                                          </p:val>
                                        </p:tav>
                                      </p:tavLst>
                                    </p:anim>
                                    <p:anim calcmode="lin" valueType="num">
                                      <p:cBhvr additive="base">
                                        <p:cTn id="8"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anim calcmode="lin" valueType="num">
                                      <p:cBhvr additive="base">
                                        <p:cTn id="13" dur="500" fill="hold"/>
                                        <p:tgtEl>
                                          <p:spTgt spid="79"/>
                                        </p:tgtEl>
                                        <p:attrNameLst>
                                          <p:attrName>ppt_x</p:attrName>
                                        </p:attrNameLst>
                                      </p:cBhvr>
                                      <p:tavLst>
                                        <p:tav tm="0">
                                          <p:val>
                                            <p:strVal val="#ppt_x"/>
                                          </p:val>
                                        </p:tav>
                                        <p:tav tm="100000">
                                          <p:val>
                                            <p:strVal val="#ppt_x"/>
                                          </p:val>
                                        </p:tav>
                                      </p:tavLst>
                                    </p:anim>
                                    <p:anim calcmode="lin" valueType="num">
                                      <p:cBhvr additive="base">
                                        <p:cTn id="1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anim calcmode="lin" valueType="num">
                                      <p:cBhvr additive="base">
                                        <p:cTn id="19" dur="500" fill="hold"/>
                                        <p:tgtEl>
                                          <p:spTgt spid="85"/>
                                        </p:tgtEl>
                                        <p:attrNameLst>
                                          <p:attrName>ppt_x</p:attrName>
                                        </p:attrNameLst>
                                      </p:cBhvr>
                                      <p:tavLst>
                                        <p:tav tm="0">
                                          <p:val>
                                            <p:strVal val="#ppt_x"/>
                                          </p:val>
                                        </p:tav>
                                        <p:tav tm="100000">
                                          <p:val>
                                            <p:strVal val="#ppt_x"/>
                                          </p:val>
                                        </p:tav>
                                      </p:tavLst>
                                    </p:anim>
                                    <p:anim calcmode="lin" valueType="num">
                                      <p:cBhvr additive="base">
                                        <p:cTn id="20"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375646"/>
            <a:ext cx="11379200" cy="4915972"/>
          </a:xfrm>
        </p:spPr>
        <p:txBody>
          <a:bodyPr/>
          <a:lstStyle/>
          <a:p>
            <a:r>
              <a:rPr lang="en-US" dirty="0" smtClean="0"/>
              <a:t>Signals interface per Power Domain</a:t>
            </a:r>
          </a:p>
          <a:p>
            <a:pPr lvl="1"/>
            <a:r>
              <a:rPr lang="en-US" dirty="0" smtClean="0"/>
              <a:t>Remove power controls from </a:t>
            </a:r>
            <a:r>
              <a:rPr lang="en-US" dirty="0" err="1" smtClean="0"/>
              <a:t>regbus</a:t>
            </a:r>
            <a:r>
              <a:rPr lang="en-US" dirty="0" smtClean="0"/>
              <a:t>, thereby removing AO requirement for </a:t>
            </a:r>
            <a:r>
              <a:rPr lang="en-US" dirty="0" err="1" smtClean="0"/>
              <a:t>regbus</a:t>
            </a:r>
            <a:r>
              <a:rPr lang="en-US" dirty="0" smtClean="0"/>
              <a:t>. Wake event required.</a:t>
            </a:r>
          </a:p>
          <a:p>
            <a:pPr lvl="1"/>
            <a:r>
              <a:rPr lang="en-US" dirty="0" smtClean="0"/>
              <a:t>Localize power controls to a block per power domain, reduces register count. Location TBD.</a:t>
            </a:r>
          </a:p>
          <a:p>
            <a:pPr lvl="1"/>
            <a:r>
              <a:rPr lang="en-US" dirty="0" smtClean="0"/>
              <a:t>Use of HFNs to distribute signals, receive status. Functions as routing guides or repeaters/aggregators.</a:t>
            </a:r>
          </a:p>
          <a:p>
            <a:pPr lvl="1"/>
            <a:r>
              <a:rPr lang="en-US" dirty="0" smtClean="0"/>
              <a:t>Re-use current L1 FSM, and its interfaces, similar sequence and operation as current. </a:t>
            </a:r>
          </a:p>
          <a:p>
            <a:pPr lvl="1"/>
            <a:r>
              <a:rPr lang="en-US" dirty="0" smtClean="0"/>
              <a:t>Re-use most work done on CPF </a:t>
            </a:r>
            <a:r>
              <a:rPr lang="en-US" dirty="0" err="1" smtClean="0"/>
              <a:t>etc</a:t>
            </a:r>
            <a:r>
              <a:rPr lang="en-US" dirty="0" smtClean="0"/>
              <a:t>, with some changes to accommodate </a:t>
            </a:r>
            <a:r>
              <a:rPr lang="en-US" dirty="0" err="1" smtClean="0"/>
              <a:t>regbus</a:t>
            </a:r>
            <a:r>
              <a:rPr lang="en-US" dirty="0" smtClean="0"/>
              <a:t>.</a:t>
            </a:r>
          </a:p>
          <a:p>
            <a:pPr lvl="1"/>
            <a:r>
              <a:rPr lang="en-US" dirty="0" smtClean="0"/>
              <a:t>Managing </a:t>
            </a:r>
            <a:r>
              <a:rPr lang="en-US" dirty="0" err="1" smtClean="0"/>
              <a:t>regbus</a:t>
            </a:r>
            <a:r>
              <a:rPr lang="en-US" dirty="0" smtClean="0"/>
              <a:t> is an issue, needs discussion and spec-</a:t>
            </a:r>
            <a:r>
              <a:rPr lang="en-US" dirty="0" err="1" smtClean="0"/>
              <a:t>ing</a:t>
            </a:r>
            <a:r>
              <a:rPr lang="en-US" dirty="0" smtClean="0"/>
              <a:t>: </a:t>
            </a:r>
          </a:p>
          <a:p>
            <a:pPr lvl="2"/>
            <a:r>
              <a:rPr lang="en-US" dirty="0" smtClean="0"/>
              <a:t>Wake events? Single </a:t>
            </a:r>
            <a:r>
              <a:rPr lang="en-US" dirty="0" err="1" smtClean="0"/>
              <a:t>regbus</a:t>
            </a:r>
            <a:r>
              <a:rPr lang="en-US" dirty="0" smtClean="0"/>
              <a:t> node accessing elements in different PDs? </a:t>
            </a:r>
            <a:r>
              <a:rPr lang="en-US" dirty="0" err="1" smtClean="0"/>
              <a:t>Etc</a:t>
            </a:r>
            <a:endParaRPr lang="en-US" dirty="0" smtClean="0"/>
          </a:p>
          <a:p>
            <a:pPr marL="914419" lvl="2" indent="0">
              <a:buNone/>
            </a:pPr>
            <a:endParaRPr lang="en-US" dirty="0"/>
          </a:p>
          <a:p>
            <a:r>
              <a:rPr lang="en-US" dirty="0" smtClean="0"/>
              <a:t>Programming interface (L1 level) </a:t>
            </a:r>
          </a:p>
          <a:p>
            <a:pPr lvl="1"/>
            <a:r>
              <a:rPr lang="en-US" dirty="0" smtClean="0"/>
              <a:t>Same as above, except that L1 FSMs are accessed via registers </a:t>
            </a:r>
          </a:p>
          <a:p>
            <a:pPr lvl="1"/>
            <a:r>
              <a:rPr lang="en-US" dirty="0" smtClean="0"/>
              <a:t>Register access through </a:t>
            </a:r>
            <a:r>
              <a:rPr lang="en-US" dirty="0" err="1" smtClean="0"/>
              <a:t>Regbus</a:t>
            </a:r>
            <a:r>
              <a:rPr lang="en-US" dirty="0" smtClean="0"/>
              <a:t> Master Bridge (TBD) </a:t>
            </a:r>
          </a:p>
          <a:p>
            <a:pPr lvl="1"/>
            <a:r>
              <a:rPr lang="en-US" dirty="0" smtClean="0"/>
              <a:t>L1 FSMs are localized close to </a:t>
            </a:r>
            <a:r>
              <a:rPr lang="en-US" dirty="0" err="1" smtClean="0"/>
              <a:t>RMBr</a:t>
            </a:r>
            <a:r>
              <a:rPr lang="en-US" dirty="0" smtClean="0"/>
              <a:t>.  Long wires exist, but HFN network mitigates timing impact.</a:t>
            </a:r>
          </a:p>
          <a:p>
            <a:pPr lvl="1"/>
            <a:r>
              <a:rPr lang="en-US" dirty="0" smtClean="0"/>
              <a:t>PM Sequences are </a:t>
            </a:r>
            <a:r>
              <a:rPr lang="en-US" dirty="0" err="1" smtClean="0"/>
              <a:t>NocStudio</a:t>
            </a:r>
            <a:r>
              <a:rPr lang="en-US" dirty="0" smtClean="0"/>
              <a:t> generated, similar to current scheme.</a:t>
            </a:r>
          </a:p>
          <a:p>
            <a:pPr lvl="1"/>
            <a:r>
              <a:rPr lang="en-US" dirty="0" smtClean="0"/>
              <a:t>L1 FSM action can be modified on silicon, per power domain, per sub-operation.</a:t>
            </a:r>
            <a:endParaRPr lang="en-US" dirty="0"/>
          </a:p>
        </p:txBody>
      </p:sp>
      <p:sp>
        <p:nvSpPr>
          <p:cNvPr id="3" name="Title 2"/>
          <p:cNvSpPr>
            <a:spLocks noGrp="1"/>
          </p:cNvSpPr>
          <p:nvPr>
            <p:ph type="title"/>
          </p:nvPr>
        </p:nvSpPr>
        <p:spPr/>
        <p:txBody>
          <a:bodyPr/>
          <a:lstStyle/>
          <a:p>
            <a:r>
              <a:rPr lang="en-US" dirty="0" smtClean="0"/>
              <a:t>Changes to current scheme</a:t>
            </a:r>
            <a:endParaRPr lang="en-US" dirty="0"/>
          </a:p>
        </p:txBody>
      </p:sp>
    </p:spTree>
    <p:extLst>
      <p:ext uri="{BB962C8B-B14F-4D97-AF65-F5344CB8AC3E}">
        <p14:creationId xmlns:p14="http://schemas.microsoft.com/office/powerpoint/2010/main" val="114929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Programming Interface (L2 level) </a:t>
            </a:r>
          </a:p>
          <a:p>
            <a:pPr lvl="1"/>
            <a:r>
              <a:rPr lang="en-US" dirty="0" smtClean="0"/>
              <a:t>L2 FSM manages L1 FSMs </a:t>
            </a:r>
          </a:p>
          <a:p>
            <a:pPr lvl="1"/>
            <a:r>
              <a:rPr lang="en-US" dirty="0" smtClean="0"/>
              <a:t>L2 FSM implements Power profile table(TBD)</a:t>
            </a:r>
          </a:p>
          <a:p>
            <a:pPr lvl="1"/>
            <a:r>
              <a:rPr lang="en-US" dirty="0" smtClean="0"/>
              <a:t>allows programming interface to L2 FSM to be trivially simple – write power profile</a:t>
            </a:r>
          </a:p>
          <a:p>
            <a:pPr lvl="1"/>
            <a:r>
              <a:rPr lang="en-US" dirty="0" smtClean="0"/>
              <a:t>Support for abort / commit operations</a:t>
            </a:r>
          </a:p>
          <a:p>
            <a:pPr lvl="1"/>
            <a:r>
              <a:rPr lang="en-US" dirty="0" smtClean="0"/>
              <a:t>Can be bypassed on Silicon, direct to L1 FSM or L1 registers.</a:t>
            </a:r>
            <a:endParaRPr lang="en-US" dirty="0"/>
          </a:p>
        </p:txBody>
      </p:sp>
      <p:sp>
        <p:nvSpPr>
          <p:cNvPr id="3" name="Title 2"/>
          <p:cNvSpPr>
            <a:spLocks noGrp="1"/>
          </p:cNvSpPr>
          <p:nvPr>
            <p:ph type="title"/>
          </p:nvPr>
        </p:nvSpPr>
        <p:spPr/>
        <p:txBody>
          <a:bodyPr/>
          <a:lstStyle/>
          <a:p>
            <a:r>
              <a:rPr lang="en-US" dirty="0" smtClean="0"/>
              <a:t>L2 FSM development</a:t>
            </a:r>
            <a:endParaRPr lang="en-US" dirty="0"/>
          </a:p>
        </p:txBody>
      </p:sp>
    </p:spTree>
    <p:extLst>
      <p:ext uri="{BB962C8B-B14F-4D97-AF65-F5344CB8AC3E}">
        <p14:creationId xmlns:p14="http://schemas.microsoft.com/office/powerpoint/2010/main" val="3361957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57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Next Steps</a:t>
            </a:r>
            <a:endParaRPr lang="en-US" sz="2400" dirty="0"/>
          </a:p>
        </p:txBody>
      </p:sp>
      <p:sp>
        <p:nvSpPr>
          <p:cNvPr id="5" name="TextBox 4"/>
          <p:cNvSpPr txBox="1"/>
          <p:nvPr/>
        </p:nvSpPr>
        <p:spPr bwMode="auto">
          <a:xfrm>
            <a:off x="793105" y="1278294"/>
            <a:ext cx="10927840" cy="3693319"/>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Detailed scoping required for changes, discussion with larger team.</a:t>
            </a:r>
          </a:p>
          <a:p>
            <a:pPr marL="285750" indent="-285750">
              <a:buFont typeface="Wingdings" panose="05000000000000000000" pitchFamily="2" charset="2"/>
              <a:buChar char="Ø"/>
            </a:pPr>
            <a:endParaRPr lang="en-US" dirty="0" smtClean="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Marketing inputs/callouts:</a:t>
            </a:r>
          </a:p>
          <a:p>
            <a:pPr marL="742950" lvl="1" indent="-285750">
              <a:buFont typeface="Wingdings" panose="05000000000000000000" pitchFamily="2" charset="2"/>
              <a:buChar char="Ø"/>
            </a:pPr>
            <a:r>
              <a:rPr lang="en-US" dirty="0">
                <a:solidFill>
                  <a:schemeClr val="bg1"/>
                </a:solidFill>
                <a:latin typeface="DIN"/>
              </a:rPr>
              <a:t>Need someone to take it through full P&amp;R </a:t>
            </a:r>
            <a:r>
              <a:rPr lang="en-US" dirty="0" smtClean="0">
                <a:solidFill>
                  <a:schemeClr val="bg1"/>
                </a:solidFill>
                <a:latin typeface="DIN"/>
              </a:rPr>
              <a:t>flow</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Comparative </a:t>
            </a:r>
            <a:r>
              <a:rPr lang="en-US" dirty="0">
                <a:solidFill>
                  <a:schemeClr val="bg1"/>
                </a:solidFill>
                <a:latin typeface="DIN"/>
              </a:rPr>
              <a:t>analysis with </a:t>
            </a:r>
            <a:r>
              <a:rPr lang="en-US" dirty="0" smtClean="0">
                <a:solidFill>
                  <a:schemeClr val="bg1"/>
                </a:solidFill>
                <a:latin typeface="DIN"/>
              </a:rPr>
              <a:t>competing </a:t>
            </a:r>
            <a:r>
              <a:rPr lang="en-US" dirty="0">
                <a:solidFill>
                  <a:schemeClr val="bg1"/>
                </a:solidFill>
                <a:latin typeface="DIN"/>
              </a:rPr>
              <a:t>solutions including features, speed of switching, synthesis and P&amp;R </a:t>
            </a:r>
            <a:r>
              <a:rPr lang="en-US" dirty="0" smtClean="0">
                <a:solidFill>
                  <a:schemeClr val="bg1"/>
                </a:solidFill>
                <a:latin typeface="DIN"/>
              </a:rPr>
              <a:t>features</a:t>
            </a:r>
            <a:endParaRPr lang="en-US" dirty="0">
              <a:solidFill>
                <a:schemeClr val="bg1"/>
              </a:solidFill>
              <a:latin typeface="DIN"/>
            </a:endParaRPr>
          </a:p>
          <a:p>
            <a:pPr marL="285750" indent="-285750">
              <a:buFont typeface="Wingdings" panose="05000000000000000000" pitchFamily="2" charset="2"/>
              <a:buChar char="Ø"/>
            </a:pPr>
            <a:endParaRPr lang="en-US" dirty="0" smtClean="0">
              <a:solidFill>
                <a:schemeClr val="bg1"/>
              </a:solidFill>
              <a:latin typeface="DIN"/>
            </a:endParaRPr>
          </a:p>
          <a:p>
            <a:pPr marL="285750" indent="-285750">
              <a:buFont typeface="Wingdings" panose="05000000000000000000" pitchFamily="2" charset="2"/>
              <a:buChar char="Ø"/>
            </a:pPr>
            <a:r>
              <a:rPr lang="en-US" dirty="0" smtClean="0">
                <a:solidFill>
                  <a:schemeClr val="bg1"/>
                </a:solidFill>
                <a:latin typeface="DIN"/>
              </a:rPr>
              <a:t>Other </a:t>
            </a:r>
            <a:r>
              <a:rPr lang="en-US" dirty="0" smtClean="0">
                <a:solidFill>
                  <a:schemeClr val="bg1"/>
                </a:solidFill>
                <a:latin typeface="DIN"/>
              </a:rPr>
              <a:t>TBDs</a:t>
            </a:r>
          </a:p>
          <a:p>
            <a:pPr marL="742950" lvl="1" indent="-285750">
              <a:buFont typeface="Wingdings" panose="05000000000000000000" pitchFamily="2" charset="2"/>
              <a:buChar char="Ø"/>
            </a:pPr>
            <a:r>
              <a:rPr lang="en-US" dirty="0" smtClean="0">
                <a:solidFill>
                  <a:schemeClr val="bg1"/>
                </a:solidFill>
                <a:latin typeface="DIN"/>
              </a:rPr>
              <a:t>Optimize speed of switching PPs to make our solution competitive</a:t>
            </a:r>
            <a:endParaRPr lang="en-US" dirty="0" smtClean="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Multi Voltage domain support</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Single </a:t>
            </a:r>
            <a:r>
              <a:rPr lang="en-US" dirty="0" smtClean="0">
                <a:solidFill>
                  <a:schemeClr val="bg1"/>
                </a:solidFill>
                <a:latin typeface="DIN"/>
              </a:rPr>
              <a:t>Vs Multi Power domain </a:t>
            </a:r>
            <a:r>
              <a:rPr lang="en-US" dirty="0" err="1" smtClean="0">
                <a:solidFill>
                  <a:schemeClr val="bg1"/>
                </a:solidFill>
                <a:latin typeface="DIN"/>
              </a:rPr>
              <a:t>NoC</a:t>
            </a:r>
            <a:r>
              <a:rPr lang="en-US" dirty="0" smtClean="0">
                <a:solidFill>
                  <a:schemeClr val="bg1"/>
                </a:solidFill>
                <a:latin typeface="DIN"/>
              </a:rPr>
              <a:t> power saving </a:t>
            </a:r>
            <a:r>
              <a:rPr lang="en-US" dirty="0" smtClean="0">
                <a:solidFill>
                  <a:schemeClr val="bg1"/>
                </a:solidFill>
                <a:latin typeface="DIN"/>
              </a:rPr>
              <a:t>analysis</a:t>
            </a:r>
          </a:p>
          <a:p>
            <a:pPr marL="742950" lvl="1" indent="-285750">
              <a:buFont typeface="Wingdings" panose="05000000000000000000" pitchFamily="2" charset="2"/>
              <a:buChar char="Ø"/>
            </a:pPr>
            <a:r>
              <a:rPr lang="en-US" dirty="0">
                <a:solidFill>
                  <a:schemeClr val="bg1"/>
                </a:solidFill>
                <a:latin typeface="DIN"/>
              </a:rPr>
              <a:t>Not immediate: </a:t>
            </a:r>
            <a:r>
              <a:rPr lang="en-US" dirty="0">
                <a:solidFill>
                  <a:schemeClr val="bg1">
                    <a:lumMod val="50000"/>
                  </a:schemeClr>
                </a:solidFill>
                <a:latin typeface="DIN"/>
              </a:rPr>
              <a:t>UPF or IEEE 1801 power format support (TBD</a:t>
            </a:r>
            <a:r>
              <a:rPr lang="en-US" dirty="0" smtClean="0">
                <a:solidFill>
                  <a:schemeClr val="bg1">
                    <a:lumMod val="50000"/>
                  </a:schemeClr>
                </a:solidFill>
                <a:latin typeface="DIN"/>
              </a:rPr>
              <a:t>)</a:t>
            </a:r>
            <a:endParaRPr lang="en-US" dirty="0">
              <a:solidFill>
                <a:schemeClr val="bg1"/>
              </a:solidFill>
              <a:latin typeface="DIN"/>
            </a:endParaRPr>
          </a:p>
          <a:p>
            <a:endParaRPr lang="en-US" dirty="0" smtClean="0">
              <a:solidFill>
                <a:schemeClr val="bg1"/>
              </a:solidFill>
              <a:latin typeface="DIN"/>
            </a:endParaRPr>
          </a:p>
        </p:txBody>
      </p:sp>
    </p:spTree>
    <p:extLst>
      <p:ext uri="{BB962C8B-B14F-4D97-AF65-F5344CB8AC3E}">
        <p14:creationId xmlns:p14="http://schemas.microsoft.com/office/powerpoint/2010/main" val="40728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24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208" y="1094703"/>
            <a:ext cx="11379200" cy="5138671"/>
          </a:xfrm>
        </p:spPr>
        <p:txBody>
          <a:bodyPr/>
          <a:lstStyle/>
          <a:p>
            <a:r>
              <a:rPr lang="en-US" dirty="0" err="1" smtClean="0"/>
              <a:t>SoCs</a:t>
            </a:r>
            <a:r>
              <a:rPr lang="en-US" dirty="0" smtClean="0"/>
              <a:t> have complex </a:t>
            </a:r>
            <a:r>
              <a:rPr lang="en-US" dirty="0"/>
              <a:t>L</a:t>
            </a:r>
            <a:r>
              <a:rPr lang="en-US" dirty="0" smtClean="0"/>
              <a:t>ow </a:t>
            </a:r>
            <a:r>
              <a:rPr lang="en-US" dirty="0"/>
              <a:t>P</a:t>
            </a:r>
            <a:r>
              <a:rPr lang="en-US" dirty="0" smtClean="0"/>
              <a:t>ower use cases</a:t>
            </a:r>
          </a:p>
          <a:p>
            <a:pPr lvl="1"/>
            <a:r>
              <a:rPr lang="en-US" dirty="0" smtClean="0"/>
              <a:t>Multiple clock, power and voltage domains</a:t>
            </a:r>
          </a:p>
          <a:p>
            <a:pPr lvl="1"/>
            <a:r>
              <a:rPr lang="en-US" dirty="0"/>
              <a:t>C</a:t>
            </a:r>
            <a:r>
              <a:rPr lang="en-US" dirty="0" smtClean="0"/>
              <a:t>omplex combinations of power domains can form a use case</a:t>
            </a:r>
          </a:p>
          <a:p>
            <a:pPr lvl="1"/>
            <a:endParaRPr lang="en-US" dirty="0"/>
          </a:p>
          <a:p>
            <a:r>
              <a:rPr lang="en-US" dirty="0" err="1" smtClean="0"/>
              <a:t>SoC</a:t>
            </a:r>
            <a:r>
              <a:rPr lang="en-US" dirty="0" smtClean="0"/>
              <a:t> Power Management is a difficult problem</a:t>
            </a:r>
          </a:p>
          <a:p>
            <a:pPr lvl="1"/>
            <a:r>
              <a:rPr lang="en-US" dirty="0" smtClean="0"/>
              <a:t>Not all masters &amp; slaves are well behaved</a:t>
            </a:r>
          </a:p>
          <a:p>
            <a:pPr lvl="1"/>
            <a:r>
              <a:rPr lang="en-US" dirty="0" smtClean="0"/>
              <a:t>Switching between use cases requires complex sequencing of operations by the PM – hangs </a:t>
            </a:r>
            <a:r>
              <a:rPr lang="en-US" dirty="0" err="1" smtClean="0"/>
              <a:t>etc</a:t>
            </a:r>
            <a:endParaRPr lang="en-US" dirty="0" smtClean="0"/>
          </a:p>
          <a:p>
            <a:pPr lvl="1"/>
            <a:r>
              <a:rPr lang="en-US" dirty="0" err="1" smtClean="0"/>
              <a:t>SoC</a:t>
            </a:r>
            <a:r>
              <a:rPr lang="en-US" dirty="0" smtClean="0"/>
              <a:t> bus network is distributed, and can be a major power drain for low power use cases</a:t>
            </a:r>
          </a:p>
          <a:p>
            <a:pPr lvl="1"/>
            <a:r>
              <a:rPr lang="en-US" dirty="0" smtClean="0"/>
              <a:t>Low power use case analysis is hard to do pre-silicon</a:t>
            </a:r>
          </a:p>
          <a:p>
            <a:pPr lvl="1"/>
            <a:r>
              <a:rPr lang="en-US" dirty="0"/>
              <a:t>PM </a:t>
            </a:r>
            <a:r>
              <a:rPr lang="en-US" dirty="0" smtClean="0"/>
              <a:t>signaling </a:t>
            </a:r>
            <a:r>
              <a:rPr lang="en-US" dirty="0"/>
              <a:t>commonly done via </a:t>
            </a:r>
            <a:r>
              <a:rPr lang="en-US" dirty="0" smtClean="0"/>
              <a:t>long global </a:t>
            </a:r>
            <a:r>
              <a:rPr lang="en-US" dirty="0"/>
              <a:t>routes, which can be a significant timing closure problem</a:t>
            </a:r>
            <a:r>
              <a:rPr lang="en-US" dirty="0" smtClean="0"/>
              <a:t>.</a:t>
            </a:r>
          </a:p>
          <a:p>
            <a:pPr marL="457211" lvl="1" indent="0">
              <a:buNone/>
            </a:pPr>
            <a:endParaRPr lang="en-US" dirty="0" smtClean="0"/>
          </a:p>
          <a:p>
            <a:r>
              <a:rPr lang="en-US" dirty="0" smtClean="0"/>
              <a:t>Overall effect: </a:t>
            </a:r>
          </a:p>
          <a:p>
            <a:pPr lvl="1"/>
            <a:r>
              <a:rPr lang="en-US" dirty="0" smtClean="0"/>
              <a:t>Often results in PM bug fixes or PM sequence changes,  AFTER silicon is back</a:t>
            </a:r>
          </a:p>
          <a:p>
            <a:pPr lvl="1"/>
            <a:r>
              <a:rPr lang="en-US" dirty="0" smtClean="0"/>
              <a:t>PM has appreciable effect on TTM and competitive position </a:t>
            </a:r>
            <a:r>
              <a:rPr lang="en-US" dirty="0" err="1" smtClean="0"/>
              <a:t>wrt</a:t>
            </a:r>
            <a:r>
              <a:rPr lang="en-US" dirty="0" smtClean="0"/>
              <a:t> battery life or power envelope</a:t>
            </a:r>
          </a:p>
          <a:p>
            <a:pPr lvl="1"/>
            <a:endParaRPr lang="en-US" dirty="0"/>
          </a:p>
        </p:txBody>
      </p:sp>
      <p:sp>
        <p:nvSpPr>
          <p:cNvPr id="3" name="Title 2"/>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112636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smtClean="0"/>
              <a:t>NocStudio</a:t>
            </a:r>
            <a:r>
              <a:rPr lang="en-US" dirty="0" smtClean="0"/>
              <a:t> intelligence and algorithms applied to PM</a:t>
            </a:r>
          </a:p>
          <a:p>
            <a:pPr lvl="1"/>
            <a:r>
              <a:rPr lang="en-US" dirty="0" err="1" smtClean="0"/>
              <a:t>NocStudio</a:t>
            </a:r>
            <a:r>
              <a:rPr lang="en-US" dirty="0" smtClean="0"/>
              <a:t> Traffic Profiles specify communication patterns</a:t>
            </a:r>
          </a:p>
          <a:p>
            <a:pPr lvl="1"/>
            <a:r>
              <a:rPr lang="en-US" dirty="0" err="1" smtClean="0"/>
              <a:t>NocStudio</a:t>
            </a:r>
            <a:r>
              <a:rPr lang="en-US" dirty="0" smtClean="0"/>
              <a:t> Power Profiles specify power domains that are active</a:t>
            </a:r>
          </a:p>
          <a:p>
            <a:pPr lvl="1"/>
            <a:r>
              <a:rPr lang="en-US" dirty="0" smtClean="0"/>
              <a:t>In a given Power Profile, </a:t>
            </a:r>
            <a:r>
              <a:rPr lang="en-US" dirty="0" err="1" smtClean="0"/>
              <a:t>NocStudio</a:t>
            </a:r>
            <a:r>
              <a:rPr lang="en-US" dirty="0" smtClean="0"/>
              <a:t> knows the </a:t>
            </a:r>
            <a:r>
              <a:rPr lang="en-US" dirty="0" err="1" smtClean="0"/>
              <a:t>NoC</a:t>
            </a:r>
            <a:r>
              <a:rPr lang="en-US" dirty="0" smtClean="0"/>
              <a:t> elements / domains it does not need ON</a:t>
            </a:r>
          </a:p>
          <a:p>
            <a:pPr lvl="1"/>
            <a:endParaRPr lang="en-US" dirty="0"/>
          </a:p>
          <a:p>
            <a:r>
              <a:rPr lang="en-US" dirty="0" smtClean="0"/>
              <a:t>Power Management using </a:t>
            </a:r>
            <a:r>
              <a:rPr lang="en-US" dirty="0" err="1" smtClean="0"/>
              <a:t>NocStudio</a:t>
            </a:r>
            <a:endParaRPr lang="en-US" dirty="0" smtClean="0"/>
          </a:p>
          <a:p>
            <a:pPr lvl="1"/>
            <a:r>
              <a:rPr lang="en-US" dirty="0" smtClean="0"/>
              <a:t>Tune-power </a:t>
            </a:r>
            <a:r>
              <a:rPr lang="en-US" dirty="0"/>
              <a:t>efficiently assigns power domains </a:t>
            </a:r>
            <a:r>
              <a:rPr lang="en-US" dirty="0" smtClean="0"/>
              <a:t>to </a:t>
            </a:r>
            <a:r>
              <a:rPr lang="en-US" dirty="0" err="1"/>
              <a:t>NoC</a:t>
            </a:r>
            <a:r>
              <a:rPr lang="en-US" dirty="0"/>
              <a:t> </a:t>
            </a:r>
            <a:r>
              <a:rPr lang="en-US" dirty="0" smtClean="0"/>
              <a:t>elements for lowest leakage</a:t>
            </a:r>
          </a:p>
          <a:p>
            <a:pPr lvl="1"/>
            <a:r>
              <a:rPr lang="en-US" dirty="0" err="1" smtClean="0"/>
              <a:t>NoC</a:t>
            </a:r>
            <a:r>
              <a:rPr lang="en-US" dirty="0" smtClean="0"/>
              <a:t> hardware manages </a:t>
            </a:r>
            <a:r>
              <a:rPr lang="en-US" dirty="0" err="1" smtClean="0"/>
              <a:t>holdoff</a:t>
            </a:r>
            <a:r>
              <a:rPr lang="en-US" dirty="0" smtClean="0"/>
              <a:t> or completion of traffic between masters and slaves gracefully</a:t>
            </a:r>
          </a:p>
          <a:p>
            <a:pPr lvl="1"/>
            <a:r>
              <a:rPr lang="en-US" dirty="0" smtClean="0"/>
              <a:t>For switching between LP use cases, </a:t>
            </a:r>
            <a:r>
              <a:rPr lang="en-US" dirty="0" err="1" smtClean="0"/>
              <a:t>NocStudio</a:t>
            </a:r>
            <a:r>
              <a:rPr lang="en-US" dirty="0" smtClean="0"/>
              <a:t> generates robust PM sequences &amp; compliance checks</a:t>
            </a:r>
          </a:p>
          <a:p>
            <a:pPr lvl="1"/>
            <a:r>
              <a:rPr lang="en-US" dirty="0" smtClean="0"/>
              <a:t>A generalized register programming interface allows extensive changes to PM sequences post silicon</a:t>
            </a:r>
          </a:p>
          <a:p>
            <a:pPr lvl="1"/>
            <a:r>
              <a:rPr lang="en-US" dirty="0" smtClean="0"/>
              <a:t>Synchronized Abort / Commit operation (needs L2FSM)</a:t>
            </a:r>
          </a:p>
          <a:p>
            <a:pPr lvl="1"/>
            <a:r>
              <a:rPr lang="en-US" dirty="0" smtClean="0"/>
              <a:t>A structured PM communication interface designs out long global wires easing timing closure</a:t>
            </a:r>
          </a:p>
          <a:p>
            <a:pPr marL="457211" lvl="1" indent="0">
              <a:buNone/>
            </a:pPr>
            <a:endParaRPr lang="en-US" dirty="0" smtClean="0"/>
          </a:p>
          <a:p>
            <a:pPr marL="457211" lvl="1" indent="0">
              <a:buNone/>
            </a:pPr>
            <a:endParaRPr lang="en-US" dirty="0" smtClean="0"/>
          </a:p>
        </p:txBody>
      </p:sp>
      <p:sp>
        <p:nvSpPr>
          <p:cNvPr id="3" name="Title 2"/>
          <p:cNvSpPr>
            <a:spLocks noGrp="1"/>
          </p:cNvSpPr>
          <p:nvPr>
            <p:ph type="title"/>
          </p:nvPr>
        </p:nvSpPr>
        <p:spPr/>
        <p:txBody>
          <a:bodyPr/>
          <a:lstStyle/>
          <a:p>
            <a:r>
              <a:rPr lang="en-US" dirty="0" smtClean="0"/>
              <a:t>NetSpeed Solution ameliorates the PM problem</a:t>
            </a:r>
            <a:endParaRPr lang="en-US" dirty="0"/>
          </a:p>
        </p:txBody>
      </p:sp>
    </p:spTree>
    <p:extLst>
      <p:ext uri="{BB962C8B-B14F-4D97-AF65-F5344CB8AC3E}">
        <p14:creationId xmlns:p14="http://schemas.microsoft.com/office/powerpoint/2010/main" val="291128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035170"/>
            <a:ext cx="12192000" cy="5132717"/>
          </a:xfr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16200000" scaled="1"/>
            <a:tileRect/>
          </a:gradFill>
        </p:spPr>
        <p:txBody>
          <a:bodyPr/>
          <a:lstStyle/>
          <a:p>
            <a:pPr>
              <a:buFont typeface="Wingdings" panose="05000000000000000000" pitchFamily="2" charset="2"/>
              <a:buChar char="Ø"/>
            </a:pPr>
            <a:r>
              <a:rPr lang="en-US" dirty="0" err="1" smtClean="0">
                <a:latin typeface="DIN" pitchFamily="50" charset="0"/>
              </a:rPr>
              <a:t>NocStudio</a:t>
            </a:r>
            <a:r>
              <a:rPr lang="en-US" dirty="0" smtClean="0">
                <a:latin typeface="DIN" pitchFamily="50" charset="0"/>
              </a:rPr>
              <a:t> creates routers while synthesizing the network </a:t>
            </a:r>
            <a:endParaRPr lang="en-US" dirty="0">
              <a:latin typeface="DIN" pitchFamily="50" charset="0"/>
            </a:endParaRPr>
          </a:p>
          <a:p>
            <a:pPr>
              <a:buFont typeface="Wingdings" panose="05000000000000000000" pitchFamily="2" charset="2"/>
              <a:buChar char="Ø"/>
            </a:pPr>
            <a:r>
              <a:rPr lang="en-US" dirty="0" smtClean="0">
                <a:latin typeface="DIN" pitchFamily="50" charset="0"/>
              </a:rPr>
              <a:t>‘Tune power’ is a </a:t>
            </a:r>
            <a:r>
              <a:rPr lang="en-US" dirty="0" err="1" smtClean="0">
                <a:latin typeface="DIN" pitchFamily="50" charset="0"/>
              </a:rPr>
              <a:t>NocStudio</a:t>
            </a:r>
            <a:r>
              <a:rPr lang="en-US" dirty="0" smtClean="0">
                <a:latin typeface="DIN" pitchFamily="50" charset="0"/>
              </a:rPr>
              <a:t> optimization which auto assigns power domains to routers</a:t>
            </a:r>
            <a:endParaRPr lang="en-US" dirty="0">
              <a:latin typeface="DIN" pitchFamily="50" charset="0"/>
            </a:endParaRPr>
          </a:p>
          <a:p>
            <a:pPr>
              <a:buFont typeface="Wingdings" panose="05000000000000000000" pitchFamily="2" charset="2"/>
              <a:buChar char="Ø"/>
            </a:pPr>
            <a:r>
              <a:rPr lang="en-US" dirty="0" smtClean="0">
                <a:latin typeface="DIN" pitchFamily="50" charset="0"/>
              </a:rPr>
              <a:t>Auto-assignment is based on adjacency, hardware cost, and on required traffic flows</a:t>
            </a:r>
            <a:endParaRPr lang="en-US" dirty="0">
              <a:latin typeface="DIN" pitchFamily="50" charset="0"/>
            </a:endParaRPr>
          </a:p>
        </p:txBody>
      </p:sp>
      <p:sp>
        <p:nvSpPr>
          <p:cNvPr id="3" name="Title 2"/>
          <p:cNvSpPr>
            <a:spLocks noGrp="1"/>
          </p:cNvSpPr>
          <p:nvPr>
            <p:ph type="title"/>
          </p:nvPr>
        </p:nvSpPr>
        <p:spPr/>
        <p:txBody>
          <a:bodyPr/>
          <a:lstStyle/>
          <a:p>
            <a:r>
              <a:rPr lang="en-US" dirty="0" smtClean="0"/>
              <a:t>Introduction: Tune power</a:t>
            </a:r>
            <a:endParaRPr lang="en-US" dirty="0"/>
          </a:p>
        </p:txBody>
      </p:sp>
      <p:grpSp>
        <p:nvGrpSpPr>
          <p:cNvPr id="7" name="Group 6"/>
          <p:cNvGrpSpPr/>
          <p:nvPr/>
        </p:nvGrpSpPr>
        <p:grpSpPr>
          <a:xfrm>
            <a:off x="2313112" y="2768632"/>
            <a:ext cx="7564131" cy="3356207"/>
            <a:chOff x="1726514" y="2768632"/>
            <a:chExt cx="7564131" cy="3356207"/>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6514" y="2768632"/>
              <a:ext cx="3319939" cy="33517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995" y="2771152"/>
              <a:ext cx="3272650" cy="3353687"/>
            </a:xfrm>
            <a:prstGeom prst="rect">
              <a:avLst/>
            </a:prstGeom>
          </p:spPr>
        </p:pic>
        <p:sp>
          <p:nvSpPr>
            <p:cNvPr id="6" name="Left-Right Arrow 5"/>
            <p:cNvSpPr/>
            <p:nvPr/>
          </p:nvSpPr>
          <p:spPr>
            <a:xfrm>
              <a:off x="5053990" y="4415016"/>
              <a:ext cx="950768" cy="260501"/>
            </a:xfrm>
            <a:prstGeom prst="leftRightArrow">
              <a:avLst/>
            </a:prstGeom>
            <a:solidFill>
              <a:schemeClr val="bg1"/>
            </a:solid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Tune</a:t>
              </a:r>
            </a:p>
            <a:p>
              <a:pPr algn="ctr"/>
              <a:r>
                <a:rPr lang="en-US" dirty="0" smtClean="0"/>
                <a:t> </a:t>
              </a:r>
              <a:r>
                <a:rPr lang="en-US" dirty="0"/>
                <a:t>p</a:t>
              </a:r>
              <a:r>
                <a:rPr lang="en-US" dirty="0" smtClean="0"/>
                <a:t>ower</a:t>
              </a:r>
            </a:p>
          </p:txBody>
        </p:sp>
      </p:grpSp>
    </p:spTree>
    <p:extLst>
      <p:ext uri="{BB962C8B-B14F-4D97-AF65-F5344CB8AC3E}">
        <p14:creationId xmlns:p14="http://schemas.microsoft.com/office/powerpoint/2010/main" val="129365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161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5988200"/>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a:spcAft>
                          <a:spcPts val="600"/>
                        </a:spcAft>
                      </a:pPr>
                      <a:r>
                        <a:rPr lang="en-US" sz="2400" b="0" dirty="0" smtClean="0">
                          <a:solidFill>
                            <a:schemeClr val="bg1"/>
                          </a:solidFill>
                          <a:latin typeface="DIN" pitchFamily="50" charset="0"/>
                        </a:rPr>
                        <a:t>Problem Statement &amp; Introduction </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rgbClr val="FFC000"/>
                          </a:solidFill>
                          <a:latin typeface="DIN" pitchFamily="50" charset="0"/>
                        </a:rPr>
                        <a:t>Low</a:t>
                      </a:r>
                      <a:r>
                        <a:rPr lang="en-US" sz="2400" b="0" baseline="0" dirty="0" smtClean="0">
                          <a:solidFill>
                            <a:srgbClr val="FFC000"/>
                          </a:solidFill>
                          <a:latin typeface="DIN" pitchFamily="50" charset="0"/>
                        </a:rPr>
                        <a:t> Power Features</a:t>
                      </a:r>
                      <a:endParaRPr lang="en-US" sz="2400" b="0" dirty="0">
                        <a:solidFill>
                          <a:srgbClr val="FFC000"/>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Flow</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Verification</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Tools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1412</a:t>
                      </a:r>
                      <a:r>
                        <a:rPr lang="en-US" sz="2400" b="0" baseline="0" dirty="0" smtClean="0">
                          <a:solidFill>
                            <a:schemeClr val="bg1"/>
                          </a:solidFill>
                          <a:latin typeface="DIN" pitchFamily="50" charset="0"/>
                        </a:rPr>
                        <a:t> LP Release and Status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IMG 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72816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756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Features</a:t>
            </a:r>
            <a:endParaRPr lang="en-US" sz="2400" dirty="0"/>
          </a:p>
        </p:txBody>
      </p:sp>
      <p:sp>
        <p:nvSpPr>
          <p:cNvPr id="5" name="TextBox 4"/>
          <p:cNvSpPr txBox="1"/>
          <p:nvPr/>
        </p:nvSpPr>
        <p:spPr bwMode="auto">
          <a:xfrm>
            <a:off x="793105" y="1278294"/>
            <a:ext cx="10421235" cy="2831544"/>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smtClean="0">
                <a:solidFill>
                  <a:schemeClr val="bg1"/>
                </a:solidFill>
                <a:latin typeface="DIN"/>
              </a:rPr>
              <a:t>Clock Gating</a:t>
            </a:r>
          </a:p>
          <a:p>
            <a:pPr marL="800100" lvl="1" indent="-342900" algn="just">
              <a:buFont typeface="Wingdings" panose="05000000000000000000" pitchFamily="2" charset="2"/>
              <a:buChar char="Ø"/>
            </a:pPr>
            <a:r>
              <a:rPr lang="en-US" sz="2000" dirty="0" smtClean="0">
                <a:solidFill>
                  <a:schemeClr val="bg1"/>
                </a:solidFill>
                <a:latin typeface="DIN"/>
              </a:rPr>
              <a:t>Fine Grained CG: Synthesis based </a:t>
            </a:r>
          </a:p>
          <a:p>
            <a:pPr marL="800100" lvl="1" indent="-342900" algn="just">
              <a:buFont typeface="Wingdings" panose="05000000000000000000" pitchFamily="2" charset="2"/>
              <a:buChar char="Ø"/>
            </a:pPr>
            <a:r>
              <a:rPr lang="en-US" sz="2000" dirty="0" smtClean="0">
                <a:solidFill>
                  <a:schemeClr val="bg1"/>
                </a:solidFill>
                <a:latin typeface="DIN"/>
              </a:rPr>
              <a:t>Coarse Grained CG: At </a:t>
            </a:r>
            <a:r>
              <a:rPr lang="en-US" sz="2000" dirty="0" err="1" smtClean="0">
                <a:solidFill>
                  <a:schemeClr val="bg1"/>
                </a:solidFill>
                <a:latin typeface="DIN"/>
              </a:rPr>
              <a:t>NoC</a:t>
            </a:r>
            <a:r>
              <a:rPr lang="en-US" sz="2000" dirty="0" smtClean="0">
                <a:solidFill>
                  <a:schemeClr val="bg1"/>
                </a:solidFill>
                <a:latin typeface="DIN"/>
              </a:rPr>
              <a:t> element level</a:t>
            </a:r>
          </a:p>
          <a:p>
            <a:pPr marL="800100" lvl="1" indent="-342900" algn="just">
              <a:buFont typeface="Wingdings" panose="05000000000000000000" pitchFamily="2" charset="2"/>
              <a:buChar char="Ø"/>
            </a:pPr>
            <a:r>
              <a:rPr lang="en-US" sz="2000" dirty="0" smtClean="0">
                <a:solidFill>
                  <a:schemeClr val="bg1"/>
                </a:solidFill>
                <a:latin typeface="DIN"/>
              </a:rPr>
              <a:t>System Level CG: External control of </a:t>
            </a:r>
            <a:r>
              <a:rPr lang="en-US" sz="2000" dirty="0" err="1" smtClean="0">
                <a:solidFill>
                  <a:schemeClr val="bg1"/>
                </a:solidFill>
                <a:latin typeface="DIN"/>
              </a:rPr>
              <a:t>NoC</a:t>
            </a:r>
            <a:r>
              <a:rPr lang="en-US" sz="2000" dirty="0" smtClean="0">
                <a:solidFill>
                  <a:schemeClr val="bg1"/>
                </a:solidFill>
                <a:latin typeface="DIN"/>
              </a:rPr>
              <a:t> element level clocks</a:t>
            </a:r>
          </a:p>
          <a:p>
            <a:pPr lvl="1" algn="just"/>
            <a:endParaRPr lang="en-US" sz="2000" dirty="0">
              <a:solidFill>
                <a:schemeClr val="bg1"/>
              </a:solidFill>
              <a:latin typeface="DIN"/>
            </a:endParaRPr>
          </a:p>
          <a:p>
            <a:pPr marL="342900" indent="-342900" algn="just">
              <a:buFont typeface="Wingdings" panose="05000000000000000000" pitchFamily="2" charset="2"/>
              <a:buChar char="Ø"/>
            </a:pPr>
            <a:r>
              <a:rPr lang="en-US" sz="2000" dirty="0" smtClean="0">
                <a:solidFill>
                  <a:schemeClr val="bg1"/>
                </a:solidFill>
                <a:latin typeface="DIN"/>
              </a:rPr>
              <a:t>Power Gating in </a:t>
            </a:r>
            <a:r>
              <a:rPr lang="en-US" sz="2000" dirty="0">
                <a:solidFill>
                  <a:schemeClr val="bg1"/>
                </a:solidFill>
                <a:latin typeface="DIN"/>
              </a:rPr>
              <a:t>s</a:t>
            </a:r>
            <a:r>
              <a:rPr lang="en-US" sz="2000" dirty="0" smtClean="0">
                <a:solidFill>
                  <a:schemeClr val="bg1"/>
                </a:solidFill>
                <a:latin typeface="DIN"/>
              </a:rPr>
              <a:t>ingle voltage </a:t>
            </a:r>
            <a:r>
              <a:rPr lang="en-US" sz="2000" dirty="0" err="1" smtClean="0">
                <a:solidFill>
                  <a:schemeClr val="bg1"/>
                </a:solidFill>
                <a:latin typeface="DIN"/>
              </a:rPr>
              <a:t>NoC</a:t>
            </a: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dirty="0" smtClean="0">
                <a:solidFill>
                  <a:schemeClr val="bg1"/>
                </a:solidFill>
                <a:latin typeface="DIN"/>
              </a:rPr>
              <a:t>Power gating of individual </a:t>
            </a:r>
            <a:r>
              <a:rPr lang="en-US" sz="2000" dirty="0" err="1" smtClean="0">
                <a:solidFill>
                  <a:schemeClr val="bg1"/>
                </a:solidFill>
                <a:latin typeface="DIN"/>
              </a:rPr>
              <a:t>NoC</a:t>
            </a:r>
            <a:r>
              <a:rPr lang="en-US" sz="2000" dirty="0" smtClean="0">
                <a:solidFill>
                  <a:schemeClr val="bg1"/>
                </a:solidFill>
                <a:latin typeface="DIN"/>
              </a:rPr>
              <a:t> elements or group of </a:t>
            </a:r>
            <a:r>
              <a:rPr lang="en-US" sz="2000" dirty="0" err="1" smtClean="0">
                <a:solidFill>
                  <a:schemeClr val="bg1"/>
                </a:solidFill>
                <a:latin typeface="DIN"/>
              </a:rPr>
              <a:t>NoC</a:t>
            </a:r>
            <a:r>
              <a:rPr lang="en-US" sz="2000" dirty="0" smtClean="0">
                <a:solidFill>
                  <a:schemeClr val="bg1"/>
                </a:solidFill>
                <a:latin typeface="DIN"/>
              </a:rPr>
              <a:t> elements</a:t>
            </a:r>
            <a:endParaRPr lang="en-US" sz="2000" dirty="0">
              <a:solidFill>
                <a:schemeClr val="bg1"/>
              </a:solidFill>
              <a:latin typeface="DIN"/>
            </a:endParaRPr>
          </a:p>
          <a:p>
            <a:pPr algn="just"/>
            <a:endParaRPr lang="en-US" sz="1800" b="1" dirty="0">
              <a:cs typeface="Arial" charset="0"/>
            </a:endParaRPr>
          </a:p>
        </p:txBody>
      </p:sp>
      <p:grpSp>
        <p:nvGrpSpPr>
          <p:cNvPr id="7" name="Group 6"/>
          <p:cNvGrpSpPr/>
          <p:nvPr/>
        </p:nvGrpSpPr>
        <p:grpSpPr>
          <a:xfrm>
            <a:off x="7204989" y="4123779"/>
            <a:ext cx="3051110" cy="1632857"/>
            <a:chOff x="5169159" y="4348065"/>
            <a:chExt cx="3051110" cy="1632857"/>
          </a:xfrm>
        </p:grpSpPr>
        <p:sp>
          <p:nvSpPr>
            <p:cNvPr id="4" name="Explosion 1 3"/>
            <p:cNvSpPr/>
            <p:nvPr/>
          </p:nvSpPr>
          <p:spPr>
            <a:xfrm>
              <a:off x="5169159" y="4348065"/>
              <a:ext cx="3051110" cy="1632857"/>
            </a:xfrm>
            <a:prstGeom prst="irregularSeal1">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p>
          </p:txBody>
        </p:sp>
        <p:sp>
          <p:nvSpPr>
            <p:cNvPr id="6" name="TextBox 5"/>
            <p:cNvSpPr txBox="1"/>
            <p:nvPr/>
          </p:nvSpPr>
          <p:spPr bwMode="auto">
            <a:xfrm>
              <a:off x="5896947" y="4795935"/>
              <a:ext cx="2323322" cy="646331"/>
            </a:xfrm>
            <a:prstGeom prst="rect">
              <a:avLst/>
            </a:prstGeom>
            <a:noFill/>
            <a:ln w="9525">
              <a:noFill/>
              <a:miter lim="800000"/>
              <a:headEnd/>
              <a:tailEnd/>
            </a:ln>
          </p:spPr>
          <p:txBody>
            <a:bodyPr wrap="square" rtlCol="0">
              <a:spAutoFit/>
            </a:bodyPr>
            <a:lstStyle/>
            <a:p>
              <a:r>
                <a:rPr lang="en-US" b="1" dirty="0" smtClean="0">
                  <a:cs typeface="Arial" charset="0"/>
                </a:rPr>
                <a:t>Today’s focus on Power Gating</a:t>
              </a:r>
              <a:endParaRPr lang="en-US" sz="1800" b="1" dirty="0">
                <a:cs typeface="Arial" charset="0"/>
              </a:endParaRPr>
            </a:p>
          </p:txBody>
        </p:sp>
      </p:grpSp>
    </p:spTree>
    <p:extLst>
      <p:ext uri="{BB962C8B-B14F-4D97-AF65-F5344CB8AC3E}">
        <p14:creationId xmlns:p14="http://schemas.microsoft.com/office/powerpoint/2010/main" val="289056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264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graphicFrame>
        <p:nvGraphicFramePr>
          <p:cNvPr id="64" name="Table 63"/>
          <p:cNvGraphicFramePr>
            <a:graphicFrameLocks noGrp="1"/>
          </p:cNvGraphicFramePr>
          <p:nvPr>
            <p:extLst/>
          </p:nvPr>
        </p:nvGraphicFramePr>
        <p:xfrm>
          <a:off x="278990" y="3108960"/>
          <a:ext cx="4383626" cy="640080"/>
        </p:xfrm>
        <a:graphic>
          <a:graphicData uri="http://schemas.openxmlformats.org/drawingml/2006/table">
            <a:tbl>
              <a:tblPr firstRow="1" bandRow="1">
                <a:tableStyleId>{5C22544A-7EE6-4342-B048-85BDC9FD1C3A}</a:tableStyleId>
              </a:tblPr>
              <a:tblGrid>
                <a:gridCol w="4383626"/>
              </a:tblGrid>
              <a:tr h="370840">
                <a:tc>
                  <a:txBody>
                    <a:bodyPr/>
                    <a:lstStyle/>
                    <a:p>
                      <a:pPr algn="ctr"/>
                      <a:r>
                        <a:rPr lang="en-US" sz="3600" b="0" cap="small" baseline="0" dirty="0" smtClean="0">
                          <a:solidFill>
                            <a:srgbClr val="FFC000"/>
                          </a:solidFill>
                          <a:latin typeface="DIN" pitchFamily="50" charset="0"/>
                        </a:rPr>
                        <a:t>Agenda</a:t>
                      </a:r>
                      <a:endParaRPr lang="en-US" sz="3600" b="0" cap="small" baseline="0" dirty="0">
                        <a:solidFill>
                          <a:srgbClr val="FFC000"/>
                        </a:solidFill>
                        <a:latin typeface="DIN" pitchFamily="50" charset="0"/>
                      </a:endParaRPr>
                    </a:p>
                  </a:txBody>
                  <a:tcPr>
                    <a:lnL w="12700" cmpd="sng">
                      <a:noFill/>
                    </a:lnL>
                    <a:lnR w="12700" cmpd="sng">
                      <a:noFill/>
                    </a:lnR>
                    <a:lnT w="5715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238985795"/>
              </p:ext>
            </p:extLst>
          </p:nvPr>
        </p:nvGraphicFramePr>
        <p:xfrm>
          <a:off x="5259671" y="678735"/>
          <a:ext cx="6227806" cy="5454640"/>
        </p:xfrm>
        <a:graphic>
          <a:graphicData uri="http://schemas.openxmlformats.org/drawingml/2006/table">
            <a:tbl>
              <a:tblPr firstRow="1" bandRow="1">
                <a:tableStyleId>{5C22544A-7EE6-4342-B048-85BDC9FD1C3A}</a:tableStyleId>
              </a:tblPr>
              <a:tblGrid>
                <a:gridCol w="6227806"/>
              </a:tblGrid>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Problem Statement &amp; 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a:t>
                      </a:r>
                      <a:r>
                        <a:rPr lang="en-US" sz="2400" b="0" baseline="0" dirty="0" smtClean="0">
                          <a:solidFill>
                            <a:schemeClr val="bg1"/>
                          </a:solidFill>
                          <a:latin typeface="DIN" pitchFamily="50" charset="0"/>
                        </a:rPr>
                        <a:t> Power Features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rgbClr val="FFC000"/>
                          </a:solidFill>
                          <a:latin typeface="DIN" pitchFamily="50" charset="0"/>
                        </a:rPr>
                        <a:t>Low Power Flow</a:t>
                      </a:r>
                      <a:endParaRPr lang="en-US" sz="2400" b="0" dirty="0">
                        <a:solidFill>
                          <a:srgbClr val="FFC000"/>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Low Power Verification</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Tools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a:spcAft>
                          <a:spcPts val="600"/>
                        </a:spcAft>
                      </a:pPr>
                      <a:r>
                        <a:rPr lang="en-US" sz="2400" b="0" dirty="0" smtClean="0">
                          <a:solidFill>
                            <a:schemeClr val="bg1"/>
                          </a:solidFill>
                          <a:latin typeface="DIN" pitchFamily="50" charset="0"/>
                        </a:rPr>
                        <a:t>1412</a:t>
                      </a:r>
                      <a:r>
                        <a:rPr lang="en-US" sz="2400" b="0" baseline="0" dirty="0" smtClean="0">
                          <a:solidFill>
                            <a:schemeClr val="bg1"/>
                          </a:solidFill>
                          <a:latin typeface="DIN" pitchFamily="50" charset="0"/>
                        </a:rPr>
                        <a:t> LP Release and Status</a:t>
                      </a:r>
                      <a:endParaRPr lang="en-US" sz="2400" b="0" dirty="0">
                        <a:solidFill>
                          <a:schemeClr val="bg1"/>
                        </a:solidFill>
                        <a:latin typeface="DIN" pitchFamily="50"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IMG Customer feedback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r h="681830">
                <a:tc>
                  <a:txBody>
                    <a:bodyPr/>
                    <a:lstStyle/>
                    <a:p>
                      <a:pPr marL="0" marR="0" indent="0" algn="l" defTabSz="457052" rtl="0" eaLnBrk="1" fontAlgn="auto" latinLnBrk="0" hangingPunct="1">
                        <a:lnSpc>
                          <a:spcPct val="100000"/>
                        </a:lnSpc>
                        <a:spcBef>
                          <a:spcPts val="0"/>
                        </a:spcBef>
                        <a:spcAft>
                          <a:spcPts val="600"/>
                        </a:spcAft>
                        <a:buClrTx/>
                        <a:buSzTx/>
                        <a:buFontTx/>
                        <a:buNone/>
                        <a:tabLst/>
                        <a:defRPr/>
                      </a:pPr>
                      <a:r>
                        <a:rPr lang="en-US" sz="2400" b="0" dirty="0" smtClean="0">
                          <a:solidFill>
                            <a:schemeClr val="bg1"/>
                          </a:solidFill>
                          <a:latin typeface="DIN" pitchFamily="50" charset="0"/>
                        </a:rPr>
                        <a:t>Next Steps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880435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9.0&quot;&gt;&lt;object type=&quot;1&quot; unique_id=&quot;10001&quot;&gt;&lt;object type=&quot;2&quot; unique_id=&quot;42456&quot;&gt;&lt;object type=&quot;3&quot; unique_id=&quot;52255&quot;&gt;&lt;property id=&quot;20148&quot; value=&quot;5&quot;/&gt;&lt;property id=&quot;20300&quot; value=&quot;Slide 1 - &amp;quot;NetSpeed Systems Executive Summary&amp;quot;&quot;/&gt;&lt;property id=&quot;20307&quot; value=&quot;256&quot;/&gt;&lt;/object&gt;&lt;object type=&quot;3&quot; unique_id=&quot;129440&quot;&gt;&lt;property id=&quot;20148&quot; value=&quot;5&quot;/&gt;&lt;property id=&quot;20300&quot; value=&quot;Slide 2 - &amp;quot;NetSpeed Systems Company Overview&amp;quot;&quot;/&gt;&lt;property id=&quot;20307&quot; value=&quot;266&quot;/&gt;&lt;/object&gt;&lt;object type=&quot;3&quot; unique_id=&quot;129441&quot;&gt;&lt;property id=&quot;20148&quot; value=&quot;5&quot;/&gt;&lt;property id=&quot;20300&quot; value=&quot;Slide 3 - &amp;quot;NetSpeed: Next Step In Evolution of Interconnects&amp;quot;&quot;/&gt;&lt;property id=&quot;20307&quot; value=&quot;267&quot;/&gt;&lt;/object&gt;&lt;object type=&quot;3&quot; unique_id=&quot;129735&quot;&gt;&lt;property id=&quot;20148&quot; value=&quot;5&quot;/&gt;&lt;property id=&quot;20300&quot; value=&quot;Slide 5 - &amp;quot;Product Overview: Scalable, Coherent, NoC IP&amp;quot;&quot;/&gt;&lt;property id=&quot;20307&quot; value=&quot;272&quot;/&gt;&lt;/object&gt;&lt;object type=&quot;3&quot; unique_id=&quot;129904&quot;&gt;&lt;property id=&quot;20148&quot; value=&quot;5&quot;/&gt;&lt;property id=&quot;20300&quot; value=&quot;Slide 8 - &amp;quot;50% Shorter Design Cycles&amp;quot;&quot;/&gt;&lt;property id=&quot;20307&quot; value=&quot;273&quot;/&gt;&lt;/object&gt;&lt;object type=&quot;3&quot; unique_id=&quot;129905&quot;&gt;&lt;property id=&quot;20148&quot; value=&quot;5&quot;/&gt;&lt;property id=&quot;20300&quot; value=&quot;Slide 9 - &amp;quot;High Performance, Coherent NoC&amp;quot;&quot;/&gt;&lt;property id=&quot;20307&quot; value=&quot;274&quot;/&gt;&lt;/object&gt;&lt;object type=&quot;3&quot; unique_id=&quot;129906&quot;&gt;&lt;property id=&quot;20148&quot; value=&quot;5&quot;/&gt;&lt;property id=&quot;20300&quot; value=&quot;Slide 10 - &amp;quot;Advanced Features To Enable Low Power Design&amp;quot;&quot;/&gt;&lt;property id=&quot;20307&quot; value=&quot;275&quot;/&gt;&lt;/object&gt;&lt;object type=&quot;3&quot; unique_id=&quot;130053&quot;&gt;&lt;property id=&quot;20148&quot; value=&quot;5&quot;/&gt;&lt;property id=&quot;20300&quot; value=&quot;Slide 11 - &amp;quot;Summary&amp;quot;&quot;/&gt;&lt;property id=&quot;20307&quot; value=&quot;281&quot;/&gt;&lt;/object&gt;&lt;object type=&quot;3&quot; unique_id=&quot;130142&quot;&gt;&lt;property id=&quot;20148&quot; value=&quot;5&quot;/&gt;&lt;property id=&quot;20300&quot; value=&quot;Slide 7 - &amp;quot;Product Benefits: NetSpeed Value Proposition&amp;quot;&quot;/&gt;&lt;property id=&quot;20307&quot; value=&quot;283&quot;/&gt;&lt;/object&gt;&lt;object type=&quot;3&quot; unique_id=&quot;130240&quot;&gt;&lt;property id=&quot;20148&quot; value=&quot;5&quot;/&gt;&lt;property id=&quot;20300&quot; value=&quot;Slide 6 - &amp;quot;On-Chip Interconnect Solutions Comparison&amp;quot;&quot;/&gt;&lt;property id=&quot;20307&quot; value=&quot;284&quot;/&gt;&lt;/object&gt;&lt;object type=&quot;3&quot; unique_id=&quot;130411&quot;&gt;&lt;property id=&quot;20148&quot; value=&quot;5&quot;/&gt;&lt;property id=&quot;20300&quot; value=&quot;Slide 4 - &amp;quot;Ushering a Paradigm Shift in Interconnect Design&amp;quot;&quot;/&gt;&lt;property id=&quot;20307&quot; value=&quot;285&quot;/&gt;&lt;/object&gt;&lt;/object&gt;&lt;object type=&quot;8&quot; unique_id=&quot;42462&quot;&gt;&lt;/object&gt;&lt;/object&gt;&lt;/database&gt;"/>
  <p:tag name="SECTOMILLISECCONVERTED" val="1"/>
  <p:tag name="THINKCELLUNDODONOTDELETE" val="0"/>
  <p:tag name="THINKCELLPRESENTATIONDONOTDELETE" val="&lt;?xml version=&quot;1.0&quot; encoding=&quot;UTF-16&quot; standalone=&quot;yes&quot;?&gt;&#10;&lt;root reqver=&quot;21047&quot;&gt;&lt;version val=&quot;23227&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5&quot;&gt;&lt;elem m_fUsage=&quot;2.77254417167100090000E+000&quot;&gt;&lt;m_msothmcolidx val=&quot;0&quot;/&gt;&lt;m_rgb r=&quot;3c&quot; g=&quot;46&quot; b=&quot;4d&quot;/&gt;&lt;m_ppcolschidx tagver0=&quot;23004&quot; tagname0=&quot;m_ppcolschidxUNRECOGNIZED&quot; val=&quot;0&quot;/&gt;&lt;m_nBrightness val=&quot;0&quot;/&gt;&lt;/elem&gt;&lt;elem m_fUsage=&quot;2.62900000000000000000E+000&quot;&gt;&lt;m_msothmcolidx val=&quot;0&quot;/&gt;&lt;m_rgb r=&quot;77&quot; g=&quot;93&quot; b=&quot;3c&quot;/&gt;&lt;m_ppcolschidx tagver0=&quot;23004&quot; tagname0=&quot;m_ppcolschidxUNRECOGNIZED&quot; val=&quot;0&quot;/&gt;&lt;m_nBrightness val=&quot;0&quot;/&gt;&lt;/elem&gt;&lt;elem m_fUsage=&quot;8.10000000000000050000E-001&quot;&gt;&lt;m_msothmcolidx val=&quot;0&quot;/&gt;&lt;m_rgb r=&quot;9b&quot; g=&quot;bb&quot; b=&quot;59&quot;/&gt;&lt;m_ppcolschidx tagver0=&quot;23004&quot; tagname0=&quot;m_ppcolschidxUNRECOGNIZED&quot; val=&quot;0&quot;/&gt;&lt;m_nBrightness val=&quot;0&quot;/&gt;&lt;/elem&gt;&lt;elem m_fUsage=&quot;6.56100000000000130000E-001&quot;&gt;&lt;m_msothmcolidx val=&quot;0&quot;/&gt;&lt;m_rgb r=&quot;ed&quot; g=&quot;8f&quot; b=&quot;12&quot;/&gt;&lt;m_ppcolschidx tagver0=&quot;23004&quot; tagname0=&quot;m_ppcolschidxUNRECOGNIZED&quot; val=&quot;0&quot;/&gt;&lt;m_nBrightness val=&quot;0&quot;/&gt;&lt;/elem&gt;&lt;elem m_fUsage=&quot;5.90490000000000180000E-001&quot;&gt;&lt;m_msothmcolidx val=&quot;0&quot;/&gt;&lt;m_rgb r=&quot;ff&quot; g=&quot;b6&quot; b=&quot;0&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err="1"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a:spAutoFit/>
      </a:bodyPr>
      <a:lstStyle>
        <a:defPPr>
          <a:defRPr sz="1800" b="1" dirty="0">
            <a:cs typeface="Arial" charset="0"/>
          </a:defRPr>
        </a:defPPr>
      </a:lstStyle>
    </a:txDef>
  </a:objectDefaults>
  <a:extraClrSchemeLst/>
  <a:extLst>
    <a:ext uri="{05A4C25C-085E-4340-85A3-A5531E510DB2}">
      <thm15:themeFamily xmlns:thm15="http://schemas.microsoft.com/office/thememl/2012/main" name="NetSpeed-Template" id="{130F1D69-3A6E-4A55-B981-5513596D9C08}" vid="{8DF30442-800D-46B0-9C9A-4126DC4A4F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14571</TotalTime>
  <Words>2376</Words>
  <Application>Microsoft Office PowerPoint</Application>
  <PresentationFormat>Widescreen</PresentationFormat>
  <Paragraphs>641</Paragraphs>
  <Slides>34</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Arial</vt:lpstr>
      <vt:lpstr>Arial Narrow</vt:lpstr>
      <vt:lpstr>Calibri</vt:lpstr>
      <vt:lpstr>DIN</vt:lpstr>
      <vt:lpstr>DIN Light</vt:lpstr>
      <vt:lpstr>Times New Roman</vt:lpstr>
      <vt:lpstr>Trebuchet MS</vt:lpstr>
      <vt:lpstr>Wingdings</vt:lpstr>
      <vt:lpstr>blank</vt:lpstr>
      <vt:lpstr>think-cell Slide</vt:lpstr>
      <vt:lpstr>NetSpeed Orion Low Power Product Overview Meeting</vt:lpstr>
      <vt:lpstr>PowerPoint Presentation</vt:lpstr>
      <vt:lpstr>Introduction: Terms </vt:lpstr>
      <vt:lpstr>Problem Statement</vt:lpstr>
      <vt:lpstr>NetSpeed Solution ameliorates the PM problem</vt:lpstr>
      <vt:lpstr>Introduction: Tune power</vt:lpstr>
      <vt:lpstr>PowerPoint Presentation</vt:lpstr>
      <vt:lpstr>Low Power Features</vt:lpstr>
      <vt:lpstr>PowerPoint Presentation</vt:lpstr>
      <vt:lpstr>NetSpeed Low Power Flow</vt:lpstr>
      <vt:lpstr>A Simple NoC</vt:lpstr>
      <vt:lpstr>Low Power Flow: Power intent spec in config</vt:lpstr>
      <vt:lpstr>CPF Generation</vt:lpstr>
      <vt:lpstr>Low Power aware RTL</vt:lpstr>
      <vt:lpstr>Power Sequencing</vt:lpstr>
      <vt:lpstr>Assertion IP</vt:lpstr>
      <vt:lpstr>Assertion IP</vt:lpstr>
      <vt:lpstr>Low Power Flow: LP sequencing</vt:lpstr>
      <vt:lpstr>Power Gating Sequence</vt:lpstr>
      <vt:lpstr>Power Enable Sequence</vt:lpstr>
      <vt:lpstr>PowerPoint Presentation</vt:lpstr>
      <vt:lpstr>Low Power Flow: LP Verification</vt:lpstr>
      <vt:lpstr>PowerPoint Presentation</vt:lpstr>
      <vt:lpstr>Tools</vt:lpstr>
      <vt:lpstr>PowerPoint Presentation</vt:lpstr>
      <vt:lpstr>1412 LP Release &amp; Status</vt:lpstr>
      <vt:lpstr>PowerPoint Presentation</vt:lpstr>
      <vt:lpstr>Customer feedback</vt:lpstr>
      <vt:lpstr>PowerPoint Presentation</vt:lpstr>
      <vt:lpstr>Modifications to current scheme</vt:lpstr>
      <vt:lpstr>Changes to current scheme</vt:lpstr>
      <vt:lpstr>L2 FSM development</vt:lpstr>
      <vt:lpstr>Next Steps</vt:lpstr>
      <vt:lpstr>PowerPoint Presentation</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NetSpeed Systems Corporate Overview</dc:title>
  <dc:creator>anush</dc:creator>
  <cp:lastModifiedBy>Rimu Kaushal</cp:lastModifiedBy>
  <cp:revision>677</cp:revision>
  <cp:lastPrinted>2014-02-18T22:44:09Z</cp:lastPrinted>
  <dcterms:created xsi:type="dcterms:W3CDTF">2014-06-19T21:53:40Z</dcterms:created>
  <dcterms:modified xsi:type="dcterms:W3CDTF">2015-01-09T04:40:45Z</dcterms:modified>
</cp:coreProperties>
</file>