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1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72" r:id="rId2"/>
    <p:sldId id="397" r:id="rId3"/>
    <p:sldId id="303" r:id="rId4"/>
    <p:sldId id="416" r:id="rId5"/>
    <p:sldId id="417" r:id="rId6"/>
    <p:sldId id="418" r:id="rId7"/>
    <p:sldId id="422" r:id="rId8"/>
    <p:sldId id="423" r:id="rId9"/>
    <p:sldId id="421" r:id="rId10"/>
    <p:sldId id="424" r:id="rId11"/>
    <p:sldId id="425" r:id="rId12"/>
    <p:sldId id="426" r:id="rId13"/>
    <p:sldId id="427" r:id="rId14"/>
    <p:sldId id="429" r:id="rId15"/>
    <p:sldId id="428" r:id="rId16"/>
    <p:sldId id="359" r:id="rId17"/>
  </p:sldIdLst>
  <p:sldSz cx="12192000" cy="6858000"/>
  <p:notesSz cx="7077075" cy="9363075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48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49">
          <p15:clr>
            <a:srgbClr val="A4A3A4"/>
          </p15:clr>
        </p15:guide>
        <p15:guide id="2" pos="222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4F81BD"/>
    <a:srgbClr val="3C464D"/>
    <a:srgbClr val="000000"/>
    <a:srgbClr val="DCE6F2"/>
    <a:srgbClr val="1C75BC"/>
    <a:srgbClr val="F2DCDB"/>
    <a:srgbClr val="FAFAFA"/>
    <a:srgbClr val="F4F4F4"/>
    <a:srgbClr val="D996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44" autoAdjust="0"/>
    <p:restoredTop sz="88996" autoAdjust="0"/>
  </p:normalViewPr>
  <p:slideViewPr>
    <p:cSldViewPr snapToGrid="0" showGuides="1">
      <p:cViewPr varScale="1">
        <p:scale>
          <a:sx n="79" d="100"/>
          <a:sy n="79" d="100"/>
        </p:scale>
        <p:origin x="955" y="43"/>
      </p:cViewPr>
      <p:guideLst>
        <p:guide orient="horz"/>
        <p:guide pos="748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-461"/>
    </p:cViewPr>
  </p:notesTextViewPr>
  <p:sorterViewPr>
    <p:cViewPr>
      <p:scale>
        <a:sx n="98" d="100"/>
        <a:sy n="98" d="100"/>
      </p:scale>
      <p:origin x="0" y="-9618"/>
    </p:cViewPr>
  </p:sorterViewPr>
  <p:notesViewPr>
    <p:cSldViewPr snapToGrid="0" snapToObjects="1">
      <p:cViewPr varScale="1">
        <p:scale>
          <a:sx n="86" d="100"/>
          <a:sy n="86" d="100"/>
        </p:scale>
        <p:origin x="2736" y="108"/>
      </p:cViewPr>
      <p:guideLst>
        <p:guide orient="horz" pos="2949"/>
        <p:guide pos="222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438" y="0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D4FC3B-36CC-4CDC-8A46-2795520AC7EC}" type="datetimeFigureOut">
              <a:rPr lang="en-US" smtClean="0"/>
              <a:t>1/23/2015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438" y="8893175"/>
            <a:ext cx="3067050" cy="468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B8295C-E482-4161-9DF6-7A07F6DA5E3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5293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942" y="1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/>
          <a:lstStyle>
            <a:lvl1pPr algn="r">
              <a:defRPr sz="1200"/>
            </a:lvl1pPr>
          </a:lstStyle>
          <a:p>
            <a:fld id="{18AE905A-3C31-4ECB-87DB-AAFEFFFC3D1D}" type="datetimeFigureOut">
              <a:rPr lang="en-US" smtClean="0"/>
              <a:pPr/>
              <a:t>1/23/2015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17513" y="701675"/>
            <a:ext cx="6242050" cy="3511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66" tIns="46433" rIns="92866" bIns="46433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32" y="4448185"/>
            <a:ext cx="5661013" cy="4213223"/>
          </a:xfrm>
          <a:prstGeom prst="rect">
            <a:avLst/>
          </a:prstGeom>
        </p:spPr>
        <p:txBody>
          <a:bodyPr vert="horz" lIns="92866" tIns="46433" rIns="92866" bIns="464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942" y="8893152"/>
            <a:ext cx="3066517" cy="468315"/>
          </a:xfrm>
          <a:prstGeom prst="rect">
            <a:avLst/>
          </a:prstGeom>
        </p:spPr>
        <p:txBody>
          <a:bodyPr vert="horz" lIns="92866" tIns="46433" rIns="92866" bIns="46433" rtlCol="0" anchor="b"/>
          <a:lstStyle>
            <a:lvl1pPr algn="r">
              <a:defRPr sz="1200"/>
            </a:lvl1pPr>
          </a:lstStyle>
          <a:p>
            <a:fld id="{B6F2037F-F5EE-442C-8D03-21453C2DE2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520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Current scheme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bus access based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en-IN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Needs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demap</a:t>
            </a:r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/poll of registers in all master bridges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Limitations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Needs </a:t>
            </a:r>
            <a:r>
              <a:rPr lang="en-I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RegBus</a:t>
            </a:r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Slow, serial, expensive</a:t>
            </a:r>
          </a:p>
          <a:p>
            <a:r>
              <a:rPr lang="en-I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Needs micro-sequencer to enable a signalling interface.</a:t>
            </a:r>
          </a:p>
          <a:p>
            <a:endParaRPr lang="en-IN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F2037F-F5EE-442C-8D03-21453C2DE26A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15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4.xml"/><Relationship Id="rId7" Type="http://schemas.openxmlformats.org/officeDocument/2006/relationships/image" Target="../media/image3.jpeg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6.xml"/><Relationship Id="rId7" Type="http://schemas.openxmlformats.org/officeDocument/2006/relationships/image" Target="../media/image5.png"/><Relationship Id="rId2" Type="http://schemas.openxmlformats.org/officeDocument/2006/relationships/tags" Target="../tags/tag5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3.bin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4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Master" Target="../slideMasters/slideMaster1.xml"/><Relationship Id="rId7" Type="http://schemas.microsoft.com/office/2007/relationships/hdphoto" Target="../media/hdphoto1.wdp"/><Relationship Id="rId2" Type="http://schemas.openxmlformats.org/officeDocument/2006/relationships/tags" Target="../tags/tag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png"/><Relationship Id="rId2" Type="http://schemas.openxmlformats.org/officeDocument/2006/relationships/tags" Target="../tags/tag13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9340097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214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/>
          <p:nvPr userDrawn="1"/>
        </p:nvSpPr>
        <p:spPr>
          <a:xfrm>
            <a:off x="-12587" y="-1348"/>
            <a:ext cx="12192000" cy="6858000"/>
          </a:xfrm>
          <a:prstGeom prst="rect">
            <a:avLst/>
          </a:prstGeom>
          <a:solidFill>
            <a:schemeClr val="bg1">
              <a:alpha val="63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en-US" sz="1800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1021875" y="2918899"/>
            <a:ext cx="10148252" cy="763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b" anchorCtr="0" compatLnSpc="1">
            <a:prstTxWarp prst="textNoShape">
              <a:avLst/>
            </a:prstTxWarp>
            <a:spAutoFit/>
          </a:bodyPr>
          <a:lstStyle>
            <a:lvl1pPr algn="ctr">
              <a:defRPr sz="4400" b="1">
                <a:solidFill>
                  <a:schemeClr val="tx2"/>
                </a:solidFill>
                <a:latin typeface="Calibri" pitchFamily="34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1828800" y="4088081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i="1">
                <a:solidFill>
                  <a:schemeClr val="tx2"/>
                </a:solidFill>
                <a:latin typeface="Calibri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68516255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57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047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08343874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60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37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5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48059" y="2436060"/>
            <a:ext cx="4095883" cy="19858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28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7585735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949" name="think-cell Slide" r:id="rId5" imgW="270" imgH="270" progId="TCLayout.ActiveDocument.1">
                  <p:embed/>
                </p:oleObj>
              </mc:Choice>
              <mc:Fallback>
                <p:oleObj name="think-cell Slide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4947" y="3866861"/>
            <a:ext cx="2118599" cy="1027199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itle1"/>
          <p:cNvSpPr>
            <a:spLocks noGrp="1" noChangeArrowheads="1"/>
          </p:cNvSpPr>
          <p:nvPr>
            <p:ph type="title"/>
            <p:custDataLst>
              <p:tags r:id="rId3"/>
            </p:custDataLst>
          </p:nvPr>
        </p:nvSpPr>
        <p:spPr bwMode="gray">
          <a:xfrm>
            <a:off x="214948" y="2235565"/>
            <a:ext cx="5083673" cy="1070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85195" tIns="42597" rIns="85195" bIns="42597" numCol="1" anchor="t" anchorCtr="0" compatLnSpc="1">
            <a:prstTxWarp prst="textNoShape">
              <a:avLst/>
            </a:prstTxWarp>
            <a:spAutoFit/>
          </a:bodyPr>
          <a:lstStyle>
            <a:lvl1pPr algn="l">
              <a:defRPr sz="3200" b="0">
                <a:solidFill>
                  <a:schemeClr val="bg1"/>
                </a:solidFill>
                <a:latin typeface="DIN" pitchFamily="50" charset="0"/>
              </a:defRPr>
            </a:lvl1pPr>
          </a:lstStyle>
          <a:p>
            <a:pPr lvl="0"/>
            <a:r>
              <a:rPr lang="en-US" noProof="1" smtClean="0"/>
              <a:t>Click to edit Master title style</a:t>
            </a:r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214947" y="2080446"/>
            <a:ext cx="5083673" cy="0"/>
          </a:xfrm>
          <a:prstGeom prst="line">
            <a:avLst/>
          </a:prstGeom>
          <a:ln w="57150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 userDrawn="1"/>
        </p:nvCxnSpPr>
        <p:spPr>
          <a:xfrm>
            <a:off x="214947" y="3596280"/>
            <a:ext cx="5083673" cy="0"/>
          </a:xfrm>
          <a:prstGeom prst="line">
            <a:avLst/>
          </a:prstGeom>
          <a:ln w="9525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214947" y="1394462"/>
            <a:ext cx="5083673" cy="475755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000" i="0">
                <a:solidFill>
                  <a:schemeClr val="bg1"/>
                </a:solidFill>
                <a:latin typeface="DIN" pitchFamily="50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562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809"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303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78516781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rgbClr val="3C464D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tx2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8706337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accent1"/>
              </a:buClr>
              <a:defRPr sz="18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accent1"/>
              </a:buClr>
              <a:defRPr sz="1400">
                <a:solidFill>
                  <a:srgbClr val="3C464D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7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rgbClr val="3C464D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rgbClr val="3C464D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 rot="10800000" flipH="1">
            <a:off x="1" y="284285"/>
            <a:ext cx="12095241" cy="685359"/>
          </a:xfrm>
          <a:prstGeom prst="rect">
            <a:avLst/>
          </a:prstGeom>
          <a:gradFill flip="none" rotWithShape="1">
            <a:gsLst>
              <a:gs pos="60000">
                <a:schemeClr val="accent2"/>
              </a:gs>
              <a:gs pos="100000">
                <a:srgbClr val="294374">
                  <a:alpha val="0"/>
                </a:srgbClr>
              </a:gs>
            </a:gsLst>
            <a:lin ang="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329287"/>
            <a:ext cx="8257693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10" name="Picture 9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5561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2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>
              <a:defRPr lang="en-US" sz="28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6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4385452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78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grpSp>
        <p:nvGrpSpPr>
          <p:cNvPr id="11" name="Group 10"/>
          <p:cNvGrpSpPr/>
          <p:nvPr userDrawn="1"/>
        </p:nvGrpSpPr>
        <p:grpSpPr>
          <a:xfrm>
            <a:off x="0" y="2546604"/>
            <a:ext cx="12192000" cy="850392"/>
            <a:chOff x="0" y="2365248"/>
            <a:chExt cx="9144000" cy="850392"/>
          </a:xfrm>
        </p:grpSpPr>
        <p:cxnSp>
          <p:nvCxnSpPr>
            <p:cNvPr id="10" name="Straight Connector 9"/>
            <p:cNvCxnSpPr/>
            <p:nvPr userDrawn="1"/>
          </p:nvCxnSpPr>
          <p:spPr bwMode="gray">
            <a:xfrm>
              <a:off x="0" y="3215640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 bwMode="gray">
            <a:xfrm>
              <a:off x="0" y="2365248"/>
              <a:ext cx="9144000" cy="0"/>
            </a:xfrm>
            <a:prstGeom prst="line">
              <a:avLst/>
            </a:prstGeom>
            <a:ln w="38100">
              <a:solidFill>
                <a:schemeClr val="bg1"/>
              </a:solidFill>
              <a:round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76414" y="2668986"/>
            <a:ext cx="12115585" cy="582594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lang="en-US" sz="2800" b="0" cap="small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19" name="Text Box 14"/>
          <p:cNvSpPr txBox="1">
            <a:spLocks noChangeArrowheads="1"/>
          </p:cNvSpPr>
          <p:nvPr userDrawn="1"/>
        </p:nvSpPr>
        <p:spPr bwMode="auto">
          <a:xfrm>
            <a:off x="0" y="6614982"/>
            <a:ext cx="5418667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207C0C-704C-4F0F-806A-242341E3EA58}" type="slidenum">
              <a:rPr lang="en-US" sz="900" b="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 |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0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601524" y="72828"/>
            <a:ext cx="1508833" cy="73155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3798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4975103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2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Content Placeholder 3"/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899" t="19199" r="63946" b="57239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8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ulle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069318125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558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0208" y="1375646"/>
            <a:ext cx="11379200" cy="4677196"/>
          </a:xfrm>
          <a:prstGeom prst="rect">
            <a:avLst/>
          </a:prstGeom>
        </p:spPr>
        <p:txBody>
          <a:bodyPr/>
          <a:lstStyle>
            <a:lvl1pPr>
              <a:buClr>
                <a:schemeClr val="bg1"/>
              </a:buClr>
              <a:buFont typeface="Wingdings" pitchFamily="2" charset="2"/>
              <a:buChar char="§"/>
              <a:defRPr sz="20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1pPr>
            <a:lvl2pPr>
              <a:buClr>
                <a:schemeClr val="bg1"/>
              </a:buClr>
              <a:defRPr sz="18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2pPr>
            <a:lvl3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3pPr>
            <a:lvl4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4pPr>
            <a:lvl5pPr>
              <a:buClr>
                <a:schemeClr val="bg1"/>
              </a:buClr>
              <a:defRPr sz="1400">
                <a:solidFill>
                  <a:schemeClr val="bg1"/>
                </a:solidFill>
                <a:latin typeface="DIN Light" pitchFamily="50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GB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2827" y="253334"/>
            <a:ext cx="11506581" cy="582594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lstStyle>
            <a:lvl1pPr algn="l">
              <a:defRPr lang="en-US" sz="3200" b="0" cap="none" baseline="0" dirty="0" smtClean="0">
                <a:solidFill>
                  <a:schemeClr val="bg1"/>
                </a:solidFill>
                <a:latin typeface="DIN" pitchFamily="50" charset="0"/>
                <a:ea typeface="+mj-ea"/>
                <a:cs typeface="+mj-cs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pic>
        <p:nvPicPr>
          <p:cNvPr id="7" name="Picture 6"/>
          <p:cNvPicPr>
            <a:picLocks noChangeAspect="1" noChangeArrowheads="1"/>
          </p:cNvPicPr>
          <p:nvPr userDrawn="1"/>
        </p:nvPicPr>
        <p:blipFill>
          <a:blip r:embed="rId7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843" y="6187736"/>
            <a:ext cx="1320166" cy="64008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 Box 14"/>
          <p:cNvSpPr txBox="1">
            <a:spLocks noChangeArrowheads="1"/>
          </p:cNvSpPr>
          <p:nvPr userDrawn="1"/>
        </p:nvSpPr>
        <p:spPr bwMode="auto">
          <a:xfrm>
            <a:off x="7787536" y="6614982"/>
            <a:ext cx="4404465" cy="2308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+mn-cs"/>
              </a:rPr>
              <a:t>CONFIDENTIAL </a:t>
            </a:r>
            <a:r>
              <a:rPr lang="en-US" sz="900" b="1" i="0" kern="1200" dirty="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t>© Copyright 2014 NetSpeed Systems | </a:t>
            </a:r>
            <a:fld id="{EE207C0C-704C-4F0F-806A-242341E3EA58}" type="slidenum">
              <a:rPr lang="en-US" sz="900" i="0" kern="1200" smtClean="0">
                <a:solidFill>
                  <a:schemeClr val="bg1"/>
                </a:solidFill>
                <a:latin typeface="DIN Light" pitchFamily="50" charset="0"/>
                <a:ea typeface="+mn-ea"/>
                <a:cs typeface="Arial" pitchFamily="34" charset="0"/>
              </a:rPr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00" b="1" i="0" kern="1200" dirty="0" smtClean="0">
              <a:solidFill>
                <a:schemeClr val="bg1"/>
              </a:solidFill>
              <a:latin typeface="DIN Light" pitchFamily="50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64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vmlDrawing" Target="../drawings/vmlDrawing1.v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135259588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3" name="think-cell Slide" r:id="rId16" imgW="420" imgH="430" progId="TCLayout.ActiveDocument.1">
                  <p:embed/>
                </p:oleObj>
              </mc:Choice>
              <mc:Fallback>
                <p:oleObj name="think-cell Slide" r:id="rId16" imgW="420" imgH="4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8" r:id="rId2"/>
    <p:sldLayoutId id="2147483677" r:id="rId3"/>
    <p:sldLayoutId id="2147483668" r:id="rId4"/>
    <p:sldLayoutId id="2147483671" r:id="rId5"/>
    <p:sldLayoutId id="2147483672" r:id="rId6"/>
    <p:sldLayoutId id="2147483676" r:id="rId7"/>
    <p:sldLayoutId id="2147483667" r:id="rId8"/>
    <p:sldLayoutId id="2147483673" r:id="rId9"/>
    <p:sldLayoutId id="2147483675" r:id="rId10"/>
    <p:sldLayoutId id="2147483674" r:id="rId11"/>
    <p:sldLayoutId id="214748367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455785" rtl="0" eaLnBrk="1" fontAlgn="base" hangingPunct="1">
        <a:spcBef>
          <a:spcPct val="0"/>
        </a:spcBef>
        <a:spcAft>
          <a:spcPct val="0"/>
        </a:spcAft>
        <a:defRPr sz="4400" b="0" i="0" u="none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2pPr>
      <a:lvl3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3pPr>
      <a:lvl4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4pPr>
      <a:lvl5pPr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410206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820415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230621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640827" algn="ctr" defTabSz="455785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1839" indent="-341839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3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077" indent="-284866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2312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599523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6731" indent="-227893" algn="l" defTabSz="455785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789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842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94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947" indent="-228526" algn="l" defTabSz="457052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52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0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58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211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63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315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67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419" algn="l" defTabSz="4570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5.xml"/><Relationship Id="rId1" Type="http://schemas.openxmlformats.org/officeDocument/2006/relationships/vmlDrawing" Target="../drawings/vmlDrawing22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2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23.bin"/><Relationship Id="rId4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7.xml"/><Relationship Id="rId1" Type="http://schemas.openxmlformats.org/officeDocument/2006/relationships/vmlDrawing" Target="../drawings/vmlDrawing24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4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8.xml"/><Relationship Id="rId1" Type="http://schemas.openxmlformats.org/officeDocument/2006/relationships/vmlDrawing" Target="../drawings/vmlDrawing2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5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9.xml"/><Relationship Id="rId1" Type="http://schemas.openxmlformats.org/officeDocument/2006/relationships/vmlDrawing" Target="../drawings/vmlDrawing2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6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30.xml"/><Relationship Id="rId1" Type="http://schemas.openxmlformats.org/officeDocument/2006/relationships/vmlDrawing" Target="../drawings/vmlDrawing2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4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8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19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0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8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tags" Target="../tags/tag22.xml"/><Relationship Id="rId1" Type="http://schemas.openxmlformats.org/officeDocument/2006/relationships/vmlDrawing" Target="../drawings/vmlDrawing19.v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3.xml"/><Relationship Id="rId1" Type="http://schemas.openxmlformats.org/officeDocument/2006/relationships/vmlDrawing" Target="../drawings/vmlDrawing20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tags" Target="../tags/tag24.xml"/><Relationship Id="rId1" Type="http://schemas.openxmlformats.org/officeDocument/2006/relationships/vmlDrawing" Target="../drawings/vmlDrawing2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805" y="2392087"/>
            <a:ext cx="6363511" cy="886245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800" dirty="0" smtClean="0">
                <a:latin typeface="DIN Light"/>
              </a:rPr>
              <a:t>NetSpeed Orion Low Power (v2)</a:t>
            </a:r>
            <a:r>
              <a:rPr lang="en-US" sz="2400" dirty="0" smtClean="0">
                <a:latin typeface="DIN Light"/>
              </a:rPr>
              <a:t/>
            </a:r>
            <a:br>
              <a:rPr lang="en-US" sz="2400" dirty="0" smtClean="0">
                <a:latin typeface="DIN Light"/>
              </a:rPr>
            </a:br>
            <a:r>
              <a:rPr lang="en-US" sz="2400" dirty="0" smtClean="0">
                <a:solidFill>
                  <a:srgbClr val="FFC000"/>
                </a:solidFill>
                <a:latin typeface="DIN Light"/>
              </a:rPr>
              <a:t>LP Arch. Review and Future Direction</a:t>
            </a:r>
            <a:endParaRPr lang="en-US" sz="2400" dirty="0">
              <a:solidFill>
                <a:srgbClr val="FFC000"/>
              </a:solidFill>
              <a:latin typeface="DIN Light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DIN Light"/>
              </a:rPr>
              <a:t>January 22</a:t>
            </a:r>
            <a:r>
              <a:rPr lang="en-US" baseline="30000" dirty="0" smtClean="0">
                <a:latin typeface="DIN Light"/>
              </a:rPr>
              <a:t>nd</a:t>
            </a:r>
            <a:r>
              <a:rPr lang="en-US" dirty="0" smtClean="0">
                <a:latin typeface="DIN Light"/>
              </a:rPr>
              <a:t> , 2015</a:t>
            </a:r>
            <a:endParaRPr lang="en-US" dirty="0">
              <a:latin typeface="DIN Ligh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2" t="13768" r="15264" b="16782"/>
          <a:stretch/>
        </p:blipFill>
        <p:spPr>
          <a:xfrm>
            <a:off x="5993105" y="700604"/>
            <a:ext cx="6071287" cy="5394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6146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103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Signalling interface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4770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Industry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compatible simple IDLE/SLEEP/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PowerDown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req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/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ack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based external signals per  functional interface (bridges)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Update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internal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element internal pm interfaces to compatible set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Infer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internal signals/sequences for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elements based on external request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External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Idle request for master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i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/f translates directly to idle request for master bridge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External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Idle request for slave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i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/f translates to slave disable from all masters and then slave idle internally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Define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compatible states for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elements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ACTIVE 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IDLE_REQ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IDLE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58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2053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Slave </a:t>
            </a:r>
            <a:r>
              <a:rPr lang="en-IN" sz="2400" dirty="0" smtClean="0"/>
              <a:t>Disable (Without </a:t>
            </a:r>
            <a:r>
              <a:rPr lang="en-IN" sz="2400" dirty="0" err="1" smtClean="0"/>
              <a:t>RegBus</a:t>
            </a:r>
            <a:r>
              <a:rPr lang="en-IN" sz="2400" dirty="0" smtClean="0"/>
              <a:t>)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Ability to disconnect/disable slave bridges depend on masters fencing the requests for the slave bridges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Disabling slave bridges without request fence can stall the complete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Need to implement a non-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RegBus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solution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Master bridge update required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Option 1 </a:t>
            </a: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: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Use sideband signalling  between PM control logic of slaves and Master </a:t>
            </a: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bridges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Becomes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non-trivial for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async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and multi-voltage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Could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add multiple sidebands and their routing pipelines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Option 2 : Use a scheme where map states are maintained in Master and Slave bridges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Map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state updates can be done using special commands sent over normal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layers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In-band messaging scheme has to be dead-lock free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Additional logic to generate and intercept the packets would cost area in bridges.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No internal sidebands required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IN" sz="2000" dirty="0" smtClean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260507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7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Power Disconnect and Auto-Wake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Ability of master or slave at an interface to independently ask for dis-connect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Prevent initiation new request (Fence)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Graceful handling of pending request (Drain)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Define alternate behaviour for request in disconnected state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Configurable feature to generate wake request if new request are received in disconnect state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2763141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Multi-Voltage PM </a:t>
            </a:r>
            <a:r>
              <a:rPr lang="en-IN" sz="2400" dirty="0" smtClean="0"/>
              <a:t>control	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Decouple PM control logic from </a:t>
            </a:r>
            <a:r>
              <a:rPr lang="en-IN" sz="2400" dirty="0" err="1">
                <a:solidFill>
                  <a:schemeClr val="bg1"/>
                </a:solidFill>
                <a:latin typeface="DIN Light"/>
              </a:rPr>
              <a:t>RegBus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Implement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required common PM control logic (used for sequencing and inferred transitions) per power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domain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New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elements dedicated to be used for ASYNC transfer across voltage domains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studio updates e.g.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Define Voltage domains in consistent manner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Account for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async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cross-overs at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v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oltage domain crossing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1580443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46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ORION Low-Power v2 Option </a:t>
            </a:r>
            <a:r>
              <a:rPr lang="en-IN" sz="2400" dirty="0" smtClean="0"/>
              <a:t>1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Fix Slave Disable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Re-organize L1 FSM and implement L2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Provide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signalling interface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Implement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logic to mimic features like power disconnect, auto wake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etc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Find alternate to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RegBus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layer for L1 and L2 programming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Implement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sideband communication that can work across voltage domains for communication among L1 and L2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fsm</a:t>
            </a:r>
            <a:endParaRPr lang="en-US" sz="20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1180317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2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ORION Low-Power v2 Option </a:t>
            </a:r>
            <a:r>
              <a:rPr lang="en-IN" sz="2400" dirty="0" smtClean="0"/>
              <a:t>2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Fix Slave Disable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Implement signalling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Scrub the logic to retain only minimal functions expected from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IP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Remove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SoC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Power Management Unit features from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 IP (isolation control, power enable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etc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Implement small pm controllers for managing state transitions, sequencing, auto-wake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etc</a:t>
            </a:r>
            <a:endParaRPr lang="en-IN" sz="20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Keep state definition simple to be captured by the signal state at interface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Even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pm control can move to gated domain if Auto-Wake is not required (state captured by isolation value)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000" dirty="0" smtClean="0">
                <a:solidFill>
                  <a:schemeClr val="bg1"/>
                </a:solidFill>
                <a:latin typeface="DIN Light"/>
              </a:rPr>
              <a:t>Optionally 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implement L2 sequencer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DIN Light"/>
              </a:rPr>
              <a:t>Provide register based control at higher abstraction level (Power Profile switch, commit/abort operations </a:t>
            </a:r>
            <a:r>
              <a:rPr lang="en-IN" sz="2000" dirty="0" err="1">
                <a:solidFill>
                  <a:schemeClr val="bg1"/>
                </a:solidFill>
                <a:latin typeface="DIN Light"/>
              </a:rPr>
              <a:t>etc</a:t>
            </a:r>
            <a:r>
              <a:rPr lang="en-IN" sz="2000" dirty="0">
                <a:solidFill>
                  <a:schemeClr val="bg1"/>
                </a:solidFill>
                <a:latin typeface="DIN Light"/>
              </a:rPr>
              <a:t>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222533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247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758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405785"/>
              </p:ext>
            </p:extLst>
          </p:nvPr>
        </p:nvGraphicFramePr>
        <p:xfrm>
          <a:off x="278990" y="3108960"/>
          <a:ext cx="43836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cap="small" baseline="0" dirty="0" smtClean="0">
                          <a:solidFill>
                            <a:srgbClr val="FFC000"/>
                          </a:solidFill>
                          <a:latin typeface="DIN Light"/>
                        </a:rPr>
                        <a:t>Agenda</a:t>
                      </a:r>
                      <a:endParaRPr lang="en-US" sz="3600" b="0" cap="small" baseline="0" dirty="0">
                        <a:solidFill>
                          <a:srgbClr val="FFC000"/>
                        </a:solidFill>
                        <a:latin typeface="DIN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777352"/>
              </p:ext>
            </p:extLst>
          </p:nvPr>
        </p:nvGraphicFramePr>
        <p:xfrm>
          <a:off x="5259671" y="678735"/>
          <a:ext cx="6227806" cy="136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806"/>
              </a:tblGrid>
              <a:tr h="68183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b="0" dirty="0" smtClean="0">
                          <a:solidFill>
                            <a:srgbClr val="FFC000"/>
                          </a:solidFill>
                          <a:latin typeface="DIN Light"/>
                        </a:rPr>
                        <a:t>Limitations of current scheme</a:t>
                      </a:r>
                      <a:endParaRPr lang="en-US" sz="2400" b="0" dirty="0">
                        <a:solidFill>
                          <a:srgbClr val="FFC000"/>
                        </a:solidFill>
                        <a:latin typeface="DIN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183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DIN Light"/>
                        </a:rPr>
                        <a:t>v2</a:t>
                      </a:r>
                      <a:r>
                        <a:rPr lang="en-US" sz="2400" b="0" baseline="0" dirty="0" smtClean="0">
                          <a:solidFill>
                            <a:schemeClr val="bg1"/>
                          </a:solidFill>
                          <a:latin typeface="DIN Light"/>
                        </a:rPr>
                        <a:t> scheme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DIN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3545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38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Limitations of current </a:t>
            </a:r>
            <a:r>
              <a:rPr lang="en-IN" sz="2400" dirty="0" smtClean="0"/>
              <a:t>low power </a:t>
            </a:r>
            <a:r>
              <a:rPr lang="en-IN" sz="2400" dirty="0"/>
              <a:t>solution</a:t>
            </a:r>
            <a:endParaRPr lang="en-US" sz="2400" dirty="0">
              <a:latin typeface="DIN Ligh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Multi-Voltage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is not supported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Implementation challenges (P&amp;R and synthesis)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Power Management(PM) control is register access only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PM register access is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RegBus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based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Slave disable (fence and drain at masters) is internally address range register based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299277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4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Blocks/impediments for Multi </a:t>
            </a:r>
            <a:r>
              <a:rPr lang="en-IN" sz="2400" dirty="0"/>
              <a:t>Voltage Support</a:t>
            </a:r>
            <a:endParaRPr lang="en-US" sz="2400" dirty="0">
              <a:latin typeface="DIN Ligh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	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RegBus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assumes/requires 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Single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Clock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Single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Power Domain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Single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Voltage Domain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	PM control (including L1 FSM)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sits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in </a:t>
            </a:r>
            <a:r>
              <a:rPr lang="en-IN" sz="2400" dirty="0" err="1">
                <a:solidFill>
                  <a:schemeClr val="bg1"/>
                </a:solidFill>
                <a:latin typeface="DIN Light"/>
              </a:rPr>
              <a:t>R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egBus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power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domain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	Clock domain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definitions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All elements at given node are constrained to same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noc-clk</a:t>
            </a:r>
            <a:endParaRPr lang="en-IN" sz="2400" dirty="0" smtClean="0">
              <a:solidFill>
                <a:schemeClr val="bg1"/>
              </a:solidFill>
              <a:latin typeface="DIN Ligh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RegBus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ring assumes single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400" dirty="0" err="1">
                <a:solidFill>
                  <a:schemeClr val="bg1"/>
                </a:solidFill>
                <a:latin typeface="DIN Light"/>
              </a:rPr>
              <a:t>-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clk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for complete ring at the node</a:t>
            </a:r>
          </a:p>
          <a:p>
            <a:pPr lvl="1"/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95787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Implementation Challenges </a:t>
            </a:r>
            <a:r>
              <a:rPr lang="en-IN" sz="2400" dirty="0" smtClean="0"/>
              <a:t>(Synthesis </a:t>
            </a:r>
            <a:r>
              <a:rPr lang="en-IN" sz="2400" dirty="0"/>
              <a:t>and </a:t>
            </a:r>
            <a:r>
              <a:rPr lang="en-IN" sz="2400" dirty="0" smtClean="0"/>
              <a:t>P&amp;R)</a:t>
            </a:r>
            <a:endParaRPr lang="en-US" sz="2400" dirty="0">
              <a:latin typeface="DIN Light"/>
            </a:endParaRP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Current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scheme assumes un-gated active logic in power gated partitions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Need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custom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cells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Or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need power delivery design flow to create exceptions in voltage islands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Issues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with 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Isolation-cell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placement at hierarchical synthesis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Issues with DFT insertion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Missing Isolation-cells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64762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891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 smtClean="0"/>
              <a:t>PM control </a:t>
            </a:r>
            <a:r>
              <a:rPr lang="en-IN" sz="2400" dirty="0"/>
              <a:t>is </a:t>
            </a:r>
            <a:r>
              <a:rPr lang="en-IN" sz="2400" dirty="0" smtClean="0"/>
              <a:t>register based and </a:t>
            </a:r>
            <a:r>
              <a:rPr lang="en-IN" sz="2400" dirty="0" err="1" smtClean="0"/>
              <a:t>RegBus</a:t>
            </a:r>
            <a:r>
              <a:rPr lang="en-IN" sz="2400" dirty="0" smtClean="0"/>
              <a:t> </a:t>
            </a:r>
            <a:r>
              <a:rPr lang="en-IN" sz="2400" dirty="0"/>
              <a:t>based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Slow 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Expensive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Serial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Assumes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AON available throughout the chip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Assumes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at-least one CPU core and associated sub-system always up before waking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NoC</a:t>
            </a: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 elements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166934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8983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41366"/>
              </p:ext>
            </p:extLst>
          </p:nvPr>
        </p:nvGraphicFramePr>
        <p:xfrm>
          <a:off x="278990" y="3108960"/>
          <a:ext cx="4383626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362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600" b="0" cap="small" baseline="0" dirty="0" smtClean="0">
                          <a:solidFill>
                            <a:srgbClr val="FFC000"/>
                          </a:solidFill>
                          <a:latin typeface="DIN Light"/>
                        </a:rPr>
                        <a:t>Agenda</a:t>
                      </a:r>
                      <a:endParaRPr lang="en-US" sz="3600" b="0" cap="small" baseline="0" dirty="0">
                        <a:solidFill>
                          <a:srgbClr val="FFC000"/>
                        </a:solidFill>
                        <a:latin typeface="DIN Ligh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571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3598"/>
              </p:ext>
            </p:extLst>
          </p:nvPr>
        </p:nvGraphicFramePr>
        <p:xfrm>
          <a:off x="5259671" y="678735"/>
          <a:ext cx="6227806" cy="1363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7806"/>
              </a:tblGrid>
              <a:tr h="68183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b="0" dirty="0" smtClean="0">
                          <a:solidFill>
                            <a:schemeClr val="bg1"/>
                          </a:solidFill>
                          <a:latin typeface="DIN Light"/>
                        </a:rPr>
                        <a:t>Limitations of current scheme</a:t>
                      </a:r>
                      <a:endParaRPr lang="en-US" sz="2400" b="0" dirty="0">
                        <a:solidFill>
                          <a:schemeClr val="bg1"/>
                        </a:solidFill>
                        <a:latin typeface="DIN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68183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2400" b="0" dirty="0" smtClean="0">
                          <a:solidFill>
                            <a:srgbClr val="FFC000"/>
                          </a:solidFill>
                          <a:latin typeface="DIN Light"/>
                        </a:rPr>
                        <a:t>v2</a:t>
                      </a:r>
                      <a:r>
                        <a:rPr lang="en-US" sz="2400" b="0" baseline="0" dirty="0" smtClean="0">
                          <a:solidFill>
                            <a:srgbClr val="FFC000"/>
                          </a:solidFill>
                          <a:latin typeface="DIN Light"/>
                        </a:rPr>
                        <a:t> scheme</a:t>
                      </a:r>
                      <a:endParaRPr lang="en-US" sz="2400" b="0" dirty="0">
                        <a:solidFill>
                          <a:srgbClr val="FFC000"/>
                        </a:solidFill>
                        <a:latin typeface="DIN Light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91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0007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Features to be </a:t>
            </a:r>
            <a:r>
              <a:rPr lang="en-IN" sz="2400" dirty="0" smtClean="0"/>
              <a:t>fixed/implemented in v2 scheme</a:t>
            </a:r>
            <a:endParaRPr lang="en-IN" sz="2400" dirty="0"/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Implement industry compatible feature set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Signalling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PM control independent of </a:t>
            </a:r>
            <a:r>
              <a:rPr lang="en-IN" sz="2400" dirty="0" err="1" smtClean="0">
                <a:solidFill>
                  <a:schemeClr val="bg1"/>
                </a:solidFill>
                <a:latin typeface="DIN Light"/>
              </a:rPr>
              <a:t>RegBus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Slave Disable without </a:t>
            </a:r>
            <a:r>
              <a:rPr lang="en-IN" sz="2400" dirty="0" err="1">
                <a:solidFill>
                  <a:schemeClr val="bg1"/>
                </a:solidFill>
                <a:latin typeface="DIN Light"/>
              </a:rPr>
              <a:t>RegBus</a:t>
            </a:r>
            <a:endParaRPr lang="en-IN" sz="2400" dirty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Multi-Voltage PM 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control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737787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7960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3"/>
          <p:cNvSpPr/>
          <p:nvPr/>
        </p:nvSpPr>
        <p:spPr bwMode="auto">
          <a:xfrm>
            <a:off x="0" y="983411"/>
            <a:ext cx="12191999" cy="5046453"/>
          </a:xfrm>
          <a:prstGeom prst="rect">
            <a:avLst/>
          </a:prstGeom>
          <a:gradFill flip="none" rotWithShape="1">
            <a:gsLst>
              <a:gs pos="0">
                <a:srgbClr val="0857AA"/>
              </a:gs>
              <a:gs pos="100000">
                <a:srgbClr val="09213B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800100" lvl="1" indent="-342900" algn="just">
              <a:buFont typeface="Wingdings" panose="05000000000000000000" pitchFamily="2" charset="2"/>
              <a:buChar char="Ø"/>
            </a:pPr>
            <a:endParaRPr lang="en-US" sz="2000" dirty="0">
              <a:solidFill>
                <a:schemeClr val="bg1"/>
              </a:solidFill>
              <a:latin typeface="DIN" pitchFamily="50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2400" dirty="0"/>
              <a:t>Industry compatible feature set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1157" y="995200"/>
            <a:ext cx="11119449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IDLE </a:t>
            </a:r>
            <a:r>
              <a:rPr lang="en-IN" sz="2400" dirty="0" err="1">
                <a:solidFill>
                  <a:schemeClr val="bg1"/>
                </a:solidFill>
                <a:latin typeface="DIN Light"/>
              </a:rPr>
              <a:t>req</a:t>
            </a:r>
            <a:r>
              <a:rPr lang="en-IN" sz="2400" dirty="0">
                <a:solidFill>
                  <a:schemeClr val="bg1"/>
                </a:solidFill>
                <a:latin typeface="DIN Light"/>
              </a:rPr>
              <a:t>/ready based signalling interface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Key features like Power Disconnect, Wake on demand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Clock active signalling and root level clock gating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Multi-Voltage support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bg1"/>
                </a:solidFill>
                <a:latin typeface="DIN Light"/>
              </a:rPr>
              <a:t>DVFS </a:t>
            </a:r>
            <a:endParaRPr lang="en-IN" sz="2400" dirty="0" smtClean="0">
              <a:solidFill>
                <a:schemeClr val="bg1"/>
              </a:solidFill>
              <a:latin typeface="DIN Light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IN" sz="2400" dirty="0" smtClean="0">
                <a:solidFill>
                  <a:schemeClr val="bg1"/>
                </a:solidFill>
                <a:latin typeface="DIN Light"/>
              </a:rPr>
              <a:t>IP vendors are not bundling PMC in their LP solutions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bg1"/>
              </a:solidFill>
              <a:latin typeface="DIN Light"/>
            </a:endParaRPr>
          </a:p>
        </p:txBody>
      </p:sp>
    </p:spTree>
    <p:extLst>
      <p:ext uri="{BB962C8B-B14F-4D97-AF65-F5344CB8AC3E}">
        <p14:creationId xmlns:p14="http://schemas.microsoft.com/office/powerpoint/2010/main" val="3199565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2"/>
  <p:tag name="MMPROD_UIDATA" val="&lt;database version=&quot;9.0&quot;&gt;&lt;object type=&quot;1&quot; unique_id=&quot;10001&quot;&gt;&lt;object type=&quot;2&quot; unique_id=&quot;42456&quot;&gt;&lt;object type=&quot;3&quot; unique_id=&quot;52255&quot;&gt;&lt;property id=&quot;20148&quot; value=&quot;5&quot;/&gt;&lt;property id=&quot;20300&quot; value=&quot;Slide 1 - &amp;quot;NetSpeed Systems Executive Summary&amp;quot;&quot;/&gt;&lt;property id=&quot;20307&quot; value=&quot;256&quot;/&gt;&lt;/object&gt;&lt;object type=&quot;3&quot; unique_id=&quot;129440&quot;&gt;&lt;property id=&quot;20148&quot; value=&quot;5&quot;/&gt;&lt;property id=&quot;20300&quot; value=&quot;Slide 2 - &amp;quot;NetSpeed Systems Company Overview&amp;quot;&quot;/&gt;&lt;property id=&quot;20307&quot; value=&quot;266&quot;/&gt;&lt;/object&gt;&lt;object type=&quot;3&quot; unique_id=&quot;129441&quot;&gt;&lt;property id=&quot;20148&quot; value=&quot;5&quot;/&gt;&lt;property id=&quot;20300&quot; value=&quot;Slide 3 - &amp;quot;NetSpeed: Next Step In Evolution of Interconnects&amp;quot;&quot;/&gt;&lt;property id=&quot;20307&quot; value=&quot;267&quot;/&gt;&lt;/object&gt;&lt;object type=&quot;3&quot; unique_id=&quot;129735&quot;&gt;&lt;property id=&quot;20148&quot; value=&quot;5&quot;/&gt;&lt;property id=&quot;20300&quot; value=&quot;Slide 5 - &amp;quot;Product Overview: Scalable, Coherent, NoC IP&amp;quot;&quot;/&gt;&lt;property id=&quot;20307&quot; value=&quot;272&quot;/&gt;&lt;/object&gt;&lt;object type=&quot;3&quot; unique_id=&quot;129904&quot;&gt;&lt;property id=&quot;20148&quot; value=&quot;5&quot;/&gt;&lt;property id=&quot;20300&quot; value=&quot;Slide 8 - &amp;quot;50% Shorter Design Cycles&amp;quot;&quot;/&gt;&lt;property id=&quot;20307&quot; value=&quot;273&quot;/&gt;&lt;/object&gt;&lt;object type=&quot;3&quot; unique_id=&quot;129905&quot;&gt;&lt;property id=&quot;20148&quot; value=&quot;5&quot;/&gt;&lt;property id=&quot;20300&quot; value=&quot;Slide 9 - &amp;quot;High Performance, Coherent NoC&amp;quot;&quot;/&gt;&lt;property id=&quot;20307&quot; value=&quot;274&quot;/&gt;&lt;/object&gt;&lt;object type=&quot;3&quot; unique_id=&quot;129906&quot;&gt;&lt;property id=&quot;20148&quot; value=&quot;5&quot;/&gt;&lt;property id=&quot;20300&quot; value=&quot;Slide 10 - &amp;quot;Advanced Features To Enable Low Power Design&amp;quot;&quot;/&gt;&lt;property id=&quot;20307&quot; value=&quot;275&quot;/&gt;&lt;/object&gt;&lt;object type=&quot;3&quot; unique_id=&quot;130053&quot;&gt;&lt;property id=&quot;20148&quot; value=&quot;5&quot;/&gt;&lt;property id=&quot;20300&quot; value=&quot;Slide 11 - &amp;quot;Summary&amp;quot;&quot;/&gt;&lt;property id=&quot;20307&quot; value=&quot;281&quot;/&gt;&lt;/object&gt;&lt;object type=&quot;3&quot; unique_id=&quot;130142&quot;&gt;&lt;property id=&quot;20148&quot; value=&quot;5&quot;/&gt;&lt;property id=&quot;20300&quot; value=&quot;Slide 7 - &amp;quot;Product Benefits: NetSpeed Value Proposition&amp;quot;&quot;/&gt;&lt;property id=&quot;20307&quot; value=&quot;283&quot;/&gt;&lt;/object&gt;&lt;object type=&quot;3&quot; unique_id=&quot;130240&quot;&gt;&lt;property id=&quot;20148&quot; value=&quot;5&quot;/&gt;&lt;property id=&quot;20300&quot; value=&quot;Slide 6 - &amp;quot;On-Chip Interconnect Solutions Comparison&amp;quot;&quot;/&gt;&lt;property id=&quot;20307&quot; value=&quot;284&quot;/&gt;&lt;/object&gt;&lt;object type=&quot;3&quot; unique_id=&quot;130411&quot;&gt;&lt;property id=&quot;20148&quot; value=&quot;5&quot;/&gt;&lt;property id=&quot;20300&quot; value=&quot;Slide 4 - &amp;quot;Ushering a Paradigm Shift in Interconnect Design&amp;quot;&quot;/&gt;&lt;property id=&quot;20307&quot; value=&quot;285&quot;/&gt;&lt;/object&gt;&lt;/object&gt;&lt;object type=&quot;8&quot; unique_id=&quot;42462&quot;&gt;&lt;/object&gt;&lt;/object&gt;&lt;/database&gt;"/>
  <p:tag name="SECTOMILLISECCONVERTED" val="1"/>
  <p:tag name="THINKCELLUNDODONOTDELETE" val="0"/>
  <p:tag name="THINKCELLPRESENTATIONDONOTDELETE" val="&lt;?xml version=&quot;1.0&quot; encoding=&quot;UTF-16&quot; standalone=&quot;yes&quot;?&gt;&#10;&lt;root reqver=&quot;21047&quot;&gt;&lt;version val=&quot;23227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/m_precDefaultPercent&gt;&lt;m_precDefaultDate&gt;&lt;m_bNumberIsYear val=&quot;0&quot;/&gt;&lt;m_strFormatTime&gt;%#m/%#d/%Y&lt;/m_strFormatTime&gt;&lt;/m_precDefaultDate&gt;&lt;m_precDefaultYear&gt;&lt;m_bNumberIsYear val=&quot;0&quot;/&gt;&lt;m_strFormatTime&gt;%Y&lt;/m_strFormatTime&gt;&lt;/m_precDefaultYear&gt;&lt;m_precDefaultQuarter&gt;&lt;m_bNumberIsYear val=&quot;0&quot;/&gt;&lt;m_strFormatTime&gt;Q%5&lt;/m_strFormatTime&gt;&lt;/m_precDefaultQuarter&gt;&lt;m_precDefaultMonth&gt;&lt;m_bNumberIsYear val=&quot;0&quot;/&gt;&lt;m_strFormatTime&gt;%1&lt;/m_strFormatTime&gt;&lt;/m_precDefaultMonth&gt;&lt;m_precDefaultWeek&gt;&lt;m_bNumberIsYear val=&quot;0&quot;/&gt;&lt;m_strFormatTime&gt;%d.&lt;/m_strFormatTime&gt;&lt;/m_precDefaultWeek&gt;&lt;m_precDefaultDay&gt;&lt;m_bNumberIsYear val=&quot;0&quot;/&gt;&lt;m_strFormatTime&gt;%#d&lt;/m_strFormatTime&gt;&lt;/m_precDefaultDay&gt;&lt;m_mruColor&gt;&lt;m_vecMRU length=&quot;5&quot;&gt;&lt;elem m_fUsage=&quot;2.77254417167100090000E+000&quot;&gt;&lt;m_msothmcolidx val=&quot;0&quot;/&gt;&lt;m_rgb r=&quot;3c&quot; g=&quot;46&quot; b=&quot;4d&quot;/&gt;&lt;m_ppcolschidx tagver0=&quot;23004&quot; tagname0=&quot;m_ppcolschidxUNRECOGNIZED&quot; val=&quot;0&quot;/&gt;&lt;m_nBrightness val=&quot;0&quot;/&gt;&lt;/elem&gt;&lt;elem m_fUsage=&quot;2.62900000000000000000E+000&quot;&gt;&lt;m_msothmcolidx val=&quot;0&quot;/&gt;&lt;m_rgb r=&quot;77&quot; g=&quot;93&quot; b=&quot;3c&quot;/&gt;&lt;m_ppcolschidx tagver0=&quot;23004&quot; tagname0=&quot;m_ppcolschidxUNRECOGNIZED&quot; val=&quot;0&quot;/&gt;&lt;m_nBrightness val=&quot;0&quot;/&gt;&lt;/elem&gt;&lt;elem m_fUsage=&quot;8.10000000000000050000E-001&quot;&gt;&lt;m_msothmcolidx val=&quot;0&quot;/&gt;&lt;m_rgb r=&quot;9b&quot; g=&quot;bb&quot; b=&quot;59&quot;/&gt;&lt;m_ppcolschidx tagver0=&quot;23004&quot; tagname0=&quot;m_ppcolschidxUNRECOGNIZED&quot; val=&quot;0&quot;/&gt;&lt;m_nBrightness val=&quot;0&quot;/&gt;&lt;/elem&gt;&lt;elem m_fUsage=&quot;6.56100000000000130000E-001&quot;&gt;&lt;m_msothmcolidx val=&quot;0&quot;/&gt;&lt;m_rgb r=&quot;ed&quot; g=&quot;8f&quot; b=&quot;12&quot;/&gt;&lt;m_ppcolschidx tagver0=&quot;23004&quot; tagname0=&quot;m_ppcolschidxUNRECOGNIZED&quot; val=&quot;0&quot;/&gt;&lt;m_nBrightness val=&quot;0&quot;/&gt;&lt;/elem&gt;&lt;elem m_fUsage=&quot;5.90490000000000180000E-001&quot;&gt;&lt;m_msothmcolidx val=&quot;0&quot;/&gt;&lt;m_rgb r=&quot;ff&quot; g=&quot;b6&quot; b=&quot;0&quot;/&gt;&lt;m_ppcolschidx tagver0=&quot;23004&quot; tagname0=&quot;m_ppcolschidxUNRECOGNIZED&quot; val=&quot;0&quot;/&gt;&lt;m_nBrightness val=&quot;0&quot;/&gt;&lt;/elem&gt;&lt;/m_vecMRU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DER" val="1"/>
  <p:tag name="MULTI-LINE" val="false"/>
  <p:tag name="TEXT" val="Action Title:"/>
  <p:tag name="FILL" val="true"/>
  <p:tag name="OPTIONAL" val="false"/>
  <p:tag name="NAME" val="Title1"/>
  <p:tag name="HEIGHT" val="1"/>
  <p:tag name="INDENTED" val="false"/>
  <p:tag name="CAPTION HEIGHT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effectLst/>
      </a:spPr>
      <a:bodyPr rtlCol="0" anchor="ctr"/>
      <a:lstStyle>
        <a:defPPr algn="ctr">
          <a:defRPr dirty="0" err="1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>
        <a:spAutoFit/>
      </a:bodyPr>
      <a:lstStyle>
        <a:defPPr>
          <a:defRPr sz="1800" b="1" dirty="0">
            <a:cs typeface="Arial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etSpeed-Template" id="{130F1D69-3A6E-4A55-B981-5513596D9C08}" vid="{8DF30442-800D-46B0-9C9A-4126DC4A4FE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15527</TotalTime>
  <Words>731</Words>
  <Application>Microsoft Office PowerPoint</Application>
  <PresentationFormat>Widescreen</PresentationFormat>
  <Paragraphs>110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DIN</vt:lpstr>
      <vt:lpstr>DIN Light</vt:lpstr>
      <vt:lpstr>Trebuchet MS</vt:lpstr>
      <vt:lpstr>Wingdings</vt:lpstr>
      <vt:lpstr>blank</vt:lpstr>
      <vt:lpstr>think-cell Slide</vt:lpstr>
      <vt:lpstr>NetSpeed Orion Low Power (v2) LP Arch. Review and Future Direction</vt:lpstr>
      <vt:lpstr>PowerPoint Presentation</vt:lpstr>
      <vt:lpstr>Limitations of current low power solution</vt:lpstr>
      <vt:lpstr>Blocks/impediments for Multi Voltage Support</vt:lpstr>
      <vt:lpstr>Implementation Challenges (Synthesis and P&amp;R)</vt:lpstr>
      <vt:lpstr>PM control is register based and RegBus based</vt:lpstr>
      <vt:lpstr>PowerPoint Presentation</vt:lpstr>
      <vt:lpstr>Features to be fixed/implemented in v2 scheme</vt:lpstr>
      <vt:lpstr>Industry compatible feature set</vt:lpstr>
      <vt:lpstr>Signalling interface</vt:lpstr>
      <vt:lpstr>Slave Disable (Without RegBus)</vt:lpstr>
      <vt:lpstr>Power Disconnect and Auto-Wake</vt:lpstr>
      <vt:lpstr>Multi-Voltage PM control </vt:lpstr>
      <vt:lpstr>ORION Low-Power v2 Option 1</vt:lpstr>
      <vt:lpstr>ORION Low-Power v2 Option 2</vt:lpstr>
      <vt:lpstr>PowerPoint Presentation</vt:lpstr>
    </vt:vector>
  </TitlesOfParts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NetSpeed Systems Corporate Overview</dc:title>
  <dc:creator>anush</dc:creator>
  <cp:lastModifiedBy>Rimu Kaushal</cp:lastModifiedBy>
  <cp:revision>712</cp:revision>
  <cp:lastPrinted>2014-02-18T22:44:09Z</cp:lastPrinted>
  <dcterms:created xsi:type="dcterms:W3CDTF">2014-06-19T21:53:40Z</dcterms:created>
  <dcterms:modified xsi:type="dcterms:W3CDTF">2015-01-23T17:30:07Z</dcterms:modified>
</cp:coreProperties>
</file>