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3" r:id="rId3"/>
  </p:sldMasterIdLst>
  <p:notesMasterIdLst>
    <p:notesMasterId r:id="rId16"/>
  </p:notesMasterIdLst>
  <p:handoutMasterIdLst>
    <p:handoutMasterId r:id="rId17"/>
  </p:handoutMasterIdLst>
  <p:sldIdLst>
    <p:sldId id="272" r:id="rId4"/>
    <p:sldId id="422" r:id="rId5"/>
    <p:sldId id="423" r:id="rId6"/>
    <p:sldId id="418" r:id="rId7"/>
    <p:sldId id="420" r:id="rId8"/>
    <p:sldId id="421" r:id="rId9"/>
    <p:sldId id="411" r:id="rId10"/>
    <p:sldId id="424" r:id="rId11"/>
    <p:sldId id="396" r:id="rId12"/>
    <p:sldId id="378" r:id="rId13"/>
    <p:sldId id="375" r:id="rId14"/>
    <p:sldId id="377" r:id="rId15"/>
  </p:sldIdLst>
  <p:sldSz cx="12192000" cy="6858000"/>
  <p:notesSz cx="7077075" cy="936307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3C464D"/>
    <a:srgbClr val="000000"/>
    <a:srgbClr val="DCE6F2"/>
    <a:srgbClr val="1C75BC"/>
    <a:srgbClr val="F2DCDB"/>
    <a:srgbClr val="FAFAFA"/>
    <a:srgbClr val="F4F4F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263" autoAdjust="0"/>
  </p:normalViewPr>
  <p:slideViewPr>
    <p:cSldViewPr snapToGrid="0" showGuides="1">
      <p:cViewPr varScale="1">
        <p:scale>
          <a:sx n="91" d="100"/>
          <a:sy n="91" d="100"/>
        </p:scale>
        <p:origin x="222" y="96"/>
      </p:cViewPr>
      <p:guideLst>
        <p:guide orient="horz"/>
        <p:guide pos="74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-9618"/>
    </p:cViewPr>
  </p:sorterViewPr>
  <p:notesViewPr>
    <p:cSldViewPr snapToGrid="0" snapToObjects="1">
      <p:cViewPr varScale="1">
        <p:scale>
          <a:sx n="86" d="100"/>
          <a:sy n="86" d="100"/>
        </p:scale>
        <p:origin x="2736" y="10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FC3B-36CC-4CDC-8A46-2795520AC7EC}" type="datetimeFigureOut">
              <a:rPr lang="en-US" smtClean="0"/>
              <a:t>8/8/2015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295C-E482-4161-9DF6-7A07F6DA5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942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18AE905A-3C31-4ECB-87DB-AAFEFFFC3D1D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32" y="4448185"/>
            <a:ext cx="5661013" cy="4213223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942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B6F2037F-F5EE-442C-8D03-21453C2DE2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4.xml"/><Relationship Id="rId7" Type="http://schemas.openxmlformats.org/officeDocument/2006/relationships/image" Target="../media/image3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3.xml"/><Relationship Id="rId7" Type="http://schemas.microsoft.com/office/2007/relationships/hdphoto" Target="../media/hdphoto1.wdp"/><Relationship Id="rId2" Type="http://schemas.openxmlformats.org/officeDocument/2006/relationships/tags" Target="../tags/tag4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3400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1625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8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83438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8" y="6078957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497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4893589" y="6032336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62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893588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37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0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3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srgbClr val="3C464D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 bwMode="auto">
          <a:xfrm>
            <a:off x="4065797" y="6052842"/>
            <a:ext cx="40604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FOR</a:t>
            </a:r>
            <a:r>
              <a:rPr lang="en-US" sz="2400" b="1" u="sng" baseline="0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 </a:t>
            </a:r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PINECONE USE ONLY </a:t>
            </a:r>
            <a:endParaRPr lang="en-US" sz="2400" b="1" u="sng" dirty="0">
              <a:solidFill>
                <a:schemeClr val="bg1"/>
              </a:solidFill>
              <a:latin typeface="DIN Light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85735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893590" y="6032336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5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065796" y="6052842"/>
            <a:ext cx="40604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FOR</a:t>
            </a:r>
            <a:r>
              <a:rPr lang="en-US" sz="2400" b="1" u="sng" baseline="0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 </a:t>
            </a:r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PINECONE USE ONLY </a:t>
            </a:r>
            <a:endParaRPr lang="en-US" sz="2400" b="1" u="sng" dirty="0">
              <a:solidFill>
                <a:schemeClr val="bg1"/>
              </a:solidFill>
              <a:latin typeface="DIN Light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93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7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99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02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2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7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9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srgbClr val="3C464D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8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29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52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86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4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50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4893586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361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67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3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rgbClr val="3C464D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3854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 bwMode="auto">
          <a:xfrm>
            <a:off x="4893587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37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7510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4893587" y="6052842"/>
            <a:ext cx="2404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3181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4850306" y="6092277"/>
            <a:ext cx="2491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  <a:latin typeface="DIN Light" pitchFamily="50" charset="0"/>
                <a:cs typeface="Arial" charset="0"/>
              </a:rPr>
              <a:t>CONFIDENTIAL</a:t>
            </a:r>
            <a:endParaRPr lang="en-US" sz="2400" b="1" u="sng" dirty="0">
              <a:solidFill>
                <a:schemeClr val="bg1"/>
              </a:solidFill>
              <a:latin typeface="DIN Light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4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32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2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3525958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2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7" r:id="rId3"/>
    <p:sldLayoutId id="2147483668" r:id="rId4"/>
    <p:sldLayoutId id="2147483671" r:id="rId5"/>
    <p:sldLayoutId id="2147483672" r:id="rId6"/>
    <p:sldLayoutId id="2147483676" r:id="rId7"/>
    <p:sldLayoutId id="2147483667" r:id="rId8"/>
    <p:sldLayoutId id="2147483673" r:id="rId9"/>
    <p:sldLayoutId id="2147483675" r:id="rId10"/>
    <p:sldLayoutId id="2147483674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6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8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806" y="2392087"/>
            <a:ext cx="5502111" cy="886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NetSpeed</a:t>
            </a:r>
            <a:r>
              <a:rPr lang="en-US" sz="2800" dirty="0" smtClean="0"/>
              <a:t> Orion Low Power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C000"/>
                </a:solidFill>
              </a:rPr>
              <a:t>Product Overview Meeting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20,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717059" y="691978"/>
            <a:ext cx="6071287" cy="53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4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A Simple </a:t>
            </a:r>
            <a:r>
              <a:rPr lang="en-US" dirty="0" err="1" smtClean="0"/>
              <a:t>NoC</a:t>
            </a:r>
            <a:r>
              <a:rPr lang="en-US" dirty="0" smtClean="0"/>
              <a:t> with Power Management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859344" y="5542384"/>
            <a:ext cx="39707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cs typeface="Arial" charset="0"/>
              </a:rPr>
              <a:t>Simple 1 Master and 2 Slave </a:t>
            </a:r>
            <a:r>
              <a:rPr lang="en-US" sz="1800" b="1" dirty="0" err="1" smtClean="0">
                <a:solidFill>
                  <a:schemeClr val="bg1"/>
                </a:solidFill>
                <a:cs typeface="Arial" charset="0"/>
              </a:rPr>
              <a:t>Config</a:t>
            </a:r>
            <a:endParaRPr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3108642" y="1533525"/>
            <a:ext cx="5974716" cy="3790950"/>
            <a:chOff x="0" y="-1008485"/>
            <a:chExt cx="5973082" cy="3786582"/>
          </a:xfrm>
        </p:grpSpPr>
        <p:grpSp>
          <p:nvGrpSpPr>
            <p:cNvPr id="160" name="Group 159"/>
            <p:cNvGrpSpPr/>
            <p:nvPr/>
          </p:nvGrpSpPr>
          <p:grpSpPr>
            <a:xfrm>
              <a:off x="0" y="-1008485"/>
              <a:ext cx="5973082" cy="3786582"/>
              <a:chOff x="0" y="-1008485"/>
              <a:chExt cx="5973082" cy="3786582"/>
            </a:xfrm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975090" y="-1008485"/>
                <a:ext cx="4004952" cy="3786582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1409700" y="601980"/>
                <a:ext cx="715150" cy="948038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4" name="Straight Arrow Connector 198"/>
              <p:cNvCxnSpPr>
                <a:cxnSpLocks noChangeShapeType="1"/>
              </p:cNvCxnSpPr>
              <p:nvPr/>
            </p:nvCxnSpPr>
            <p:spPr bwMode="auto">
              <a:xfrm rot="16200000" flipH="1">
                <a:off x="3093720" y="822960"/>
                <a:ext cx="569214" cy="1644901"/>
              </a:xfrm>
              <a:prstGeom prst="bentConnector2">
                <a:avLst/>
              </a:prstGeom>
              <a:noFill/>
              <a:ln w="3175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olid"/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>
                <a:off x="3764280" y="198120"/>
                <a:ext cx="2208802" cy="1070618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  <a:lumOff val="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>
                <a:off x="1051171" y="76112"/>
                <a:ext cx="2804947" cy="257830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>
                <a:off x="0" y="518160"/>
                <a:ext cx="817885" cy="1127344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6">
                    <a:lumMod val="75000"/>
                    <a:lumOff val="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183380" y="411480"/>
                <a:ext cx="500548" cy="6637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>
                    <a:lumMod val="50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9" name="TextBox 29"/>
              <p:cNvSpPr txBox="1">
                <a:spLocks noChangeArrowheads="1"/>
              </p:cNvSpPr>
              <p:nvPr/>
            </p:nvSpPr>
            <p:spPr bwMode="auto">
              <a:xfrm>
                <a:off x="4580709" y="175295"/>
                <a:ext cx="581660" cy="34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98480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PD1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5113020" y="411480"/>
                <a:ext cx="500548" cy="66375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>
                    <a:lumMod val="50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1" name="TextBox 28"/>
              <p:cNvSpPr txBox="1">
                <a:spLocks noChangeArrowheads="1"/>
              </p:cNvSpPr>
              <p:nvPr/>
            </p:nvSpPr>
            <p:spPr bwMode="auto">
              <a:xfrm>
                <a:off x="1821180" y="350520"/>
                <a:ext cx="622300" cy="34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548DD4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PD0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160020" y="701040"/>
                <a:ext cx="510250" cy="743956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>
                    <a:lumMod val="75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2339340" y="792480"/>
                <a:ext cx="429204" cy="56856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74" name="Straight Arrow Connector 198"/>
              <p:cNvCxnSpPr>
                <a:cxnSpLocks noChangeShapeType="1"/>
              </p:cNvCxnSpPr>
              <p:nvPr/>
            </p:nvCxnSpPr>
            <p:spPr bwMode="auto">
              <a:xfrm flipV="1">
                <a:off x="2766060" y="746760"/>
                <a:ext cx="1420026" cy="331878"/>
              </a:xfrm>
              <a:prstGeom prst="bentConnector3">
                <a:avLst>
                  <a:gd name="adj1" fmla="val 50000"/>
                </a:avLst>
              </a:prstGeom>
              <a:noFill/>
              <a:ln w="3175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olid"/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Straight Arrow Connector 174"/>
              <p:cNvCxnSpPr>
                <a:cxnSpLocks noChangeShapeType="1"/>
              </p:cNvCxnSpPr>
              <p:nvPr/>
            </p:nvCxnSpPr>
            <p:spPr bwMode="auto">
              <a:xfrm>
                <a:off x="670560" y="1074420"/>
                <a:ext cx="737980" cy="1304"/>
              </a:xfrm>
              <a:prstGeom prst="straightConnector1">
                <a:avLst/>
              </a:prstGeom>
              <a:noFill/>
              <a:ln w="3175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6" name="Oval 175"/>
              <p:cNvSpPr>
                <a:spLocks noChangeArrowheads="1"/>
              </p:cNvSpPr>
              <p:nvPr/>
            </p:nvSpPr>
            <p:spPr bwMode="auto">
              <a:xfrm>
                <a:off x="3947160" y="1379220"/>
                <a:ext cx="977695" cy="1017152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3">
                    <a:lumMod val="75000"/>
                    <a:lumOff val="0"/>
                  </a:scheme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7" name="TextBox 65"/>
              <p:cNvSpPr txBox="1">
                <a:spLocks noChangeArrowheads="1"/>
              </p:cNvSpPr>
              <p:nvPr/>
            </p:nvSpPr>
            <p:spPr bwMode="auto">
              <a:xfrm>
                <a:off x="320040" y="213360"/>
                <a:ext cx="622688" cy="350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E36C0A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PD4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8" name="TextBox 30"/>
              <p:cNvSpPr txBox="1">
                <a:spLocks noChangeArrowheads="1"/>
              </p:cNvSpPr>
              <p:nvPr/>
            </p:nvSpPr>
            <p:spPr bwMode="auto">
              <a:xfrm>
                <a:off x="4200714" y="1386866"/>
                <a:ext cx="633095" cy="34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76923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PD2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9" name="Oval 178"/>
              <p:cNvSpPr>
                <a:spLocks noChangeArrowheads="1"/>
              </p:cNvSpPr>
              <p:nvPr/>
            </p:nvSpPr>
            <p:spPr bwMode="auto">
              <a:xfrm>
                <a:off x="5128260" y="1455420"/>
                <a:ext cx="786493" cy="94869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0" name="TextBox 64"/>
              <p:cNvSpPr txBox="1">
                <a:spLocks noChangeArrowheads="1"/>
              </p:cNvSpPr>
              <p:nvPr/>
            </p:nvSpPr>
            <p:spPr bwMode="auto">
              <a:xfrm>
                <a:off x="4968240" y="1310640"/>
                <a:ext cx="622300" cy="34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PD3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198620" y="1645920"/>
                <a:ext cx="500548" cy="56856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3">
                    <a:lumMod val="75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5280660" y="1645920"/>
                <a:ext cx="500548" cy="568562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 rot="5400000">
                <a:off x="2513330" y="1828800"/>
                <a:ext cx="594360" cy="2222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rot="0" vert="vert" wrap="square" lIns="91440" tIns="45720" rIns="91440" bIns="45720" anchor="ctr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 rot="5400000">
                <a:off x="2867126" y="1817370"/>
                <a:ext cx="610870" cy="22923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rot="0" vert="vert" wrap="square" lIns="91440" tIns="45720" rIns="91440" bIns="45720" anchor="ctr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85" name="Straight Arrow Connector 184"/>
              <p:cNvCxnSpPr>
                <a:cxnSpLocks noChangeShapeType="1"/>
              </p:cNvCxnSpPr>
              <p:nvPr/>
            </p:nvCxnSpPr>
            <p:spPr bwMode="auto">
              <a:xfrm>
                <a:off x="2125980" y="1074420"/>
                <a:ext cx="228600" cy="1270"/>
              </a:xfrm>
              <a:prstGeom prst="straightConnector1">
                <a:avLst/>
              </a:prstGeom>
              <a:noFill/>
              <a:ln w="3175" cap="flat" cmpd="sng" algn="ctr">
                <a:solidFill>
                  <a:schemeClr val="tx1">
                    <a:lumMod val="100000"/>
                    <a:lumOff val="0"/>
                  </a:schemeClr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6" name="Text Box 3"/>
              <p:cNvSpPr txBox="1"/>
              <p:nvPr/>
            </p:nvSpPr>
            <p:spPr>
              <a:xfrm>
                <a:off x="2635250" y="1722120"/>
                <a:ext cx="350520" cy="520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PPLN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Text Box 19"/>
              <p:cNvSpPr txBox="1"/>
              <p:nvPr/>
            </p:nvSpPr>
            <p:spPr>
              <a:xfrm>
                <a:off x="3000476" y="1699260"/>
                <a:ext cx="350520" cy="520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PPLN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1" name="Straight Arrow Connector 160"/>
            <p:cNvCxnSpPr>
              <a:cxnSpLocks noChangeShapeType="1"/>
            </p:cNvCxnSpPr>
            <p:nvPr/>
          </p:nvCxnSpPr>
          <p:spPr bwMode="auto">
            <a:xfrm flipV="1">
              <a:off x="4686300" y="746760"/>
              <a:ext cx="428625" cy="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>
                  <a:lumMod val="100000"/>
                  <a:lumOff val="0"/>
                </a:schemeClr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8" name="Group 187"/>
          <p:cNvGrpSpPr/>
          <p:nvPr/>
        </p:nvGrpSpPr>
        <p:grpSpPr>
          <a:xfrm>
            <a:off x="5959341" y="1760972"/>
            <a:ext cx="1849755" cy="847090"/>
            <a:chOff x="0" y="0"/>
            <a:chExt cx="1849755" cy="847090"/>
          </a:xfrm>
        </p:grpSpPr>
        <p:grpSp>
          <p:nvGrpSpPr>
            <p:cNvPr id="189" name="Group 188"/>
            <p:cNvGrpSpPr/>
            <p:nvPr/>
          </p:nvGrpSpPr>
          <p:grpSpPr>
            <a:xfrm>
              <a:off x="361950" y="371475"/>
              <a:ext cx="1143000" cy="295275"/>
              <a:chOff x="0" y="0"/>
              <a:chExt cx="1143000" cy="295275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0" y="0"/>
                <a:ext cx="1143000" cy="29527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3" name="Text Box 34"/>
              <p:cNvSpPr txBox="1"/>
              <p:nvPr/>
            </p:nvSpPr>
            <p:spPr>
              <a:xfrm>
                <a:off x="285750" y="9525"/>
                <a:ext cx="604520" cy="2762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NSPS</a:t>
                </a:r>
                <a:endPara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0" name="Text Box 48"/>
            <p:cNvSpPr txBox="1"/>
            <p:nvPr/>
          </p:nvSpPr>
          <p:spPr>
            <a:xfrm>
              <a:off x="514350" y="47625"/>
              <a:ext cx="926465" cy="2857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200" b="1">
                  <a:solidFill>
                    <a:srgbClr val="B2A1C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PDsystem</a:t>
              </a:r>
              <a:endParaRPr lang="en-US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0" y="0"/>
              <a:ext cx="1849755" cy="847090"/>
            </a:xfrm>
            <a:prstGeom prst="ellipse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200" name="Straight Arrow Connector 199"/>
          <p:cNvCxnSpPr>
            <a:cxnSpLocks noChangeShapeType="1"/>
            <a:stCxn id="181" idx="3"/>
          </p:cNvCxnSpPr>
          <p:nvPr/>
        </p:nvCxnSpPr>
        <p:spPr bwMode="auto">
          <a:xfrm>
            <a:off x="7809096" y="4475601"/>
            <a:ext cx="563419" cy="9735"/>
          </a:xfrm>
          <a:prstGeom prst="straightConnector1">
            <a:avLst/>
          </a:prstGeom>
          <a:noFill/>
          <a:ln w="3175" cap="flat" cmpd="sng" algn="ctr">
            <a:solidFill>
              <a:schemeClr val="tx1">
                <a:lumMod val="100000"/>
                <a:lumOff val="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70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Low Power Flow: Power Intent </a:t>
            </a:r>
            <a:r>
              <a:rPr lang="en-US" dirty="0"/>
              <a:t>S</a:t>
            </a:r>
            <a:r>
              <a:rPr lang="en-US" dirty="0" smtClean="0"/>
              <a:t>pec in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4266" y="1104438"/>
            <a:ext cx="9863702" cy="5012355"/>
            <a:chOff x="393130" y="1073134"/>
            <a:chExt cx="9863702" cy="5262979"/>
          </a:xfrm>
        </p:grpSpPr>
        <p:sp>
          <p:nvSpPr>
            <p:cNvPr id="14" name="TextBox 13"/>
            <p:cNvSpPr txBox="1"/>
            <p:nvPr/>
          </p:nvSpPr>
          <p:spPr>
            <a:xfrm>
              <a:off x="393130" y="1073134"/>
              <a:ext cx="5156331" cy="5262979"/>
            </a:xfrm>
            <a:prstGeom prst="rect">
              <a:avLst/>
            </a:prstGeom>
            <a:noFill/>
            <a:ln w="25400">
              <a:solidFill>
                <a:schemeClr val="tx1">
                  <a:alpha val="72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new_mesh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4 4 1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lp_example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regbus_enabled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mesh_prop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low_power_enabled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yes  </a:t>
              </a:r>
              <a:endPara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add_power_domain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PD0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PD1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PD2</a:t>
              </a: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PD3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PD4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add_host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m0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add_traffic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………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add_range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………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m0/m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PD0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m0/m </a:t>
              </a:r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power_domain_host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PD4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s0/s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PD1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s0/s </a:t>
              </a:r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power_domain_host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PD1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s1/s </a:t>
              </a: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PD2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bridge_prop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s1/s </a:t>
              </a:r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power_domain_host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PD3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add_power_profile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m0_s0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PD0@ON  PD1@ON  PD4@ON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add_power_profile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m0_s1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PD0@ON  PD2@ON  PD3@ON  PD4@ON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add_power_profile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s0_s1 </a:t>
              </a:r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PD0@ON  PD1@ON  PD2@ON  PD3@ON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</a:p>
            <a:p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tune_power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1 1 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gen_ip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25" y="1708546"/>
              <a:ext cx="4829451" cy="9289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Callout 2 16"/>
            <p:cNvSpPr/>
            <p:nvPr/>
          </p:nvSpPr>
          <p:spPr>
            <a:xfrm>
              <a:off x="6022911" y="1310842"/>
              <a:ext cx="4203440" cy="392058"/>
            </a:xfrm>
            <a:prstGeom prst="borderCallout2">
              <a:avLst>
                <a:gd name="adj1" fmla="val 43975"/>
                <a:gd name="adj2" fmla="val -163"/>
                <a:gd name="adj3" fmla="val 40869"/>
                <a:gd name="adj4" fmla="val -8772"/>
                <a:gd name="adj5" fmla="val 39741"/>
                <a:gd name="adj6" fmla="val -1708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22911" y="1307157"/>
              <a:ext cx="420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features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enabled.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>
            <a:xfrm>
              <a:off x="6032056" y="1940980"/>
              <a:ext cx="4203441" cy="653903"/>
            </a:xfrm>
            <a:prstGeom prst="borderCallout2">
              <a:avLst>
                <a:gd name="adj1" fmla="val 43975"/>
                <a:gd name="adj2" fmla="val -163"/>
                <a:gd name="adj3" fmla="val 36548"/>
                <a:gd name="adj4" fmla="val -8101"/>
                <a:gd name="adj5" fmla="val 31901"/>
                <a:gd name="adj6" fmla="val -1697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2911" y="1926710"/>
              <a:ext cx="420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Creates new power domains for </a:t>
              </a:r>
              <a:r>
                <a:rPr lang="en-US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NoC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elements.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Callout 2 20"/>
            <p:cNvSpPr/>
            <p:nvPr/>
          </p:nvSpPr>
          <p:spPr>
            <a:xfrm>
              <a:off x="6053392" y="2835280"/>
              <a:ext cx="4203440" cy="914769"/>
            </a:xfrm>
            <a:prstGeom prst="borderCallout2">
              <a:avLst>
                <a:gd name="adj1" fmla="val 43975"/>
                <a:gd name="adj2" fmla="val -163"/>
                <a:gd name="adj3" fmla="val 78522"/>
                <a:gd name="adj4" fmla="val -5101"/>
                <a:gd name="adj5" fmla="val 157337"/>
                <a:gd name="adj6" fmla="val -18019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911" y="2808396"/>
              <a:ext cx="4203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created power domains to </a:t>
              </a:r>
              <a:r>
                <a:rPr lang="en-US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NoC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bridges. 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 power domain can be set same as bridge.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0204" y="3610491"/>
              <a:ext cx="4844973" cy="11835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205" y="4961930"/>
              <a:ext cx="4844973" cy="6202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Callout 2 24"/>
            <p:cNvSpPr/>
            <p:nvPr/>
          </p:nvSpPr>
          <p:spPr>
            <a:xfrm>
              <a:off x="6032056" y="4038600"/>
              <a:ext cx="4194296" cy="923330"/>
            </a:xfrm>
            <a:prstGeom prst="borderCallout2">
              <a:avLst>
                <a:gd name="adj1" fmla="val 43975"/>
                <a:gd name="adj2" fmla="val -163"/>
                <a:gd name="adj3" fmla="val 72904"/>
                <a:gd name="adj4" fmla="val -6558"/>
                <a:gd name="adj5" fmla="val 131128"/>
                <a:gd name="adj6" fmla="val -1756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056" y="4038600"/>
              <a:ext cx="4194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Creates power mode conditions or power state tables. Only bridge power profiles are added.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Callout 2 26"/>
            <p:cNvSpPr/>
            <p:nvPr/>
          </p:nvSpPr>
          <p:spPr>
            <a:xfrm>
              <a:off x="6032057" y="5368219"/>
              <a:ext cx="4203440" cy="728506"/>
            </a:xfrm>
            <a:prstGeom prst="borderCallout2">
              <a:avLst>
                <a:gd name="adj1" fmla="val 43975"/>
                <a:gd name="adj2" fmla="val -163"/>
                <a:gd name="adj3" fmla="val 70190"/>
                <a:gd name="adj4" fmla="val -9383"/>
                <a:gd name="adj5" fmla="val 94384"/>
                <a:gd name="adj6" fmla="val -1799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62537" y="5417927"/>
              <a:ext cx="4070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Assigns 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domains to routers and links based on the power profile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info.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5726" y="1322660"/>
              <a:ext cx="4829450" cy="21795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06862" y="5748944"/>
            <a:ext cx="4829450" cy="2075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UPF/CPF Generation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93093" y="1278294"/>
            <a:ext cx="996076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</a:rPr>
              <a:t>Hierarchical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CPF/UPFs generated with power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ntent specification for</a:t>
            </a: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Pre-Simulation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for RTL simulations and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Pre-Synthesis including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v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oltage nets, low power libs</a:t>
            </a:r>
          </a:p>
          <a:p>
            <a:pPr lvl="1"/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Isolation rules with port level information, easier for post-synthesis integration</a:t>
            </a:r>
          </a:p>
          <a:p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Testbench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CPF/UPF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for modeling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host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interface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power domains (for Sanity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b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ench)</a:t>
            </a:r>
            <a:endParaRPr lang="en-US" sz="2000" dirty="0">
              <a:solidFill>
                <a:schemeClr val="bg1"/>
              </a:solidFill>
              <a:latin typeface="DIN"/>
            </a:endParaRPr>
          </a:p>
          <a:p>
            <a:endParaRPr lang="en-US" sz="18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93105" y="1278294"/>
            <a:ext cx="1042123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NetSpeed Orion supports an extensive set of low power features: clock gating, power gating, and multiple voltage domains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Highly automated: power intent is specified in NocStudio configuration file, low power solution generated automatically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Simple, industry standard power control interface: AMBA Low Power Signaling Interface – Q-channel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NetSpeed Power Supervisor implements a simple state machine to coordinate power sequencing activity among all NoC elements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Fencing and Draining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Auto-Wake-Up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Sleep Request/Sleep Acknowledge (idle state detection and confirmation)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Simulation and synthesis supported by automatically generated CPF/UPF files</a:t>
            </a:r>
            <a:endParaRPr lang="en-US" sz="18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white"/>
              </a:solidFill>
              <a:latin typeface="DIN" pitchFamily="5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3826" y="2162219"/>
            <a:ext cx="9959547" cy="3694883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prstClr val="white"/>
                </a:solidFill>
              </a:rPr>
              <a:t>NetSpeed Logic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Basic Architecture – 3 Layers – Simplify and Abstract NoC Power Control Details</a:t>
            </a:r>
            <a:endParaRPr lang="en-US" sz="2400" dirty="0">
              <a:latin typeface="DIN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56454" y="1204455"/>
            <a:ext cx="3892378" cy="64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PMU – (SoC Power Control)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6454" y="2622375"/>
            <a:ext cx="3892378" cy="642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NetSpeed Power Supervisor (NSPS)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75284" y="4058986"/>
            <a:ext cx="9201665" cy="15979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NoC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94405" y="184700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9648" y="326492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3474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68217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38344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5794792" y="2159731"/>
            <a:ext cx="464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  <a:cs typeface="Arial" charset="0"/>
              </a:rPr>
              <a:t>Q-Channel (1 channel per power domain)</a:t>
            </a:r>
            <a:endParaRPr lang="en-US" sz="18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240147" y="3559107"/>
            <a:ext cx="3108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cs typeface="Arial" charset="0"/>
              </a:rPr>
              <a:t>Internal NoC Power Control</a:t>
            </a:r>
            <a:endParaRPr lang="en-US" sz="1800" b="1" dirty="0">
              <a:solidFill>
                <a:srgbClr val="FFFF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white"/>
                </a:solidFill>
                <a:latin typeface="DIN" pitchFamily="50" charset="0"/>
              </a:rPr>
              <a:t>AMBA Q-Channel Signaling Interface: 4 signals – </a:t>
            </a:r>
            <a:r>
              <a:rPr lang="en-US" sz="2000" dirty="0" err="1" smtClean="0">
                <a:solidFill>
                  <a:prstClr val="white"/>
                </a:solidFill>
                <a:latin typeface="DIN" pitchFamily="50" charset="0"/>
              </a:rPr>
              <a:t>QREQn</a:t>
            </a:r>
            <a:r>
              <a:rPr lang="en-US" sz="2000" dirty="0" smtClean="0">
                <a:solidFill>
                  <a:prstClr val="white"/>
                </a:solidFill>
                <a:latin typeface="DIN" pitchFamily="50" charset="0"/>
              </a:rPr>
              <a:t>, </a:t>
            </a:r>
            <a:r>
              <a:rPr lang="en-US" sz="2000" dirty="0" err="1" smtClean="0">
                <a:solidFill>
                  <a:prstClr val="white"/>
                </a:solidFill>
                <a:latin typeface="DIN" pitchFamily="50" charset="0"/>
              </a:rPr>
              <a:t>QACCEPTn</a:t>
            </a:r>
            <a:r>
              <a:rPr lang="en-US" sz="2000" dirty="0" smtClean="0">
                <a:solidFill>
                  <a:prstClr val="white"/>
                </a:solidFill>
                <a:latin typeface="DIN" pitchFamily="50" charset="0"/>
              </a:rPr>
              <a:t>, QDENY, QACTIVE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prstClr val="white"/>
                </a:solidFill>
                <a:latin typeface="DIN" pitchFamily="50" charset="0"/>
              </a:rPr>
              <a:t>ResetPwrDomain_n</a:t>
            </a:r>
            <a:r>
              <a:rPr lang="en-US" sz="2000" dirty="0" smtClean="0">
                <a:solidFill>
                  <a:prstClr val="white"/>
                </a:solidFill>
                <a:latin typeface="DIN" pitchFamily="50" charset="0"/>
              </a:rPr>
              <a:t>: per domain reset under PMU control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white"/>
                </a:solidFill>
                <a:latin typeface="DIN" pitchFamily="50" charset="0"/>
              </a:rPr>
              <a:t>Power Controls: Integrated via UPF/CPF – isolation, power gating, clock gating enables, level shifters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PMU (</a:t>
            </a:r>
            <a:r>
              <a:rPr lang="en-IN" sz="2400" dirty="0" err="1" smtClean="0"/>
              <a:t>SoC</a:t>
            </a:r>
            <a:r>
              <a:rPr lang="en-IN" sz="2400" dirty="0" smtClean="0"/>
              <a:t> Power Control) Interface</a:t>
            </a:r>
            <a:endParaRPr lang="en-US" sz="2400" dirty="0">
              <a:latin typeface="DIN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6314" y="2462534"/>
            <a:ext cx="2384854" cy="3443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PMU – (</a:t>
            </a:r>
            <a:r>
              <a:rPr lang="en-US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SoC</a:t>
            </a:r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Power Control)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00302" y="2462534"/>
            <a:ext cx="1779375" cy="26408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NetSpeed Power Supervisor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93524" y="2435698"/>
            <a:ext cx="4819134" cy="409538"/>
            <a:chOff x="3880021" y="2024743"/>
            <a:chExt cx="4819134" cy="40953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0021" y="2434281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 bwMode="auto">
            <a:xfrm>
              <a:off x="5045529" y="2024743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QREQn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1168" y="2888104"/>
            <a:ext cx="4819134" cy="409538"/>
            <a:chOff x="3903999" y="2650799"/>
            <a:chExt cx="4819134" cy="4095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QACCEPTn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1167" y="3855797"/>
            <a:ext cx="4819134" cy="409538"/>
            <a:chOff x="3903999" y="2650799"/>
            <a:chExt cx="4819134" cy="40953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cs typeface="Arial" charset="0"/>
                </a:rPr>
                <a:t>Q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ACTIVE_&lt;PD&gt;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81168" y="3386449"/>
            <a:ext cx="4819134" cy="409538"/>
            <a:chOff x="3903999" y="2650799"/>
            <a:chExt cx="4819134" cy="40953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QDENY_&lt;PD&gt;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81168" y="4443998"/>
            <a:ext cx="4819134" cy="409538"/>
            <a:chOff x="3880021" y="2024743"/>
            <a:chExt cx="4819134" cy="409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880021" y="2434281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 bwMode="auto">
            <a:xfrm>
              <a:off x="4745730" y="2024743"/>
              <a:ext cx="29689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FF00"/>
                  </a:solidFill>
                  <a:cs typeface="Arial" charset="0"/>
                </a:rPr>
                <a:t>reset_pd_n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1168" y="5092009"/>
            <a:ext cx="4819134" cy="409539"/>
            <a:chOff x="3880021" y="2024742"/>
            <a:chExt cx="4819134" cy="40953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880021" y="2434281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 bwMode="auto">
            <a:xfrm>
              <a:off x="4127156" y="2024742"/>
              <a:ext cx="4423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Isolation, PG, CG enables (via UPF/CPF)</a:t>
              </a:r>
              <a:endParaRPr lang="en-US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8600301" y="5177082"/>
            <a:ext cx="1779375" cy="7294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NetSpeed </a:t>
            </a:r>
            <a:r>
              <a:rPr lang="en-US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NoC</a:t>
            </a:r>
            <a:endParaRPr lang="en-US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8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white"/>
              </a:solidFill>
              <a:latin typeface="DIN" pitchFamily="5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827" y="1065125"/>
            <a:ext cx="11955291" cy="479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prstClr val="white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PMU Signalling – Power Down Sequence</a:t>
            </a:r>
            <a:endParaRPr lang="en-US" sz="2400" dirty="0">
              <a:latin typeface="DIN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1155700"/>
            <a:ext cx="1159927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white"/>
              </a:solidFill>
              <a:latin typeface="DIN" pitchFamily="5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827" y="1065125"/>
            <a:ext cx="11955291" cy="479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prstClr val="white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PMU Signalling – Power Up Sequence w/Auto-Wake Request</a:t>
            </a:r>
            <a:endParaRPr lang="en-US" sz="2400" dirty="0">
              <a:latin typeface="DIN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1155700"/>
            <a:ext cx="11578326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NetSpeed Low Power Flow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37721" y="2786330"/>
            <a:ext cx="1676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DIN"/>
                <a:cs typeface="Arial" panose="020B0604020202020204" pitchFamily="34" charset="0"/>
              </a:rPr>
              <a:t>NocStudio</a:t>
            </a:r>
            <a:endParaRPr lang="en-US" sz="2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DIN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371453" y="3910505"/>
            <a:ext cx="4015152" cy="8306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80656" y="3911645"/>
            <a:ext cx="0" cy="50292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86605" y="3905420"/>
            <a:ext cx="0" cy="50292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6363479" y="1670186"/>
            <a:ext cx="50851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DIN"/>
                <a:cs typeface="Arial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nput specification contains power domains and profiles</a:t>
            </a: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650028" y="3704380"/>
            <a:ext cx="86868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4468487" y="2589854"/>
            <a:ext cx="69711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Understands </a:t>
            </a:r>
            <a:r>
              <a:rPr lang="en-US" sz="2000" dirty="0">
                <a:solidFill>
                  <a:schemeClr val="bg1"/>
                </a:solidFill>
                <a:latin typeface="DIN"/>
                <a:cs typeface="Arial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raffic and Power profiles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Does analysis/optimization for power domains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Generates low power collateral </a:t>
            </a: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20512" y="3716679"/>
            <a:ext cx="620326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Power Aware Design &amp;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Verif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: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UPF/CPF - Power Intent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RTL with LP controls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Assertions &amp; Checkers</a:t>
            </a: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647157" y="2493804"/>
            <a:ext cx="86868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872" y="4426996"/>
            <a:ext cx="1754968" cy="57592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UPF/CPFs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05062" y="4430102"/>
            <a:ext cx="1754968" cy="57592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 aware RTL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7048" y="1670186"/>
            <a:ext cx="1676400" cy="582744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 </a:t>
            </a:r>
            <a:r>
              <a:rPr lang="en-US" dirty="0" err="1" smtClean="0"/>
              <a:t>NoC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85252" y="2252930"/>
            <a:ext cx="0" cy="533400"/>
          </a:xfrm>
          <a:prstGeom prst="straightConnector1">
            <a:avLst/>
          </a:prstGeom>
          <a:ln w="254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83635" y="3908537"/>
            <a:ext cx="0" cy="50292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83635" y="3472130"/>
            <a:ext cx="5634" cy="446681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09121" y="4448618"/>
            <a:ext cx="1754968" cy="57592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AIP</a:t>
            </a:r>
          </a:p>
        </p:txBody>
      </p:sp>
    </p:spTree>
    <p:extLst>
      <p:ext uri="{BB962C8B-B14F-4D97-AF65-F5344CB8AC3E}">
        <p14:creationId xmlns:p14="http://schemas.microsoft.com/office/powerpoint/2010/main" val="5679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NocStudio intelligence and algorithms applied to PM</a:t>
            </a:r>
          </a:p>
          <a:p>
            <a:pPr lvl="1"/>
            <a:r>
              <a:rPr lang="en-US" dirty="0" smtClean="0"/>
              <a:t>NocStudio Traffic Profiles specify communication patterns</a:t>
            </a:r>
          </a:p>
          <a:p>
            <a:pPr lvl="1"/>
            <a:r>
              <a:rPr lang="en-US" dirty="0" smtClean="0"/>
              <a:t>NocStudio Power Profiles specify power domains that are active</a:t>
            </a:r>
          </a:p>
          <a:p>
            <a:pPr lvl="1"/>
            <a:r>
              <a:rPr lang="en-US" dirty="0" smtClean="0"/>
              <a:t>In a given Power Profile, NocStudio knows the NoC elements / domains it does not need ON</a:t>
            </a:r>
          </a:p>
          <a:p>
            <a:pPr lvl="1"/>
            <a:endParaRPr lang="en-US" dirty="0"/>
          </a:p>
          <a:p>
            <a:r>
              <a:rPr lang="en-US" dirty="0" smtClean="0"/>
              <a:t>Power Management using NocStudio</a:t>
            </a:r>
          </a:p>
          <a:p>
            <a:pPr lvl="1"/>
            <a:r>
              <a:rPr lang="en-US" dirty="0" smtClean="0"/>
              <a:t>Tune-power </a:t>
            </a:r>
            <a:r>
              <a:rPr lang="en-US" dirty="0"/>
              <a:t>efficiently assigns </a:t>
            </a:r>
            <a:r>
              <a:rPr lang="en-US" dirty="0" smtClean="0"/>
              <a:t>NoC routers to power </a:t>
            </a:r>
            <a:r>
              <a:rPr lang="en-US" dirty="0"/>
              <a:t>domains </a:t>
            </a:r>
            <a:r>
              <a:rPr lang="en-US" dirty="0" smtClean="0"/>
              <a:t>to…</a:t>
            </a:r>
          </a:p>
          <a:p>
            <a:pPr lvl="2"/>
            <a:r>
              <a:rPr lang="en-US" sz="1800" dirty="0" smtClean="0"/>
              <a:t>Minimize leakage power</a:t>
            </a:r>
          </a:p>
          <a:p>
            <a:pPr lvl="2"/>
            <a:r>
              <a:rPr lang="en-US" sz="1800" dirty="0" smtClean="0"/>
              <a:t>Minimize physical design complexity</a:t>
            </a:r>
          </a:p>
          <a:p>
            <a:pPr lvl="2"/>
            <a:r>
              <a:rPr lang="en-US" sz="1800" dirty="0" smtClean="0"/>
              <a:t>Minimize traffic interdependencies and disruptions</a:t>
            </a:r>
          </a:p>
          <a:p>
            <a:pPr marL="457211" lvl="1" indent="0">
              <a:buNone/>
            </a:pPr>
            <a:endParaRPr lang="en-US" dirty="0" smtClean="0"/>
          </a:p>
          <a:p>
            <a:pPr marL="457211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NetSpeed Solution Simplifies the Power Management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35170"/>
            <a:ext cx="12192000" cy="5132717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DIN" pitchFamily="50" charset="0"/>
              </a:rPr>
              <a:t>NocStudio</a:t>
            </a:r>
            <a:r>
              <a:rPr lang="en-US" dirty="0" smtClean="0">
                <a:latin typeface="DIN" pitchFamily="50" charset="0"/>
              </a:rPr>
              <a:t> creates routers while synthesizing the network </a:t>
            </a:r>
            <a:endParaRPr lang="en-US" dirty="0">
              <a:latin typeface="DIN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DIN" pitchFamily="50" charset="0"/>
              </a:rPr>
              <a:t>‘Tune power’ is a </a:t>
            </a:r>
            <a:r>
              <a:rPr lang="en-US" dirty="0" err="1" smtClean="0">
                <a:latin typeface="DIN" pitchFamily="50" charset="0"/>
              </a:rPr>
              <a:t>NocStudio</a:t>
            </a:r>
            <a:r>
              <a:rPr lang="en-US" dirty="0" smtClean="0">
                <a:latin typeface="DIN" pitchFamily="50" charset="0"/>
              </a:rPr>
              <a:t> optimization which auto assigns power domains to routers</a:t>
            </a:r>
            <a:endParaRPr lang="en-US" dirty="0">
              <a:latin typeface="DIN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DIN" pitchFamily="50" charset="0"/>
              </a:rPr>
              <a:t>Auto-assignment is based on adjacency, hardware cost, and on required traffic flows</a:t>
            </a:r>
            <a:endParaRPr lang="en-US" dirty="0"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</a:t>
            </a:r>
            <a:r>
              <a:rPr lang="en-US" dirty="0"/>
              <a:t>P</a:t>
            </a:r>
            <a:r>
              <a:rPr lang="en-US" dirty="0" smtClean="0"/>
              <a:t>ower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13112" y="2768632"/>
            <a:ext cx="7564131" cy="3356207"/>
            <a:chOff x="1726514" y="2768632"/>
            <a:chExt cx="7564131" cy="33562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514" y="2768632"/>
              <a:ext cx="3319939" cy="33517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995" y="2771152"/>
              <a:ext cx="3272650" cy="3353687"/>
            </a:xfrm>
            <a:prstGeom prst="rect">
              <a:avLst/>
            </a:prstGeom>
          </p:spPr>
        </p:pic>
      </p:grpSp>
      <p:sp>
        <p:nvSpPr>
          <p:cNvPr id="9" name="Right Arrow 8"/>
          <p:cNvSpPr/>
          <p:nvPr/>
        </p:nvSpPr>
        <p:spPr>
          <a:xfrm>
            <a:off x="5640588" y="4669972"/>
            <a:ext cx="964005" cy="24492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2936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42456&quot;&gt;&lt;object type=&quot;3&quot; unique_id=&quot;52255&quot;&gt;&lt;property id=&quot;20148&quot; value=&quot;5&quot;/&gt;&lt;property id=&quot;20300&quot; value=&quot;Slide 1 - &amp;quot;NetSpeed Systems Executive Summary&amp;quot;&quot;/&gt;&lt;property id=&quot;20307&quot; value=&quot;256&quot;/&gt;&lt;/object&gt;&lt;object type=&quot;3&quot; unique_id=&quot;129440&quot;&gt;&lt;property id=&quot;20148&quot; value=&quot;5&quot;/&gt;&lt;property id=&quot;20300&quot; value=&quot;Slide 2 - &amp;quot;NetSpeed Systems Company Overview&amp;quot;&quot;/&gt;&lt;property id=&quot;20307&quot; value=&quot;266&quot;/&gt;&lt;/object&gt;&lt;object type=&quot;3&quot; unique_id=&quot;129441&quot;&gt;&lt;property id=&quot;20148&quot; value=&quot;5&quot;/&gt;&lt;property id=&quot;20300&quot; value=&quot;Slide 3 - &amp;quot;NetSpeed: Next Step In Evolution of Interconnects&amp;quot;&quot;/&gt;&lt;property id=&quot;20307&quot; value=&quot;267&quot;/&gt;&lt;/object&gt;&lt;object type=&quot;3&quot; unique_id=&quot;129735&quot;&gt;&lt;property id=&quot;20148&quot; value=&quot;5&quot;/&gt;&lt;property id=&quot;20300&quot; value=&quot;Slide 5 - &amp;quot;Product Overview: Scalable, Coherent, NoC IP&amp;quot;&quot;/&gt;&lt;property id=&quot;20307&quot; value=&quot;272&quot;/&gt;&lt;/object&gt;&lt;object type=&quot;3&quot; unique_id=&quot;129904&quot;&gt;&lt;property id=&quot;20148&quot; value=&quot;5&quot;/&gt;&lt;property id=&quot;20300&quot; value=&quot;Slide 8 - &amp;quot;50% Shorter Design Cycles&amp;quot;&quot;/&gt;&lt;property id=&quot;20307&quot; value=&quot;273&quot;/&gt;&lt;/object&gt;&lt;object type=&quot;3&quot; unique_id=&quot;129905&quot;&gt;&lt;property id=&quot;20148&quot; value=&quot;5&quot;/&gt;&lt;property id=&quot;20300&quot; value=&quot;Slide 9 - &amp;quot;High Performance, Coherent NoC&amp;quot;&quot;/&gt;&lt;property id=&quot;20307&quot; value=&quot;274&quot;/&gt;&lt;/object&gt;&lt;object type=&quot;3&quot; unique_id=&quot;129906&quot;&gt;&lt;property id=&quot;20148&quot; value=&quot;5&quot;/&gt;&lt;property id=&quot;20300&quot; value=&quot;Slide 10 - &amp;quot;Advanced Features To Enable Low Power Design&amp;quot;&quot;/&gt;&lt;property id=&quot;20307&quot; value=&quot;275&quot;/&gt;&lt;/object&gt;&lt;object type=&quot;3&quot; unique_id=&quot;130053&quot;&gt;&lt;property id=&quot;20148&quot; value=&quot;5&quot;/&gt;&lt;property id=&quot;20300&quot; value=&quot;Slide 11 - &amp;quot;Summary&amp;quot;&quot;/&gt;&lt;property id=&quot;20307&quot; value=&quot;281&quot;/&gt;&lt;/object&gt;&lt;object type=&quot;3&quot; unique_id=&quot;130142&quot;&gt;&lt;property id=&quot;20148&quot; value=&quot;5&quot;/&gt;&lt;property id=&quot;20300&quot; value=&quot;Slide 7 - &amp;quot;Product Benefits: NetSpeed Value Proposition&amp;quot;&quot;/&gt;&lt;property id=&quot;20307&quot; value=&quot;283&quot;/&gt;&lt;/object&gt;&lt;object type=&quot;3&quot; unique_id=&quot;130240&quot;&gt;&lt;property id=&quot;20148&quot; value=&quot;5&quot;/&gt;&lt;property id=&quot;20300&quot; value=&quot;Slide 6 - &amp;quot;On-Chip Interconnect Solutions Comparison&amp;quot;&quot;/&gt;&lt;property id=&quot;20307&quot; value=&quot;284&quot;/&gt;&lt;/object&gt;&lt;object type=&quot;3&quot; unique_id=&quot;130411&quot;&gt;&lt;property id=&quot;20148&quot; value=&quot;5&quot;/&gt;&lt;property id=&quot;20300&quot; value=&quot;Slide 4 - &amp;quot;Ushering a Paradigm Shift in Interconnect Design&amp;quot;&quot;/&gt;&lt;property id=&quot;20307&quot; value=&quot;285&quot;/&gt;&lt;/object&gt;&lt;/object&gt;&lt;object type=&quot;8&quot; unique_id=&quot;42462&quot;&gt;&lt;/object&gt;&lt;/object&gt;&lt;/database&gt;"/>
  <p:tag name="SECTOMILLISECCONVERTED" val="1"/>
  <p:tag name="THINKCELLUNDODONOTDELETE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5&quot;&gt;&lt;elem m_fUsage=&quot;2.77254417167100090000E+000&quot;&gt;&lt;m_msothmcolidx val=&quot;0&quot;/&gt;&lt;m_rgb r=&quot;3c&quot; g=&quot;46&quot; b=&quot;4d&quot;/&gt;&lt;m_ppcolschidx tagver0=&quot;23004&quot; tagname0=&quot;m_ppcolschidxUNRECOGNIZED&quot; val=&quot;0&quot;/&gt;&lt;m_nBrightness val=&quot;0&quot;/&gt;&lt;/elem&gt;&lt;elem m_fUsage=&quot;2.62900000000000000000E+000&quot;&gt;&lt;m_msothmcolidx val=&quot;0&quot;/&gt;&lt;m_rgb r=&quot;77&quot; g=&quot;93&quot; b=&quot;3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9b&quot; g=&quot;bb&quot; b=&quot;59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ed&quot; g=&quot;8f&quot; b=&quot;12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ff&quot; g=&quot;b6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3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22220</TotalTime>
  <Words>579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DIN</vt:lpstr>
      <vt:lpstr>DIN Light</vt:lpstr>
      <vt:lpstr>Times New Roman</vt:lpstr>
      <vt:lpstr>Trebuchet MS</vt:lpstr>
      <vt:lpstr>Wingdings</vt:lpstr>
      <vt:lpstr>blank</vt:lpstr>
      <vt:lpstr>1_blank</vt:lpstr>
      <vt:lpstr>2_blank</vt:lpstr>
      <vt:lpstr>think-cell Slide</vt:lpstr>
      <vt:lpstr>NetSpeed Orion Low Power Product Overview Meeting</vt:lpstr>
      <vt:lpstr>Introduction</vt:lpstr>
      <vt:lpstr>Basic Architecture – 3 Layers – Simplify and Abstract NoC Power Control Details</vt:lpstr>
      <vt:lpstr>PMU (SoC Power Control) Interface</vt:lpstr>
      <vt:lpstr>PMU Signalling – Power Down Sequence</vt:lpstr>
      <vt:lpstr>PMU Signalling – Power Up Sequence w/Auto-Wake Request</vt:lpstr>
      <vt:lpstr>NetSpeed Low Power Flow</vt:lpstr>
      <vt:lpstr>NetSpeed Solution Simplifies the Power Management Problem</vt:lpstr>
      <vt:lpstr>Tune Power</vt:lpstr>
      <vt:lpstr>Example: A Simple NoC with Power Management</vt:lpstr>
      <vt:lpstr>Low Power Flow: Power Intent Spec in Config</vt:lpstr>
      <vt:lpstr>UPF/CPF Generation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NetSpeed Systems Corporate Overview</dc:title>
  <dc:creator>anush</dc:creator>
  <cp:lastModifiedBy>Jim Bauman</cp:lastModifiedBy>
  <cp:revision>746</cp:revision>
  <cp:lastPrinted>2014-02-18T22:44:09Z</cp:lastPrinted>
  <dcterms:created xsi:type="dcterms:W3CDTF">2014-06-19T21:53:40Z</dcterms:created>
  <dcterms:modified xsi:type="dcterms:W3CDTF">2015-08-09T05:18:22Z</dcterms:modified>
</cp:coreProperties>
</file>