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3" r:id="rId3"/>
  </p:sldMasterIdLst>
  <p:notesMasterIdLst>
    <p:notesMasterId r:id="rId15"/>
  </p:notesMasterIdLst>
  <p:handoutMasterIdLst>
    <p:handoutMasterId r:id="rId16"/>
  </p:handoutMasterIdLst>
  <p:sldIdLst>
    <p:sldId id="272" r:id="rId4"/>
    <p:sldId id="416" r:id="rId5"/>
    <p:sldId id="421" r:id="rId6"/>
    <p:sldId id="425" r:id="rId7"/>
    <p:sldId id="427" r:id="rId8"/>
    <p:sldId id="424" r:id="rId9"/>
    <p:sldId id="428" r:id="rId10"/>
    <p:sldId id="420" r:id="rId11"/>
    <p:sldId id="423" r:id="rId12"/>
    <p:sldId id="422" r:id="rId13"/>
    <p:sldId id="426" r:id="rId14"/>
  </p:sldIdLst>
  <p:sldSz cx="12192000" cy="6858000"/>
  <p:notesSz cx="7077075" cy="9363075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4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3C464D"/>
    <a:srgbClr val="000000"/>
    <a:srgbClr val="DCE6F2"/>
    <a:srgbClr val="1C75BC"/>
    <a:srgbClr val="F2DCDB"/>
    <a:srgbClr val="FAFAFA"/>
    <a:srgbClr val="F4F4F4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6263" autoAdjust="0"/>
  </p:normalViewPr>
  <p:slideViewPr>
    <p:cSldViewPr snapToGrid="0" showGuides="1">
      <p:cViewPr varScale="1">
        <p:scale>
          <a:sx n="84" d="100"/>
          <a:sy n="84" d="100"/>
        </p:scale>
        <p:origin x="120" y="252"/>
      </p:cViewPr>
      <p:guideLst>
        <p:guide orient="horz"/>
        <p:guide pos="74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-9618"/>
    </p:cViewPr>
  </p:sorterViewPr>
  <p:notesViewPr>
    <p:cSldViewPr snapToGrid="0" snapToObjects="1">
      <p:cViewPr varScale="1">
        <p:scale>
          <a:sx n="86" d="100"/>
          <a:sy n="86" d="100"/>
        </p:scale>
        <p:origin x="2736" y="10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FC3B-36CC-4CDC-8A46-2795520AC7EC}" type="datetimeFigureOut">
              <a:rPr lang="en-US" smtClean="0"/>
              <a:t>3/18/2016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8295C-E482-4161-9DF6-7A07F6DA5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942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18AE905A-3C31-4ECB-87DB-AAFEFFFC3D1D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32" y="4448185"/>
            <a:ext cx="5661013" cy="4213223"/>
          </a:xfrm>
          <a:prstGeom prst="rect">
            <a:avLst/>
          </a:prstGeom>
        </p:spPr>
        <p:txBody>
          <a:bodyPr vert="horz" lIns="92866" tIns="46433" rIns="92866" bIns="464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942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B6F2037F-F5EE-442C-8D03-21453C2DE2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image" Target="../media/image3.jpeg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6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2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png"/><Relationship Id="rId2" Type="http://schemas.openxmlformats.org/officeDocument/2006/relationships/tags" Target="../tags/tag31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6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4.xml"/><Relationship Id="rId7" Type="http://schemas.openxmlformats.org/officeDocument/2006/relationships/image" Target="../media/image3.jpeg"/><Relationship Id="rId2" Type="http://schemas.openxmlformats.org/officeDocument/2006/relationships/tags" Target="../tags/tag3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6.xml"/><Relationship Id="rId7" Type="http://schemas.openxmlformats.org/officeDocument/2006/relationships/image" Target="../media/image5.png"/><Relationship Id="rId2" Type="http://schemas.openxmlformats.org/officeDocument/2006/relationships/tags" Target="../tags/tag3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9.bin"/><Relationship Id="rId4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3.xml"/><Relationship Id="rId7" Type="http://schemas.microsoft.com/office/2007/relationships/hdphoto" Target="../media/hdphoto1.wdp"/><Relationship Id="rId2" Type="http://schemas.openxmlformats.org/officeDocument/2006/relationships/tags" Target="../tags/tag4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5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5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png"/><Relationship Id="rId2" Type="http://schemas.openxmlformats.org/officeDocument/2006/relationships/tags" Target="../tags/tag4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3400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516255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83438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8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308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9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033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2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srgbClr val="3C464D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88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4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0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71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85735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6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94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23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3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775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0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97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srgbClr val="3C464D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srgbClr val="3C464D"/>
              </a:solidFill>
              <a:latin typeface="DIN Light" pitchFamily="50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980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3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5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defRPr/>
            </a:pP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fontAlgn="base">
                <a:defRPr/>
              </a:pPr>
              <a:t>‹#›</a:t>
            </a:fld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 |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98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4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20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fontAlgn="base">
              <a:defRPr/>
            </a:pP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</a:rPr>
              <a:t>CONFIDENTIAL </a:t>
            </a:r>
            <a:r>
              <a:rPr lang="en-US" sz="900" b="1" dirty="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smtClean="0">
                <a:solidFill>
                  <a:prstClr val="white"/>
                </a:solidFill>
                <a:latin typeface="DIN Light" pitchFamily="50" charset="0"/>
                <a:cs typeface="Arial" pitchFamily="34" charset="0"/>
              </a:rPr>
              <a:pPr algn="r" fontAlgn="base">
                <a:defRPr/>
              </a:pPr>
              <a:t>‹#›</a:t>
            </a:fld>
            <a:endParaRPr lang="en-US" sz="900" b="1" dirty="0" smtClean="0">
              <a:solidFill>
                <a:prstClr val="white"/>
              </a:solidFill>
              <a:latin typeface="DIN Light" pitchFamily="5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1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5167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633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rgbClr val="3C464D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3854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3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7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75103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31812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vmlDrawing" Target="../drawings/vmlDrawing14.v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32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vmlDrawing" Target="../drawings/vmlDrawing27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3525958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24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7" r:id="rId3"/>
    <p:sldLayoutId id="2147483668" r:id="rId4"/>
    <p:sldLayoutId id="2147483671" r:id="rId5"/>
    <p:sldLayoutId id="2147483672" r:id="rId6"/>
    <p:sldLayoutId id="2147483676" r:id="rId7"/>
    <p:sldLayoutId id="2147483667" r:id="rId8"/>
    <p:sldLayoutId id="2147483673" r:id="rId9"/>
    <p:sldLayoutId id="2147483675" r:id="rId10"/>
    <p:sldLayoutId id="2147483674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0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2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6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5.xml"/><Relationship Id="rId1" Type="http://schemas.openxmlformats.org/officeDocument/2006/relationships/vmlDrawing" Target="../drawings/vmlDrawing48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6.xml"/><Relationship Id="rId1" Type="http://schemas.openxmlformats.org/officeDocument/2006/relationships/vmlDrawing" Target="../drawings/vmlDrawing4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0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1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2.xml"/><Relationship Id="rId1" Type="http://schemas.openxmlformats.org/officeDocument/2006/relationships/vmlDrawing" Target="../drawings/vmlDrawing4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3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4.xml"/><Relationship Id="rId1" Type="http://schemas.openxmlformats.org/officeDocument/2006/relationships/vmlDrawing" Target="../drawings/vmlDrawing47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806" y="2392087"/>
            <a:ext cx="5502111" cy="886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NetSpeed Orion Trace &amp; Debug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FFC000"/>
                </a:solidFill>
              </a:rPr>
              <a:t>Feature Set Overview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March 18,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3768" r="15264" b="16782"/>
          <a:stretch/>
        </p:blipFill>
        <p:spPr>
          <a:xfrm>
            <a:off x="5717059" y="691978"/>
            <a:ext cx="6071287" cy="539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4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Future considerations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Sharing probe/tracing resources across bridges… perhaps bridges aggregated at single node (connecting to multiple associated router ports) could share probe/tracing interface to reduce overhead (this seems to be implied by Intel XG631 spec).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Probing/tracing at router interface: point of aggregation, gain insight into network traffic flow…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Do we need to implement an APB master bridge for our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NoC</a:t>
            </a:r>
            <a:r>
              <a:rPr lang="en-US" sz="2000" dirty="0">
                <a:solidFill>
                  <a:schemeClr val="bg1"/>
                </a:solidFill>
                <a:latin typeface="DIN"/>
                <a:cs typeface="Arial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to allow it to carry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debug APB to non-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components?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Do we need to implement ATB master/slave bridges to allow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to transport trace info from other components?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Should we be trying to merge trace data layer with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layer?  Should we have the option of carrying either/both on normal layers?  Both represent trade-offs of expense vs. invasiveness).</a:t>
            </a:r>
            <a:endParaRPr lang="en-US" sz="18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0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Error and Statistics Monitors/Interrupts - Backup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Initiator Error Mask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e0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Local read address decode error: ARADDR did not find a match in the master bridges address table and a decode error was issued.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e1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Read address decode error from slave: A decode error response was received from a slave device.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e2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Read slave error: A slave error response was received from a slave device.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e3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Non modifiable WRAP: A WRAP command marked as non-modifiable (ARCACHE[0]=0) was detected.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e4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Fixed transaction detected: An AR command of FIXED burst type was detected.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e5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Read address multi-hit: An AR command matched against multiple entries in the address table.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e6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Read response timeout: Read response timeout occurred. With timeout enabled, a response wasn't received within the expected interval.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e7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Read WRAP not equal to 64B </a:t>
            </a:r>
            <a:r>
              <a:rPr lang="en-US" sz="1400" dirty="0" err="1">
                <a:solidFill>
                  <a:schemeClr val="bg1"/>
                </a:solidFill>
                <a:latin typeface="DIN"/>
              </a:rPr>
              <a:t>cacheline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 size: A WRAP command not equal to cache line size of 64 Bytes was detected.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e16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Local write address decode error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e17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Write address decode error from slave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e18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Write slave error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e19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Non modifiable WRAP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e20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Fixed transaction detected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e21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Write address multi-hit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e22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Write </a:t>
            </a:r>
            <a:r>
              <a:rPr lang="en-US" sz="1400" dirty="0" err="1">
                <a:solidFill>
                  <a:schemeClr val="bg1"/>
                </a:solidFill>
                <a:latin typeface="DIN"/>
              </a:rPr>
              <a:t>respone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 timeout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e23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Write WRAP not equal to 64B </a:t>
            </a:r>
            <a:r>
              <a:rPr lang="en-US" sz="1400" dirty="0" err="1">
                <a:solidFill>
                  <a:schemeClr val="bg1"/>
                </a:solidFill>
                <a:latin typeface="DIN"/>
              </a:rPr>
              <a:t>cacheline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 size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e32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capture counter0 overflow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e33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capture counter1 overflow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bg1"/>
                </a:solidFill>
                <a:latin typeface="DIN"/>
              </a:rPr>
              <a:t>e34 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- traffic sent to a </a:t>
            </a:r>
            <a:r>
              <a:rPr lang="en-US" sz="1400" dirty="0" err="1">
                <a:solidFill>
                  <a:schemeClr val="bg1"/>
                </a:solidFill>
                <a:latin typeface="DIN"/>
              </a:rPr>
              <a:t>noc</a:t>
            </a:r>
            <a:r>
              <a:rPr lang="en-US" sz="1400" dirty="0">
                <a:solidFill>
                  <a:schemeClr val="bg1"/>
                </a:solidFill>
                <a:latin typeface="DIN"/>
              </a:rPr>
              <a:t> layer which is power gated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</p:txBody>
      </p:sp>
    </p:spTree>
    <p:extLst>
      <p:ext uri="{BB962C8B-B14F-4D97-AF65-F5344CB8AC3E}">
        <p14:creationId xmlns:p14="http://schemas.microsoft.com/office/powerpoint/2010/main" val="77195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Introduction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NetSpeed Orion implements rich trace and debug functionality supporting the following features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Error and statistics monitoring in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elements with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maskable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interrupt generation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Non-invasive tracing of network interfaces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compliance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Low power: support for debug across power and clock domains, may be powered down when not in use.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</p:txBody>
      </p:sp>
    </p:spTree>
    <p:extLst>
      <p:ext uri="{BB962C8B-B14F-4D97-AF65-F5344CB8AC3E}">
        <p14:creationId xmlns:p14="http://schemas.microsoft.com/office/powerpoint/2010/main" val="5915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741683" y="1257891"/>
            <a:ext cx="8345214" cy="4880150"/>
          </a:xfrm>
          <a:prstGeom prst="round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dirty="0" smtClean="0"/>
              <a:t>NetSpeed Logic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Architectural Overview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328501" y="1503113"/>
            <a:ext cx="1979288" cy="1729942"/>
            <a:chOff x="469998" y="1503115"/>
            <a:chExt cx="1979288" cy="1729942"/>
          </a:xfrm>
        </p:grpSpPr>
        <p:sp>
          <p:nvSpPr>
            <p:cNvPr id="7" name="Rounded Rectangle 6"/>
            <p:cNvSpPr/>
            <p:nvPr/>
          </p:nvSpPr>
          <p:spPr>
            <a:xfrm>
              <a:off x="469998" y="1503115"/>
              <a:ext cx="1979288" cy="1729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DAP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5270" y="2189354"/>
              <a:ext cx="624016" cy="7820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APB-AP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97433" y="1438685"/>
            <a:ext cx="1779375" cy="1794372"/>
            <a:chOff x="3558309" y="1438685"/>
            <a:chExt cx="1779375" cy="1794372"/>
          </a:xfrm>
        </p:grpSpPr>
        <p:sp>
          <p:nvSpPr>
            <p:cNvPr id="8" name="Rounded Rectangle 7"/>
            <p:cNvSpPr/>
            <p:nvPr/>
          </p:nvSpPr>
          <p:spPr>
            <a:xfrm>
              <a:off x="3558309" y="1438685"/>
              <a:ext cx="1779375" cy="17943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NS </a:t>
              </a:r>
              <a:r>
                <a:rPr lang="en-US" dirty="0" err="1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Regbus</a:t>
              </a:r>
              <a:r>
                <a:rPr lang="en-US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Master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58309" y="2188914"/>
              <a:ext cx="624016" cy="7820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APB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13668" y="2188914"/>
              <a:ext cx="624016" cy="7820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Regbus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7232167" y="1334814"/>
            <a:ext cx="1632857" cy="46583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NS </a:t>
            </a:r>
            <a:r>
              <a:rPr lang="en-US" dirty="0" err="1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NoC</a:t>
            </a:r>
            <a:endParaRPr lang="en-US" dirty="0" smtClean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020383" y="1706927"/>
            <a:ext cx="1769438" cy="42862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NS AXI4 Master Bridge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20382" y="2451049"/>
            <a:ext cx="624016" cy="7820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Regbus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020382" y="3395667"/>
            <a:ext cx="624016" cy="6045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AXI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020382" y="5142511"/>
            <a:ext cx="743160" cy="55130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97432" y="3625533"/>
            <a:ext cx="1779375" cy="1794372"/>
            <a:chOff x="3558309" y="3601186"/>
            <a:chExt cx="1779375" cy="1794372"/>
          </a:xfrm>
        </p:grpSpPr>
        <p:sp>
          <p:nvSpPr>
            <p:cNvPr id="19" name="Rounded Rectangle 18"/>
            <p:cNvSpPr/>
            <p:nvPr/>
          </p:nvSpPr>
          <p:spPr>
            <a:xfrm>
              <a:off x="3558309" y="3601186"/>
              <a:ext cx="1779375" cy="1794372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NS Trace Slave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8309" y="4408783"/>
              <a:ext cx="624016" cy="7820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94524" y="4407603"/>
              <a:ext cx="743160" cy="7820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Trace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28099" y="3689963"/>
            <a:ext cx="1979288" cy="1729942"/>
            <a:chOff x="469998" y="1503115"/>
            <a:chExt cx="1979288" cy="1729942"/>
          </a:xfrm>
        </p:grpSpPr>
        <p:sp>
          <p:nvSpPr>
            <p:cNvPr id="23" name="Rounded Rectangle 22"/>
            <p:cNvSpPr/>
            <p:nvPr/>
          </p:nvSpPr>
          <p:spPr>
            <a:xfrm>
              <a:off x="469998" y="1503115"/>
              <a:ext cx="1979288" cy="172994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TPIU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825270" y="2189354"/>
              <a:ext cx="624016" cy="78200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ATB</a:t>
              </a:r>
            </a:p>
          </p:txBody>
        </p:sp>
      </p:grpSp>
      <p:cxnSp>
        <p:nvCxnSpPr>
          <p:cNvPr id="28" name="Straight Arrow Connector 27"/>
          <p:cNvCxnSpPr>
            <a:stCxn id="11" idx="3"/>
          </p:cNvCxnSpPr>
          <p:nvPr/>
        </p:nvCxnSpPr>
        <p:spPr>
          <a:xfrm>
            <a:off x="6076808" y="2579917"/>
            <a:ext cx="1155359" cy="0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76807" y="4812070"/>
            <a:ext cx="1155359" cy="0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863820" y="5418162"/>
            <a:ext cx="1156562" cy="1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63820" y="3771358"/>
            <a:ext cx="1156562" cy="0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63820" y="2849259"/>
            <a:ext cx="1156562" cy="0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3"/>
            <a:endCxn id="10" idx="1"/>
          </p:cNvCxnSpPr>
          <p:nvPr/>
        </p:nvCxnSpPr>
        <p:spPr>
          <a:xfrm flipV="1">
            <a:off x="3307789" y="2579917"/>
            <a:ext cx="989644" cy="438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307387" y="4822953"/>
            <a:ext cx="989644" cy="438"/>
          </a:xfrm>
          <a:prstGeom prst="straightConnector1">
            <a:avLst/>
          </a:prstGeom>
          <a:ln>
            <a:solidFill>
              <a:srgbClr val="FFFF00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450764" y="4375132"/>
            <a:ext cx="359228" cy="359604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/>
          </a:p>
        </p:txBody>
      </p:sp>
      <p:grpSp>
        <p:nvGrpSpPr>
          <p:cNvPr id="48" name="Group 47"/>
          <p:cNvGrpSpPr/>
          <p:nvPr/>
        </p:nvGrpSpPr>
        <p:grpSpPr>
          <a:xfrm>
            <a:off x="436420" y="4375132"/>
            <a:ext cx="373892" cy="359604"/>
            <a:chOff x="436420" y="4375132"/>
            <a:chExt cx="373892" cy="359604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51084" y="4375132"/>
              <a:ext cx="359228" cy="33525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436420" y="4375132"/>
              <a:ext cx="359228" cy="35960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>
            <a:stCxn id="40" idx="3"/>
            <a:endCxn id="23" idx="1"/>
          </p:cNvCxnSpPr>
          <p:nvPr/>
        </p:nvCxnSpPr>
        <p:spPr>
          <a:xfrm>
            <a:off x="809992" y="4554934"/>
            <a:ext cx="518107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/>
          <p:nvPr/>
        </p:nvCxnSpPr>
        <p:spPr>
          <a:xfrm rot="16200000" flipV="1">
            <a:off x="9219279" y="1387809"/>
            <a:ext cx="1053798" cy="548414"/>
          </a:xfrm>
          <a:prstGeom prst="bentConnector3">
            <a:avLst>
              <a:gd name="adj1" fmla="val -866"/>
            </a:avLst>
          </a:prstGeom>
          <a:ln w="25400">
            <a:solidFill>
              <a:srgbClr val="FFFF00"/>
            </a:solidFill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 bwMode="auto">
          <a:xfrm>
            <a:off x="9471971" y="1210718"/>
            <a:ext cx="13068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FFFF00"/>
                </a:solidFill>
                <a:cs typeface="Arial" charset="0"/>
              </a:rPr>
              <a:t>Interrupt</a:t>
            </a:r>
            <a:endParaRPr lang="en-US" sz="1800" b="1" dirty="0">
              <a:solidFill>
                <a:srgbClr val="FFFF00"/>
              </a:solidFill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020382" y="4373440"/>
            <a:ext cx="1152834" cy="60459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Monitor/Capture</a:t>
            </a:r>
          </a:p>
        </p:txBody>
      </p:sp>
      <p:cxnSp>
        <p:nvCxnSpPr>
          <p:cNvPr id="51" name="Elbow Connector 50"/>
          <p:cNvCxnSpPr/>
          <p:nvPr/>
        </p:nvCxnSpPr>
        <p:spPr>
          <a:xfrm rot="16200000" flipV="1">
            <a:off x="9345950" y="3888591"/>
            <a:ext cx="809242" cy="574775"/>
          </a:xfrm>
          <a:prstGeom prst="bentConnector3">
            <a:avLst>
              <a:gd name="adj1" fmla="val 468"/>
            </a:avLst>
          </a:prstGeom>
          <a:ln w="25400">
            <a:solidFill>
              <a:srgbClr val="FFFF00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 flipH="1" flipV="1">
            <a:off x="10687724" y="5068835"/>
            <a:ext cx="449034" cy="267444"/>
          </a:xfrm>
          <a:prstGeom prst="bentConnector3">
            <a:avLst>
              <a:gd name="adj1" fmla="val -212"/>
            </a:avLst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0037959" y="4175978"/>
            <a:ext cx="174189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 bwMode="auto">
          <a:xfrm>
            <a:off x="10773905" y="5409020"/>
            <a:ext cx="11065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cs typeface="Arial" charset="0"/>
              </a:rPr>
              <a:t>NS Trace</a:t>
            </a:r>
          </a:p>
          <a:p>
            <a:r>
              <a:rPr lang="en-US" b="1" dirty="0" smtClean="0">
                <a:cs typeface="Arial" charset="0"/>
              </a:rPr>
              <a:t>Master</a:t>
            </a:r>
            <a:endParaRPr lang="en-US" sz="1800" b="1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77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Architectural Overview (continued)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: dedicated control layer in the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, isolated from other traffic, accessed via NS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Master (AXI4 interface).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Debug Access: provided via alternative APB interface to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Master, which bridges the debug APB interface to NS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to access configuration registers.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Reusable Component register interfaces implemented.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Monitor/Capture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and </a:t>
            </a:r>
            <a:r>
              <a:rPr lang="en-US" sz="2000" smtClean="0">
                <a:solidFill>
                  <a:schemeClr val="bg1"/>
                </a:solidFill>
                <a:latin typeface="DIN"/>
              </a:rPr>
              <a:t>Trace Bridge components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may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alternatively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be directly connected to debug APB.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Error status (and general status), interrupt and statistics controls accessible via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, with debug visibility via debug APB.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Packet trace data transported through NoC on isolated layer to NS Trace Slave, which bridges and funnels trace data into one or more ATB interfaces.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Trace data may alternatively be driven directly into a separate ATB network.</a:t>
            </a: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</p:txBody>
      </p:sp>
    </p:spTree>
    <p:extLst>
      <p:ext uri="{BB962C8B-B14F-4D97-AF65-F5344CB8AC3E}">
        <p14:creationId xmlns:p14="http://schemas.microsoft.com/office/powerpoint/2010/main" val="175012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Error and Statistics Monitors/Interrupts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Initiators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DIN"/>
              </a:rPr>
              <a:t>T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ransaction Errors: captured (address and error code),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maskable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interrupt generated.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Separate/Parallel monitors for read and write channels.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Timeout: interrupt when transaction response latency exceeds configurable threshold.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Statistics: Address/Command match registers drive counters measuring packet counts and response latencies.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AID Table Status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Targets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DIN"/>
              </a:rPr>
              <a:t>Transaction 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Errors: captured 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(address and error code), </a:t>
            </a:r>
            <a:r>
              <a:rPr lang="en-US" sz="2000" dirty="0" err="1">
                <a:solidFill>
                  <a:schemeClr val="bg1"/>
                </a:solidFill>
                <a:latin typeface="DIN"/>
              </a:rPr>
              <a:t>maskable</a:t>
            </a:r>
            <a:r>
              <a:rPr lang="en-US" sz="2000" dirty="0">
                <a:solidFill>
                  <a:schemeClr val="bg1"/>
                </a:solidFill>
                <a:latin typeface="DIN"/>
              </a:rPr>
              <a:t> interrupt generated.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DIN"/>
              </a:rPr>
              <a:t>Separate/Parallel monitors for read and write channels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Routers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Error Conditions: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maskable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interrupt generated (e.g., blocked interface)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Status and Statistics: FIFO status, programmable event counters</a:t>
            </a: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</p:txBody>
      </p:sp>
    </p:spTree>
    <p:extLst>
      <p:ext uri="{BB962C8B-B14F-4D97-AF65-F5344CB8AC3E}">
        <p14:creationId xmlns:p14="http://schemas.microsoft.com/office/powerpoint/2010/main" val="171110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Packet Tracing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Reusable Component implementing non-invasive monitoring of network interface at either initiator or target (or both)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Filtering and Event/Trigger Generation: events may be combined via Boolean functions and used to generate derived events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Address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Comparitors</a:t>
            </a: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Initiator: leverage address map logic for address range events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Initiator/Target: optional configurable address &amp; address range match registers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Control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Comparitors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: set of configurable control field registers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Error Status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Counters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Sequencer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External trigger inputs, event outputs (CTI)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ATB compatible trace output: transported through NoC to NS Trace Slave.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Selectable Output: any or all of Address,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Auxillary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, and Data</a:t>
            </a:r>
          </a:p>
        </p:txBody>
      </p:sp>
    </p:spTree>
    <p:extLst>
      <p:ext uri="{BB962C8B-B14F-4D97-AF65-F5344CB8AC3E}">
        <p14:creationId xmlns:p14="http://schemas.microsoft.com/office/powerpoint/2010/main" val="13826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6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Additional Features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Domain Specific Monitoring/Capture: e.g., Coherency – Gemini CCC Tracing Module.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bg1"/>
              </a:solidFill>
              <a:latin typeface="DIN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Fencing/Draining Control: debug APB to Regbus master provides interface to NS Power Supervisor logic to allow isolation of NoC access to specific components of interest.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Peripherals can be held off on clean transaction boundaries to allow exclusive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access to subset of design under active debug.</a:t>
            </a:r>
          </a:p>
        </p:txBody>
      </p:sp>
    </p:spTree>
    <p:extLst>
      <p:ext uri="{BB962C8B-B14F-4D97-AF65-F5344CB8AC3E}">
        <p14:creationId xmlns:p14="http://schemas.microsoft.com/office/powerpoint/2010/main" val="38009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Requirements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Enhancement to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Regbus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Master (RBM) to support an Debug APB interface, perhaps in parallel with AXI-like interface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Locally implement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</a:rPr>
              <a:t> compliant register table to support interface with power supervisor to implement debug control of power, clock gating and fencing/draining.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May want RB Tunnel to have mode to operate with APB semantics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Implement a simple 32 to 64-bit data width translation scheme on APB interface, perhaps with per source identification to maintain multiple of these resources in parallel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Writes: to upper address first, cached in RBM, commit 64-bits upon write to lower address.</a:t>
            </a:r>
          </a:p>
          <a:p>
            <a:pPr marL="1257300" lvl="2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</a:rPr>
              <a:t>Reads: first read to upper/lower address returns appropriate data, caches other half.   Subsequent read to other have with no intervening reads returns cached copy.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Probe/tracing logic for master and slave bridges: writes data to dedicated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NoC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port in proprietary format.  Supports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compliant register interface and related features.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7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-1" y="1046205"/>
            <a:ext cx="12192001" cy="513217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Technical Requirements (continued)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85381" y="1046205"/>
            <a:ext cx="1042123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Trace Target Slave: slave port on NoC that accepts proprietary trace format and bridges to 1 or more ATB interfaces, performing </a:t>
            </a: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Coresight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 funnel function in the process.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 err="1" smtClean="0">
                <a:solidFill>
                  <a:schemeClr val="bg1"/>
                </a:solidFill>
                <a:latin typeface="DIN"/>
                <a:cs typeface="Arial" charset="0"/>
              </a:rPr>
              <a:t>NocStudio</a:t>
            </a:r>
            <a:endParaRPr lang="en-US" sz="2000" dirty="0" smtClean="0">
              <a:solidFill>
                <a:schemeClr val="bg1"/>
              </a:solidFill>
              <a:latin typeface="DIN"/>
              <a:cs typeface="Arial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DIN"/>
                <a:cs typeface="Arial" charset="0"/>
              </a:rPr>
              <a:t>M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ap trace data onto dedicated physical layer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DIN"/>
                <a:cs typeface="Arial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nstantiate probe bridges next to (on same node as) normal bridges and connect them to trace data layer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Instantiate trace target bridges on trace data layer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bg1"/>
                </a:solidFill>
                <a:latin typeface="DIN"/>
                <a:cs typeface="Arial" charset="0"/>
              </a:rPr>
              <a:t>Support RBM/Tunnel enhancements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5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42456&quot;&gt;&lt;object type=&quot;3&quot; unique_id=&quot;52255&quot;&gt;&lt;property id=&quot;20148&quot; value=&quot;5&quot;/&gt;&lt;property id=&quot;20300&quot; value=&quot;Slide 1 - &amp;quot;NetSpeed Systems Executive Summary&amp;quot;&quot;/&gt;&lt;property id=&quot;20307&quot; value=&quot;256&quot;/&gt;&lt;/object&gt;&lt;object type=&quot;3&quot; unique_id=&quot;129440&quot;&gt;&lt;property id=&quot;20148&quot; value=&quot;5&quot;/&gt;&lt;property id=&quot;20300&quot; value=&quot;Slide 2 - &amp;quot;NetSpeed Systems Company Overview&amp;quot;&quot;/&gt;&lt;property id=&quot;20307&quot; value=&quot;266&quot;/&gt;&lt;/object&gt;&lt;object type=&quot;3&quot; unique_id=&quot;129441&quot;&gt;&lt;property id=&quot;20148&quot; value=&quot;5&quot;/&gt;&lt;property id=&quot;20300&quot; value=&quot;Slide 3 - &amp;quot;NetSpeed: Next Step In Evolution of Interconnects&amp;quot;&quot;/&gt;&lt;property id=&quot;20307&quot; value=&quot;267&quot;/&gt;&lt;/object&gt;&lt;object type=&quot;3&quot; unique_id=&quot;129735&quot;&gt;&lt;property id=&quot;20148&quot; value=&quot;5&quot;/&gt;&lt;property id=&quot;20300&quot; value=&quot;Slide 5 - &amp;quot;Product Overview: Scalable, Coherent, NoC IP&amp;quot;&quot;/&gt;&lt;property id=&quot;20307&quot; value=&quot;272&quot;/&gt;&lt;/object&gt;&lt;object type=&quot;3&quot; unique_id=&quot;129904&quot;&gt;&lt;property id=&quot;20148&quot; value=&quot;5&quot;/&gt;&lt;property id=&quot;20300&quot; value=&quot;Slide 8 - &amp;quot;50% Shorter Design Cycles&amp;quot;&quot;/&gt;&lt;property id=&quot;20307&quot; value=&quot;273&quot;/&gt;&lt;/object&gt;&lt;object type=&quot;3&quot; unique_id=&quot;129905&quot;&gt;&lt;property id=&quot;20148&quot; value=&quot;5&quot;/&gt;&lt;property id=&quot;20300&quot; value=&quot;Slide 9 - &amp;quot;High Performance, Coherent NoC&amp;quot;&quot;/&gt;&lt;property id=&quot;20307&quot; value=&quot;274&quot;/&gt;&lt;/object&gt;&lt;object type=&quot;3&quot; unique_id=&quot;129906&quot;&gt;&lt;property id=&quot;20148&quot; value=&quot;5&quot;/&gt;&lt;property id=&quot;20300&quot; value=&quot;Slide 10 - &amp;quot;Advanced Features To Enable Low Power Design&amp;quot;&quot;/&gt;&lt;property id=&quot;20307&quot; value=&quot;275&quot;/&gt;&lt;/object&gt;&lt;object type=&quot;3&quot; unique_id=&quot;130053&quot;&gt;&lt;property id=&quot;20148&quot; value=&quot;5&quot;/&gt;&lt;property id=&quot;20300&quot; value=&quot;Slide 11 - &amp;quot;Summary&amp;quot;&quot;/&gt;&lt;property id=&quot;20307&quot; value=&quot;281&quot;/&gt;&lt;/object&gt;&lt;object type=&quot;3&quot; unique_id=&quot;130142&quot;&gt;&lt;property id=&quot;20148&quot; value=&quot;5&quot;/&gt;&lt;property id=&quot;20300&quot; value=&quot;Slide 7 - &amp;quot;Product Benefits: NetSpeed Value Proposition&amp;quot;&quot;/&gt;&lt;property id=&quot;20307&quot; value=&quot;283&quot;/&gt;&lt;/object&gt;&lt;object type=&quot;3&quot; unique_id=&quot;130240&quot;&gt;&lt;property id=&quot;20148&quot; value=&quot;5&quot;/&gt;&lt;property id=&quot;20300&quot; value=&quot;Slide 6 - &amp;quot;On-Chip Interconnect Solutions Comparison&amp;quot;&quot;/&gt;&lt;property id=&quot;20307&quot; value=&quot;284&quot;/&gt;&lt;/object&gt;&lt;object type=&quot;3&quot; unique_id=&quot;130411&quot;&gt;&lt;property id=&quot;20148&quot; value=&quot;5&quot;/&gt;&lt;property id=&quot;20300&quot; value=&quot;Slide 4 - &amp;quot;Ushering a Paradigm Shift in Interconnect Design&amp;quot;&quot;/&gt;&lt;property id=&quot;20307&quot; value=&quot;285&quot;/&gt;&lt;/object&gt;&lt;/object&gt;&lt;object type=&quot;8&quot; unique_id=&quot;42462&quot;&gt;&lt;/object&gt;&lt;/object&gt;&lt;/database&gt;"/>
  <p:tag name="SECTOMILLISECCONVERTED" val="1"/>
  <p:tag name="THINKCELLUNDODONOTDELETE" val="0"/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5&quot;&gt;&lt;elem m_fUsage=&quot;2.77254417167100090000E+000&quot;&gt;&lt;m_msothmcolidx val=&quot;0&quot;/&gt;&lt;m_rgb r=&quot;3c&quot; g=&quot;46&quot; b=&quot;4d&quot;/&gt;&lt;m_ppcolschidx tagver0=&quot;23004&quot; tagname0=&quot;m_ppcolschidxUNRECOGNIZED&quot; val=&quot;0&quot;/&gt;&lt;m_nBrightness val=&quot;0&quot;/&gt;&lt;/elem&gt;&lt;elem m_fUsage=&quot;2.62900000000000000000E+000&quot;&gt;&lt;m_msothmcolidx val=&quot;0&quot;/&gt;&lt;m_rgb r=&quot;77&quot; g=&quot;93&quot; b=&quot;3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9b&quot; g=&quot;bb&quot; b=&quot;59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ed&quot; g=&quot;8f&quot; b=&quot;12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ff&quot; g=&quot;b6&quot; b=&quot;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2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3.xml><?xml version="1.0" encoding="utf-8"?>
<a:theme xmlns:a="http://schemas.openxmlformats.org/drawingml/2006/main" name="2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24834</TotalTime>
  <Words>1119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DIN</vt:lpstr>
      <vt:lpstr>DIN Light</vt:lpstr>
      <vt:lpstr>Trebuchet MS</vt:lpstr>
      <vt:lpstr>Wingdings</vt:lpstr>
      <vt:lpstr>blank</vt:lpstr>
      <vt:lpstr>1_blank</vt:lpstr>
      <vt:lpstr>2_blank</vt:lpstr>
      <vt:lpstr>think-cell Slide</vt:lpstr>
      <vt:lpstr>NetSpeed Orion Trace &amp; Debug Feature Set Overview</vt:lpstr>
      <vt:lpstr>Introduction</vt:lpstr>
      <vt:lpstr>Architectural Overview</vt:lpstr>
      <vt:lpstr>Architectural Overview (continued)</vt:lpstr>
      <vt:lpstr>Error and Statistics Monitors/Interrupts</vt:lpstr>
      <vt:lpstr>Packet Tracing</vt:lpstr>
      <vt:lpstr>Additional Features</vt:lpstr>
      <vt:lpstr>Technical Requirements</vt:lpstr>
      <vt:lpstr>Technical Requirements (continued)</vt:lpstr>
      <vt:lpstr>Future considerations</vt:lpstr>
      <vt:lpstr>Error and Statistics Monitors/Interrupts - Backup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NetSpeed Systems Corporate Overview</dc:title>
  <dc:creator>anush</dc:creator>
  <cp:lastModifiedBy>Jim Bauman</cp:lastModifiedBy>
  <cp:revision>758</cp:revision>
  <cp:lastPrinted>2014-02-18T22:44:09Z</cp:lastPrinted>
  <dcterms:created xsi:type="dcterms:W3CDTF">2014-06-19T21:53:40Z</dcterms:created>
  <dcterms:modified xsi:type="dcterms:W3CDTF">2016-03-18T15:57:24Z</dcterms:modified>
</cp:coreProperties>
</file>