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4" r:id="rId3"/>
    <p:sldId id="260" r:id="rId4"/>
    <p:sldId id="261" r:id="rId5"/>
    <p:sldId id="262" r:id="rId6"/>
    <p:sldId id="268" r:id="rId7"/>
    <p:sldId id="286" r:id="rId8"/>
    <p:sldId id="263" r:id="rId9"/>
    <p:sldId id="264" r:id="rId10"/>
    <p:sldId id="281" r:id="rId11"/>
    <p:sldId id="283" r:id="rId12"/>
    <p:sldId id="277" r:id="rId13"/>
    <p:sldId id="278" r:id="rId14"/>
    <p:sldId id="285" r:id="rId15"/>
    <p:sldId id="282" r:id="rId16"/>
    <p:sldId id="25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20"/>
    <a:srgbClr val="FF0D0D"/>
    <a:srgbClr val="F6F6F6"/>
    <a:srgbClr val="FF8585"/>
    <a:srgbClr val="0FFF0F"/>
    <a:srgbClr val="FF1010"/>
    <a:srgbClr val="FFAA0F"/>
    <a:srgbClr val="0F0FFF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88" y="102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1123A-D53C-4790-9103-F36ED5D2D34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4458-8200-44EE-89B9-4092373F74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15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8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82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42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久保・鳥谷部理論においては、確率過程論を用いているため、高温極限しか考えることができない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49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私は久保・鳥谷部理論の拡張として、ゆらぎの異方性とまた特に温度依存性について記述できるよう、</a:t>
            </a:r>
            <a:r>
              <a:rPr kumimoji="1" lang="en-US" altLang="ja-JP" dirty="0"/>
              <a:t>system-bath</a:t>
            </a:r>
            <a:r>
              <a:rPr kumimoji="1" lang="ja-JP" altLang="en-US" dirty="0"/>
              <a:t>モデルを用いてゼロ磁場スピン緩和を記述することを考えました。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8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41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46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34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59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50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F948651-21A0-4E78-B5D5-68546D65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7C97D563-AA54-42B6-977D-4F640CC7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8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CF7D752-4F82-4EF9-9FF3-2A211F29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0BAC8DF0-8FBB-438A-9F30-A6E185FEE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0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CB91D5F9-8EEF-4EBE-84D4-EF5E6919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62E838FD-25B5-4A13-BB3B-2DD7D10C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076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F3AA562-60C1-4901-91D3-3B7EB447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2" y="285755"/>
            <a:ext cx="11168743" cy="74317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3562466-0115-4EB1-AF39-5629FA14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82" y="1208313"/>
            <a:ext cx="11168743" cy="551316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9546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8784BF1-B3FF-4CAD-9476-F7A4D50B91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227263"/>
            <a:ext cx="10515600" cy="20955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86D8693-B6B3-4C47-A5D6-CF9BD9D8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8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B0A247C-D2E4-4C7C-9F75-D8221386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D32C32B-B79E-4578-9385-465D12A8E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C7096849-FE6B-4076-B253-0F871A81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580522C-BAD8-4571-9228-DDB9017C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A5E9D6F8-21CB-4135-86F7-221616D8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F4DD5AF6-2E1F-4944-A6F1-5DDCB37C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0B716FBD-41EE-488F-92DF-398ED00A4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7698140F-8302-4595-914B-20101DB6B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1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A74C662-9F90-42BB-9962-2C6954A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67908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56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947EAC8-82A2-40CA-92A5-AFFF9830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3E85F34-A314-4033-B607-B209EFE7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444E0FDA-C23E-44BF-A10C-7DAD5909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9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BC25904-AEB4-4EDB-9EC7-7AD883CC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07BD6912-A146-437D-B5C6-24F156AB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CB4D06A7-6B29-4B71-91B5-6F99A5FD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5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A5553C25-288A-46A2-91C1-ACA9954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705752BE-4A07-4E83-86F0-F694AB65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4"/>
          </p:nvPr>
        </p:nvSpPr>
        <p:spPr>
          <a:xfrm>
            <a:off x="11438164" y="6492880"/>
            <a:ext cx="74431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rgbClr val="B8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15C3D37-39B9-485D-B265-8BA5DC3DD89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55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200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061298" y="1986699"/>
            <a:ext cx="6069403" cy="14493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久保・鳥谷部理論の拡張と緩和関数の解析</a:t>
            </a:r>
            <a:endParaRPr kumimoji="1" lang="ja-JP" altLang="en-US" sz="36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2662" y="4166106"/>
            <a:ext cx="2486676" cy="458146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+mj-ea"/>
                <a:ea typeface="+mj-ea"/>
              </a:rPr>
              <a:t>M2 </a:t>
            </a:r>
            <a:r>
              <a:rPr lang="ja-JP" altLang="en-US" sz="3200" dirty="0">
                <a:latin typeface="+mj-ea"/>
                <a:ea typeface="+mj-ea"/>
              </a:rPr>
              <a:t>髙橋秀顕</a:t>
            </a:r>
            <a:endParaRPr lang="en-US" altLang="ja-JP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860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530682" y="285755"/>
                <a:ext cx="11173638" cy="743175"/>
              </a:xfrm>
            </p:spPr>
            <p:txBody>
              <a:bodyPr/>
              <a:lstStyle/>
              <a:p>
                <a:r>
                  <a:rPr kumimoji="1" lang="ja-JP" altLang="en-US" dirty="0"/>
                  <a:t>数値計算①</a:t>
                </a:r>
                <a14:m>
                  <m:oMath xmlns:m="http://schemas.openxmlformats.org/officeDocument/2006/math">
                    <m:r>
                      <a:rPr lang="en-US" altLang="ja-JP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ゆらぎの周波数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の効果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0682" y="285755"/>
                <a:ext cx="11173638" cy="743175"/>
              </a:xfrm>
              <a:blipFill rotWithShape="0">
                <a:blip r:embed="rId3"/>
                <a:stretch>
                  <a:fillRect l="-2073" t="-17213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30682" y="1208313"/>
                <a:ext cx="5338895" cy="5437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u="sng" dirty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kumimoji="1" lang="en-US" altLang="ja-JP" sz="2400" u="sng" dirty="0"/>
                  <a:t>(</a:t>
                </a:r>
                <a:r>
                  <a:rPr lang="ja-JP" altLang="en-US" sz="2400" u="sng" dirty="0"/>
                  <a:t>ゆらぎの周波数</a:t>
                </a:r>
                <a:r>
                  <a:rPr kumimoji="1" lang="en-US" altLang="ja-JP" sz="2400" u="sng" dirty="0"/>
                  <a:t>)</a:t>
                </a:r>
                <a:r>
                  <a:rPr kumimoji="1" lang="ja-JP" altLang="en-US" sz="2400" u="sng" dirty="0"/>
                  <a:t>の値を変化させる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82" y="1208313"/>
                <a:ext cx="5338895" cy="543762"/>
              </a:xfrm>
              <a:blipFill rotWithShape="0">
                <a:blip r:embed="rId4"/>
                <a:stretch>
                  <a:fillRect t="-14607" b="-4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6191387"/>
            <a:ext cx="624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 sz="2000" dirty="0"/>
              <a:t>階層方程式を用いて計算した緩和関数</a:t>
            </a:r>
            <a:r>
              <a:rPr lang="en-US" altLang="ja-JP" sz="2000" dirty="0" err="1"/>
              <a:t>Gz</a:t>
            </a:r>
            <a:r>
              <a:rPr lang="en-US" altLang="ja-JP" sz="2000" dirty="0"/>
              <a:t>(t)</a:t>
            </a:r>
            <a:r>
              <a:rPr lang="ja-JP" altLang="en-US" sz="2000" dirty="0"/>
              <a:t>のグラフ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30682" y="1752075"/>
                <a:ext cx="368832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dirty="0" err="1">
                        <a:latin typeface="Cambria Math" panose="02040503050406030204" pitchFamily="18" charset="0"/>
                      </a:rPr>
                      <m:t>ην</m:t>
                    </m:r>
                    <m:r>
                      <a:rPr lang="en-US" altLang="ja-JP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定数</m:t>
                    </m:r>
                  </m:oMath>
                </a14:m>
                <a:r>
                  <a:rPr lang="ja-JP" altLang="en-US" sz="2000" dirty="0"/>
                  <a:t>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久保・鳥谷部対応</a:t>
                </a:r>
                <a:r>
                  <a:rPr lang="en-US" altLang="ja-JP" dirty="0"/>
                  <a:t>)</a:t>
                </a:r>
              </a:p>
              <a:p>
                <a:r>
                  <a:rPr lang="ja-JP" altLang="en-US" dirty="0"/>
                  <a:t>・</a:t>
                </a:r>
                <a:r>
                  <a:rPr lang="en-US" altLang="ja-JP" dirty="0"/>
                  <a:t>T = 300K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2" y="1752075"/>
                <a:ext cx="3688320" cy="677108"/>
              </a:xfrm>
              <a:prstGeom prst="rect">
                <a:avLst/>
              </a:prstGeom>
              <a:blipFill rotWithShape="0">
                <a:blip r:embed="rId7"/>
                <a:stretch>
                  <a:fillRect l="-1653" t="-3604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4280232" y="169102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ゆらぎの速さ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6458512" y="2976464"/>
            <a:ext cx="5693001" cy="3881541"/>
            <a:chOff x="6443048" y="2494438"/>
            <a:chExt cx="5693001" cy="3881541"/>
          </a:xfrm>
        </p:grpSpPr>
        <p:pic>
          <p:nvPicPr>
            <p:cNvPr id="20" name="コンテンツ プレースホルダー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706" y="2494438"/>
              <a:ext cx="4568394" cy="2848966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6443048" y="5265028"/>
              <a:ext cx="53769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static</a:t>
              </a:r>
              <a:r>
                <a:rPr kumimoji="1" lang="ja-JP" altLang="en-US" sz="1600" dirty="0"/>
                <a:t>な久保・鳥谷部関数に</a:t>
              </a:r>
              <a:r>
                <a:rPr kumimoji="1" lang="en-US" altLang="ja-JP" sz="1600" dirty="0"/>
                <a:t>strong collision model</a:t>
              </a:r>
              <a:r>
                <a:rPr kumimoji="1" lang="ja-JP" altLang="en-US" sz="1600" dirty="0"/>
                <a:t>を適用して得られた緩和関数</a:t>
              </a:r>
              <a:r>
                <a:rPr kumimoji="1" lang="en-US" altLang="ja-JP" sz="1600" dirty="0" err="1"/>
                <a:t>Gz</a:t>
              </a:r>
              <a:r>
                <a:rPr kumimoji="1" lang="en-US" altLang="ja-JP" sz="1600" dirty="0"/>
                <a:t>(t)</a:t>
              </a:r>
              <a:r>
                <a:rPr kumimoji="1" lang="ja-JP" altLang="en-US" sz="1600" dirty="0"/>
                <a:t>のグラフ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="" xmlns:a16="http://schemas.microsoft.com/office/drawing/2014/main" id="{5B176998-11D5-4311-B634-5E93CD1D9016}"/>
                </a:ext>
              </a:extLst>
            </p:cNvPr>
            <p:cNvSpPr txBox="1"/>
            <p:nvPr/>
          </p:nvSpPr>
          <p:spPr>
            <a:xfrm>
              <a:off x="6549863" y="5852759"/>
              <a:ext cx="5586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</a:rPr>
                <a:t>R. S. </a:t>
              </a:r>
              <a:r>
                <a:rPr lang="en-US" altLang="ja-JP" sz="1400" dirty="0" err="1">
                  <a:latin typeface="Arial" panose="020B0604020202020204" pitchFamily="34" charset="0"/>
                </a:rPr>
                <a:t>Hayano</a:t>
              </a:r>
              <a:r>
                <a:rPr lang="en-US" altLang="ja-JP" sz="1400" dirty="0">
                  <a:latin typeface="Arial" panose="020B0604020202020204" pitchFamily="34" charset="0"/>
                </a:rPr>
                <a:t>, Y. J. </a:t>
              </a:r>
              <a:r>
                <a:rPr lang="en-US" altLang="ja-JP" sz="1400" dirty="0" err="1">
                  <a:latin typeface="Arial" panose="020B0604020202020204" pitchFamily="34" charset="0"/>
                </a:rPr>
                <a:t>Uemura</a:t>
              </a:r>
              <a:r>
                <a:rPr lang="en-US" altLang="ja-JP" sz="1400" dirty="0">
                  <a:latin typeface="Arial" panose="020B0604020202020204" pitchFamily="34" charset="0"/>
                </a:rPr>
                <a:t>, J. </a:t>
              </a:r>
              <a:r>
                <a:rPr lang="en-US" altLang="ja-JP" sz="1400" dirty="0" err="1">
                  <a:latin typeface="Arial" panose="020B0604020202020204" pitchFamily="34" charset="0"/>
                </a:rPr>
                <a:t>Imazato</a:t>
              </a:r>
              <a:r>
                <a:rPr lang="en-US" altLang="ja-JP" sz="1400" dirty="0">
                  <a:latin typeface="Arial" panose="020B0604020202020204" pitchFamily="34" charset="0"/>
                </a:rPr>
                <a:t>, N. Nishida, T. Yamazaki, and R. Kubo</a:t>
              </a:r>
              <a:r>
                <a:rPr lang="ja-JP" altLang="en-US" sz="1400" dirty="0">
                  <a:latin typeface="Arial" panose="020B0604020202020204" pitchFamily="34" charset="0"/>
                </a:rPr>
                <a:t> </a:t>
              </a:r>
              <a:r>
                <a:rPr lang="en-US" altLang="ja-JP" sz="1400" dirty="0">
                  <a:latin typeface="Arial" panose="020B0604020202020204" pitchFamily="34" charset="0"/>
                </a:rPr>
                <a:t>Phys. Rev</a:t>
              </a:r>
              <a:r>
                <a:rPr lang="en-US" altLang="ja-JP" sz="1400" i="1" dirty="0">
                  <a:latin typeface="Arial" panose="020B0604020202020204" pitchFamily="34" charset="0"/>
                </a:rPr>
                <a:t>. </a:t>
              </a:r>
              <a:r>
                <a:rPr lang="en-US" altLang="ja-JP" sz="1400" dirty="0">
                  <a:latin typeface="Arial" panose="020B0604020202020204" pitchFamily="34" charset="0"/>
                </a:rPr>
                <a:t>B </a:t>
              </a:r>
              <a:r>
                <a:rPr lang="en-US" altLang="ja-JP" sz="1400" b="1" dirty="0">
                  <a:latin typeface="Arial" panose="020B0604020202020204" pitchFamily="34" charset="0"/>
                </a:rPr>
                <a:t>20</a:t>
              </a:r>
              <a:r>
                <a:rPr lang="en-US" altLang="ja-JP" sz="1400" dirty="0">
                  <a:latin typeface="Arial" panose="020B0604020202020204" pitchFamily="34" charset="0"/>
                </a:rPr>
                <a:t>, 850 (1979)</a:t>
              </a: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168027" y="1175309"/>
            <a:ext cx="488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cf. Dynamic Kubo-</a:t>
            </a:r>
            <a:r>
              <a:rPr kumimoji="1" lang="en-US" altLang="ja-JP" dirty="0" err="1"/>
              <a:t>Toyabe</a:t>
            </a:r>
            <a:r>
              <a:rPr kumimoji="1" lang="en-US" altLang="ja-JP" dirty="0"/>
              <a:t> function 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" y="2481485"/>
            <a:ext cx="6096000" cy="36576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8" t="4242" r="1012" b="41472"/>
          <a:stretch/>
        </p:blipFill>
        <p:spPr>
          <a:xfrm>
            <a:off x="4213021" y="2060352"/>
            <a:ext cx="1835214" cy="15327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12" y="1544641"/>
            <a:ext cx="5446105" cy="15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3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数値計算</a:t>
                </a:r>
                <a:r>
                  <a:rPr lang="ja-JP" altLang="en-US" dirty="0"/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局所磁場の分散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の異方性の効果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074" t="-17213" r="-218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62675" y="6492880"/>
            <a:ext cx="43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Δ</a:t>
            </a:r>
            <a:r>
              <a:rPr lang="ja-JP" altLang="en-US" sz="2000" dirty="0"/>
              <a:t>に異方性がある系の緩和関数</a:t>
            </a:r>
            <a:r>
              <a:rPr lang="en-US" altLang="ja-JP" sz="2000" dirty="0" err="1"/>
              <a:t>G</a:t>
            </a:r>
            <a:r>
              <a:rPr lang="en-US" altLang="ja-JP" sz="2000" baseline="-25000" dirty="0" err="1"/>
              <a:t>z</a:t>
            </a:r>
            <a:r>
              <a:rPr lang="en-US" altLang="ja-JP" sz="2000" dirty="0"/>
              <a:t>(t)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648791" y="886386"/>
                <a:ext cx="6487778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aΔ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bΔ</m:t>
                    </m:r>
                  </m:oMath>
                </a14:m>
                <a:r>
                  <a:rPr lang="en-US" altLang="ja-JP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cΔ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sz="2000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ja-JP" altLang="en-US" sz="2000" i="1">
                        <a:latin typeface="Cambria Math" panose="02040503050406030204" pitchFamily="18" charset="0"/>
                      </a:rPr>
                      <m:t>以外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000" dirty="0"/>
                  <a:t>値は固定する</a:t>
                </a:r>
                <a:endParaRPr lang="en-US" altLang="ja-JP" sz="2000" dirty="0"/>
              </a:p>
              <a:p>
                <a:r>
                  <a:rPr lang="ja-JP" altLang="en-US" sz="2000" dirty="0"/>
                  <a:t>・</a:t>
                </a:r>
                <a:r>
                  <a:rPr lang="en-US" altLang="ja-JP" sz="2000" dirty="0"/>
                  <a:t>T = 300K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91" y="886386"/>
                <a:ext cx="6487778" cy="745460"/>
              </a:xfrm>
              <a:prstGeom prst="rect">
                <a:avLst/>
              </a:prstGeom>
              <a:blipFill rotWithShape="0">
                <a:blip r:embed="rId4"/>
                <a:stretch>
                  <a:fillRect l="-939" t="-813" b="-130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コンテンツ プレースホルダ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2" t="11652" r="2156" b="68089"/>
          <a:stretch/>
        </p:blipFill>
        <p:spPr>
          <a:xfrm>
            <a:off x="7494759" y="830963"/>
            <a:ext cx="2025499" cy="80088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2182476" y="191355"/>
            <a:ext cx="3170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u="sng" dirty="0">
                <a:solidFill>
                  <a:srgbClr val="FF0000"/>
                </a:solidFill>
              </a:rPr>
              <a:t>Z</a:t>
            </a:r>
            <a:r>
              <a:rPr lang="ja-JP" altLang="en-US" sz="1600" b="1" u="sng" dirty="0">
                <a:solidFill>
                  <a:srgbClr val="FF0000"/>
                </a:solidFill>
              </a:rPr>
              <a:t>軸に垂直な成分が大きくなると</a:t>
            </a:r>
            <a:endParaRPr lang="en-US" altLang="ja-JP" sz="1600" b="1" u="sng" dirty="0">
              <a:solidFill>
                <a:srgbClr val="FF0000"/>
              </a:solidFill>
            </a:endParaRPr>
          </a:p>
          <a:p>
            <a:r>
              <a:rPr lang="ja-JP" altLang="en-US" sz="1600" b="1" u="sng" dirty="0">
                <a:solidFill>
                  <a:srgbClr val="FF0000"/>
                </a:solidFill>
              </a:rPr>
              <a:t>緩和が大きくなる</a:t>
            </a:r>
            <a:endParaRPr lang="en-US" altLang="ja-JP" sz="1600" b="1" u="sng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193548" y="748767"/>
            <a:ext cx="309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u="sng" dirty="0">
                <a:solidFill>
                  <a:srgbClr val="0000CC"/>
                </a:solidFill>
              </a:rPr>
              <a:t>Z</a:t>
            </a:r>
            <a:r>
              <a:rPr lang="ja-JP" altLang="en-US" sz="1600" b="1" u="sng" dirty="0">
                <a:solidFill>
                  <a:srgbClr val="0000CC"/>
                </a:solidFill>
              </a:rPr>
              <a:t>軸方向の成分が大きくなると</a:t>
            </a:r>
            <a:endParaRPr lang="en-US" altLang="ja-JP" sz="1600" b="1" u="sng" dirty="0">
              <a:solidFill>
                <a:srgbClr val="0000CC"/>
              </a:solidFill>
            </a:endParaRPr>
          </a:p>
          <a:p>
            <a:r>
              <a:rPr lang="ja-JP" altLang="en-US" sz="1600" b="1" u="sng" dirty="0">
                <a:solidFill>
                  <a:srgbClr val="0000CC"/>
                </a:solidFill>
              </a:rPr>
              <a:t>緩和が小さくなる</a:t>
            </a:r>
            <a:endParaRPr lang="en-US" altLang="ja-JP" sz="1600" b="1" u="sng" dirty="0">
              <a:solidFill>
                <a:srgbClr val="0000CC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2" y="1618141"/>
            <a:ext cx="4344656" cy="260679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88" y="3952808"/>
            <a:ext cx="4344656" cy="260679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81" y="1618141"/>
            <a:ext cx="4344656" cy="2606793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4127894" y="1848327"/>
            <a:ext cx="834294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static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292335" y="1848327"/>
            <a:ext cx="1044701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ν=2Δ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62675" y="4182994"/>
            <a:ext cx="1222067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ν=10Δ</a:t>
            </a:r>
            <a:endParaRPr kumimoji="1" lang="ja-JP" altLang="en-US" sz="2000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81" y="3952808"/>
            <a:ext cx="4344656" cy="260679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9163912" y="4182994"/>
            <a:ext cx="1165344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ν=20Δ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1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数値計算③ 具体的な系（銅の</a:t>
            </a:r>
            <a:r>
              <a:rPr lang="en-US" altLang="ja-JP" dirty="0"/>
              <a:t>µSR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530682" y="1208313"/>
            <a:ext cx="11651794" cy="5513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ν</a:t>
            </a:r>
            <a:r>
              <a:rPr lang="ja-JP" altLang="en-US" dirty="0"/>
              <a:t>と</a:t>
            </a:r>
            <a:r>
              <a:rPr lang="en-US" altLang="ja-JP" dirty="0"/>
              <a:t>Δ</a:t>
            </a:r>
            <a:r>
              <a:rPr lang="ja-JP" altLang="en-US" dirty="0"/>
              <a:t>については各温度に対し</a:t>
            </a:r>
            <a:r>
              <a:rPr lang="en-US" altLang="ja-JP" dirty="0"/>
              <a:t>µSR</a:t>
            </a:r>
            <a:r>
              <a:rPr lang="ja-JP" altLang="en-US" dirty="0"/>
              <a:t>実験データを</a:t>
            </a:r>
            <a:r>
              <a:rPr lang="en-US" altLang="ja-JP" dirty="0"/>
              <a:t>(</a:t>
            </a:r>
            <a:r>
              <a:rPr lang="en-US" altLang="ja-JP" dirty="0" err="1"/>
              <a:t>Celio</a:t>
            </a:r>
            <a:r>
              <a:rPr lang="ja-JP" altLang="en-US" dirty="0"/>
              <a:t>関数</a:t>
            </a:r>
            <a:r>
              <a:rPr lang="en-US" altLang="ja-JP" dirty="0"/>
              <a:t>+strong collision model</a:t>
            </a:r>
            <a:r>
              <a:rPr lang="ja-JP" altLang="en-US" dirty="0"/>
              <a:t>で</a:t>
            </a:r>
            <a:r>
              <a:rPr lang="en-US" altLang="ja-JP" dirty="0"/>
              <a:t>)</a:t>
            </a:r>
            <a:r>
              <a:rPr lang="ja-JP" altLang="en-US" dirty="0"/>
              <a:t>フィット（</a:t>
            </a:r>
            <a:r>
              <a:rPr lang="en-US" altLang="ja-JP" dirty="0"/>
              <a:t> R. </a:t>
            </a:r>
            <a:r>
              <a:rPr lang="en-US" altLang="ja-JP" dirty="0" err="1"/>
              <a:t>Kadono</a:t>
            </a:r>
            <a:r>
              <a:rPr lang="en-US" altLang="ja-JP" dirty="0"/>
              <a:t> et al., PRB </a:t>
            </a:r>
            <a:r>
              <a:rPr lang="en-US" altLang="ja-JP" b="1" dirty="0"/>
              <a:t>39</a:t>
            </a:r>
            <a:r>
              <a:rPr lang="en-US" altLang="ja-JP" dirty="0"/>
              <a:t>, 23(1989) </a:t>
            </a:r>
            <a:r>
              <a:rPr lang="ja-JP" altLang="en-US" dirty="0"/>
              <a:t>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η</a:t>
            </a:r>
            <a:r>
              <a:rPr lang="ja-JP" altLang="en-US" dirty="0"/>
              <a:t>は実験結果にフィットするように決定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銅は等方的な系なので </a:t>
            </a:r>
            <a:r>
              <a:rPr lang="en-US" altLang="ja-JP" dirty="0"/>
              <a:t>α=x, y, z</a:t>
            </a:r>
            <a:r>
              <a:rPr lang="ja-JP" altLang="en-US" dirty="0"/>
              <a:t> に対してそれぞれ同じ値を用いる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1" y="3749422"/>
            <a:ext cx="4406707" cy="3053839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5899025" y="3806136"/>
            <a:ext cx="5201703" cy="2869306"/>
            <a:chOff x="5865845" y="3533879"/>
            <a:chExt cx="5201703" cy="286930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845" y="3533879"/>
              <a:ext cx="5201703" cy="263040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4" t="89375" r="29042" b="2803"/>
            <a:stretch/>
          </p:blipFill>
          <p:spPr>
            <a:xfrm>
              <a:off x="8048845" y="6164286"/>
              <a:ext cx="1416909" cy="238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80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" y="1028930"/>
            <a:ext cx="4644159" cy="27864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08" y="1028930"/>
            <a:ext cx="4642497" cy="278549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" y="3640618"/>
            <a:ext cx="4644159" cy="27864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08" y="3640618"/>
            <a:ext cx="4642497" cy="278549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80276" y="6427118"/>
            <a:ext cx="10807701" cy="430887"/>
          </a:xfrm>
          <a:prstGeom prst="rect">
            <a:avLst/>
          </a:prstGeom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200" dirty="0"/>
              <a:t>各温度での銅の</a:t>
            </a:r>
            <a:r>
              <a:rPr lang="en-US" altLang="ja-JP" sz="2200" dirty="0"/>
              <a:t>µSR</a:t>
            </a:r>
            <a:r>
              <a:rPr lang="ja-JP" altLang="en-US" sz="2200" dirty="0"/>
              <a:t>スペクトルの実験データと階層方程式を用いて計算した緩和関数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数値計算③ 具体的な系（銅の</a:t>
            </a:r>
            <a:r>
              <a:rPr lang="en-US" altLang="ja-JP" dirty="0"/>
              <a:t>µSR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37372" y="1563460"/>
            <a:ext cx="1336710" cy="1169551"/>
          </a:xfrm>
          <a:prstGeom prst="rect">
            <a:avLst/>
          </a:prstGeom>
          <a:noFill/>
          <a:ln w="28575">
            <a:solidFill>
              <a:srgbClr val="0F0F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T=0.07K</a:t>
            </a:r>
            <a:br>
              <a:rPr kumimoji="1" lang="en-US" altLang="ja-JP" sz="1400" dirty="0"/>
            </a:br>
            <a:r>
              <a:rPr kumimoji="1" lang="en-US" altLang="ja-JP" sz="1400" dirty="0"/>
              <a:t>Δ=0.37µs</a:t>
            </a:r>
            <a:r>
              <a:rPr kumimoji="1" lang="en-US" altLang="ja-JP" sz="1400" baseline="30000" dirty="0"/>
              <a:t>-1</a:t>
            </a:r>
            <a:endParaRPr kumimoji="1" lang="en-US" altLang="ja-JP" sz="1400" dirty="0"/>
          </a:p>
          <a:p>
            <a:r>
              <a:rPr lang="en-US" altLang="ja-JP" sz="1400" dirty="0"/>
              <a:t>ν=0.52µs</a:t>
            </a:r>
            <a:r>
              <a:rPr lang="en-US" altLang="ja-JP" sz="1400" baseline="30000" dirty="0"/>
              <a:t>-1</a:t>
            </a:r>
            <a:endParaRPr lang="en-US" altLang="ja-JP" sz="1400" dirty="0"/>
          </a:p>
          <a:p>
            <a:r>
              <a:rPr lang="en-US" altLang="ja-JP" sz="1400" dirty="0"/>
              <a:t>η=1.7×10</a:t>
            </a:r>
            <a:r>
              <a:rPr lang="en-US" altLang="ja-JP" sz="1400" baseline="30000" dirty="0"/>
              <a:t>-4</a:t>
            </a:r>
          </a:p>
          <a:p>
            <a:r>
              <a:rPr kumimoji="1" lang="en-US" altLang="ja-JP" sz="1400" baseline="30000" dirty="0"/>
              <a:t>                      </a:t>
            </a:r>
            <a:r>
              <a:rPr lang="en-US" altLang="ja-JP" sz="1400" dirty="0"/>
              <a:t>µs</a:t>
            </a:r>
            <a:r>
              <a:rPr lang="en-US" altLang="ja-JP" sz="1400" baseline="30000" dirty="0"/>
              <a:t>-1</a:t>
            </a:r>
            <a:endParaRPr lang="en-US" altLang="ja-JP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708848" y="4169111"/>
            <a:ext cx="1336710" cy="1169551"/>
          </a:xfrm>
          <a:prstGeom prst="rect">
            <a:avLst/>
          </a:prstGeom>
          <a:noFill/>
          <a:ln w="28575">
            <a:solidFill>
              <a:srgbClr val="FF101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T=140K</a:t>
            </a:r>
            <a:br>
              <a:rPr kumimoji="1" lang="en-US" altLang="ja-JP" sz="1400" dirty="0"/>
            </a:br>
            <a:r>
              <a:rPr kumimoji="1" lang="en-US" altLang="ja-JP" sz="1400" dirty="0"/>
              <a:t>Δ=0.43</a:t>
            </a:r>
            <a:r>
              <a:rPr lang="en-US" altLang="ja-JP" sz="1400" dirty="0"/>
              <a:t>µs</a:t>
            </a:r>
            <a:r>
              <a:rPr lang="en-US" altLang="ja-JP" sz="1400" baseline="30000" dirty="0"/>
              <a:t>-1</a:t>
            </a:r>
            <a:endParaRPr kumimoji="1" lang="en-US" altLang="ja-JP" sz="1400" dirty="0"/>
          </a:p>
          <a:p>
            <a:r>
              <a:rPr lang="en-US" altLang="ja-JP" sz="1400" dirty="0"/>
              <a:t>ν=0.4µs</a:t>
            </a:r>
            <a:r>
              <a:rPr lang="en-US" altLang="ja-JP" sz="1400" baseline="30000" dirty="0"/>
              <a:t>-1</a:t>
            </a:r>
            <a:endParaRPr lang="en-US" altLang="ja-JP" sz="1400" dirty="0"/>
          </a:p>
          <a:p>
            <a:r>
              <a:rPr lang="en-US" altLang="ja-JP" sz="1400" dirty="0"/>
              <a:t>η=8.5×10</a:t>
            </a:r>
            <a:r>
              <a:rPr lang="en-US" altLang="ja-JP" sz="1400" baseline="30000" dirty="0"/>
              <a:t>-8</a:t>
            </a:r>
          </a:p>
          <a:p>
            <a:r>
              <a:rPr kumimoji="1" lang="en-US" altLang="ja-JP" sz="1400" baseline="30000" dirty="0"/>
              <a:t>                      </a:t>
            </a:r>
            <a:r>
              <a:rPr lang="en-US" altLang="ja-JP" sz="1400" dirty="0"/>
              <a:t>µs</a:t>
            </a:r>
            <a:r>
              <a:rPr lang="en-US" altLang="ja-JP" sz="1400" baseline="30000" dirty="0"/>
              <a:t>-1</a:t>
            </a:r>
            <a:endParaRPr lang="en-US" altLang="ja-JP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637371" y="4165848"/>
            <a:ext cx="1336710" cy="1169551"/>
          </a:xfrm>
          <a:prstGeom prst="rect">
            <a:avLst/>
          </a:prstGeom>
          <a:noFill/>
          <a:ln w="28575">
            <a:solidFill>
              <a:srgbClr val="FFAA0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T=80K</a:t>
            </a:r>
            <a:br>
              <a:rPr kumimoji="1" lang="en-US" altLang="ja-JP" sz="1400" dirty="0"/>
            </a:br>
            <a:r>
              <a:rPr kumimoji="1" lang="en-US" altLang="ja-JP" sz="1400" dirty="0"/>
              <a:t>Δ=0.38</a:t>
            </a:r>
            <a:r>
              <a:rPr lang="en-US" altLang="ja-JP" sz="1400" dirty="0"/>
              <a:t>µs</a:t>
            </a:r>
            <a:r>
              <a:rPr lang="en-US" altLang="ja-JP" sz="1400" baseline="30000" dirty="0"/>
              <a:t>-1</a:t>
            </a:r>
            <a:endParaRPr kumimoji="1" lang="en-US" altLang="ja-JP" sz="1400" dirty="0"/>
          </a:p>
          <a:p>
            <a:r>
              <a:rPr lang="en-US" altLang="ja-JP" sz="1400" dirty="0"/>
              <a:t>ν=0.009µs</a:t>
            </a:r>
            <a:r>
              <a:rPr lang="en-US" altLang="ja-JP" sz="1400" baseline="30000" dirty="0"/>
              <a:t>-1</a:t>
            </a:r>
            <a:endParaRPr lang="en-US" altLang="ja-JP" sz="1400" dirty="0"/>
          </a:p>
          <a:p>
            <a:r>
              <a:rPr lang="en-US" altLang="ja-JP" sz="1400" dirty="0"/>
              <a:t>η=1.05×10</a:t>
            </a:r>
            <a:r>
              <a:rPr lang="en-US" altLang="ja-JP" sz="1400" baseline="30000" dirty="0"/>
              <a:t>-5</a:t>
            </a:r>
          </a:p>
          <a:p>
            <a:r>
              <a:rPr kumimoji="1" lang="en-US" altLang="ja-JP" sz="1400" baseline="30000" dirty="0"/>
              <a:t>                         </a:t>
            </a:r>
            <a:r>
              <a:rPr lang="en-US" altLang="ja-JP" sz="1400" dirty="0"/>
              <a:t>µs</a:t>
            </a:r>
            <a:r>
              <a:rPr lang="en-US" altLang="ja-JP" sz="1400" baseline="30000" dirty="0"/>
              <a:t>-1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08847" y="1557285"/>
            <a:ext cx="1336710" cy="1169551"/>
          </a:xfrm>
          <a:prstGeom prst="rect">
            <a:avLst/>
          </a:prstGeom>
          <a:noFill/>
          <a:ln w="28575">
            <a:solidFill>
              <a:srgbClr val="0FFF0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T=4.2K</a:t>
            </a:r>
            <a:br>
              <a:rPr kumimoji="1" lang="en-US" altLang="ja-JP" sz="1400" dirty="0"/>
            </a:br>
            <a:r>
              <a:rPr kumimoji="1" lang="en-US" altLang="ja-JP" sz="1400" dirty="0"/>
              <a:t>Δ=0.35µs</a:t>
            </a:r>
            <a:r>
              <a:rPr kumimoji="1" lang="en-US" altLang="ja-JP" sz="1400" baseline="30000" dirty="0"/>
              <a:t>-1</a:t>
            </a:r>
            <a:endParaRPr kumimoji="1" lang="en-US" altLang="ja-JP" sz="1400" dirty="0"/>
          </a:p>
          <a:p>
            <a:r>
              <a:rPr lang="en-US" altLang="ja-JP" sz="1400" dirty="0"/>
              <a:t>ν=0.13µs</a:t>
            </a:r>
            <a:r>
              <a:rPr lang="en-US" altLang="ja-JP" sz="1400" baseline="30000" dirty="0"/>
              <a:t>-1</a:t>
            </a:r>
            <a:endParaRPr lang="en-US" altLang="ja-JP" sz="1400" dirty="0"/>
          </a:p>
          <a:p>
            <a:r>
              <a:rPr lang="en-US" altLang="ja-JP" sz="1400" dirty="0"/>
              <a:t>η=1.55×10</a:t>
            </a:r>
            <a:r>
              <a:rPr lang="en-US" altLang="ja-JP" sz="1400" baseline="30000" dirty="0"/>
              <a:t>-5</a:t>
            </a:r>
          </a:p>
          <a:p>
            <a:r>
              <a:rPr kumimoji="1" lang="en-US" altLang="ja-JP" sz="1400" baseline="30000" dirty="0"/>
              <a:t>                         </a:t>
            </a:r>
            <a:r>
              <a:rPr lang="en-US" altLang="ja-JP" sz="1400" dirty="0"/>
              <a:t>µs</a:t>
            </a:r>
            <a:r>
              <a:rPr lang="en-US" altLang="ja-JP" sz="1400" baseline="30000" dirty="0"/>
              <a:t>-1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54421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数値計算④ </a:t>
            </a:r>
            <a:r>
              <a:rPr lang="ja-JP" altLang="en-US" dirty="0"/>
              <a:t>散逸項の</a:t>
            </a:r>
            <a:r>
              <a:rPr kumimoji="1" lang="ja-JP" altLang="en-US" dirty="0"/>
              <a:t>効果の検証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E5AF14E9-96F1-4D69-928A-4761D82A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3" y="2126063"/>
            <a:ext cx="6096000" cy="3657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EBE11BA9-46D0-4925-AACD-8FF04E00AA71}"/>
              </a:ext>
            </a:extLst>
          </p:cNvPr>
          <p:cNvSpPr txBox="1"/>
          <p:nvPr/>
        </p:nvSpPr>
        <p:spPr>
          <a:xfrm>
            <a:off x="988062" y="5969660"/>
            <a:ext cx="1001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⇒ </a:t>
            </a:r>
            <a:r>
              <a:rPr kumimoji="1" lang="en-US" altLang="ja-JP" sz="2800" dirty="0"/>
              <a:t>µSR</a:t>
            </a:r>
            <a:r>
              <a:rPr kumimoji="1" lang="ja-JP" altLang="en-US" sz="2800" dirty="0"/>
              <a:t>の周波数領域においては</a:t>
            </a:r>
            <a:r>
              <a:rPr kumimoji="1" lang="en-US" altLang="ja-JP" sz="2800" u="sng" dirty="0"/>
              <a:t>Dephasing</a:t>
            </a:r>
            <a:r>
              <a:rPr kumimoji="1" lang="ja-JP" altLang="en-US" sz="2800" u="sng" dirty="0" err="1"/>
              <a:t>だけ</a:t>
            </a:r>
            <a:r>
              <a:rPr kumimoji="1" lang="ja-JP" altLang="en-US" sz="2800" u="sng" dirty="0"/>
              <a:t>考えればよい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AC4C77AE-6F4C-473D-86B2-DEE9A2B68C6E}"/>
              </a:ext>
            </a:extLst>
          </p:cNvPr>
          <p:cNvSpPr txBox="1"/>
          <p:nvPr/>
        </p:nvSpPr>
        <p:spPr>
          <a:xfrm>
            <a:off x="1253148" y="1478401"/>
            <a:ext cx="235731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ν=20Δ</a:t>
            </a:r>
            <a:r>
              <a:rPr lang="ja-JP" altLang="en-US" sz="2400" dirty="0"/>
              <a:t>の場合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5512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数値計算</a:t>
            </a:r>
            <a:r>
              <a:rPr lang="ja-JP" altLang="en-US" dirty="0"/>
              <a:t>⑤ ノイズ相関がある場合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09"/>
          <a:stretch/>
        </p:blipFill>
        <p:spPr>
          <a:xfrm>
            <a:off x="4127503" y="921681"/>
            <a:ext cx="3309454" cy="1120641"/>
          </a:xfrm>
          <a:prstGeom prst="rect">
            <a:avLst/>
          </a:prstGeom>
          <a:ln w="25400">
            <a:solidFill>
              <a:srgbClr val="FF0D0D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5" b="-630"/>
          <a:stretch/>
        </p:blipFill>
        <p:spPr>
          <a:xfrm>
            <a:off x="7809316" y="921680"/>
            <a:ext cx="3363018" cy="1120641"/>
          </a:xfrm>
          <a:prstGeom prst="rect">
            <a:avLst/>
          </a:prstGeom>
          <a:ln w="25400">
            <a:solidFill>
              <a:srgbClr val="FFB020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="" xmlns:a16="http://schemas.microsoft.com/office/drawing/2014/main" id="{1912DE15-6B5C-4542-90AA-D9114DDD1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7" t="3216" b="68682"/>
          <a:stretch/>
        </p:blipFill>
        <p:spPr>
          <a:xfrm>
            <a:off x="1130802" y="940606"/>
            <a:ext cx="2926000" cy="11720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DFBFD0E5-317B-4344-B6C6-4DA733DCB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02" y="2149571"/>
            <a:ext cx="4443514" cy="26661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="" xmlns:a16="http://schemas.microsoft.com/office/drawing/2014/main" id="{D655B5B2-4FE6-4B0A-A3CA-2DC189E58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91" y="2149571"/>
            <a:ext cx="4443514" cy="266610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="" xmlns:a16="http://schemas.microsoft.com/office/drawing/2014/main" id="{30E92E7C-2729-4969-82AD-84EBF595F3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8"/>
          <a:stretch/>
        </p:blipFill>
        <p:spPr>
          <a:xfrm>
            <a:off x="1130802" y="4267306"/>
            <a:ext cx="4443514" cy="259069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="" xmlns:a16="http://schemas.microsoft.com/office/drawing/2014/main" id="{60632DE0-B852-4951-A42E-A238CB176B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8"/>
          <a:stretch/>
        </p:blipFill>
        <p:spPr>
          <a:xfrm>
            <a:off x="6021891" y="4267306"/>
            <a:ext cx="4443514" cy="259069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9A518324-602E-4CA5-8140-073F8881057C}"/>
              </a:ext>
            </a:extLst>
          </p:cNvPr>
          <p:cNvSpPr txBox="1"/>
          <p:nvPr/>
        </p:nvSpPr>
        <p:spPr>
          <a:xfrm>
            <a:off x="8814062" y="2448063"/>
            <a:ext cx="1234911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ν=0.1Δ</a:t>
            </a:r>
            <a:endParaRPr kumimoji="1" lang="ja-JP" altLang="en-US" sz="2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83269F61-5473-464F-8F8D-1EAF0EA41A60}"/>
              </a:ext>
            </a:extLst>
          </p:cNvPr>
          <p:cNvSpPr txBox="1"/>
          <p:nvPr/>
        </p:nvSpPr>
        <p:spPr>
          <a:xfrm>
            <a:off x="8873369" y="4615624"/>
            <a:ext cx="1234911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ν=20Δ</a:t>
            </a:r>
            <a:endParaRPr kumimoji="1" lang="ja-JP" altLang="en-US" sz="2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EDF0E867-60FB-4C11-BF05-A0315D30E1E4}"/>
              </a:ext>
            </a:extLst>
          </p:cNvPr>
          <p:cNvSpPr txBox="1"/>
          <p:nvPr/>
        </p:nvSpPr>
        <p:spPr>
          <a:xfrm>
            <a:off x="4026943" y="4615624"/>
            <a:ext cx="1022189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ν=2Δ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4F4D55FC-0F98-445C-8DE2-1DD6F9DCEA82}"/>
              </a:ext>
            </a:extLst>
          </p:cNvPr>
          <p:cNvSpPr txBox="1"/>
          <p:nvPr/>
        </p:nvSpPr>
        <p:spPr>
          <a:xfrm>
            <a:off x="4110610" y="2448063"/>
            <a:ext cx="854853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static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293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kumimoji="1" lang="en-US" altLang="ja-JP" dirty="0"/>
              <a:t>System-Bath</a:t>
            </a:r>
            <a:r>
              <a:rPr kumimoji="1" lang="ja-JP" altLang="en-US" dirty="0"/>
              <a:t>モデルを用いゼロ磁場スピン緩和の動力学を解析　</a:t>
            </a:r>
            <a:endParaRPr kumimoji="1" lang="en-US" altLang="ja-JP" dirty="0"/>
          </a:p>
          <a:p>
            <a:pPr>
              <a:lnSpc>
                <a:spcPts val="3600"/>
              </a:lnSpc>
            </a:pPr>
            <a:r>
              <a:rPr lang="ja-JP" altLang="en-US" dirty="0"/>
              <a:t>局所磁場に異方性のある系の緩和関数を計算できた</a:t>
            </a:r>
            <a:endParaRPr lang="en-US" altLang="ja-JP" dirty="0"/>
          </a:p>
          <a:p>
            <a:pPr>
              <a:lnSpc>
                <a:spcPts val="3600"/>
              </a:lnSpc>
            </a:pPr>
            <a:r>
              <a:rPr kumimoji="1" lang="ja-JP" altLang="en-US" dirty="0"/>
              <a:t>ノイズ相関のある系の緩和関数を計算できた</a:t>
            </a:r>
            <a:endParaRPr kumimoji="1" lang="en-US" altLang="ja-JP" dirty="0"/>
          </a:p>
          <a:p>
            <a:pPr>
              <a:lnSpc>
                <a:spcPts val="3600"/>
              </a:lnSpc>
            </a:pPr>
            <a:r>
              <a:rPr kumimoji="1" lang="en-US" altLang="ja-JP" dirty="0"/>
              <a:t>µSR</a:t>
            </a:r>
            <a:r>
              <a:rPr lang="ja-JP" altLang="en-US" dirty="0"/>
              <a:t>の場合には基本的に散逸項の効果は無視してよい</a:t>
            </a:r>
            <a:endParaRPr lang="en-US" altLang="ja-JP" dirty="0"/>
          </a:p>
          <a:p>
            <a:pPr>
              <a:lnSpc>
                <a:spcPts val="3600"/>
              </a:lnSpc>
            </a:pPr>
            <a:r>
              <a:rPr lang="ja-JP" altLang="en-US" dirty="0"/>
              <a:t>ゼロ磁場</a:t>
            </a:r>
            <a:r>
              <a:rPr lang="en-US" altLang="ja-JP" dirty="0"/>
              <a:t>2</a:t>
            </a:r>
            <a:r>
              <a:rPr lang="ja-JP" altLang="en-US" dirty="0"/>
              <a:t>次元</a:t>
            </a:r>
            <a:r>
              <a:rPr lang="en-US" altLang="ja-JP" dirty="0"/>
              <a:t>NMR</a:t>
            </a:r>
            <a:r>
              <a:rPr lang="ja-JP" altLang="en-US" dirty="0"/>
              <a:t>の場合にはどうなるか（</a:t>
            </a:r>
            <a:r>
              <a:rPr lang="en-US" altLang="ja-JP" dirty="0"/>
              <a:t>Future Work</a:t>
            </a:r>
            <a:r>
              <a:rPr lang="ja-JP" altLang="en-US" dirty="0"/>
              <a:t>）</a:t>
            </a:r>
            <a:endParaRPr lang="en-US" altLang="ja-JP" dirty="0"/>
          </a:p>
          <a:p>
            <a:pPr>
              <a:lnSpc>
                <a:spcPts val="3600"/>
              </a:lnSpc>
            </a:pPr>
            <a:endParaRPr kumimoji="1"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12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34372" y="1397753"/>
            <a:ext cx="4361362" cy="45671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3600" dirty="0"/>
              <a:t>1. </a:t>
            </a:r>
            <a:r>
              <a:rPr lang="en-US" altLang="ja-JP" sz="3600" dirty="0"/>
              <a:t>µSR</a:t>
            </a:r>
            <a:r>
              <a:rPr lang="ja-JP" altLang="en-US" sz="3600" dirty="0"/>
              <a:t>と緩和関数</a:t>
            </a:r>
            <a:endParaRPr kumimoji="1" lang="en-US" altLang="ja-JP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3600" dirty="0"/>
              <a:t>2. </a:t>
            </a:r>
            <a:r>
              <a:rPr lang="ja-JP" altLang="en-US" sz="3600" dirty="0"/>
              <a:t>久保・鳥谷部理論</a:t>
            </a:r>
            <a:endParaRPr lang="en-US" altLang="ja-JP" sz="3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3600" dirty="0"/>
              <a:t>3. </a:t>
            </a:r>
            <a:r>
              <a:rPr kumimoji="1" lang="ja-JP" altLang="en-US" sz="3600" dirty="0"/>
              <a:t>モデル</a:t>
            </a:r>
            <a:endParaRPr kumimoji="1" lang="en-US" altLang="ja-JP" sz="3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3600" dirty="0"/>
              <a:t>4. </a:t>
            </a:r>
            <a:r>
              <a:rPr kumimoji="1" lang="ja-JP" altLang="en-US" sz="3600" dirty="0"/>
              <a:t>数値計算と解析</a:t>
            </a:r>
            <a:endParaRPr kumimoji="1" lang="en-US" altLang="ja-JP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3600" dirty="0"/>
              <a:t>5. </a:t>
            </a:r>
            <a:r>
              <a:rPr lang="ja-JP" altLang="en-US" sz="3600" dirty="0"/>
              <a:t>まとめ</a:t>
            </a:r>
            <a:endParaRPr kumimoji="1" lang="ja-JP" altLang="en-US" sz="36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8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0685" y="1208321"/>
            <a:ext cx="11168743" cy="933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en-US" altLang="ja-JP" u="sng" dirty="0"/>
              <a:t>µSR</a:t>
            </a:r>
            <a:r>
              <a:rPr kumimoji="1" lang="en-US" altLang="ja-JP" dirty="0"/>
              <a:t> </a:t>
            </a:r>
            <a:r>
              <a:rPr lang="ja-JP" altLang="en-US" dirty="0"/>
              <a:t>⇒ ミュオンを用いたゼロ磁場測定可能な実験手法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u="sng" dirty="0"/>
              <a:t>緩和関数</a:t>
            </a:r>
            <a:r>
              <a:rPr lang="en-US" altLang="ja-JP" u="sng" dirty="0"/>
              <a:t>(µSR</a:t>
            </a:r>
            <a:r>
              <a:rPr lang="ja-JP" altLang="en-US" u="sng" dirty="0"/>
              <a:t>スペクトル</a:t>
            </a:r>
            <a:r>
              <a:rPr lang="en-US" altLang="ja-JP" u="sng" dirty="0"/>
              <a:t>)</a:t>
            </a:r>
            <a:r>
              <a:rPr lang="ja-JP" altLang="en-US" u="sng" dirty="0"/>
              <a:t> </a:t>
            </a:r>
            <a:r>
              <a:rPr lang="ja-JP" altLang="en-US" dirty="0"/>
              <a:t>⇒ </a:t>
            </a:r>
            <a:r>
              <a:rPr lang="en-US" altLang="ja-JP" dirty="0"/>
              <a:t>(</a:t>
            </a:r>
            <a:r>
              <a:rPr lang="ja-JP" altLang="en-US" dirty="0"/>
              <a:t>ミュオン</a:t>
            </a:r>
            <a:r>
              <a:rPr lang="en-US" altLang="ja-JP" dirty="0"/>
              <a:t>)</a:t>
            </a:r>
            <a:r>
              <a:rPr lang="ja-JP" altLang="en-US" dirty="0"/>
              <a:t>スピン偏極の時間変化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µSR</a:t>
            </a:r>
            <a:r>
              <a:rPr lang="ja-JP" altLang="en-US" dirty="0"/>
              <a:t>と緩和関数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56882" y="2208299"/>
            <a:ext cx="2021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µSR</a:t>
            </a:r>
            <a:r>
              <a:rPr lang="ja-JP" altLang="en-US" dirty="0"/>
              <a:t>実験の概略図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BE74D809-F2C1-4F59-9330-D4F50C09CA41}"/>
              </a:ext>
            </a:extLst>
          </p:cNvPr>
          <p:cNvSpPr txBox="1"/>
          <p:nvPr/>
        </p:nvSpPr>
        <p:spPr>
          <a:xfrm>
            <a:off x="7040233" y="2208299"/>
            <a:ext cx="41241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(Sr</a:t>
            </a:r>
            <a:r>
              <a:rPr lang="en-US" altLang="ja-JP" baseline="-25000" dirty="0"/>
              <a:t>1−</a:t>
            </a:r>
            <a:r>
              <a:rPr lang="en-US" altLang="ja-JP" i="1" baseline="-25000" dirty="0"/>
              <a:t>x</a:t>
            </a:r>
            <a:r>
              <a:rPr lang="en-US" altLang="ja-JP" dirty="0"/>
              <a:t>Ca</a:t>
            </a:r>
            <a:r>
              <a:rPr lang="en-US" altLang="ja-JP" i="1" baseline="-25000" dirty="0"/>
              <a:t>x</a:t>
            </a:r>
            <a:r>
              <a:rPr lang="en-US" altLang="ja-JP" dirty="0"/>
              <a:t>)RuO</a:t>
            </a:r>
            <a:r>
              <a:rPr lang="en-US" altLang="ja-JP" baseline="-25000" dirty="0"/>
              <a:t>3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ZF-µSR</a:t>
            </a:r>
            <a:r>
              <a:rPr lang="ja-JP" altLang="en-US" dirty="0"/>
              <a:t>スペクトル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104595E3-4C95-41E9-83FF-62C4BE988AF2}"/>
              </a:ext>
            </a:extLst>
          </p:cNvPr>
          <p:cNvSpPr txBox="1"/>
          <p:nvPr/>
        </p:nvSpPr>
        <p:spPr>
          <a:xfrm>
            <a:off x="488405" y="5725891"/>
            <a:ext cx="574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/>
              <a:t>M. Hiraishi et al., </a:t>
            </a:r>
            <a:r>
              <a:rPr lang="fr-FR" altLang="ja-JP" i="1" dirty="0"/>
              <a:t>Nature Physics</a:t>
            </a:r>
            <a:r>
              <a:rPr lang="fr-FR" altLang="ja-JP" dirty="0"/>
              <a:t> </a:t>
            </a:r>
            <a:r>
              <a:rPr lang="fr-FR" altLang="ja-JP" b="1" dirty="0"/>
              <a:t>10</a:t>
            </a:r>
            <a:r>
              <a:rPr lang="fr-FR" altLang="ja-JP" dirty="0"/>
              <a:t>, 300 (2014)</a:t>
            </a:r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/>
          <a:stretch/>
        </p:blipFill>
        <p:spPr>
          <a:xfrm>
            <a:off x="6784780" y="2601249"/>
            <a:ext cx="4234643" cy="312464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104595E3-4C95-41E9-83FF-62C4BE988AF2}"/>
              </a:ext>
            </a:extLst>
          </p:cNvPr>
          <p:cNvSpPr txBox="1"/>
          <p:nvPr/>
        </p:nvSpPr>
        <p:spPr>
          <a:xfrm>
            <a:off x="6412624" y="5725891"/>
            <a:ext cx="539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/>
              <a:t>Y. J. Uemura et al., </a:t>
            </a:r>
            <a:r>
              <a:rPr lang="fr-FR" altLang="ja-JP" i="1" dirty="0"/>
              <a:t>Nature Physics</a:t>
            </a:r>
            <a:r>
              <a:rPr lang="fr-FR" altLang="ja-JP" dirty="0"/>
              <a:t> </a:t>
            </a:r>
            <a:r>
              <a:rPr lang="fr-FR" altLang="ja-JP" b="1" dirty="0"/>
              <a:t>3</a:t>
            </a:r>
            <a:r>
              <a:rPr lang="fr-FR" altLang="ja-JP" dirty="0"/>
              <a:t>, 29(2007)</a:t>
            </a:r>
            <a:endParaRPr lang="en-US" altLang="ja-JP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5"/>
          <a:stretch/>
        </p:blipFill>
        <p:spPr>
          <a:xfrm>
            <a:off x="939178" y="2601243"/>
            <a:ext cx="4812895" cy="312464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88405" y="6185104"/>
            <a:ext cx="11137899" cy="5386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900" b="1" dirty="0"/>
              <a:t>ランダムな局所磁場</a:t>
            </a:r>
            <a:r>
              <a:rPr lang="en-US" altLang="ja-JP" sz="2900" b="1" dirty="0"/>
              <a:t>(</a:t>
            </a:r>
            <a:r>
              <a:rPr lang="ja-JP" altLang="en-US" sz="2900" b="1" dirty="0"/>
              <a:t>常磁性状態</a:t>
            </a:r>
            <a:r>
              <a:rPr lang="en-US" altLang="ja-JP" sz="2900" b="1" dirty="0"/>
              <a:t>)</a:t>
            </a:r>
            <a:r>
              <a:rPr lang="ja-JP" altLang="en-US" sz="2900" b="1" dirty="0"/>
              <a:t>のゼロ磁場</a:t>
            </a:r>
            <a:r>
              <a:rPr lang="en-US" altLang="ja-JP" sz="2900" b="1" dirty="0"/>
              <a:t>(</a:t>
            </a:r>
            <a:r>
              <a:rPr lang="ja-JP" altLang="en-US" sz="2900" b="1" dirty="0"/>
              <a:t>縦</a:t>
            </a:r>
            <a:r>
              <a:rPr lang="en-US" altLang="ja-JP" sz="2900" b="1" dirty="0"/>
              <a:t>)</a:t>
            </a:r>
            <a:r>
              <a:rPr lang="ja-JP" altLang="en-US" sz="2900" b="1" dirty="0"/>
              <a:t>緩和関数を考える</a:t>
            </a:r>
            <a:endParaRPr lang="en-US" altLang="ja-JP" sz="2900" b="1" dirty="0"/>
          </a:p>
        </p:txBody>
      </p:sp>
    </p:spTree>
    <p:extLst>
      <p:ext uri="{BB962C8B-B14F-4D97-AF65-F5344CB8AC3E}">
        <p14:creationId xmlns:p14="http://schemas.microsoft.com/office/powerpoint/2010/main" val="35031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40" y="4151484"/>
            <a:ext cx="4423139" cy="265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/>
                  <a:t>確率過程論を用いる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b="1" dirty="0"/>
                  <a:t>⇒</a:t>
                </a:r>
                <a:r>
                  <a:rPr kumimoji="1" lang="ja-JP" altLang="en-US" dirty="0"/>
                  <a:t> 局所</a:t>
                </a:r>
                <a:r>
                  <a:rPr lang="ja-JP" altLang="en-US" dirty="0"/>
                  <a:t>磁場</a:t>
                </a:r>
                <a:r>
                  <a:rPr kumimoji="1" lang="ja-JP" altLang="en-US" dirty="0"/>
                  <a:t>を</a:t>
                </a:r>
                <a:r>
                  <a:rPr kumimoji="1" lang="en-US" altLang="ja-JP" dirty="0"/>
                  <a:t>Gauss-Markov</a:t>
                </a:r>
                <a:r>
                  <a:rPr kumimoji="1" lang="ja-JP" altLang="en-US" dirty="0"/>
                  <a:t>過程に従うランダム場</a:t>
                </a:r>
                <a:r>
                  <a:rPr lang="ja-JP" altLang="en-US" dirty="0"/>
                  <a:t>と考える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特に</a:t>
                </a:r>
                <a:r>
                  <a:rPr lang="ja-JP" altLang="en-US" u="sng" dirty="0"/>
                  <a:t>ゼロ磁場</a:t>
                </a:r>
                <a:r>
                  <a:rPr lang="ja-JP" altLang="en-US" dirty="0"/>
                  <a:t>かつ</a:t>
                </a:r>
                <a14:m>
                  <m:oMath xmlns:m="http://schemas.openxmlformats.org/officeDocument/2006/math">
                    <m:r>
                      <a:rPr lang="en-US" altLang="ja-JP" i="1" u="sng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ja-JP" b="0" i="0" u="sng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u="sng" dirty="0"/>
                  <a:t>(</a:t>
                </a:r>
                <a:r>
                  <a:rPr lang="ja-JP" altLang="en-US" u="sng" dirty="0"/>
                  <a:t>ゆらぎが静的</a:t>
                </a:r>
                <a:r>
                  <a:rPr lang="en-US" altLang="ja-JP" u="sng" dirty="0"/>
                  <a:t>)</a:t>
                </a:r>
                <a:r>
                  <a:rPr lang="ja-JP" altLang="en-US" dirty="0"/>
                  <a:t>の場合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92" t="-17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久保・鳥谷部理論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0" b="50986"/>
          <a:stretch/>
        </p:blipFill>
        <p:spPr>
          <a:xfrm>
            <a:off x="1235821" y="5270157"/>
            <a:ext cx="6523519" cy="10880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8" y="2192908"/>
            <a:ext cx="4201297" cy="86627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30683" y="4674472"/>
            <a:ext cx="655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⇒</a:t>
            </a:r>
            <a:r>
              <a:rPr lang="ja-JP" altLang="en-US" sz="3200" b="1" dirty="0">
                <a:solidFill>
                  <a:srgbClr val="CC0000"/>
                </a:solidFill>
              </a:rPr>
              <a:t> </a:t>
            </a:r>
            <a:r>
              <a:rPr lang="ja-JP" altLang="en-US" sz="3200" b="1" u="sng" dirty="0"/>
              <a:t>久保・鳥谷部関数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69329" y="2395214"/>
            <a:ext cx="416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/>
              <a:t>磁気モーメントの運動方程式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8816" y="3185489"/>
            <a:ext cx="354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/>
              <a:t>局所磁場の時間相関関数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72C1221F-E551-465B-8E0C-5F78151EA2C2}"/>
              </a:ext>
            </a:extLst>
          </p:cNvPr>
          <p:cNvSpPr txBox="1"/>
          <p:nvPr/>
        </p:nvSpPr>
        <p:spPr>
          <a:xfrm>
            <a:off x="5010420" y="334178"/>
            <a:ext cx="705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R. Kubo and T. </a:t>
            </a:r>
            <a:r>
              <a:rPr lang="en-US" altLang="ja-JP" dirty="0" err="1"/>
              <a:t>Toyabe</a:t>
            </a:r>
            <a:r>
              <a:rPr lang="en-US" altLang="ja-JP" dirty="0"/>
              <a:t>, in </a:t>
            </a:r>
            <a:r>
              <a:rPr lang="en-US" altLang="ja-JP" i="1" dirty="0"/>
              <a:t>Magnetic Resonance and Relaxation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edited by R. </a:t>
            </a:r>
            <a:r>
              <a:rPr lang="en-US" altLang="ja-JP" dirty="0" err="1"/>
              <a:t>Blinc</a:t>
            </a:r>
            <a:r>
              <a:rPr lang="en-US" altLang="ja-JP" dirty="0"/>
              <a:t> (North-</a:t>
            </a:r>
            <a:r>
              <a:rPr lang="en-US" altLang="ja-JP" dirty="0" err="1"/>
              <a:t>Honand</a:t>
            </a:r>
            <a:r>
              <a:rPr lang="en-US" altLang="ja-JP" dirty="0"/>
              <a:t>, Amsterdam, 1967), p. 810.</a:t>
            </a:r>
            <a:endParaRPr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7" y="3042603"/>
            <a:ext cx="6697028" cy="7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久保・鳥谷部理論の</a:t>
            </a:r>
            <a:r>
              <a:rPr lang="ja-JP" altLang="en-US" dirty="0"/>
              <a:t>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92433" y="1750368"/>
            <a:ext cx="4807132" cy="15889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/>
              <a:t>・局所磁場の異方性</a:t>
            </a:r>
            <a:endParaRPr lang="en-US" altLang="ja-JP" sz="32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/>
              <a:t>・</a:t>
            </a:r>
            <a:r>
              <a:rPr lang="ja-JP" altLang="en-US" sz="3200" dirty="0">
                <a:solidFill>
                  <a:srgbClr val="FF0000"/>
                </a:solidFill>
              </a:rPr>
              <a:t>揺動</a:t>
            </a:r>
            <a:r>
              <a:rPr lang="ja-JP" altLang="en-US" sz="3200" dirty="0"/>
              <a:t>に加え</a:t>
            </a:r>
            <a:r>
              <a:rPr lang="ja-JP" altLang="en-US" sz="3200" dirty="0">
                <a:solidFill>
                  <a:srgbClr val="0070C0"/>
                </a:solidFill>
              </a:rPr>
              <a:t>散逸</a:t>
            </a:r>
            <a:r>
              <a:rPr lang="ja-JP" altLang="en-US" sz="3200" dirty="0"/>
              <a:t>の効果</a:t>
            </a:r>
            <a:endParaRPr lang="en-US" altLang="ja-JP" sz="32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3200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4683210" y="4060747"/>
            <a:ext cx="2825579" cy="93911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8739" y="5292551"/>
            <a:ext cx="675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u="sng" dirty="0">
                <a:solidFill>
                  <a:srgbClr val="C00000"/>
                </a:solidFill>
              </a:rPr>
              <a:t>System-Bath model</a:t>
            </a:r>
            <a:r>
              <a:rPr lang="ja-JP" altLang="en-US" sz="3600" b="1" u="sng" dirty="0">
                <a:solidFill>
                  <a:srgbClr val="C00000"/>
                </a:solidFill>
              </a:rPr>
              <a:t>を用いて</a:t>
            </a:r>
            <a:endParaRPr lang="en-US" altLang="ja-JP" sz="3600" b="1" u="sng" dirty="0">
              <a:solidFill>
                <a:srgbClr val="C00000"/>
              </a:solidFill>
            </a:endParaRPr>
          </a:p>
          <a:p>
            <a:r>
              <a:rPr lang="ja-JP" altLang="en-US" sz="3600" b="1" u="sng" dirty="0">
                <a:solidFill>
                  <a:srgbClr val="C00000"/>
                </a:solidFill>
              </a:rPr>
              <a:t>ゼロ磁場スピン緩和を記述する</a:t>
            </a:r>
          </a:p>
        </p:txBody>
      </p:sp>
    </p:spTree>
    <p:extLst>
      <p:ext uri="{BB962C8B-B14F-4D97-AF65-F5344CB8AC3E}">
        <p14:creationId xmlns:p14="http://schemas.microsoft.com/office/powerpoint/2010/main" val="313381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5" y="1008906"/>
            <a:ext cx="4992306" cy="36550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ハミルトニアン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cxnSp>
        <p:nvCxnSpPr>
          <p:cNvPr id="13" name="直線コネクタ 12"/>
          <p:cNvCxnSpPr>
            <a:stCxn id="9" idx="2"/>
            <a:endCxn id="8" idx="0"/>
          </p:cNvCxnSpPr>
          <p:nvPr/>
        </p:nvCxnSpPr>
        <p:spPr>
          <a:xfrm>
            <a:off x="9134324" y="804563"/>
            <a:ext cx="1" cy="737989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8" idx="6"/>
            <a:endCxn id="10" idx="1"/>
          </p:cNvCxnSpPr>
          <p:nvPr/>
        </p:nvCxnSpPr>
        <p:spPr>
          <a:xfrm flipV="1">
            <a:off x="9964997" y="2112531"/>
            <a:ext cx="852681" cy="1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431862" y="3884336"/>
            <a:ext cx="3788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600" b="1" u="sng" dirty="0">
                <a:solidFill>
                  <a:srgbClr val="00B0F0"/>
                </a:solidFill>
              </a:rPr>
              <a:t>System-Bath coupling</a:t>
            </a:r>
            <a:r>
              <a:rPr lang="ja-JP" altLang="en-US" sz="2600" b="1" u="sng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50654" y="4664583"/>
            <a:ext cx="10027325" cy="5386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900" b="1" dirty="0"/>
              <a:t>3</a:t>
            </a:r>
            <a:r>
              <a:rPr lang="ja-JP" altLang="en-US" sz="2900" b="1" dirty="0"/>
              <a:t>次元の磁場ゆらぎに対応する３つの熱浴が結合したモデル</a:t>
            </a:r>
            <a:endParaRPr lang="en-US" altLang="ja-JP" sz="29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25436" y="2177682"/>
            <a:ext cx="35364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600" b="1" u="sng" dirty="0">
                <a:solidFill>
                  <a:schemeClr val="accent2">
                    <a:lumMod val="75000"/>
                  </a:schemeClr>
                </a:solidFill>
              </a:rPr>
              <a:t>System Hamiltonian</a:t>
            </a:r>
            <a:endParaRPr lang="ja-JP" altLang="en-US" sz="2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27302" y="2940026"/>
            <a:ext cx="3013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600" b="1" u="sng" dirty="0">
                <a:solidFill>
                  <a:schemeClr val="accent6">
                    <a:lumMod val="75000"/>
                  </a:schemeClr>
                </a:solidFill>
              </a:rPr>
              <a:t>Bath Hamiltonian</a:t>
            </a:r>
            <a:r>
              <a:rPr lang="ja-JP" altLang="en-US" sz="2600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7182130" y="61388"/>
            <a:ext cx="4876519" cy="3782903"/>
            <a:chOff x="7182130" y="61388"/>
            <a:chExt cx="4876519" cy="3782903"/>
          </a:xfrm>
        </p:grpSpPr>
        <p:sp>
          <p:nvSpPr>
            <p:cNvPr id="8" name="円/楕円 7"/>
            <p:cNvSpPr/>
            <p:nvPr/>
          </p:nvSpPr>
          <p:spPr>
            <a:xfrm>
              <a:off x="8303652" y="1542552"/>
              <a:ext cx="1661345" cy="113995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ミュオン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スピン系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513838" y="61388"/>
              <a:ext cx="1240971" cy="7431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熱浴</a:t>
              </a:r>
              <a:r>
                <a:rPr lang="en-US" altLang="ja-JP" b="1" dirty="0">
                  <a:solidFill>
                    <a:schemeClr val="tx1"/>
                  </a:solidFill>
                </a:rPr>
                <a:t> z</a:t>
              </a:r>
              <a:endParaRPr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817678" y="1740943"/>
              <a:ext cx="1240971" cy="7431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熱浴</a:t>
              </a:r>
              <a:r>
                <a:rPr lang="en-US" altLang="ja-JP" b="1" dirty="0">
                  <a:solidFill>
                    <a:schemeClr val="tx1"/>
                  </a:solidFill>
                </a:rPr>
                <a:t> y</a:t>
              </a:r>
              <a:endParaRPr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182130" y="3101116"/>
              <a:ext cx="1240971" cy="7431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熱浴</a:t>
              </a:r>
              <a:r>
                <a:rPr lang="en-US" altLang="ja-JP" b="1" dirty="0">
                  <a:solidFill>
                    <a:schemeClr val="tx1"/>
                  </a:solidFill>
                </a:rPr>
                <a:t> x</a:t>
              </a:r>
              <a:endParaRPr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/>
            <p:cNvCxnSpPr>
              <a:stCxn id="11" idx="0"/>
              <a:endCxn id="8" idx="3"/>
            </p:cNvCxnSpPr>
            <p:nvPr/>
          </p:nvCxnSpPr>
          <p:spPr>
            <a:xfrm flipV="1">
              <a:off x="7802616" y="2515568"/>
              <a:ext cx="744334" cy="585548"/>
            </a:xfrm>
            <a:prstGeom prst="line">
              <a:avLst/>
            </a:prstGeom>
            <a:ln w="88900">
              <a:solidFill>
                <a:srgbClr val="00B0F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62" name="図 6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64" t="12351" b="16359"/>
            <a:stretch/>
          </p:blipFill>
          <p:spPr>
            <a:xfrm>
              <a:off x="8546950" y="839129"/>
              <a:ext cx="673136" cy="618272"/>
            </a:xfrm>
            <a:prstGeom prst="rect">
              <a:avLst/>
            </a:prstGeom>
          </p:spPr>
        </p:pic>
        <p:pic>
          <p:nvPicPr>
            <p:cNvPr id="63" name="図 6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1" t="12414" r="38065" b="9899"/>
            <a:stretch/>
          </p:blipFill>
          <p:spPr>
            <a:xfrm>
              <a:off x="10069424" y="1527010"/>
              <a:ext cx="645498" cy="623493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48" r="77681" b="14548"/>
            <a:stretch/>
          </p:blipFill>
          <p:spPr>
            <a:xfrm>
              <a:off x="7579222" y="2272966"/>
              <a:ext cx="685403" cy="612396"/>
            </a:xfrm>
            <a:prstGeom prst="rect">
              <a:avLst/>
            </a:prstGeom>
          </p:spPr>
        </p:pic>
      </p:grpSp>
      <p:grpSp>
        <p:nvGrpSpPr>
          <p:cNvPr id="4" name="グループ化 3"/>
          <p:cNvGrpSpPr/>
          <p:nvPr/>
        </p:nvGrpSpPr>
        <p:grpSpPr>
          <a:xfrm>
            <a:off x="3189165" y="5532565"/>
            <a:ext cx="5324673" cy="1058058"/>
            <a:chOff x="335898" y="4691972"/>
            <a:chExt cx="5324673" cy="1058058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335898" y="4691972"/>
              <a:ext cx="5324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u="sng" dirty="0"/>
                <a:t>スペクトル密度関数</a:t>
              </a:r>
              <a:r>
                <a:rPr lang="ja-JP" altLang="en-US" dirty="0"/>
                <a:t>（ゆらぎの性質を規定する）</a:t>
              </a:r>
              <a:endParaRPr lang="en-US" altLang="ja-JP" dirty="0"/>
            </a:p>
            <a:p>
              <a:endParaRPr kumimoji="1" lang="ja-JP" altLang="en-US" u="sng" dirty="0"/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024" y="5061304"/>
              <a:ext cx="4336869" cy="688726"/>
            </a:xfrm>
            <a:prstGeom prst="rect">
              <a:avLst/>
            </a:prstGeom>
          </p:spPr>
        </p:pic>
      </p:grpSp>
      <p:grpSp>
        <p:nvGrpSpPr>
          <p:cNvPr id="23" name="グループ化 22"/>
          <p:cNvGrpSpPr/>
          <p:nvPr/>
        </p:nvGrpSpPr>
        <p:grpSpPr>
          <a:xfrm>
            <a:off x="7334530" y="213788"/>
            <a:ext cx="4876519" cy="3782903"/>
            <a:chOff x="7182130" y="61388"/>
            <a:chExt cx="4876519" cy="3782903"/>
          </a:xfrm>
        </p:grpSpPr>
        <p:sp>
          <p:nvSpPr>
            <p:cNvPr id="24" name="円/楕円 23"/>
            <p:cNvSpPr/>
            <p:nvPr/>
          </p:nvSpPr>
          <p:spPr>
            <a:xfrm>
              <a:off x="8303652" y="1542552"/>
              <a:ext cx="1661345" cy="113995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ミュオン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スピン系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8513838" y="61388"/>
              <a:ext cx="1240971" cy="7431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熱浴</a:t>
              </a:r>
              <a:r>
                <a:rPr lang="en-US" altLang="ja-JP" b="1" dirty="0">
                  <a:solidFill>
                    <a:schemeClr val="tx1"/>
                  </a:solidFill>
                </a:rPr>
                <a:t> z</a:t>
              </a:r>
              <a:endParaRPr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0817678" y="1740943"/>
              <a:ext cx="1240971" cy="7431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熱浴</a:t>
              </a:r>
              <a:r>
                <a:rPr lang="en-US" altLang="ja-JP" b="1" dirty="0">
                  <a:solidFill>
                    <a:schemeClr val="tx1"/>
                  </a:solidFill>
                </a:rPr>
                <a:t> y</a:t>
              </a:r>
              <a:endParaRPr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182130" y="3101116"/>
              <a:ext cx="1240971" cy="7431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熱浴</a:t>
              </a:r>
              <a:r>
                <a:rPr lang="en-US" altLang="ja-JP" b="1" dirty="0">
                  <a:solidFill>
                    <a:schemeClr val="tx1"/>
                  </a:solidFill>
                </a:rPr>
                <a:t> x</a:t>
              </a:r>
              <a:endParaRPr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コネクタ 27"/>
            <p:cNvCxnSpPr>
              <a:stCxn id="27" idx="0"/>
              <a:endCxn id="24" idx="3"/>
            </p:cNvCxnSpPr>
            <p:nvPr/>
          </p:nvCxnSpPr>
          <p:spPr>
            <a:xfrm flipV="1">
              <a:off x="7802616" y="2515568"/>
              <a:ext cx="744334" cy="585548"/>
            </a:xfrm>
            <a:prstGeom prst="line">
              <a:avLst/>
            </a:prstGeom>
            <a:ln w="88900">
              <a:solidFill>
                <a:srgbClr val="00B0F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64" t="12351" b="16359"/>
            <a:stretch/>
          </p:blipFill>
          <p:spPr>
            <a:xfrm>
              <a:off x="8546950" y="839129"/>
              <a:ext cx="673136" cy="618272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1" t="12414" r="38065" b="9899"/>
            <a:stretch/>
          </p:blipFill>
          <p:spPr>
            <a:xfrm>
              <a:off x="10069424" y="1527010"/>
              <a:ext cx="645498" cy="623493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48" r="77681" b="14548"/>
            <a:stretch/>
          </p:blipFill>
          <p:spPr>
            <a:xfrm>
              <a:off x="7579222" y="2272966"/>
              <a:ext cx="685403" cy="612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80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203798" y="1062873"/>
            <a:ext cx="4876519" cy="3782903"/>
            <a:chOff x="7182130" y="61388"/>
            <a:chExt cx="4876519" cy="3782903"/>
          </a:xfrm>
        </p:grpSpPr>
        <p:cxnSp>
          <p:nvCxnSpPr>
            <p:cNvPr id="17" name="直線コネクタ 16"/>
            <p:cNvCxnSpPr>
              <a:stCxn id="8" idx="6"/>
              <a:endCxn id="10" idx="1"/>
            </p:cNvCxnSpPr>
            <p:nvPr/>
          </p:nvCxnSpPr>
          <p:spPr>
            <a:xfrm flipV="1">
              <a:off x="9964997" y="2112531"/>
              <a:ext cx="852681" cy="1"/>
            </a:xfrm>
            <a:prstGeom prst="line">
              <a:avLst/>
            </a:prstGeom>
            <a:ln w="88900">
              <a:solidFill>
                <a:srgbClr val="00B0F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グループ化 17"/>
            <p:cNvGrpSpPr/>
            <p:nvPr/>
          </p:nvGrpSpPr>
          <p:grpSpPr>
            <a:xfrm>
              <a:off x="7182130" y="61388"/>
              <a:ext cx="4876519" cy="3782903"/>
              <a:chOff x="7182130" y="61388"/>
              <a:chExt cx="4876519" cy="3782903"/>
            </a:xfrm>
          </p:grpSpPr>
          <p:cxnSp>
            <p:nvCxnSpPr>
              <p:cNvPr id="13" name="直線コネクタ 12"/>
              <p:cNvCxnSpPr>
                <a:stCxn id="9" idx="2"/>
                <a:endCxn id="8" idx="0"/>
              </p:cNvCxnSpPr>
              <p:nvPr/>
            </p:nvCxnSpPr>
            <p:spPr>
              <a:xfrm>
                <a:off x="9134324" y="804563"/>
                <a:ext cx="1" cy="737989"/>
              </a:xfrm>
              <a:prstGeom prst="line">
                <a:avLst/>
              </a:prstGeom>
              <a:ln w="88900">
                <a:solidFill>
                  <a:srgbClr val="00B0F0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/>
              <p:cNvGrpSpPr/>
              <p:nvPr/>
            </p:nvGrpSpPr>
            <p:grpSpPr>
              <a:xfrm>
                <a:off x="7182130" y="61388"/>
                <a:ext cx="4876519" cy="3782903"/>
                <a:chOff x="7182130" y="61388"/>
                <a:chExt cx="4876519" cy="3782903"/>
              </a:xfrm>
            </p:grpSpPr>
            <p:sp>
              <p:nvSpPr>
                <p:cNvPr id="8" name="円/楕円 7"/>
                <p:cNvSpPr/>
                <p:nvPr/>
              </p:nvSpPr>
              <p:spPr>
                <a:xfrm>
                  <a:off x="8303652" y="1542552"/>
                  <a:ext cx="1661345" cy="113995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b="1" dirty="0" smtClean="0">
                      <a:solidFill>
                        <a:schemeClr val="tx1"/>
                      </a:solidFill>
                    </a:rPr>
                    <a:t>Muon Spin</a:t>
                  </a:r>
                  <a:r>
                    <a:rPr lang="ja-JP" alt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ja-JP" b="1" dirty="0" smtClean="0">
                      <a:solidFill>
                        <a:schemeClr val="tx1"/>
                      </a:solidFill>
                    </a:rPr>
                    <a:t>System</a:t>
                  </a:r>
                  <a:endParaRPr lang="ja-JP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正方形/長方形 8"/>
                <p:cNvSpPr/>
                <p:nvPr/>
              </p:nvSpPr>
              <p:spPr>
                <a:xfrm>
                  <a:off x="8513838" y="61388"/>
                  <a:ext cx="1240971" cy="743175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b="1" dirty="0" smtClean="0">
                      <a:solidFill>
                        <a:schemeClr val="tx1"/>
                      </a:solidFill>
                    </a:rPr>
                    <a:t>Bath </a:t>
                  </a:r>
                  <a:r>
                    <a:rPr lang="en-US" altLang="ja-JP" b="1" dirty="0">
                      <a:solidFill>
                        <a:schemeClr val="tx1"/>
                      </a:solidFill>
                    </a:rPr>
                    <a:t>z</a:t>
                  </a:r>
                  <a:endParaRPr lang="ja-JP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正方形/長方形 9"/>
                <p:cNvSpPr/>
                <p:nvPr/>
              </p:nvSpPr>
              <p:spPr>
                <a:xfrm>
                  <a:off x="10817678" y="1740943"/>
                  <a:ext cx="1240971" cy="743175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b="1" dirty="0" smtClean="0">
                      <a:solidFill>
                        <a:schemeClr val="tx1"/>
                      </a:solidFill>
                    </a:rPr>
                    <a:t>Bath </a:t>
                  </a:r>
                  <a:r>
                    <a:rPr lang="en-US" altLang="ja-JP" b="1" dirty="0">
                      <a:solidFill>
                        <a:schemeClr val="tx1"/>
                      </a:solidFill>
                    </a:rPr>
                    <a:t>y</a:t>
                  </a:r>
                  <a:endParaRPr lang="ja-JP" alt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線コネクタ 14"/>
                <p:cNvCxnSpPr/>
                <p:nvPr/>
              </p:nvCxnSpPr>
              <p:spPr>
                <a:xfrm flipV="1">
                  <a:off x="7672252" y="2501987"/>
                  <a:ext cx="805022" cy="728894"/>
                </a:xfrm>
                <a:prstGeom prst="line">
                  <a:avLst/>
                </a:prstGeom>
                <a:ln w="88900">
                  <a:solidFill>
                    <a:srgbClr val="00B0F0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図 6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564" t="12351" b="16359"/>
                <a:stretch/>
              </p:blipFill>
              <p:spPr>
                <a:xfrm>
                  <a:off x="8546950" y="839129"/>
                  <a:ext cx="673136" cy="618272"/>
                </a:xfrm>
                <a:prstGeom prst="rect">
                  <a:avLst/>
                </a:prstGeom>
              </p:spPr>
            </p:pic>
            <p:pic>
              <p:nvPicPr>
                <p:cNvPr id="63" name="図 6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721" t="12414" r="38065" b="9899"/>
                <a:stretch/>
              </p:blipFill>
              <p:spPr>
                <a:xfrm>
                  <a:off x="10069424" y="1527010"/>
                  <a:ext cx="645498" cy="623493"/>
                </a:xfrm>
                <a:prstGeom prst="rect">
                  <a:avLst/>
                </a:prstGeom>
              </p:spPr>
            </p:pic>
            <p:pic>
              <p:nvPicPr>
                <p:cNvPr id="64" name="図 6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248" r="77681" b="14548"/>
                <a:stretch/>
              </p:blipFill>
              <p:spPr>
                <a:xfrm>
                  <a:off x="7579222" y="2272966"/>
                  <a:ext cx="685403" cy="612396"/>
                </a:xfrm>
                <a:prstGeom prst="rect">
                  <a:avLst/>
                </a:prstGeom>
              </p:spPr>
            </p:pic>
            <p:sp>
              <p:nvSpPr>
                <p:cNvPr id="11" name="正方形/長方形 10"/>
                <p:cNvSpPr/>
                <p:nvPr/>
              </p:nvSpPr>
              <p:spPr>
                <a:xfrm>
                  <a:off x="7182130" y="3101116"/>
                  <a:ext cx="1240971" cy="743175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b="1" dirty="0" smtClean="0">
                      <a:solidFill>
                        <a:schemeClr val="tx1"/>
                      </a:solidFill>
                    </a:rPr>
                    <a:t>Bath x</a:t>
                  </a:r>
                  <a:endParaRPr lang="ja-JP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082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スペクトル密度と熱浴の相関関数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0686" y="1208316"/>
            <a:ext cx="8386892" cy="479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Drude</a:t>
            </a:r>
            <a:r>
              <a:rPr lang="ja-JP" altLang="en-US" sz="2400" dirty="0"/>
              <a:t>型スペクトル密度（熱浴の性質を規定する）</a:t>
            </a:r>
            <a:endParaRPr lang="en-US" altLang="ja-JP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1" y="1687579"/>
            <a:ext cx="3460661" cy="109901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096003" y="1934420"/>
            <a:ext cx="53405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/>
              <a:t>η: </a:t>
            </a:r>
            <a:r>
              <a:rPr lang="ja-JP" altLang="en-US" sz="2400" dirty="0"/>
              <a:t>系と熱浴の結合強度</a:t>
            </a:r>
            <a:endParaRPr lang="en-US" altLang="ja-JP" sz="2400" dirty="0"/>
          </a:p>
          <a:p>
            <a:r>
              <a:rPr lang="en-US" altLang="ja-JP" sz="2400" dirty="0"/>
              <a:t>ν: </a:t>
            </a:r>
            <a:r>
              <a:rPr lang="ja-JP" altLang="en-US" sz="2400" dirty="0"/>
              <a:t>ゆらぎの周波数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="" xmlns:a16="http://schemas.microsoft.com/office/drawing/2014/main" id="{2654A21D-E28D-47DC-882A-C1FF607F65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2" y="6252074"/>
            <a:ext cx="5091099" cy="48161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30682" y="2911939"/>
            <a:ext cx="295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熱浴の対称相関関数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0682" y="4687630"/>
            <a:ext cx="342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熱浴の応答関数 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2" y="5142971"/>
            <a:ext cx="5497925" cy="110577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9676386" y="3462775"/>
            <a:ext cx="202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u="sng" dirty="0"/>
              <a:t>β</a:t>
            </a:r>
            <a:r>
              <a:rPr lang="ja-JP" altLang="en-US" sz="2000" b="1" u="sng" dirty="0"/>
              <a:t>：逆温度</a:t>
            </a:r>
            <a:endParaRPr kumimoji="1" lang="ja-JP" altLang="en-US" sz="2000" b="1" u="sng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799427" y="3671385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⇒ </a:t>
            </a:r>
            <a:r>
              <a:rPr lang="ja-JP" altLang="en-US" sz="3200" b="1" u="sng" dirty="0">
                <a:solidFill>
                  <a:srgbClr val="FF0000"/>
                </a:solidFill>
              </a:rPr>
              <a:t>揺動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70221" y="5393284"/>
            <a:ext cx="4696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⇒ </a:t>
            </a:r>
            <a:r>
              <a:rPr lang="ja-JP" altLang="en-US" sz="3200" b="1" u="sng" dirty="0">
                <a:solidFill>
                  <a:srgbClr val="0070C0"/>
                </a:solidFill>
              </a:rPr>
              <a:t>散逸</a:t>
            </a:r>
            <a:endParaRPr lang="en-US" altLang="ja-JP" sz="3200" b="1" u="sng" dirty="0">
              <a:solidFill>
                <a:srgbClr val="0070C0"/>
              </a:solidFill>
            </a:endParaRPr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久保・鳥谷部理論では無視</a:t>
            </a:r>
            <a:r>
              <a:rPr lang="en-US" altLang="ja-JP" sz="2400" dirty="0"/>
              <a:t>)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2" y="3415356"/>
            <a:ext cx="6764540" cy="98534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9676385" y="3939304"/>
            <a:ext cx="202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u="sng" dirty="0"/>
              <a:t>Λ</a:t>
            </a:r>
            <a:r>
              <a:rPr lang="ja-JP" altLang="en-US" sz="2000" b="1" u="sng" dirty="0"/>
              <a:t>：低温補正項</a:t>
            </a:r>
            <a:endParaRPr kumimoji="1" lang="ja-JP" altLang="en-US" sz="2000" b="1" u="sng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6570221" y="4203483"/>
            <a:ext cx="5503724" cy="928828"/>
            <a:chOff x="6668488" y="3910407"/>
            <a:chExt cx="5503724" cy="908909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488" y="4205062"/>
              <a:ext cx="5503724" cy="614254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="" xmlns:a16="http://schemas.microsoft.com/office/drawing/2014/main" id="{0F8AD32F-3E04-41FB-BD2D-9690871FD4EF}"/>
                </a:ext>
              </a:extLst>
            </p:cNvPr>
            <p:cNvSpPr txBox="1"/>
            <p:nvPr/>
          </p:nvSpPr>
          <p:spPr>
            <a:xfrm>
              <a:off x="6668488" y="3910407"/>
              <a:ext cx="437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/>
                <a:t>c</a:t>
              </a:r>
              <a:r>
                <a:rPr kumimoji="1" lang="en-US" altLang="ja-JP" sz="2000" b="1" dirty="0"/>
                <a:t>f.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843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0682" y="1208313"/>
            <a:ext cx="10189569" cy="482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u="sng" dirty="0"/>
              <a:t>揺らぎを</a:t>
            </a:r>
            <a:r>
              <a:rPr kumimoji="1" lang="ja-JP" altLang="en-US" u="sng" dirty="0"/>
              <a:t>非摂動</a:t>
            </a:r>
            <a:r>
              <a:rPr lang="ja-JP" altLang="en-US" u="sng" dirty="0"/>
              <a:t>的・非マルコフ・有限温度で厳密に解く</a:t>
            </a:r>
            <a:r>
              <a:rPr kumimoji="1" lang="ja-JP" altLang="en-US" u="sng" dirty="0"/>
              <a:t>方程式</a:t>
            </a:r>
            <a:endParaRPr lang="en-US" altLang="ja-JP" u="sng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量子階層方程式（</a:t>
            </a:r>
            <a:r>
              <a:rPr kumimoji="1" lang="en-US" altLang="ja-JP" dirty="0"/>
              <a:t>HEOM)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386" y="2224429"/>
            <a:ext cx="1873297" cy="1215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51" y="5432184"/>
            <a:ext cx="6310224" cy="79377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958086" y="5567459"/>
            <a:ext cx="1620164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緩和関数</a:t>
            </a:r>
          </a:p>
        </p:txBody>
      </p:sp>
      <p:sp>
        <p:nvSpPr>
          <p:cNvPr id="25" name="下矢印 24"/>
          <p:cNvSpPr/>
          <p:nvPr/>
        </p:nvSpPr>
        <p:spPr>
          <a:xfrm>
            <a:off x="4931973" y="4414314"/>
            <a:ext cx="1386985" cy="715776"/>
          </a:xfrm>
          <a:prstGeom prst="downArrow">
            <a:avLst>
              <a:gd name="adj1" fmla="val 50000"/>
              <a:gd name="adj2" fmla="val 55823"/>
            </a:avLst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72C1221F-E551-465B-8E0C-5F78151EA2C2}"/>
              </a:ext>
            </a:extLst>
          </p:cNvPr>
          <p:cNvSpPr txBox="1"/>
          <p:nvPr/>
        </p:nvSpPr>
        <p:spPr>
          <a:xfrm>
            <a:off x="7207670" y="322402"/>
            <a:ext cx="474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Y. </a:t>
            </a:r>
            <a:r>
              <a:rPr lang="en-US" altLang="ja-JP" sz="1600" dirty="0" err="1"/>
              <a:t>Tanimura</a:t>
            </a:r>
            <a:r>
              <a:rPr lang="en-US" altLang="ja-JP" sz="1600" dirty="0"/>
              <a:t> and R. Kubo,  JPSJ</a:t>
            </a:r>
            <a:r>
              <a:rPr lang="ja-JP" altLang="en-US" sz="1600" dirty="0"/>
              <a:t> </a:t>
            </a:r>
            <a:r>
              <a:rPr lang="en-US" altLang="ja-JP" sz="1600" b="1" dirty="0"/>
              <a:t>58, </a:t>
            </a:r>
            <a:r>
              <a:rPr lang="en-US" altLang="ja-JP" sz="1600" dirty="0"/>
              <a:t>101 (1989).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72C1221F-E551-465B-8E0C-5F78151EA2C2}"/>
              </a:ext>
            </a:extLst>
          </p:cNvPr>
          <p:cNvSpPr txBox="1"/>
          <p:nvPr/>
        </p:nvSpPr>
        <p:spPr>
          <a:xfrm>
            <a:off x="7207670" y="642481"/>
            <a:ext cx="375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600" dirty="0"/>
              <a:t>Y. Tanimura, JPSJ </a:t>
            </a:r>
            <a:r>
              <a:rPr lang="fr-FR" altLang="ja-JP" sz="1600" b="1" dirty="0"/>
              <a:t>75, </a:t>
            </a:r>
            <a:r>
              <a:rPr lang="fr-FR" altLang="ja-JP" sz="1600" dirty="0"/>
              <a:t>082001  (2006).</a:t>
            </a:r>
            <a:endParaRPr lang="en-US" altLang="ja-JP" sz="1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8" y="1690644"/>
            <a:ext cx="9455655" cy="250029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781411" y="2123739"/>
            <a:ext cx="2456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u="sng" dirty="0">
                <a:solidFill>
                  <a:srgbClr val="FF0000"/>
                </a:solidFill>
              </a:rPr>
              <a:t>揺動</a:t>
            </a:r>
            <a:r>
              <a:rPr lang="ja-JP" altLang="en-US" sz="3200" dirty="0"/>
              <a:t>＋</a:t>
            </a:r>
            <a:r>
              <a:rPr lang="ja-JP" altLang="en-US" sz="3200" b="1" u="sng" dirty="0">
                <a:solidFill>
                  <a:srgbClr val="0070C0"/>
                </a:solidFill>
              </a:rPr>
              <a:t>散逸</a:t>
            </a:r>
          </a:p>
        </p:txBody>
      </p:sp>
    </p:spTree>
    <p:extLst>
      <p:ext uri="{BB962C8B-B14F-4D97-AF65-F5344CB8AC3E}">
        <p14:creationId xmlns:p14="http://schemas.microsoft.com/office/powerpoint/2010/main" val="42536289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9900</TotalTime>
  <Words>750</Words>
  <Application>Microsoft Office PowerPoint</Application>
  <PresentationFormat>ワイド画面</PresentationFormat>
  <Paragraphs>161</Paragraphs>
  <Slides>16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ＭＳ Ｐゴシック</vt:lpstr>
      <vt:lpstr>游ゴシック</vt:lpstr>
      <vt:lpstr>游ゴシック Light</vt:lpstr>
      <vt:lpstr>Arial</vt:lpstr>
      <vt:lpstr>Calibri</vt:lpstr>
      <vt:lpstr>Cambria Math</vt:lpstr>
      <vt:lpstr>Times New Roman</vt:lpstr>
      <vt:lpstr>1_Office テーマ</vt:lpstr>
      <vt:lpstr>久保・鳥谷部理論の拡張と緩和関数の解析</vt:lpstr>
      <vt:lpstr>目次</vt:lpstr>
      <vt:lpstr>µSRと緩和関数</vt:lpstr>
      <vt:lpstr>久保・鳥谷部理論</vt:lpstr>
      <vt:lpstr>久保・鳥谷部理論の拡張</vt:lpstr>
      <vt:lpstr>モデルハミルトニアン</vt:lpstr>
      <vt:lpstr>PowerPoint プレゼンテーション</vt:lpstr>
      <vt:lpstr>スペクトル密度と熱浴の相関関数</vt:lpstr>
      <vt:lpstr>量子階層方程式（HEOM)</vt:lpstr>
      <vt:lpstr>数値計算① ν(ゆらぎの周波数)の効果</vt:lpstr>
      <vt:lpstr>数値計算② Δ_α(局所磁場の分散)の異方性の効果</vt:lpstr>
      <vt:lpstr>数値計算③ 具体的な系（銅のµSR）</vt:lpstr>
      <vt:lpstr>数値計算③ 具体的な系（銅のµSR）</vt:lpstr>
      <vt:lpstr>数値計算④ 散逸項の効果の検証</vt:lpstr>
      <vt:lpstr>数値計算⑤ ノイズ相関がある場合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Hideaki Takahashi</dc:creator>
  <cp:lastModifiedBy>TAKAHASHI Hideaki</cp:lastModifiedBy>
  <cp:revision>454</cp:revision>
  <cp:lastPrinted>2019-09-05T15:45:24Z</cp:lastPrinted>
  <dcterms:created xsi:type="dcterms:W3CDTF">2019-08-26T09:29:49Z</dcterms:created>
  <dcterms:modified xsi:type="dcterms:W3CDTF">2019-12-29T07:47:25Z</dcterms:modified>
</cp:coreProperties>
</file>