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5" r:id="rId3"/>
    <p:sldId id="262" r:id="rId4"/>
    <p:sldId id="261" r:id="rId5"/>
    <p:sldId id="264" r:id="rId6"/>
    <p:sldId id="260" r:id="rId7"/>
    <p:sldId id="266" r:id="rId8"/>
    <p:sldId id="267" r:id="rId9"/>
    <p:sldId id="270" r:id="rId10"/>
    <p:sldId id="259" r:id="rId11"/>
    <p:sldId id="271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8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秀顕 高橋" initials="秀顕" lastIdx="1" clrIdx="0">
    <p:extLst>
      <p:ext uri="{19B8F6BF-5375-455C-9EA6-DF929625EA0E}">
        <p15:presenceInfo xmlns:p15="http://schemas.microsoft.com/office/powerpoint/2012/main" userId="28528239abc8fb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FA602"/>
    <a:srgbClr val="00CC66"/>
    <a:srgbClr val="00B050"/>
    <a:srgbClr val="FFFF99"/>
    <a:srgbClr val="339966"/>
    <a:srgbClr val="000066"/>
    <a:srgbClr val="00FF99"/>
    <a:srgbClr val="14148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16" y="114"/>
      </p:cViewPr>
      <p:guideLst>
        <p:guide pos="3840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1123A-D53C-4790-9103-F36ED5D2D349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34458-8200-44EE-89B9-4092373F74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15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このようなタイトルで発表～　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34458-8200-44EE-89B9-4092373F743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169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948651-21A0-4E78-B5D5-68546D65C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2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C97D563-AA54-42B6-977D-4F640CC7C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684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F7D752-4F82-4EF9-9FF3-2A211F29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BAC8DF0-8FBB-438A-9F30-A6E185FEE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905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B91D5F9-8EEF-4EBE-84D4-EF5E6919D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2E838FD-25B5-4A13-BB3B-2DD7D10CB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076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3AA562-60C1-4901-91D3-3B7EB4470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81" y="279627"/>
            <a:ext cx="11168743" cy="74930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accent1">
                      <a:lumMod val="50000"/>
                      <a:alpha val="40000"/>
                    </a:scheme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562466-0115-4EB1-AF39-5629FA14B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682" y="1208313"/>
            <a:ext cx="11168743" cy="5513162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 userDrawn="1"/>
        </p:nvCxnSpPr>
        <p:spPr>
          <a:xfrm>
            <a:off x="530682" y="1028930"/>
            <a:ext cx="1116874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9546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784BF1-B3FF-4CAD-9476-F7A4D50B91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2227263"/>
            <a:ext cx="10515600" cy="20955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86D8693-B6B3-4C47-A5D6-CF9BD9D8D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981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0A247C-D2E4-4C7C-9F75-D8221386A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32C32B-B79E-4578-9385-465D12A8E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096849-FE6B-4076-B253-0F871A812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2532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80522C-BAD8-4571-9228-DDB9017C3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E9D6F8-21CB-4135-86F7-221616D8A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DD5AF6-2E1F-4944-A6F1-5DDCB37CB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B716FBD-41EE-488F-92DF-398ED00A4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698140F-8302-4595-914B-20101DB6B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818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74C662-9F90-42BB-9962-2C6954A2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29" y="167908"/>
            <a:ext cx="10515600" cy="132556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456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540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47EAC8-82A2-40CA-92A5-AFFF9830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E85F34-A314-4033-B607-B209EFE7D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4E0FDA-C23E-44BF-A10C-7DAD5909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097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C25904-AEB4-4EDB-9EC7-7AD883CC5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7BD6912-A146-437D-B5C6-24F156AB0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B4D06A7-6B29-4B71-91B5-6F99A5FD6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452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5553C25-288A-46A2-91C1-ACA99548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5752BE-4A07-4E83-86F0-F694AB65E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4"/>
          </p:nvPr>
        </p:nvSpPr>
        <p:spPr>
          <a:xfrm>
            <a:off x="11438164" y="6492880"/>
            <a:ext cx="744312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3200" b="1">
                <a:solidFill>
                  <a:srgbClr val="B8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015C3D37-39B9-485D-B265-8BA5DC3DD89D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355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488611" y="4162264"/>
            <a:ext cx="3214775" cy="4996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ja-JP" sz="2400" dirty="0">
                <a:latin typeface="+mj-ea"/>
                <a:ea typeface="+mj-ea"/>
              </a:rPr>
              <a:t>D2</a:t>
            </a:r>
            <a:r>
              <a:rPr lang="ja-JP" altLang="en-US" sz="2400" dirty="0">
                <a:latin typeface="+mj-ea"/>
                <a:ea typeface="+mj-ea"/>
              </a:rPr>
              <a:t> </a:t>
            </a:r>
            <a:r>
              <a:rPr lang="en-US" altLang="ja-JP" sz="2400" dirty="0">
                <a:latin typeface="+mj-ea"/>
                <a:ea typeface="+mj-ea"/>
              </a:rPr>
              <a:t>Hideaki</a:t>
            </a:r>
            <a:r>
              <a:rPr lang="ja-JP" altLang="en-US" sz="2400" dirty="0">
                <a:latin typeface="+mj-ea"/>
                <a:ea typeface="+mj-ea"/>
              </a:rPr>
              <a:t> </a:t>
            </a:r>
            <a:r>
              <a:rPr lang="en-US" altLang="ja-JP" sz="2400" dirty="0">
                <a:latin typeface="+mj-ea"/>
                <a:ea typeface="+mj-ea"/>
              </a:rPr>
              <a:t>Takahashi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DEB2913B-418F-4025-883C-9D4CE4797E1B}"/>
              </a:ext>
            </a:extLst>
          </p:cNvPr>
          <p:cNvSpPr txBox="1">
            <a:spLocks/>
          </p:cNvSpPr>
          <p:nvPr/>
        </p:nvSpPr>
        <p:spPr>
          <a:xfrm>
            <a:off x="765562" y="2384611"/>
            <a:ext cx="10660874" cy="12751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ja-JP" sz="3000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An alternative decomposition scheme for bath correlation functions based on Prony’s method</a:t>
            </a:r>
            <a:endParaRPr lang="ja-JP" altLang="en-US" sz="3000" dirty="0"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8609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60C461-82E1-42E1-8982-C82CC755F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Decomposition of bath correlation function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ABB6D51-F7E9-4F45-AE8F-115ED7E9E2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ja-JP" dirty="0"/>
                  <a:t>1) Give SDFs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ja-JP" altLang="en-US" dirty="0"/>
                  <a:t> </a:t>
                </a:r>
                <a:r>
                  <a:rPr lang="en-US" altLang="ja-JP" dirty="0"/>
                  <a:t>and temperature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2) Calculate correlation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ja-JP" altLang="en-US" dirty="0"/>
                  <a:t> </a:t>
                </a:r>
                <a:r>
                  <a:rPr lang="en-US" altLang="ja-JP" dirty="0"/>
                  <a:t>analytically or numerically</a:t>
                </a:r>
              </a:p>
              <a:p>
                <a:pPr marL="0" indent="0">
                  <a:buNone/>
                </a:pPr>
                <a:r>
                  <a:rPr kumimoji="1" lang="en-US" altLang="ja-JP" dirty="0"/>
                  <a:t>3) Approximate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dirty="0"/>
                  <a:t>by the Prony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method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ABB6D51-F7E9-4F45-AE8F-115ED7E9E2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17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620010-6469-4175-8160-8446225D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6061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0DFE3-DC8C-4729-95D7-1F3F27AC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example1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130F7BE-58C4-4D6A-B155-868A3A9C0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1127C51-07C2-4F95-8D6C-89565EEC94E6}"/>
              </a:ext>
            </a:extLst>
          </p:cNvPr>
          <p:cNvSpPr txBox="1"/>
          <p:nvPr/>
        </p:nvSpPr>
        <p:spPr>
          <a:xfrm>
            <a:off x="530681" y="1237129"/>
            <a:ext cx="377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</a:t>
            </a:r>
            <a:r>
              <a:rPr kumimoji="1" lang="en-US" altLang="ja-JP" dirty="0"/>
              <a:t>uper-Ohmic(s=3) + circle cutoff 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951B6B0-5A62-4746-A906-75104E602D8A}"/>
              </a:ext>
            </a:extLst>
          </p:cNvPr>
          <p:cNvSpPr txBox="1"/>
          <p:nvPr/>
        </p:nvSpPr>
        <p:spPr>
          <a:xfrm>
            <a:off x="5714320" y="38355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de-DE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Ikeda and G. D. Scholes, J. Chem. Phys. </a:t>
            </a:r>
            <a:r>
              <a:rPr kumimoji="1" lang="de-DE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152</a:t>
            </a:r>
            <a:r>
              <a:rPr kumimoji="1" lang="de-DE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204101 (2020).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図 6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45CAD10A-709F-446D-A8D6-55633D62D4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68" y="1606461"/>
            <a:ext cx="4735632" cy="1138667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27D973C8-7C9A-4DBE-A562-0C07FDA738F6}"/>
              </a:ext>
            </a:extLst>
          </p:cNvPr>
          <p:cNvGrpSpPr/>
          <p:nvPr/>
        </p:nvGrpSpPr>
        <p:grpSpPr>
          <a:xfrm>
            <a:off x="6794046" y="1281150"/>
            <a:ext cx="3111955" cy="1605486"/>
            <a:chOff x="6705602" y="1281149"/>
            <a:chExt cx="3200399" cy="1651115"/>
          </a:xfrm>
        </p:grpSpPr>
        <p:pic>
          <p:nvPicPr>
            <p:cNvPr id="9" name="図 8" descr="テキスト, 手紙, ホワイトボード&#10;&#10;自動的に生成された説明">
              <a:extLst>
                <a:ext uri="{FF2B5EF4-FFF2-40B4-BE49-F238E27FC236}">
                  <a16:creationId xmlns:a16="http://schemas.microsoft.com/office/drawing/2014/main" id="{A8C3C374-0D7E-4EC0-9AF1-F7E9CE9583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6029"/>
            <a:stretch/>
          </p:blipFill>
          <p:spPr>
            <a:xfrm>
              <a:off x="6705603" y="1281149"/>
              <a:ext cx="3200398" cy="825557"/>
            </a:xfrm>
            <a:prstGeom prst="rect">
              <a:avLst/>
            </a:prstGeom>
          </p:spPr>
        </p:pic>
        <p:pic>
          <p:nvPicPr>
            <p:cNvPr id="10" name="図 9" descr="テキスト, 手紙, ホワイトボード&#10;&#10;自動的に生成された説明">
              <a:extLst>
                <a:ext uri="{FF2B5EF4-FFF2-40B4-BE49-F238E27FC236}">
                  <a16:creationId xmlns:a16="http://schemas.microsoft.com/office/drawing/2014/main" id="{AF00AB9B-EBE5-420E-A5CD-88EABD4D6C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029"/>
            <a:stretch/>
          </p:blipFill>
          <p:spPr>
            <a:xfrm>
              <a:off x="6705602" y="2106706"/>
              <a:ext cx="3200398" cy="8255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111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3DB44-5EF2-4951-9482-454893A4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Decomposition</a:t>
            </a:r>
            <a:r>
              <a:rPr lang="ja-JP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schemes for</a:t>
            </a:r>
            <a:r>
              <a:rPr lang="ja-JP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bath correlation function</a:t>
            </a:r>
            <a:endParaRPr kumimoji="1" lang="ja-JP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7B825F26-F1B8-4950-9DB7-269B2626239F}"/>
              </a:ext>
            </a:extLst>
          </p:cNvPr>
          <p:cNvGrpSpPr/>
          <p:nvPr/>
        </p:nvGrpSpPr>
        <p:grpSpPr>
          <a:xfrm>
            <a:off x="1060985" y="2133081"/>
            <a:ext cx="10036410" cy="1722269"/>
            <a:chOff x="1096847" y="1424865"/>
            <a:chExt cx="10036410" cy="1722269"/>
          </a:xfrm>
        </p:grpSpPr>
        <p:pic>
          <p:nvPicPr>
            <p:cNvPr id="35" name="図 34" descr="テキスト, 手紙&#10;&#10;自動的に生成された説明">
              <a:extLst>
                <a:ext uri="{FF2B5EF4-FFF2-40B4-BE49-F238E27FC236}">
                  <a16:creationId xmlns:a16="http://schemas.microsoft.com/office/drawing/2014/main" id="{04AF7D7A-4B81-4076-8327-F6EEE83E5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6847" y="1424865"/>
              <a:ext cx="10036410" cy="1722269"/>
            </a:xfrm>
            <a:prstGeom prst="rect">
              <a:avLst/>
            </a:prstGeom>
          </p:spPr>
        </p:pic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5CEEAF50-EF17-44FD-9512-ACFBBBAAC6FC}"/>
                </a:ext>
              </a:extLst>
            </p:cNvPr>
            <p:cNvCxnSpPr>
              <a:cxnSpLocks/>
            </p:cNvCxnSpPr>
            <p:nvPr/>
          </p:nvCxnSpPr>
          <p:spPr>
            <a:xfrm>
              <a:off x="5044440" y="2659380"/>
              <a:ext cx="1181100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F2500DA-4FE3-47B6-9257-C51914A129CD}"/>
                </a:ext>
              </a:extLst>
            </p:cNvPr>
            <p:cNvCxnSpPr>
              <a:cxnSpLocks/>
            </p:cNvCxnSpPr>
            <p:nvPr/>
          </p:nvCxnSpPr>
          <p:spPr>
            <a:xfrm>
              <a:off x="6377940" y="2659380"/>
              <a:ext cx="3200400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251762C0-AD64-422A-B8FD-E84DE9071F90}"/>
                </a:ext>
              </a:extLst>
            </p:cNvPr>
            <p:cNvCxnSpPr>
              <a:cxnSpLocks/>
            </p:cNvCxnSpPr>
            <p:nvPr/>
          </p:nvCxnSpPr>
          <p:spPr>
            <a:xfrm>
              <a:off x="9692640" y="2659380"/>
              <a:ext cx="135636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177D8D46-81B1-46F9-B53D-A466DE510DD0}"/>
                </a:ext>
              </a:extLst>
            </p:cNvPr>
            <p:cNvCxnSpPr>
              <a:cxnSpLocks/>
            </p:cNvCxnSpPr>
            <p:nvPr/>
          </p:nvCxnSpPr>
          <p:spPr>
            <a:xfrm>
              <a:off x="1096847" y="2659380"/>
              <a:ext cx="11811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DB2102D-D4BC-4744-8DB2-F44619B3883C}"/>
              </a:ext>
            </a:extLst>
          </p:cNvPr>
          <p:cNvSpPr txBox="1"/>
          <p:nvPr/>
        </p:nvSpPr>
        <p:spPr>
          <a:xfrm>
            <a:off x="3241864" y="4076215"/>
            <a:ext cx="307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parameterization method 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906CDD4-B958-4FA8-87D1-B4CB1762B2A0}"/>
              </a:ext>
            </a:extLst>
          </p:cNvPr>
          <p:cNvSpPr txBox="1"/>
          <p:nvPr/>
        </p:nvSpPr>
        <p:spPr>
          <a:xfrm>
            <a:off x="4222376" y="1548596"/>
            <a:ext cx="794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70C0"/>
                </a:solidFill>
              </a:rPr>
              <a:t>青</a:t>
            </a:r>
            <a:r>
              <a:rPr lang="ja-JP" altLang="en-US" sz="2400" dirty="0"/>
              <a:t>：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frequency domain</a:t>
            </a:r>
            <a:r>
              <a:rPr lang="en-US" altLang="ja-JP" sz="2400" dirty="0"/>
              <a:t>, </a:t>
            </a:r>
            <a:r>
              <a:rPr lang="ja-JP" altLang="en-US" sz="2400" b="1" dirty="0">
                <a:solidFill>
                  <a:srgbClr val="FF0000"/>
                </a:solidFill>
              </a:rPr>
              <a:t>赤</a:t>
            </a:r>
            <a:r>
              <a:rPr lang="ja-JP" altLang="en-US" sz="2400" dirty="0"/>
              <a:t>：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time domain</a:t>
            </a:r>
            <a:r>
              <a:rPr lang="en-US" altLang="ja-JP" sz="2400" dirty="0"/>
              <a:t>, </a:t>
            </a:r>
            <a:r>
              <a:rPr lang="ja-JP" altLang="en-US" sz="2400" b="1" dirty="0">
                <a:solidFill>
                  <a:srgbClr val="00B050"/>
                </a:solidFill>
              </a:rPr>
              <a:t>緑</a:t>
            </a:r>
            <a:r>
              <a:rPr lang="ja-JP" altLang="en-US" sz="2400" dirty="0"/>
              <a:t>：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the other </a:t>
            </a:r>
            <a:endParaRPr kumimoji="1" lang="ja-JP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矢印: 下 47">
            <a:extLst>
              <a:ext uri="{FF2B5EF4-FFF2-40B4-BE49-F238E27FC236}">
                <a16:creationId xmlns:a16="http://schemas.microsoft.com/office/drawing/2014/main" id="{FA81EFBB-F278-4A47-ADD0-7897C03A0DFF}"/>
              </a:ext>
            </a:extLst>
          </p:cNvPr>
          <p:cNvSpPr/>
          <p:nvPr/>
        </p:nvSpPr>
        <p:spPr>
          <a:xfrm rot="1806332">
            <a:off x="5336628" y="3518151"/>
            <a:ext cx="417421" cy="527682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2BF9D33-CC20-466E-9F55-AD31AFE1956F}"/>
              </a:ext>
            </a:extLst>
          </p:cNvPr>
          <p:cNvSpPr txBox="1"/>
          <p:nvPr/>
        </p:nvSpPr>
        <p:spPr>
          <a:xfrm>
            <a:off x="6315182" y="4076215"/>
            <a:ext cx="2865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pectral decomposition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矢印: 下 49">
            <a:extLst>
              <a:ext uri="{FF2B5EF4-FFF2-40B4-BE49-F238E27FC236}">
                <a16:creationId xmlns:a16="http://schemas.microsoft.com/office/drawing/2014/main" id="{D9369FC1-B017-4A94-8427-F3F54FC4EF01}"/>
              </a:ext>
            </a:extLst>
          </p:cNvPr>
          <p:cNvSpPr/>
          <p:nvPr/>
        </p:nvSpPr>
        <p:spPr>
          <a:xfrm rot="1974635">
            <a:off x="7717701" y="3510768"/>
            <a:ext cx="389738" cy="56531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E148772-59E2-4E9E-BB40-2ACB26A23830}"/>
              </a:ext>
            </a:extLst>
          </p:cNvPr>
          <p:cNvSpPr txBox="1"/>
          <p:nvPr/>
        </p:nvSpPr>
        <p:spPr>
          <a:xfrm>
            <a:off x="3554583" y="4452683"/>
            <a:ext cx="5431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u="heavy" dirty="0">
                <a:uFill>
                  <a:solidFill>
                    <a:srgbClr val="0070C0"/>
                  </a:solidFill>
                </a:uFill>
              </a:rPr>
              <a:t>⇒</a:t>
            </a:r>
            <a:r>
              <a:rPr lang="en-US" altLang="ja-JP" u="heavy" dirty="0">
                <a:uFill>
                  <a:solidFill>
                    <a:srgbClr val="0070C0"/>
                  </a:solidFill>
                </a:uFill>
              </a:rPr>
              <a:t> </a:t>
            </a:r>
            <a:r>
              <a:rPr lang="en-US" altLang="ja-JP" u="heavy" dirty="0">
                <a:uFill>
                  <a:solidFill>
                    <a:srgbClr val="0070C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ja-JP" altLang="en-US" u="heavy" dirty="0">
                <a:uFill>
                  <a:solidFill>
                    <a:srgbClr val="0070C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u="heavy" dirty="0">
                <a:uFill>
                  <a:solidFill>
                    <a:srgbClr val="0070C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ja-JP" altLang="en-US" u="heavy" dirty="0">
                <a:uFill>
                  <a:solidFill>
                    <a:srgbClr val="0070C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u="heavy" dirty="0">
                <a:uFill>
                  <a:solidFill>
                    <a:srgbClr val="0070C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exponential(or</a:t>
            </a:r>
            <a:r>
              <a:rPr lang="ja-JP" altLang="en-US" u="heavy" dirty="0">
                <a:uFill>
                  <a:solidFill>
                    <a:srgbClr val="0070C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u="heavy" dirty="0">
                <a:uFill>
                  <a:solidFill>
                    <a:srgbClr val="0070C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exponential polynomial)</a:t>
            </a:r>
            <a:endParaRPr kumimoji="1" lang="ja-JP" altLang="en-US" u="heavy" dirty="0">
              <a:uFill>
                <a:solidFill>
                  <a:srgbClr val="0070C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矢印: 下 51">
            <a:extLst>
              <a:ext uri="{FF2B5EF4-FFF2-40B4-BE49-F238E27FC236}">
                <a16:creationId xmlns:a16="http://schemas.microsoft.com/office/drawing/2014/main" id="{BC76CF43-BD87-4C5E-A6D7-E32A1F036528}"/>
              </a:ext>
            </a:extLst>
          </p:cNvPr>
          <p:cNvSpPr/>
          <p:nvPr/>
        </p:nvSpPr>
        <p:spPr>
          <a:xfrm>
            <a:off x="1445795" y="3525129"/>
            <a:ext cx="411480" cy="43279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矢印: 下 52">
            <a:extLst>
              <a:ext uri="{FF2B5EF4-FFF2-40B4-BE49-F238E27FC236}">
                <a16:creationId xmlns:a16="http://schemas.microsoft.com/office/drawing/2014/main" id="{B98A6187-7A74-4793-8F03-9A121A1FA57F}"/>
              </a:ext>
            </a:extLst>
          </p:cNvPr>
          <p:cNvSpPr/>
          <p:nvPr/>
        </p:nvSpPr>
        <p:spPr>
          <a:xfrm>
            <a:off x="10129218" y="3525129"/>
            <a:ext cx="411480" cy="432792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A39ACF3-ED89-4A14-8BF6-36619C035AB6}"/>
              </a:ext>
            </a:extLst>
          </p:cNvPr>
          <p:cNvSpPr txBox="1"/>
          <p:nvPr/>
        </p:nvSpPr>
        <p:spPr>
          <a:xfrm>
            <a:off x="494818" y="4076215"/>
            <a:ext cx="2415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asis set expansion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B1804FA-EFD1-4481-846B-E5579A156617}"/>
              </a:ext>
            </a:extLst>
          </p:cNvPr>
          <p:cNvSpPr txBox="1"/>
          <p:nvPr/>
        </p:nvSpPr>
        <p:spPr>
          <a:xfrm>
            <a:off x="9082281" y="4083351"/>
            <a:ext cx="315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Chebyshev</a:t>
            </a:r>
            <a:r>
              <a:rPr kumimoji="1" lang="ja-JP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decomposition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7DB89BE-024B-476E-9EB5-43DE4B72F49C}"/>
              </a:ext>
            </a:extLst>
          </p:cNvPr>
          <p:cNvSpPr txBox="1"/>
          <p:nvPr/>
        </p:nvSpPr>
        <p:spPr>
          <a:xfrm>
            <a:off x="9207711" y="4452683"/>
            <a:ext cx="295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u="heavy" dirty="0">
                <a:uFill>
                  <a:solidFill>
                    <a:srgbClr val="00B050"/>
                  </a:solidFill>
                </a:uFill>
              </a:rPr>
              <a:t>⇒</a:t>
            </a:r>
            <a:r>
              <a:rPr lang="en-US" altLang="ja-JP" u="heavy" dirty="0">
                <a:uFill>
                  <a:solidFill>
                    <a:srgbClr val="00B050"/>
                  </a:solidFill>
                </a:uFill>
              </a:rPr>
              <a:t> </a:t>
            </a:r>
            <a:r>
              <a:rPr lang="en-US" altLang="ja-JP" u="heavy" dirty="0">
                <a:uFill>
                  <a:solidFill>
                    <a:srgbClr val="00B05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sum of Bessel function</a:t>
            </a:r>
            <a:endParaRPr kumimoji="1" lang="ja-JP" altLang="en-US" u="heavy" dirty="0">
              <a:uFill>
                <a:solidFill>
                  <a:srgbClr val="00B05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BFFBA5B-ED0F-4B67-9C76-D98B14B9F3BE}"/>
              </a:ext>
            </a:extLst>
          </p:cNvPr>
          <p:cNvSpPr txBox="1"/>
          <p:nvPr/>
        </p:nvSpPr>
        <p:spPr>
          <a:xfrm>
            <a:off x="494819" y="4452683"/>
            <a:ext cx="296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u="heavy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u="heavy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en-US" altLang="ja-JP" u="heavy" dirty="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complete or incomplete</a:t>
            </a:r>
            <a:br>
              <a:rPr lang="en-US" altLang="ja-JP" u="heavy" dirty="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u="heavy" dirty="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basis set</a:t>
            </a:r>
          </a:p>
        </p:txBody>
      </p:sp>
    </p:spTree>
    <p:extLst>
      <p:ext uri="{BB962C8B-B14F-4D97-AF65-F5344CB8AC3E}">
        <p14:creationId xmlns:p14="http://schemas.microsoft.com/office/powerpoint/2010/main" val="271775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3DB44-5EF2-4951-9482-454893A4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3000" dirty="0">
                <a:latin typeface="Arial" panose="020B0604020202020204" pitchFamily="34" charset="0"/>
                <a:cs typeface="Arial" panose="020B0604020202020204" pitchFamily="34" charset="0"/>
              </a:rPr>
              <a:t>Decomposition</a:t>
            </a:r>
            <a:r>
              <a:rPr lang="ja-JP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3000" dirty="0">
                <a:latin typeface="Arial" panose="020B0604020202020204" pitchFamily="34" charset="0"/>
                <a:cs typeface="Arial" panose="020B0604020202020204" pitchFamily="34" charset="0"/>
              </a:rPr>
              <a:t>schemes for</a:t>
            </a:r>
            <a:r>
              <a:rPr lang="ja-JP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3000" dirty="0">
                <a:latin typeface="Arial" panose="020B0604020202020204" pitchFamily="34" charset="0"/>
                <a:cs typeface="Arial" panose="020B0604020202020204" pitchFamily="34" charset="0"/>
              </a:rPr>
              <a:t>bath correlation function</a:t>
            </a:r>
            <a:br>
              <a:rPr lang="en-US" altLang="ja-JP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sz="3000" dirty="0">
                <a:latin typeface="Arial" panose="020B0604020202020204" pitchFamily="34" charset="0"/>
                <a:cs typeface="Arial" panose="020B0604020202020204" pitchFamily="34" charset="0"/>
              </a:rPr>
              <a:t>(frequency domain)</a:t>
            </a:r>
            <a:endParaRPr kumimoji="1" lang="ja-JP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706B9C3-B70A-4862-8BCE-843082108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B3A6F75-92E7-49D4-8842-2FCE94D84D43}"/>
              </a:ext>
            </a:extLst>
          </p:cNvPr>
          <p:cNvSpPr txBox="1"/>
          <p:nvPr/>
        </p:nvSpPr>
        <p:spPr>
          <a:xfrm>
            <a:off x="763767" y="1981682"/>
            <a:ext cx="5441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Matsubara(Tanimura1990)</a:t>
            </a:r>
          </a:p>
          <a:p>
            <a:r>
              <a:rPr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Pade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(Hu2010)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1E981B7-9988-4AD4-A44A-36A5A1A609F3}"/>
                  </a:ext>
                </a:extLst>
              </p:cNvPr>
              <p:cNvSpPr txBox="1"/>
              <p:nvPr/>
            </p:nvSpPr>
            <p:spPr>
              <a:xfrm>
                <a:off x="530681" y="1140986"/>
                <a:ext cx="1116874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i) Spectral</a:t>
                </a:r>
                <a:r>
                  <a:rPr lang="ja-JP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decomposition</a:t>
                </a:r>
                <a:r>
                  <a:rPr lang="ja-JP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ja-JP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distribution</a:t>
                </a:r>
                <a:r>
                  <a:rPr lang="ja-JP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function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000" dirty="0"/>
                  <a:t> </a:t>
                </a:r>
                <a:br>
                  <a:rPr lang="en-US" altLang="ja-JP" sz="2000" dirty="0"/>
                </a:br>
                <a:r>
                  <a:rPr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(applied to mainly Ohmic baths)</a:t>
                </a:r>
                <a:endParaRPr kumimoji="1" lang="ja-JP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1E981B7-9988-4AD4-A44A-36A5A1A60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81" y="1140986"/>
                <a:ext cx="11168743" cy="769441"/>
              </a:xfrm>
              <a:prstGeom prst="rect">
                <a:avLst/>
              </a:prstGeom>
              <a:blipFill>
                <a:blip r:embed="rId2"/>
                <a:stretch>
                  <a:fillRect l="-819" t="-6349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633F710-4394-409B-B9B3-A69CF6504EF3}"/>
              </a:ext>
            </a:extLst>
          </p:cNvPr>
          <p:cNvSpPr txBox="1"/>
          <p:nvPr/>
        </p:nvSpPr>
        <p:spPr>
          <a:xfrm>
            <a:off x="5206874" y="1912847"/>
            <a:ext cx="4161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Fano(Cui2019) </a:t>
            </a:r>
            <a:b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(extremely low temperature case)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7B5C9F55-E403-4DBB-BAE4-CDB06BBB1E75}"/>
                  </a:ext>
                </a:extLst>
              </p:cNvPr>
              <p:cNvSpPr txBox="1"/>
              <p:nvPr/>
            </p:nvSpPr>
            <p:spPr>
              <a:xfrm>
                <a:off x="530680" y="4414172"/>
                <a:ext cx="68741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ii) Parameterization of SDFs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(Meier1999)</a:t>
                </a:r>
                <a:endParaRPr kumimoji="1" lang="ja-JP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7B5C9F55-E403-4DBB-BAE4-CDB06BBB1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80" y="4414172"/>
                <a:ext cx="6874167" cy="461665"/>
              </a:xfrm>
              <a:prstGeom prst="rect">
                <a:avLst/>
              </a:prstGeom>
              <a:blipFill>
                <a:blip r:embed="rId3"/>
                <a:stretch>
                  <a:fillRect l="-1330" t="-9211" b="-30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 descr="図形 が含まれている画像&#10;&#10;自動的に生成された説明">
            <a:extLst>
              <a:ext uri="{FF2B5EF4-FFF2-40B4-BE49-F238E27FC236}">
                <a16:creationId xmlns:a16="http://schemas.microsoft.com/office/drawing/2014/main" id="{9C242847-BF21-4164-B665-5E0B23FAEB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811" y="2760823"/>
            <a:ext cx="2675863" cy="852842"/>
          </a:xfrm>
          <a:prstGeom prst="rect">
            <a:avLst/>
          </a:prstGeom>
        </p:spPr>
      </p:pic>
      <p:pic>
        <p:nvPicPr>
          <p:cNvPr id="7" name="図 6" descr="テキスト&#10;&#10;自動的に生成された説明">
            <a:extLst>
              <a:ext uri="{FF2B5EF4-FFF2-40B4-BE49-F238E27FC236}">
                <a16:creationId xmlns:a16="http://schemas.microsoft.com/office/drawing/2014/main" id="{5C84DC24-09A5-4678-8DBA-95B32E536DA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812" y="2689568"/>
            <a:ext cx="3277253" cy="921542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66B1F95-A504-46D4-879B-7DC21A72C00C}"/>
              </a:ext>
            </a:extLst>
          </p:cNvPr>
          <p:cNvSpPr txBox="1"/>
          <p:nvPr/>
        </p:nvSpPr>
        <p:spPr>
          <a:xfrm>
            <a:off x="770964" y="4879068"/>
            <a:ext cx="3128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fit SDFs to the function  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2C79B59-E538-4850-B8A4-73B3F2EFEC08}"/>
              </a:ext>
            </a:extLst>
          </p:cNvPr>
          <p:cNvSpPr txBox="1"/>
          <p:nvPr/>
        </p:nvSpPr>
        <p:spPr>
          <a:xfrm>
            <a:off x="770964" y="6393707"/>
            <a:ext cx="6033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Disadvantage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unsuitable for sub-Ohmic SDFs 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図 27" descr="図形 が含まれている画像&#10;&#10;自動的に生成された説明">
            <a:extLst>
              <a:ext uri="{FF2B5EF4-FFF2-40B4-BE49-F238E27FC236}">
                <a16:creationId xmlns:a16="http://schemas.microsoft.com/office/drawing/2014/main" id="{2B793678-528D-402B-9F7F-A99977CFD1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847" y="5452212"/>
            <a:ext cx="2675863" cy="852842"/>
          </a:xfrm>
          <a:prstGeom prst="rect">
            <a:avLst/>
          </a:prstGeom>
        </p:spPr>
      </p:pic>
      <p:pic>
        <p:nvPicPr>
          <p:cNvPr id="15" name="図 14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609DC1E4-2FA9-45D7-9336-E556226496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38" y="5326905"/>
            <a:ext cx="5729697" cy="774800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5656860-07F8-4401-B89F-8D8A8C6D5B9E}"/>
              </a:ext>
            </a:extLst>
          </p:cNvPr>
          <p:cNvSpPr txBox="1"/>
          <p:nvPr/>
        </p:nvSpPr>
        <p:spPr>
          <a:xfrm>
            <a:off x="763767" y="3611110"/>
            <a:ext cx="5441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⇒ </a:t>
            </a:r>
            <a:r>
              <a:rPr lang="en-US" altLang="ja-JP" sz="2000" u="sng" dirty="0">
                <a:latin typeface="Arial" panose="020B0604020202020204" pitchFamily="34" charset="0"/>
                <a:cs typeface="Arial" panose="020B0604020202020204" pitchFamily="34" charset="0"/>
              </a:rPr>
              <a:t>original HEOM(Ishizaki2005)</a:t>
            </a:r>
            <a:endParaRPr kumimoji="1" lang="ja-JP" altLang="en-US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AF54CFC-E7FC-48AF-B071-16705C7BE957}"/>
              </a:ext>
            </a:extLst>
          </p:cNvPr>
          <p:cNvSpPr txBox="1"/>
          <p:nvPr/>
        </p:nvSpPr>
        <p:spPr>
          <a:xfrm>
            <a:off x="5206874" y="3616123"/>
            <a:ext cx="6085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⇒ </a:t>
            </a:r>
            <a:r>
              <a:rPr lang="en-US" altLang="ja-JP" sz="2000" u="sng" dirty="0">
                <a:latin typeface="Arial" panose="020B0604020202020204" pitchFamily="34" charset="0"/>
                <a:cs typeface="Arial" panose="020B0604020202020204" pitchFamily="34" charset="0"/>
              </a:rPr>
              <a:t>original HEOM</a:t>
            </a:r>
            <a:r>
              <a:rPr lang="ja-JP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000" u="sng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ja-JP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000" u="sng" dirty="0"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  <a:r>
              <a:rPr lang="ja-JP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000" u="sng" dirty="0">
                <a:latin typeface="Arial" panose="020B0604020202020204" pitchFamily="34" charset="0"/>
                <a:cs typeface="Arial" panose="020B0604020202020204" pitchFamily="34" charset="0"/>
              </a:rPr>
              <a:t>term(Zhang2020)</a:t>
            </a:r>
          </a:p>
          <a:p>
            <a:r>
              <a:rPr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　 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altLang="ja-JP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gHEOM</a:t>
            </a:r>
            <a:r>
              <a:rPr lang="en-US" altLang="ja-JP" sz="2000" u="sng" dirty="0">
                <a:latin typeface="Arial" panose="020B0604020202020204" pitchFamily="34" charset="0"/>
                <a:cs typeface="Arial" panose="020B0604020202020204" pitchFamily="34" charset="0"/>
              </a:rPr>
              <a:t>(Ikeda2020)</a:t>
            </a:r>
            <a:endParaRPr kumimoji="1" lang="ja-JP" altLang="en-US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643CD0E-8CC4-4C3F-9DD3-496FF76541E9}"/>
              </a:ext>
            </a:extLst>
          </p:cNvPr>
          <p:cNvSpPr txBox="1"/>
          <p:nvPr/>
        </p:nvSpPr>
        <p:spPr>
          <a:xfrm>
            <a:off x="7287496" y="6315890"/>
            <a:ext cx="4078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⇒ </a:t>
            </a:r>
            <a:r>
              <a:rPr lang="en-US" altLang="ja-JP" sz="2000" u="sng" dirty="0">
                <a:latin typeface="Arial" panose="020B0604020202020204" pitchFamily="34" charset="0"/>
                <a:cs typeface="Arial" panose="020B0604020202020204" pitchFamily="34" charset="0"/>
              </a:rPr>
              <a:t>original HEOM(Ishizaki2005)</a:t>
            </a:r>
            <a:endParaRPr kumimoji="1" lang="ja-JP" altLang="en-US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443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3DB44-5EF2-4951-9482-454893A4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Decomposition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schemes for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bath correlation function</a:t>
            </a:r>
            <a:b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(time domain)</a:t>
            </a:r>
            <a:endParaRPr kumimoji="1" lang="ja-JP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706B9C3-B70A-4862-8BCE-843082108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33899BD-BD8B-4A90-9DAF-E405A28EB3C9}"/>
              </a:ext>
            </a:extLst>
          </p:cNvPr>
          <p:cNvSpPr txBox="1"/>
          <p:nvPr/>
        </p:nvSpPr>
        <p:spPr>
          <a:xfrm>
            <a:off x="703749" y="3429000"/>
            <a:ext cx="6389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⇒ </a:t>
            </a:r>
            <a:r>
              <a:rPr lang="en-US" altLang="ja-JP" sz="2400" u="sng" dirty="0" err="1">
                <a:latin typeface="Arial" panose="020B0604020202020204" pitchFamily="34" charset="0"/>
                <a:cs typeface="Arial" panose="020B0604020202020204" pitchFamily="34" charset="0"/>
              </a:rPr>
              <a:t>eHEOM</a:t>
            </a:r>
            <a:r>
              <a:rPr lang="en-US" altLang="ja-JP" sz="2400" u="sng" dirty="0">
                <a:latin typeface="Arial" panose="020B0604020202020204" pitchFamily="34" charset="0"/>
                <a:cs typeface="Arial" panose="020B0604020202020204" pitchFamily="34" charset="0"/>
              </a:rPr>
              <a:t>(Tang2015), </a:t>
            </a:r>
            <a:r>
              <a:rPr lang="en-US" altLang="ja-JP" sz="2400" u="sng" dirty="0" err="1">
                <a:latin typeface="Arial" panose="020B0604020202020204" pitchFamily="34" charset="0"/>
                <a:cs typeface="Arial" panose="020B0604020202020204" pitchFamily="34" charset="0"/>
              </a:rPr>
              <a:t>gHEOM</a:t>
            </a:r>
            <a:r>
              <a:rPr lang="en-US" altLang="ja-JP" sz="2400" u="sng" dirty="0">
                <a:latin typeface="Arial" panose="020B0604020202020204" pitchFamily="34" charset="0"/>
                <a:cs typeface="Arial" panose="020B0604020202020204" pitchFamily="34" charset="0"/>
              </a:rPr>
              <a:t>(Ikeda2020)</a:t>
            </a:r>
            <a:endParaRPr kumimoji="1" lang="ja-JP" altLang="en-US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05CC9F6-7F47-45A8-8981-9D578C12D4FB}"/>
                  </a:ext>
                </a:extLst>
              </p:cNvPr>
              <p:cNvSpPr txBox="1"/>
              <p:nvPr/>
            </p:nvSpPr>
            <p:spPr>
              <a:xfrm>
                <a:off x="530681" y="1427425"/>
                <a:ext cx="8281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Fit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basis functions </a:t>
                </a:r>
                <a14:m>
                  <m:oMath xmlns:m="http://schemas.openxmlformats.org/officeDocument/2006/math"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(complete or incomplete)</a:t>
                </a:r>
                <a:endParaRPr kumimoji="1" lang="ja-JP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05CC9F6-7F47-45A8-8981-9D578C12D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81" y="1427425"/>
                <a:ext cx="8281625" cy="461665"/>
              </a:xfrm>
              <a:prstGeom prst="rect">
                <a:avLst/>
              </a:prstGeom>
              <a:blipFill>
                <a:blip r:embed="rId2"/>
                <a:stretch>
                  <a:fillRect l="-1104" t="-9211" b="-30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9982B0A4-8617-47B9-9064-4750BF621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90" y="2287585"/>
            <a:ext cx="6389086" cy="926937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A362E30-B055-4868-B367-0B757598D26E}"/>
              </a:ext>
            </a:extLst>
          </p:cNvPr>
          <p:cNvSpPr txBox="1"/>
          <p:nvPr/>
        </p:nvSpPr>
        <p:spPr>
          <a:xfrm>
            <a:off x="7924800" y="2531986"/>
            <a:ext cx="4267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>
                <a:latin typeface="Arial" panose="020B0604020202020204" pitchFamily="34" charset="0"/>
                <a:cs typeface="Arial" panose="020B0604020202020204" pitchFamily="34" charset="0"/>
              </a:rPr>
              <a:t>Complete basis set</a:t>
            </a:r>
          </a:p>
          <a:p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harmonic oscillator wave functions</a:t>
            </a:r>
          </a:p>
          <a:p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discrete Fourier series  e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tc.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u="sng" dirty="0">
                <a:latin typeface="Arial" panose="020B0604020202020204" pitchFamily="34" charset="0"/>
                <a:cs typeface="Arial" panose="020B0604020202020204" pitchFamily="34" charset="0"/>
              </a:rPr>
              <a:t>Incomplete basis set</a:t>
            </a:r>
          </a:p>
          <a:p>
            <a:pPr algn="l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 set of oscillatory and non-oscillatory  exponentially decaying functions  etc.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矢印: 折線 19">
            <a:extLst>
              <a:ext uri="{FF2B5EF4-FFF2-40B4-BE49-F238E27FC236}">
                <a16:creationId xmlns:a16="http://schemas.microsoft.com/office/drawing/2014/main" id="{702CCB71-CCE8-4629-98AF-7E3395BD6654}"/>
              </a:ext>
            </a:extLst>
          </p:cNvPr>
          <p:cNvSpPr/>
          <p:nvPr/>
        </p:nvSpPr>
        <p:spPr>
          <a:xfrm rot="5400000">
            <a:off x="8756424" y="1409554"/>
            <a:ext cx="891692" cy="1013013"/>
          </a:xfrm>
          <a:prstGeom prst="bentArrow">
            <a:avLst>
              <a:gd name="adj1" fmla="val 25000"/>
              <a:gd name="adj2" fmla="val 25000"/>
              <a:gd name="adj3" fmla="val 37111"/>
              <a:gd name="adj4" fmla="val 4375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1772E90D-F7B2-4AE1-998F-B71A25555C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115" y="5454015"/>
            <a:ext cx="3599309" cy="356264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06518E0-F370-4256-8C8A-E17479C2DE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115" y="4978807"/>
            <a:ext cx="3607838" cy="356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F6001EB-D46A-4053-827C-C69F96636D6A}"/>
                  </a:ext>
                </a:extLst>
              </p:cNvPr>
              <p:cNvSpPr txBox="1"/>
              <p:nvPr/>
            </p:nvSpPr>
            <p:spPr>
              <a:xfrm>
                <a:off x="7971432" y="4456391"/>
                <a:ext cx="19991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200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satisfies</a:t>
                </a:r>
                <a:endParaRPr kumimoji="1" lang="ja-JP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F6001EB-D46A-4053-827C-C69F96636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432" y="4456391"/>
                <a:ext cx="1999129" cy="400110"/>
              </a:xfrm>
              <a:prstGeom prst="rect">
                <a:avLst/>
              </a:prstGeom>
              <a:blipFill>
                <a:blip r:embed="rId6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A5326C9-F8D8-48CF-9B8E-A7594C6BB369}"/>
              </a:ext>
            </a:extLst>
          </p:cNvPr>
          <p:cNvSpPr txBox="1"/>
          <p:nvPr/>
        </p:nvSpPr>
        <p:spPr>
          <a:xfrm>
            <a:off x="532432" y="4533335"/>
            <a:ext cx="4812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Advantage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arbitrary SDFs</a:t>
            </a:r>
            <a:b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・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arbitrary temperature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295DF8A-B097-445F-9BA9-2BB2801A44B7}"/>
              </a:ext>
            </a:extLst>
          </p:cNvPr>
          <p:cNvSpPr txBox="1"/>
          <p:nvPr/>
        </p:nvSpPr>
        <p:spPr>
          <a:xfrm>
            <a:off x="532431" y="5252186"/>
            <a:ext cx="667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Disadvantage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bad convergence in strong coupling regime</a:t>
            </a:r>
          </a:p>
        </p:txBody>
      </p:sp>
    </p:spTree>
    <p:extLst>
      <p:ext uri="{BB962C8B-B14F-4D97-AF65-F5344CB8AC3E}">
        <p14:creationId xmlns:p14="http://schemas.microsoft.com/office/powerpoint/2010/main" val="2463056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3DB44-5EF2-4951-9482-454893A4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Decomposition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schemes for</a:t>
            </a:r>
            <a:r>
              <a:rPr lang="ja-JP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bath correlation function</a:t>
            </a:r>
            <a:b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(Chebyshev decomposition)</a:t>
            </a:r>
            <a:endParaRPr kumimoji="1" lang="ja-JP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706B9C3-B70A-4862-8BCE-843082108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E70CB44-78A7-4653-8D31-F62F06824CD5}"/>
                  </a:ext>
                </a:extLst>
              </p:cNvPr>
              <p:cNvSpPr txBox="1"/>
              <p:nvPr/>
            </p:nvSpPr>
            <p:spPr>
              <a:xfrm>
                <a:off x="530680" y="1442942"/>
                <a:ext cx="115089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Chebyshev polynomials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+ Bessel functions of the first kind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𝐽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(Tian2012)</a:t>
                </a: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E70CB44-78A7-4653-8D31-F62F06824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80" y="1442942"/>
                <a:ext cx="11508920" cy="461665"/>
              </a:xfrm>
              <a:prstGeom prst="rect">
                <a:avLst/>
              </a:prstGeom>
              <a:blipFill>
                <a:blip r:embed="rId2"/>
                <a:stretch>
                  <a:fillRect l="-794" t="-9333" b="-3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F99F6B0-D25D-4624-9950-9FBFEDB30FE8}"/>
              </a:ext>
            </a:extLst>
          </p:cNvPr>
          <p:cNvSpPr txBox="1"/>
          <p:nvPr/>
        </p:nvSpPr>
        <p:spPr>
          <a:xfrm>
            <a:off x="530680" y="3737078"/>
            <a:ext cx="7046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⇒ </a:t>
            </a:r>
            <a:r>
              <a:rPr lang="en-US" altLang="ja-JP" sz="2400" u="sng" dirty="0">
                <a:latin typeface="Arial" panose="020B0604020202020204" pitchFamily="34" charset="0"/>
                <a:cs typeface="Arial" panose="020B0604020202020204" pitchFamily="34" charset="0"/>
              </a:rPr>
              <a:t>C-HEOM(Rahman2019), </a:t>
            </a:r>
            <a:r>
              <a:rPr lang="en-US" altLang="ja-JP" sz="2400" u="sng" dirty="0" err="1">
                <a:latin typeface="Arial" panose="020B0604020202020204" pitchFamily="34" charset="0"/>
                <a:cs typeface="Arial" panose="020B0604020202020204" pitchFamily="34" charset="0"/>
              </a:rPr>
              <a:t>gHEOM</a:t>
            </a:r>
            <a:r>
              <a:rPr lang="en-US" altLang="ja-JP" sz="2400" u="sng" dirty="0">
                <a:latin typeface="Arial" panose="020B0604020202020204" pitchFamily="34" charset="0"/>
                <a:cs typeface="Arial" panose="020B0604020202020204" pitchFamily="34" charset="0"/>
              </a:rPr>
              <a:t>(Ikeda2020)</a:t>
            </a:r>
            <a:endParaRPr kumimoji="1" lang="ja-JP" altLang="en-US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図 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6BC04AA3-E4B8-4202-B0A2-D71CE8E54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32" y="2318619"/>
            <a:ext cx="7118483" cy="100728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4014B05-F0CA-4436-9B1B-F085A1DB45DD}"/>
              </a:ext>
            </a:extLst>
          </p:cNvPr>
          <p:cNvSpPr txBox="1"/>
          <p:nvPr/>
        </p:nvSpPr>
        <p:spPr>
          <a:xfrm>
            <a:off x="530680" y="4594429"/>
            <a:ext cx="4812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Advantage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arbitrary SDFs</a:t>
            </a:r>
            <a:b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・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arbitrary temperature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3763B38-B9BE-41F2-95CF-152818F107F5}"/>
              </a:ext>
            </a:extLst>
          </p:cNvPr>
          <p:cNvSpPr txBox="1"/>
          <p:nvPr/>
        </p:nvSpPr>
        <p:spPr>
          <a:xfrm>
            <a:off x="530679" y="5313280"/>
            <a:ext cx="6676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Disadvantage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bad convergence in strong coupling regime</a:t>
            </a:r>
            <a:b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　　　・</a:t>
            </a:r>
            <a:r>
              <a:rPr lang="en-US" altLang="ja-JP">
                <a:latin typeface="Arial" panose="020B0604020202020204" pitchFamily="34" charset="0"/>
                <a:cs typeface="Arial" panose="020B0604020202020204" pitchFamily="34" charset="0"/>
              </a:rPr>
              <a:t>unsuitable for overdamped cases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983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FB26AA-35EE-456B-8CAA-109FDF56C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Alternative decomposition scheme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35D7A1B-725E-4A90-8C34-99965B997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4F70194-A651-4006-A923-C9F0FB01E095}"/>
                  </a:ext>
                </a:extLst>
              </p:cNvPr>
              <p:cNvSpPr txBox="1"/>
              <p:nvPr/>
            </p:nvSpPr>
            <p:spPr>
              <a:xfrm>
                <a:off x="1447800" y="1903163"/>
                <a:ext cx="7067550" cy="18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/>
                  <a:t>これまでのスキームの問題点</a:t>
                </a:r>
                <a:endParaRPr lang="en-US" altLang="ja-JP" sz="2400" dirty="0"/>
              </a:p>
              <a:p>
                <a:r>
                  <a:rPr lang="ja-JP" altLang="en-US" sz="2400" dirty="0"/>
                  <a:t>・スペクトル密度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/>
                  <a:t>と温度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2400" dirty="0"/>
                  <a:t>によって異なる</a:t>
                </a:r>
                <a:r>
                  <a:rPr kumimoji="1" lang="en-US" altLang="ja-JP" sz="2400" dirty="0"/>
                  <a:t>HEOM</a:t>
                </a:r>
                <a:r>
                  <a:rPr kumimoji="1" lang="ja-JP" altLang="en-US" sz="2400" dirty="0"/>
                  <a:t>を実装する必要あり</a:t>
                </a:r>
                <a:endParaRPr kumimoji="1" lang="en-US" altLang="ja-JP" sz="2400" dirty="0"/>
              </a:p>
              <a:p>
                <a:r>
                  <a:rPr kumimoji="1" lang="ja-JP" altLang="en-US" sz="2400" dirty="0"/>
                  <a:t>・任意のスペクトル密度には適用できない</a:t>
                </a: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4F70194-A651-4006-A923-C9F0FB01E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903163"/>
                <a:ext cx="7067550" cy="1846659"/>
              </a:xfrm>
              <a:prstGeom prst="rect">
                <a:avLst/>
              </a:prstGeom>
              <a:blipFill>
                <a:blip r:embed="rId2"/>
                <a:stretch>
                  <a:fillRect l="-1381" t="-26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9B118F5-8CDF-48A8-9255-0C8C0A24B8F9}"/>
              </a:ext>
            </a:extLst>
          </p:cNvPr>
          <p:cNvSpPr txBox="1"/>
          <p:nvPr/>
        </p:nvSpPr>
        <p:spPr>
          <a:xfrm>
            <a:off x="1543050" y="3971925"/>
            <a:ext cx="543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任意の相関関数を複素指数関数で近似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943C81E-D9EB-41FB-AECD-ADFE87EA27F4}"/>
              </a:ext>
            </a:extLst>
          </p:cNvPr>
          <p:cNvSpPr txBox="1"/>
          <p:nvPr/>
        </p:nvSpPr>
        <p:spPr>
          <a:xfrm>
            <a:off x="1349831" y="4745691"/>
            <a:ext cx="5438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More easily</a:t>
            </a:r>
          </a:p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decomposition</a:t>
            </a:r>
            <a:r>
              <a:rPr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</a:p>
          <a:p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Complex exponential function</a:t>
            </a:r>
            <a:endParaRPr kumimoji="1" lang="ja-JP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851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ECF851-733A-4734-8F06-684CA935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/>
              <a:t>Prony’s</a:t>
            </a:r>
            <a:r>
              <a:rPr lang="ja-JP" altLang="en-US" sz="3200" dirty="0"/>
              <a:t> </a:t>
            </a:r>
            <a:r>
              <a:rPr lang="en-US" altLang="ja-JP" sz="3200" dirty="0"/>
              <a:t>method exponential sum</a:t>
            </a:r>
            <a:endParaRPr kumimoji="1" lang="ja-JP" altLang="en-US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75A208-180B-4D68-82F7-2164AC48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AC1F7F2-11DC-473E-876E-A762F342946E}"/>
              </a:ext>
            </a:extLst>
          </p:cNvPr>
          <p:cNvSpPr txBox="1"/>
          <p:nvPr/>
        </p:nvSpPr>
        <p:spPr>
          <a:xfrm>
            <a:off x="6613698" y="500389"/>
            <a:ext cx="5568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0" i="0" u="none" strike="noStrike" baseline="0" dirty="0">
                <a:latin typeface="Times New Roman" panose="02020603050405020304" pitchFamily="18" charset="0"/>
              </a:rPr>
              <a:t>G. </a:t>
            </a:r>
            <a:r>
              <a:rPr lang="en-US" altLang="ja-JP" sz="1400" b="0" i="0" u="none" strike="noStrike" baseline="0" dirty="0" err="1">
                <a:latin typeface="Times New Roman" panose="02020603050405020304" pitchFamily="18" charset="0"/>
              </a:rPr>
              <a:t>Beylkin</a:t>
            </a:r>
            <a:r>
              <a:rPr lang="en-US" altLang="ja-JP" sz="1400" dirty="0">
                <a:latin typeface="Times New Roman" panose="02020603050405020304" pitchFamily="18" charset="0"/>
              </a:rPr>
              <a:t> and </a:t>
            </a:r>
            <a:r>
              <a:rPr lang="en-US" altLang="ja-JP" sz="1400" b="0" i="0" u="none" strike="noStrike" baseline="0" dirty="0">
                <a:latin typeface="Times New Roman" panose="02020603050405020304" pitchFamily="18" charset="0"/>
              </a:rPr>
              <a:t>L. </a:t>
            </a:r>
            <a:r>
              <a:rPr lang="en-US" altLang="ja-JP" sz="1400" b="0" i="0" u="none" strike="noStrike" baseline="0" dirty="0" err="1">
                <a:latin typeface="Times New Roman" panose="02020603050405020304" pitchFamily="18" charset="0"/>
              </a:rPr>
              <a:t>Monzón</a:t>
            </a:r>
            <a:r>
              <a:rPr lang="en-US" altLang="ja-JP" sz="1400" b="0" i="0" u="none" strike="noStrike" baseline="0" dirty="0">
                <a:latin typeface="Times New Roman" panose="02020603050405020304" pitchFamily="18" charset="0"/>
              </a:rPr>
              <a:t>, Appl. </a:t>
            </a:r>
            <a:r>
              <a:rPr lang="en-US" altLang="ja-JP" sz="1400" b="0" i="0" u="none" strike="noStrike" baseline="0" dirty="0" err="1">
                <a:latin typeface="Times New Roman" panose="02020603050405020304" pitchFamily="18" charset="0"/>
              </a:rPr>
              <a:t>Comput</a:t>
            </a:r>
            <a:r>
              <a:rPr lang="en-US" altLang="ja-JP" sz="1400" b="0" i="0" u="none" strike="noStrike" baseline="0" dirty="0">
                <a:latin typeface="Times New Roman" panose="02020603050405020304" pitchFamily="18" charset="0"/>
              </a:rPr>
              <a:t>. Harmon. Anal. 19 (2005) 17–48</a:t>
            </a:r>
            <a:endParaRPr kumimoji="1" lang="ja-JP" altLang="en-US" sz="1400" dirty="0"/>
          </a:p>
        </p:txBody>
      </p:sp>
      <p:pic>
        <p:nvPicPr>
          <p:cNvPr id="8" name="図 7" descr="ダイアグラム&#10;&#10;自動的に生成された説明">
            <a:extLst>
              <a:ext uri="{FF2B5EF4-FFF2-40B4-BE49-F238E27FC236}">
                <a16:creationId xmlns:a16="http://schemas.microsoft.com/office/drawing/2014/main" id="{C951969C-B12B-437B-8FBE-B21007D8F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890" y="2254724"/>
            <a:ext cx="5700370" cy="17359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5A13911-F6C3-4AAD-9BC0-5E1813DE0182}"/>
                  </a:ext>
                </a:extLst>
              </p:cNvPr>
              <p:cNvSpPr txBox="1"/>
              <p:nvPr/>
            </p:nvSpPr>
            <p:spPr>
              <a:xfrm>
                <a:off x="717176" y="1174376"/>
                <a:ext cx="10040471" cy="1144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54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approximate complex-valued function </a:t>
                </a:r>
                <a14:m>
                  <m:oMath xmlns:m="http://schemas.openxmlformats.org/officeDocument/2006/math"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h</m:t>
                    </m:r>
                    <m:d>
                      <m:dPr>
                        <m:ctrlP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 by a sum of exponentials valid for all </a:t>
                </a:r>
                <a14:m>
                  <m:oMath xmlns:m="http://schemas.openxmlformats.org/officeDocument/2006/math"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∈[0, </m:t>
                    </m:r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𝑎</m:t>
                    </m:r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]</m:t>
                    </m:r>
                  </m:oMath>
                </a14:m>
                <a:endParaRPr kumimoji="1" lang="en-US" altLang="ja-JP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5A13911-F6C3-4AAD-9BC0-5E1813DE0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76" y="1174376"/>
                <a:ext cx="10040471" cy="1144929"/>
              </a:xfrm>
              <a:prstGeom prst="rect">
                <a:avLst/>
              </a:prstGeom>
              <a:blipFill>
                <a:blip r:embed="rId3"/>
                <a:stretch>
                  <a:fillRect l="-1275" t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8328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ECF851-733A-4734-8F06-684CA935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/>
              <a:t>Brief review of </a:t>
            </a:r>
            <a:endParaRPr kumimoji="1" lang="ja-JP" altLang="en-US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75A208-180B-4D68-82F7-2164AC48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AC1F7F2-11DC-473E-876E-A762F342946E}"/>
              </a:ext>
            </a:extLst>
          </p:cNvPr>
          <p:cNvSpPr txBox="1"/>
          <p:nvPr/>
        </p:nvSpPr>
        <p:spPr>
          <a:xfrm>
            <a:off x="6613698" y="500389"/>
            <a:ext cx="5568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0" i="0" u="none" strike="noStrike" baseline="0" dirty="0">
                <a:latin typeface="Times New Roman" panose="02020603050405020304" pitchFamily="18" charset="0"/>
              </a:rPr>
              <a:t>G. </a:t>
            </a:r>
            <a:r>
              <a:rPr lang="en-US" altLang="ja-JP" sz="1400" b="0" i="0" u="none" strike="noStrike" baseline="0" dirty="0" err="1">
                <a:latin typeface="Times New Roman" panose="02020603050405020304" pitchFamily="18" charset="0"/>
              </a:rPr>
              <a:t>Beylkin</a:t>
            </a:r>
            <a:r>
              <a:rPr lang="en-US" altLang="ja-JP" sz="1400" dirty="0">
                <a:latin typeface="Times New Roman" panose="02020603050405020304" pitchFamily="18" charset="0"/>
              </a:rPr>
              <a:t> and </a:t>
            </a:r>
            <a:r>
              <a:rPr lang="en-US" altLang="ja-JP" sz="1400" b="0" i="0" u="none" strike="noStrike" baseline="0" dirty="0">
                <a:latin typeface="Times New Roman" panose="02020603050405020304" pitchFamily="18" charset="0"/>
              </a:rPr>
              <a:t>L. </a:t>
            </a:r>
            <a:r>
              <a:rPr lang="en-US" altLang="ja-JP" sz="1400" b="0" i="0" u="none" strike="noStrike" baseline="0" dirty="0" err="1">
                <a:latin typeface="Times New Roman" panose="02020603050405020304" pitchFamily="18" charset="0"/>
              </a:rPr>
              <a:t>Monzón</a:t>
            </a:r>
            <a:r>
              <a:rPr lang="en-US" altLang="ja-JP" sz="1400" b="0" i="0" u="none" strike="noStrike" baseline="0" dirty="0">
                <a:latin typeface="Times New Roman" panose="02020603050405020304" pitchFamily="18" charset="0"/>
              </a:rPr>
              <a:t>, Appl. </a:t>
            </a:r>
            <a:r>
              <a:rPr lang="en-US" altLang="ja-JP" sz="1400" b="0" i="0" u="none" strike="noStrike" baseline="0" dirty="0" err="1">
                <a:latin typeface="Times New Roman" panose="02020603050405020304" pitchFamily="18" charset="0"/>
              </a:rPr>
              <a:t>Comput</a:t>
            </a:r>
            <a:r>
              <a:rPr lang="en-US" altLang="ja-JP" sz="1400" b="0" i="0" u="none" strike="noStrike" baseline="0" dirty="0">
                <a:latin typeface="Times New Roman" panose="02020603050405020304" pitchFamily="18" charset="0"/>
              </a:rPr>
              <a:t>. Harmon. Anal. 19 (2005) 17–48</a:t>
            </a:r>
            <a:endParaRPr kumimoji="1" lang="ja-JP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E382366-F080-41F1-B6B6-2BFD6FCFC9CA}"/>
                  </a:ext>
                </a:extLst>
              </p:cNvPr>
              <p:cNvSpPr txBox="1"/>
              <p:nvPr/>
            </p:nvSpPr>
            <p:spPr>
              <a:xfrm>
                <a:off x="530681" y="1254323"/>
                <a:ext cx="11060684" cy="481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354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1) Give a number of samples </a:t>
                </a:r>
                <a14:m>
                  <m:oMath xmlns:m="http://schemas.openxmlformats.org/officeDocument/2006/math"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𝑁</m:t>
                    </m:r>
                  </m:oMath>
                </a14:m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 and a range </a:t>
                </a:r>
                <a14:m>
                  <m:oMath xmlns:m="http://schemas.openxmlformats.org/officeDocument/2006/math"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𝑎</m:t>
                    </m:r>
                  </m:oMath>
                </a14:m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 and accuracy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ε</m:t>
                    </m:r>
                    <m:r>
                      <a:rPr kumimoji="1" lang="en-US" altLang="ja-JP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&gt;0</m:t>
                    </m:r>
                  </m:oMath>
                </a14:m>
                <a:endParaRPr kumimoji="1" lang="en-US" altLang="ja-JP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E382366-F080-41F1-B6B6-2BFD6FCFC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81" y="1254323"/>
                <a:ext cx="11060684" cy="481735"/>
              </a:xfrm>
              <a:prstGeom prst="rect">
                <a:avLst/>
              </a:prstGeom>
              <a:blipFill>
                <a:blip r:embed="rId2"/>
                <a:stretch>
                  <a:fillRect l="-1103" t="-21519" b="-354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449992E-CB60-468F-99D9-9779334F1169}"/>
                  </a:ext>
                </a:extLst>
              </p:cNvPr>
              <p:cNvSpPr txBox="1"/>
              <p:nvPr/>
            </p:nvSpPr>
            <p:spPr>
              <a:xfrm>
                <a:off x="530681" y="1903998"/>
                <a:ext cx="7680990" cy="496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354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2) Build the Hankel matrix </a:t>
                </a:r>
                <a14:m>
                  <m:oMath xmlns:m="http://schemas.openxmlformats.org/officeDocument/2006/math"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𝐻</m:t>
                    </m:r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  <m:sSup>
                      <m:sSupPr>
                        <m:ctrlP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ja-JP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ℂ</m:t>
                        </m:r>
                      </m:e>
                      <m:sup>
                        <m: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𝑁</m:t>
                        </m:r>
                        <m: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+1)×(</m:t>
                        </m:r>
                        <m: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𝑁</m:t>
                        </m:r>
                        <m: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+1)</m:t>
                        </m:r>
                      </m:sup>
                    </m:sSup>
                  </m:oMath>
                </a14:m>
                <a:endParaRPr kumimoji="1" lang="en-US" altLang="ja-JP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449992E-CB60-468F-99D9-9779334F1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81" y="1903998"/>
                <a:ext cx="7680990" cy="496226"/>
              </a:xfrm>
              <a:prstGeom prst="rect">
                <a:avLst/>
              </a:prstGeom>
              <a:blipFill>
                <a:blip r:embed="rId3"/>
                <a:stretch>
                  <a:fillRect l="-1587" t="-15854" b="-341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図 17" descr="テキスト&#10;&#10;自動的に生成された説明">
            <a:extLst>
              <a:ext uri="{FF2B5EF4-FFF2-40B4-BE49-F238E27FC236}">
                <a16:creationId xmlns:a16="http://schemas.microsoft.com/office/drawing/2014/main" id="{3FDC77CB-76D6-4DE3-A27F-39CE0D55B6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18" y="2570881"/>
            <a:ext cx="2106706" cy="566239"/>
          </a:xfrm>
          <a:prstGeom prst="rect">
            <a:avLst/>
          </a:prstGeom>
        </p:spPr>
      </p:pic>
      <p:pic>
        <p:nvPicPr>
          <p:cNvPr id="19" name="図 1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8E7899C5-D991-480A-B949-8750771D90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623" y="2570881"/>
            <a:ext cx="2781774" cy="7115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782F572-D3B8-4D6F-9AD0-6D5FE52E6DD1}"/>
                  </a:ext>
                </a:extLst>
              </p:cNvPr>
              <p:cNvSpPr txBox="1"/>
              <p:nvPr/>
            </p:nvSpPr>
            <p:spPr>
              <a:xfrm>
                <a:off x="530680" y="3575565"/>
                <a:ext cx="7172717" cy="484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354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3) Find a vector </a:t>
                </a:r>
                <a14:m>
                  <m:oMath xmlns:m="http://schemas.openxmlformats.org/officeDocument/2006/math">
                    <m:r>
                      <a:rPr kumimoji="1" lang="en-US" altLang="ja-JP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+mn-cs"/>
                      </a:rPr>
                      <m:t>𝒖</m:t>
                    </m:r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+mn-cs"/>
                      </a:rPr>
                      <m:t>=(</m:t>
                    </m:r>
                    <m:sSub>
                      <m:sSubPr>
                        <m:ctrlP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  <a:cs typeface="+mn-cs"/>
                          </a:rPr>
                          <m:t>𝑢</m:t>
                        </m:r>
                      </m:e>
                      <m:sub>
                        <m: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+mn-cs"/>
                      </a:rPr>
                      <m:t>, …, </m:t>
                    </m:r>
                    <m:sSub>
                      <m:sSubPr>
                        <m:ctrlP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  <a:cs typeface="+mn-cs"/>
                          </a:rPr>
                          <m:t>𝑢</m:t>
                        </m:r>
                      </m:e>
                      <m:sub>
                        <m: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  <a:cs typeface="+mn-cs"/>
                          </a:rPr>
                          <m:t>𝑁</m:t>
                        </m:r>
                      </m:sub>
                    </m:sSub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+mn-cs"/>
                      </a:rPr>
                      <m:t>)</m:t>
                    </m:r>
                  </m:oMath>
                </a14:m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 satisfying</a:t>
                </a: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782F572-D3B8-4D6F-9AD0-6D5FE52E6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80" y="3575565"/>
                <a:ext cx="7172717" cy="484363"/>
              </a:xfrm>
              <a:prstGeom prst="rect">
                <a:avLst/>
              </a:prstGeom>
              <a:blipFill>
                <a:blip r:embed="rId6"/>
                <a:stretch>
                  <a:fillRect l="-1699" t="-21519" b="-354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図 21" descr="挿絵, テーブル, 椅子 が含まれている画像&#10;&#10;自動的に生成された説明">
            <a:extLst>
              <a:ext uri="{FF2B5EF4-FFF2-40B4-BE49-F238E27FC236}">
                <a16:creationId xmlns:a16="http://schemas.microsoft.com/office/drawing/2014/main" id="{892306D0-68C0-4D77-BC13-A550684AFAD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18" y="4256191"/>
            <a:ext cx="2111605" cy="484363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957664E-33B4-4DA3-AA63-2E9F4A44AB0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18" y="5177688"/>
            <a:ext cx="2402541" cy="5060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7B4034D-9A48-4707-AC41-C90275B0CE5A}"/>
                  </a:ext>
                </a:extLst>
              </p:cNvPr>
              <p:cNvSpPr txBox="1"/>
              <p:nvPr/>
            </p:nvSpPr>
            <p:spPr>
              <a:xfrm>
                <a:off x="530679" y="5924992"/>
                <a:ext cx="7172717" cy="481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914354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lang="en-US" altLang="ja-JP" sz="2800" dirty="0">
                    <a:solidFill>
                      <a:prstClr val="black"/>
                    </a:solidFill>
                    <a:latin typeface="游ゴシック" panose="020F0502020204030204"/>
                    <a:ea typeface="游ゴシック" panose="020B0400000000000000" pitchFamily="50" charset="-128"/>
                  </a:rPr>
                  <a:t>where </a:t>
                </a:r>
                <a14:m>
                  <m:oMath xmlns:m="http://schemas.openxmlformats.org/officeDocument/2006/math">
                    <m:r>
                      <a:rPr lang="ja-JP" alt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𝜎</m:t>
                    </m:r>
                    <m:r>
                      <a:rPr lang="en-US" altLang="ja-JP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∈</m:t>
                    </m:r>
                    <m:sSup>
                      <m:sSupPr>
                        <m:ctrlPr>
                          <a:rPr lang="en-US" altLang="ja-JP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</m:ctrlPr>
                      </m:sSupPr>
                      <m:e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ja-JP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ja-JP" sz="2800" dirty="0">
                    <a:solidFill>
                      <a:prstClr val="black"/>
                    </a:solidFill>
                    <a:latin typeface="游ゴシック" panose="020F0502020204030204"/>
                    <a:ea typeface="游ゴシック" panose="020B0400000000000000" pitchFamily="50" charset="-128"/>
                  </a:rPr>
                  <a:t> is a singular value </a:t>
                </a:r>
                <a:endParaRPr kumimoji="1" lang="en-US" altLang="ja-JP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7B4034D-9A48-4707-AC41-C90275B0C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79" y="5924992"/>
                <a:ext cx="7172717" cy="481735"/>
              </a:xfrm>
              <a:prstGeom prst="rect">
                <a:avLst/>
              </a:prstGeom>
              <a:blipFill>
                <a:blip r:embed="rId9"/>
                <a:stretch>
                  <a:fillRect l="-1699" t="-21519" b="-354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図 26">
            <a:extLst>
              <a:ext uri="{FF2B5EF4-FFF2-40B4-BE49-F238E27FC236}">
                <a16:creationId xmlns:a16="http://schemas.microsoft.com/office/drawing/2014/main" id="{EBDDB9B8-BD43-43ED-A282-07EE9D6533B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857" y="5208799"/>
            <a:ext cx="3458789" cy="42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29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ECF851-733A-4734-8F06-684CA935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/>
              <a:t>Brief review of </a:t>
            </a:r>
            <a:endParaRPr kumimoji="1" lang="ja-JP" altLang="en-US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75A208-180B-4D68-82F7-2164AC48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AC1F7F2-11DC-473E-876E-A762F342946E}"/>
              </a:ext>
            </a:extLst>
          </p:cNvPr>
          <p:cNvSpPr txBox="1"/>
          <p:nvPr/>
        </p:nvSpPr>
        <p:spPr>
          <a:xfrm>
            <a:off x="8222183" y="357165"/>
            <a:ext cx="3588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0" i="0" u="none" strike="noStrike" baseline="0" dirty="0">
                <a:latin typeface="Times New Roman" panose="02020603050405020304" pitchFamily="18" charset="0"/>
              </a:rPr>
              <a:t>G. </a:t>
            </a:r>
            <a:r>
              <a:rPr lang="en-US" altLang="ja-JP" sz="1400" b="0" i="0" u="none" strike="noStrike" baseline="0" dirty="0" err="1">
                <a:latin typeface="Times New Roman" panose="02020603050405020304" pitchFamily="18" charset="0"/>
              </a:rPr>
              <a:t>Beylkin</a:t>
            </a:r>
            <a:r>
              <a:rPr lang="en-US" altLang="ja-JP" sz="1400" dirty="0">
                <a:latin typeface="Times New Roman" panose="02020603050405020304" pitchFamily="18" charset="0"/>
              </a:rPr>
              <a:t> and </a:t>
            </a:r>
            <a:r>
              <a:rPr lang="en-US" altLang="ja-JP" sz="1400" b="0" i="0" u="none" strike="noStrike" baseline="0" dirty="0">
                <a:latin typeface="Times New Roman" panose="02020603050405020304" pitchFamily="18" charset="0"/>
              </a:rPr>
              <a:t>L. </a:t>
            </a:r>
            <a:r>
              <a:rPr lang="en-US" altLang="ja-JP" sz="1400" b="0" i="0" u="none" strike="noStrike" baseline="0" dirty="0" err="1">
                <a:latin typeface="Times New Roman" panose="02020603050405020304" pitchFamily="18" charset="0"/>
              </a:rPr>
              <a:t>Monzón</a:t>
            </a:r>
            <a:r>
              <a:rPr lang="en-US" altLang="ja-JP" sz="1400" b="0" i="0" u="none" strike="noStrike" baseline="0" dirty="0">
                <a:latin typeface="Times New Roman" panose="02020603050405020304" pitchFamily="18" charset="0"/>
              </a:rPr>
              <a:t>, </a:t>
            </a:r>
            <a:br>
              <a:rPr lang="en-US" altLang="ja-JP" sz="1400" b="0" i="0" u="none" strike="noStrike" baseline="0" dirty="0">
                <a:latin typeface="Times New Roman" panose="02020603050405020304" pitchFamily="18" charset="0"/>
              </a:rPr>
            </a:br>
            <a:r>
              <a:rPr lang="en-US" altLang="ja-JP" sz="1400" b="0" i="0" u="none" strike="noStrike" baseline="0" dirty="0">
                <a:latin typeface="Times New Roman" panose="02020603050405020304" pitchFamily="18" charset="0"/>
              </a:rPr>
              <a:t>Appl. </a:t>
            </a:r>
            <a:r>
              <a:rPr lang="en-US" altLang="ja-JP" sz="1400" b="0" i="0" u="none" strike="noStrike" baseline="0" dirty="0" err="1">
                <a:latin typeface="Times New Roman" panose="02020603050405020304" pitchFamily="18" charset="0"/>
              </a:rPr>
              <a:t>Comput</a:t>
            </a:r>
            <a:r>
              <a:rPr lang="en-US" altLang="ja-JP" sz="1400" b="0" i="0" u="none" strike="noStrike" baseline="0" dirty="0">
                <a:latin typeface="Times New Roman" panose="02020603050405020304" pitchFamily="18" charset="0"/>
              </a:rPr>
              <a:t>. Harmon. Anal. 19 (2005) 17–48</a:t>
            </a:r>
            <a:endParaRPr kumimoji="1" lang="ja-JP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D2D3C57-EC53-48FC-BE17-5DECFD1C6A57}"/>
                  </a:ext>
                </a:extLst>
              </p:cNvPr>
              <p:cNvSpPr txBox="1"/>
              <p:nvPr/>
            </p:nvSpPr>
            <p:spPr>
              <a:xfrm>
                <a:off x="530681" y="1255059"/>
                <a:ext cx="10675201" cy="481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914354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4) Compute</a:t>
                </a:r>
                <a:r>
                  <a:rPr kumimoji="1" lang="ja-JP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 </a:t>
                </a: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roots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</m:ctrlPr>
                      </m:sSubPr>
                      <m:e>
                        <m:r>
                          <a:rPr lang="ja-JP" alt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 of polynomial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+mn-cs"/>
                      </a:rPr>
                      <m:t>u</m:t>
                    </m:r>
                    <m:r>
                      <a:rPr kumimoji="1" lang="en-US" altLang="ja-JP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+mn-cs"/>
                      </a:rPr>
                      <m:t>(</m:t>
                    </m:r>
                    <m:r>
                      <m:rPr>
                        <m:sty m:val="p"/>
                      </m:rPr>
                      <a:rPr kumimoji="1" lang="en-US" altLang="ja-JP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+mn-cs"/>
                      </a:rPr>
                      <m:t>z</m:t>
                    </m:r>
                    <m:r>
                      <a:rPr kumimoji="1" lang="en-US" altLang="ja-JP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+mn-cs"/>
                      </a:rPr>
                      <m:t>)</m:t>
                    </m:r>
                    <m:r>
                      <a:rPr kumimoji="1" lang="pt-BR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+mn-cs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pt-BR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  <a:cs typeface="+mn-cs"/>
                          </a:rPr>
                        </m:ctrlPr>
                      </m:naryPr>
                      <m:sub>
                        <m:r>
                          <a:rPr kumimoji="1" lang="pt-BR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  <a:cs typeface="+mn-cs"/>
                          </a:rPr>
                          <m:t>𝑘</m:t>
                        </m:r>
                        <m:r>
                          <a:rPr kumimoji="1" lang="pt-BR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  <a:cs typeface="+mn-cs"/>
                          </a:rPr>
                          <m:t>=0</m:t>
                        </m:r>
                      </m:sub>
                      <m:sup>
                        <m:r>
                          <a:rPr kumimoji="1" lang="pt-BR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  <a:cs typeface="+mn-cs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kumimoji="1" lang="pt-BR" altLang="ja-JP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游ゴシック" panose="020B0400000000000000" pitchFamily="50" charset="-128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游ゴシック" panose="020B0400000000000000" pitchFamily="50" charset="-128"/>
                                <a:cs typeface="+mn-cs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游ゴシック" panose="020B0400000000000000" pitchFamily="50" charset="-128"/>
                                <a:cs typeface="+mn-cs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kumimoji="1" lang="pt-BR" altLang="ja-JP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游ゴシック" panose="020B0400000000000000" pitchFamily="50" charset="-128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ja-JP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游ゴシック" panose="020B0400000000000000" pitchFamily="50" charset="-128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r>
                              <a:rPr kumimoji="1" lang="en-US" altLang="ja-JP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游ゴシック" panose="020B0400000000000000" pitchFamily="50" charset="-128"/>
                                <a:cs typeface="+mn-cs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kumimoji="1" lang="en-US" altLang="ja-JP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D2D3C57-EC53-48FC-BE17-5DECFD1C6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81" y="1255059"/>
                <a:ext cx="10675201" cy="481735"/>
              </a:xfrm>
              <a:prstGeom prst="rect">
                <a:avLst/>
              </a:prstGeom>
              <a:blipFill>
                <a:blip r:embed="rId2"/>
                <a:stretch>
                  <a:fillRect l="-1142" t="-21519" b="-354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5482C046-5CB2-4CB8-A063-07678A7DD89A}"/>
                  </a:ext>
                </a:extLst>
              </p:cNvPr>
              <p:cNvSpPr txBox="1"/>
              <p:nvPr/>
            </p:nvSpPr>
            <p:spPr>
              <a:xfrm>
                <a:off x="530681" y="2079811"/>
                <a:ext cx="11419272" cy="872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354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5) Solve</a:t>
                </a:r>
                <a:r>
                  <a:rPr kumimoji="1" lang="ja-JP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 </a:t>
                </a: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the least-squares </a:t>
                </a:r>
                <a:r>
                  <a:rPr kumimoji="1" lang="en-US" altLang="ja-JP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Vandermonde</a:t>
                </a: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 system and obtain the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  <a:cs typeface="+mn-cs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  <a:cs typeface="+mn-cs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5482C046-5CB2-4CB8-A063-07678A7DD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81" y="2079811"/>
                <a:ext cx="11419272" cy="872162"/>
              </a:xfrm>
              <a:prstGeom prst="rect">
                <a:avLst/>
              </a:prstGeom>
              <a:blipFill>
                <a:blip r:embed="rId3"/>
                <a:stretch>
                  <a:fillRect l="-1068" t="-11189" b="-188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 descr="ダイアグラム&#10;&#10;自動的に生成された説明">
            <a:extLst>
              <a:ext uri="{FF2B5EF4-FFF2-40B4-BE49-F238E27FC236}">
                <a16:creationId xmlns:a16="http://schemas.microsoft.com/office/drawing/2014/main" id="{FAE6CFEB-56D2-4963-A7BF-E32E59A184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77" y="3046165"/>
            <a:ext cx="4237987" cy="8822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51EDE65-7BEF-4135-B978-7693A78270EE}"/>
                  </a:ext>
                </a:extLst>
              </p:cNvPr>
              <p:cNvSpPr txBox="1"/>
              <p:nvPr/>
            </p:nvSpPr>
            <p:spPr>
              <a:xfrm>
                <a:off x="530681" y="4261344"/>
                <a:ext cx="11279639" cy="1035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914354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lang="en-US" altLang="ja-JP" sz="2800" dirty="0">
                    <a:solidFill>
                      <a:prstClr val="black"/>
                    </a:solidFill>
                    <a:latin typeface="游ゴシック" panose="020F0502020204030204"/>
                    <a:ea typeface="游ゴシック" panose="020B0400000000000000" pitchFamily="50" charset="-128"/>
                  </a:rPr>
                  <a:t>6) Obtain</a:t>
                </a:r>
                <a:r>
                  <a:rPr kumimoji="1" lang="en-US" altLang="ja-JP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 the</a:t>
                </a:r>
                <a:r>
                  <a:rPr kumimoji="1" lang="en-US" altLang="ja-JP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 exponents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  <a:cs typeface="+mn-cs"/>
                          </a:rPr>
                        </m:ctrlPr>
                      </m:sSubPr>
                      <m:e>
                        <m:r>
                          <a:rPr kumimoji="1" lang="ja-JP" alt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𝜂</m:t>
                        </m:r>
                      </m:e>
                      <m:sub>
                        <m: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  <a:cs typeface="+mn-cs"/>
                          </a:rPr>
                          <m:t>𝑚</m:t>
                        </m:r>
                      </m:sub>
                    </m:sSub>
                    <m:r>
                      <a:rPr kumimoji="1" lang="en-US" altLang="ja-JP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  <a:cs typeface="+mn-cs"/>
                          </a:rPr>
                          <m:t>2</m:t>
                        </m:r>
                        <m: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  <a:cs typeface="+mn-cs"/>
                          </a:rPr>
                          <m:t>𝑁</m:t>
                        </m:r>
                      </m:num>
                      <m:den>
                        <m:r>
                          <a:rPr kumimoji="1" lang="en-US" altLang="ja-JP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50" charset="-128"/>
                            <a:cs typeface="+mn-cs"/>
                          </a:rPr>
                          <m:t>𝑎</m:t>
                        </m:r>
                      </m:den>
                    </m:f>
                    <m:r>
                      <m:rPr>
                        <m:sty m:val="p"/>
                      </m:rPr>
                      <a:rPr kumimoji="1" lang="en-US" altLang="ja-JP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+mn-cs"/>
                      </a:rPr>
                      <m:t>log</m:t>
                    </m:r>
                    <m:r>
                      <a:rPr kumimoji="1" lang="en-US" altLang="ja-JP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+mn-cs"/>
                      </a:rPr>
                      <m:t> </m:t>
                    </m:r>
                    <m:sSub>
                      <m:sSubPr>
                        <m:ctrlP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ja-JP" sz="28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+mn-cs"/>
                      </a:rPr>
                      <m:t>log</m:t>
                    </m:r>
                  </m:oMath>
                </a14:m>
                <a:r>
                  <a:rPr kumimoji="1" lang="ja-JP" altLang="en-US" sz="28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 </a:t>
                </a:r>
                <a:r>
                  <a:rPr kumimoji="1" lang="en-US" altLang="ja-JP" sz="28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0F0502020204030204"/>
                    <a:ea typeface="游ゴシック" panose="020B0400000000000000" pitchFamily="50" charset="-128"/>
                    <a:cs typeface="+mn-cs"/>
                  </a:rPr>
                  <a:t>is the principal value of the logarithm</a:t>
                </a:r>
                <a:endParaRPr kumimoji="1" lang="ja-JP" altLang="en-US" sz="28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51EDE65-7BEF-4135-B978-7693A7827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81" y="4261344"/>
                <a:ext cx="11279639" cy="1035027"/>
              </a:xfrm>
              <a:prstGeom prst="rect">
                <a:avLst/>
              </a:prstGeom>
              <a:blipFill>
                <a:blip r:embed="rId5"/>
                <a:stretch>
                  <a:fillRect l="-1081" t="-588" b="-1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82116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47203</TotalTime>
  <Words>656</Words>
  <Application>Microsoft Office PowerPoint</Application>
  <PresentationFormat>ワイド画面</PresentationFormat>
  <Paragraphs>79</Paragraphs>
  <Slides>11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游ゴシック</vt:lpstr>
      <vt:lpstr>游ゴシック Light</vt:lpstr>
      <vt:lpstr>Arial</vt:lpstr>
      <vt:lpstr>Calibri</vt:lpstr>
      <vt:lpstr>Cambria Math</vt:lpstr>
      <vt:lpstr>Times New Roman</vt:lpstr>
      <vt:lpstr>1_Office テーマ</vt:lpstr>
      <vt:lpstr>PowerPoint プレゼンテーション</vt:lpstr>
      <vt:lpstr>Decomposition schemes for bath correlation function</vt:lpstr>
      <vt:lpstr>Decomposition schemes for bath correlation function (frequency domain)</vt:lpstr>
      <vt:lpstr>Decomposition schemes for bath correlation function (time domain)</vt:lpstr>
      <vt:lpstr>Decomposition schemes for bath correlation function (Chebyshev decomposition)</vt:lpstr>
      <vt:lpstr>Alternative decomposition scheme</vt:lpstr>
      <vt:lpstr>Prony’s method exponential sum</vt:lpstr>
      <vt:lpstr>Brief review of </vt:lpstr>
      <vt:lpstr>Brief review of </vt:lpstr>
      <vt:lpstr>Decomposition of bath correlation function</vt:lpstr>
      <vt:lpstr>example1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Hideaki Takahashi</dc:creator>
  <cp:lastModifiedBy>髙橋 秀顕</cp:lastModifiedBy>
  <cp:revision>2197</cp:revision>
  <cp:lastPrinted>2019-09-05T15:45:24Z</cp:lastPrinted>
  <dcterms:created xsi:type="dcterms:W3CDTF">2019-08-26T09:29:49Z</dcterms:created>
  <dcterms:modified xsi:type="dcterms:W3CDTF">2021-05-26T09:11:15Z</dcterms:modified>
</cp:coreProperties>
</file>