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5" r:id="rId3"/>
    <p:sldId id="262" r:id="rId4"/>
    <p:sldId id="261" r:id="rId5"/>
    <p:sldId id="264" r:id="rId6"/>
    <p:sldId id="266" r:id="rId7"/>
    <p:sldId id="267" r:id="rId8"/>
    <p:sldId id="270" r:id="rId9"/>
    <p:sldId id="259" r:id="rId10"/>
    <p:sldId id="271" r:id="rId11"/>
    <p:sldId id="278" r:id="rId12"/>
    <p:sldId id="273" r:id="rId13"/>
    <p:sldId id="274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秀顕 高橋" initials="秀顕" lastIdx="1" clrIdx="0">
    <p:extLst>
      <p:ext uri="{19B8F6BF-5375-455C-9EA6-DF929625EA0E}">
        <p15:presenceInfo xmlns:p15="http://schemas.microsoft.com/office/powerpoint/2012/main" userId="28528239abc8fb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A602"/>
    <a:srgbClr val="00CC66"/>
    <a:srgbClr val="00B050"/>
    <a:srgbClr val="FFFF99"/>
    <a:srgbClr val="339966"/>
    <a:srgbClr val="000066"/>
    <a:srgbClr val="00FF99"/>
    <a:srgbClr val="14148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1123A-D53C-4790-9103-F36ED5D2D349}" type="datetimeFigureOut">
              <a:rPr kumimoji="1" lang="ja-JP" altLang="en-US" smtClean="0"/>
              <a:t>2021/5/27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34458-8200-44EE-89B9-4092373F74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15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このようなタイトルで発表～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34458-8200-44EE-89B9-4092373F743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16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948651-21A0-4E78-B5D5-68546D65C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2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97D563-AA54-42B6-977D-4F640CC7C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684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F7D752-4F82-4EF9-9FF3-2A211F29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AC8DF0-8FBB-438A-9F30-A6E185FEE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905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B91D5F9-8EEF-4EBE-84D4-EF5E6919D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E838FD-25B5-4A13-BB3B-2DD7D10CB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076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3AA562-60C1-4901-91D3-3B7EB447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81" y="279627"/>
            <a:ext cx="11168743" cy="74930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562466-0115-4EB1-AF39-5629FA14B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82" y="1208313"/>
            <a:ext cx="11168743" cy="5513162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 userDrawn="1"/>
        </p:nvCxnSpPr>
        <p:spPr>
          <a:xfrm>
            <a:off x="530682" y="1028930"/>
            <a:ext cx="1116874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954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84BF1-B3FF-4CAD-9476-F7A4D50B91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2227263"/>
            <a:ext cx="10515600" cy="20955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6D8693-B6B3-4C47-A5D6-CF9BD9D8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981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0A247C-D2E4-4C7C-9F75-D8221386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32C32B-B79E-4578-9385-465D12A8E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096849-FE6B-4076-B253-0F871A812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253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80522C-BAD8-4571-9228-DDB9017C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E9D6F8-21CB-4135-86F7-221616D8A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DD5AF6-2E1F-4944-A6F1-5DDCB37CB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716FBD-41EE-488F-92DF-398ED00A4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698140F-8302-4595-914B-20101DB6B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818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4C662-9F90-42BB-9962-2C6954A2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9" y="167908"/>
            <a:ext cx="10515600" cy="132556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456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54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47EAC8-82A2-40CA-92A5-AFFF9830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E85F34-A314-4033-B607-B209EFE7D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4E0FDA-C23E-44BF-A10C-7DAD5909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097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C25904-AEB4-4EDB-9EC7-7AD883CC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BD6912-A146-437D-B5C6-24F156AB0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4D06A7-6B29-4B71-91B5-6F99A5FD6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452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553C25-288A-46A2-91C1-ACA99548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5752BE-4A07-4E83-86F0-F694AB65E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4"/>
          </p:nvPr>
        </p:nvSpPr>
        <p:spPr>
          <a:xfrm>
            <a:off x="11438164" y="6492880"/>
            <a:ext cx="744312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rgbClr val="B8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15C3D37-39B9-485D-B265-8BA5DC3DD89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355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488611" y="4162264"/>
            <a:ext cx="3214775" cy="4996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ja-JP" sz="24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D2</a:t>
            </a:r>
            <a:r>
              <a:rPr lang="ja-JP" altLang="en-US" sz="24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ja-JP" sz="24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Hideaki</a:t>
            </a:r>
            <a:r>
              <a:rPr lang="ja-JP" altLang="en-US" sz="24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ja-JP" sz="2400" b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Takahashi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EB2913B-418F-4025-883C-9D4CE4797E1B}"/>
              </a:ext>
            </a:extLst>
          </p:cNvPr>
          <p:cNvSpPr txBox="1">
            <a:spLocks/>
          </p:cNvSpPr>
          <p:nvPr/>
        </p:nvSpPr>
        <p:spPr>
          <a:xfrm>
            <a:off x="765561" y="2153859"/>
            <a:ext cx="10660874" cy="12751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31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 alternative decomposition scheme </a:t>
            </a:r>
            <a:br>
              <a:rPr lang="en-US" altLang="ja-JP" sz="31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altLang="ja-JP" sz="31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bath correlation functions based on Prony’s method</a:t>
            </a:r>
            <a:endParaRPr lang="ja-JP" altLang="en-US" sz="3100" dirty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609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0DFE3-DC8C-4729-95D7-1F3F27AC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+mj-lt"/>
              </a:rPr>
              <a:t>Example1: sub-Ohmic SDF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30F7BE-58C4-4D6A-B155-868A3A9C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127C51-07C2-4F95-8D6C-89565EEC94E6}"/>
              </a:ext>
            </a:extLst>
          </p:cNvPr>
          <p:cNvSpPr txBox="1"/>
          <p:nvPr/>
        </p:nvSpPr>
        <p:spPr>
          <a:xfrm>
            <a:off x="784884" y="1195782"/>
            <a:ext cx="473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</a:t>
            </a:r>
            <a:r>
              <a:rPr kumimoji="1" lang="en-US" altLang="ja-JP" dirty="0"/>
              <a:t>uper-Ohmic(s=1/2) + </a:t>
            </a:r>
            <a:r>
              <a:rPr lang="en-US" altLang="ja-JP" dirty="0"/>
              <a:t>exponential</a:t>
            </a:r>
            <a:r>
              <a:rPr kumimoji="1" lang="en-US" altLang="ja-JP" dirty="0"/>
              <a:t> cutoff </a:t>
            </a:r>
            <a:endParaRPr kumimoji="1" lang="ja-JP" altLang="en-US" dirty="0"/>
          </a:p>
        </p:txBody>
      </p:sp>
      <p:pic>
        <p:nvPicPr>
          <p:cNvPr id="8" name="図 7" descr="概略図&#10;&#10;中程度の精度で自動的に生成された説明">
            <a:extLst>
              <a:ext uri="{FF2B5EF4-FFF2-40B4-BE49-F238E27FC236}">
                <a16:creationId xmlns:a16="http://schemas.microsoft.com/office/drawing/2014/main" id="{DF2B47C0-96DE-42E2-B85F-380ED62049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95" y="1604788"/>
            <a:ext cx="3528426" cy="7849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6CBA699-6CB1-4B3A-9158-E2DE5C2F2753}"/>
                  </a:ext>
                </a:extLst>
              </p:cNvPr>
              <p:cNvSpPr txBox="1"/>
              <p:nvPr/>
            </p:nvSpPr>
            <p:spPr>
              <a:xfrm>
                <a:off x="784884" y="2625020"/>
                <a:ext cx="43698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000" u="sng" dirty="0">
                    <a:ea typeface="Cambria Math" panose="02040503050406030204" pitchFamily="18" charset="0"/>
                  </a:rPr>
                  <a:t>Parameters</a:t>
                </a:r>
                <a:r>
                  <a:rPr lang="en-US" altLang="ja-JP" sz="20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kumimoji="1" lang="el-GR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ℏ=1,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ja-JP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6CBA699-6CB1-4B3A-9158-E2DE5C2F2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84" y="2625020"/>
                <a:ext cx="4369822" cy="400110"/>
              </a:xfrm>
              <a:prstGeom prst="rect">
                <a:avLst/>
              </a:prstGeom>
              <a:blipFill>
                <a:blip r:embed="rId3"/>
                <a:stretch>
                  <a:fillRect l="-1534" t="-7692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 descr="グラフ, 折れ線グラフ, ヒストグラム&#10;&#10;自動的に生成された説明">
            <a:extLst>
              <a:ext uri="{FF2B5EF4-FFF2-40B4-BE49-F238E27FC236}">
                <a16:creationId xmlns:a16="http://schemas.microsoft.com/office/drawing/2014/main" id="{390ECD2A-180F-462A-BE1C-EF7D05F54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336" y="1074407"/>
            <a:ext cx="2793821" cy="2086635"/>
          </a:xfrm>
          <a:prstGeom prst="rect">
            <a:avLst/>
          </a:prstGeom>
        </p:spPr>
      </p:pic>
      <p:pic>
        <p:nvPicPr>
          <p:cNvPr id="9" name="図 8" descr="グラフ, 折れ線グラフ&#10;&#10;自動的に生成された説明">
            <a:extLst>
              <a:ext uri="{FF2B5EF4-FFF2-40B4-BE49-F238E27FC236}">
                <a16:creationId xmlns:a16="http://schemas.microsoft.com/office/drawing/2014/main" id="{9A2586FD-8760-400E-8D66-3628EE91B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817" y="3260403"/>
            <a:ext cx="4814346" cy="3595715"/>
          </a:xfrm>
          <a:prstGeom prst="rect">
            <a:avLst/>
          </a:prstGeom>
        </p:spPr>
      </p:pic>
      <p:pic>
        <p:nvPicPr>
          <p:cNvPr id="11" name="図 10" descr="グラフ, 折れ線グラフ, ヒストグラム&#10;&#10;自動的に生成された説明">
            <a:extLst>
              <a:ext uri="{FF2B5EF4-FFF2-40B4-BE49-F238E27FC236}">
                <a16:creationId xmlns:a16="http://schemas.microsoft.com/office/drawing/2014/main" id="{CC647B52-02C2-4A7A-B7AA-80937839C9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036" y="1074408"/>
            <a:ext cx="2793821" cy="2086635"/>
          </a:xfrm>
          <a:prstGeom prst="rect">
            <a:avLst/>
          </a:prstGeom>
        </p:spPr>
      </p:pic>
      <p:pic>
        <p:nvPicPr>
          <p:cNvPr id="13" name="図 12" descr="グラフ, 折れ線グラフ&#10;&#10;自動的に生成された説明">
            <a:extLst>
              <a:ext uri="{FF2B5EF4-FFF2-40B4-BE49-F238E27FC236}">
                <a16:creationId xmlns:a16="http://schemas.microsoft.com/office/drawing/2014/main" id="{ADF8B2A3-B01B-4DAA-A63A-8B126A0774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70" y="3260404"/>
            <a:ext cx="4814346" cy="359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1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0DFE3-DC8C-4729-95D7-1F3F27AC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+mj-lt"/>
              </a:rPr>
              <a:t>Example2: super-Ohmic SDF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30F7BE-58C4-4D6A-B155-868A3A9C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127C51-07C2-4F95-8D6C-89565EEC94E6}"/>
              </a:ext>
            </a:extLst>
          </p:cNvPr>
          <p:cNvSpPr txBox="1"/>
          <p:nvPr/>
        </p:nvSpPr>
        <p:spPr>
          <a:xfrm>
            <a:off x="530681" y="1093423"/>
            <a:ext cx="428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</a:t>
            </a:r>
            <a:r>
              <a:rPr kumimoji="1" lang="en-US" altLang="ja-JP" dirty="0"/>
              <a:t>uper-Ohmic(s=3) + semicircle cutoff 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951B6B0-5A62-4746-A906-75104E602D8A}"/>
              </a:ext>
            </a:extLst>
          </p:cNvPr>
          <p:cNvSpPr txBox="1"/>
          <p:nvPr/>
        </p:nvSpPr>
        <p:spPr>
          <a:xfrm>
            <a:off x="8643738" y="279627"/>
            <a:ext cx="344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de-DE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Ikeda and G. D. Scholes, </a:t>
            </a:r>
            <a:br>
              <a:rPr kumimoji="1" lang="de-DE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de-DE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Chem. Phys. </a:t>
            </a:r>
            <a:r>
              <a:rPr kumimoji="1" lang="de-DE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152</a:t>
            </a:r>
            <a:r>
              <a:rPr kumimoji="1" lang="de-DE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204101 (2020).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7D973C8-7C9A-4DBE-A562-0C07FDA738F6}"/>
              </a:ext>
            </a:extLst>
          </p:cNvPr>
          <p:cNvGrpSpPr/>
          <p:nvPr/>
        </p:nvGrpSpPr>
        <p:grpSpPr>
          <a:xfrm>
            <a:off x="4686399" y="2508429"/>
            <a:ext cx="1737243" cy="918753"/>
            <a:chOff x="6705602" y="1281149"/>
            <a:chExt cx="3200399" cy="1651115"/>
          </a:xfrm>
        </p:grpSpPr>
        <p:pic>
          <p:nvPicPr>
            <p:cNvPr id="9" name="図 8" descr="テキスト, 手紙, ホワイトボード&#10;&#10;自動的に生成された説明">
              <a:extLst>
                <a:ext uri="{FF2B5EF4-FFF2-40B4-BE49-F238E27FC236}">
                  <a16:creationId xmlns:a16="http://schemas.microsoft.com/office/drawing/2014/main" id="{A8C3C374-0D7E-4EC0-9AF1-F7E9CE9583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029"/>
            <a:stretch/>
          </p:blipFill>
          <p:spPr>
            <a:xfrm>
              <a:off x="6705603" y="1281149"/>
              <a:ext cx="3200398" cy="825557"/>
            </a:xfrm>
            <a:prstGeom prst="rect">
              <a:avLst/>
            </a:prstGeom>
          </p:spPr>
        </p:pic>
        <p:pic>
          <p:nvPicPr>
            <p:cNvPr id="10" name="図 9" descr="テキスト, 手紙, ホワイトボード&#10;&#10;自動的に生成された説明">
              <a:extLst>
                <a:ext uri="{FF2B5EF4-FFF2-40B4-BE49-F238E27FC236}">
                  <a16:creationId xmlns:a16="http://schemas.microsoft.com/office/drawing/2014/main" id="{AF00AB9B-EBE5-420E-A5CD-88EABD4D6C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029"/>
            <a:stretch/>
          </p:blipFill>
          <p:spPr>
            <a:xfrm>
              <a:off x="6705602" y="2106706"/>
              <a:ext cx="3200398" cy="825558"/>
            </a:xfrm>
            <a:prstGeom prst="rect">
              <a:avLst/>
            </a:prstGeom>
          </p:spPr>
        </p:pic>
      </p:grpSp>
      <p:pic>
        <p:nvPicPr>
          <p:cNvPr id="14" name="図 13" descr="テキスト&#10;&#10;低い精度で自動的に生成された説明">
            <a:extLst>
              <a:ext uri="{FF2B5EF4-FFF2-40B4-BE49-F238E27FC236}">
                <a16:creationId xmlns:a16="http://schemas.microsoft.com/office/drawing/2014/main" id="{FBCE0DC5-993E-4B83-8A88-A0C40663C7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1" y="1522889"/>
            <a:ext cx="3798047" cy="865816"/>
          </a:xfrm>
          <a:prstGeom prst="rect">
            <a:avLst/>
          </a:prstGeom>
        </p:spPr>
      </p:pic>
      <p:pic>
        <p:nvPicPr>
          <p:cNvPr id="13" name="図 12" descr="グラフ, 折れ線グラフ&#10;&#10;自動的に生成された説明">
            <a:extLst>
              <a:ext uri="{FF2B5EF4-FFF2-40B4-BE49-F238E27FC236}">
                <a16:creationId xmlns:a16="http://schemas.microsoft.com/office/drawing/2014/main" id="{3B1AA496-6D9C-479F-822C-D847DB9B8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338" y="1182145"/>
            <a:ext cx="2786286" cy="2081007"/>
          </a:xfrm>
          <a:prstGeom prst="rect">
            <a:avLst/>
          </a:prstGeom>
        </p:spPr>
      </p:pic>
      <p:pic>
        <p:nvPicPr>
          <p:cNvPr id="15" name="図 14" descr="グラフ, 折れ線グラフ&#10;&#10;自動的に生成された説明">
            <a:extLst>
              <a:ext uri="{FF2B5EF4-FFF2-40B4-BE49-F238E27FC236}">
                <a16:creationId xmlns:a16="http://schemas.microsoft.com/office/drawing/2014/main" id="{6D1342EA-D0A5-4195-BCAE-59CEE3480F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2" y="3430818"/>
            <a:ext cx="4588695" cy="3427182"/>
          </a:xfrm>
          <a:prstGeom prst="rect">
            <a:avLst/>
          </a:prstGeom>
        </p:spPr>
      </p:pic>
      <p:pic>
        <p:nvPicPr>
          <p:cNvPr id="16" name="図 15" descr="グラフ, 折れ線グラフ&#10;&#10;自動的に生成された説明">
            <a:extLst>
              <a:ext uri="{FF2B5EF4-FFF2-40B4-BE49-F238E27FC236}">
                <a16:creationId xmlns:a16="http://schemas.microsoft.com/office/drawing/2014/main" id="{92AD91A8-A1DE-442E-ABF8-31874E3BCF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65" y="3429000"/>
            <a:ext cx="4588696" cy="3427182"/>
          </a:xfrm>
          <a:prstGeom prst="rect">
            <a:avLst/>
          </a:prstGeom>
        </p:spPr>
      </p:pic>
      <p:pic>
        <p:nvPicPr>
          <p:cNvPr id="17" name="図 16" descr="グラフ, 折れ線グラフ&#10;&#10;自動的に生成された説明">
            <a:extLst>
              <a:ext uri="{FF2B5EF4-FFF2-40B4-BE49-F238E27FC236}">
                <a16:creationId xmlns:a16="http://schemas.microsoft.com/office/drawing/2014/main" id="{D83764D1-EB07-41AE-82E7-FAE07FF07D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321" y="1182146"/>
            <a:ext cx="2786285" cy="20810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3DCD51B-963F-41B4-804A-2EC17EEC12C7}"/>
                  </a:ext>
                </a:extLst>
              </p:cNvPr>
              <p:cNvSpPr txBox="1"/>
              <p:nvPr/>
            </p:nvSpPr>
            <p:spPr>
              <a:xfrm>
                <a:off x="530682" y="2726538"/>
                <a:ext cx="41557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b="0" u="sng" dirty="0">
                    <a:ea typeface="Cambria Math" panose="02040503050406030204" pitchFamily="18" charset="0"/>
                  </a:rPr>
                  <a:t>Parameters</a:t>
                </a:r>
                <a:r>
                  <a:rPr kumimoji="1" lang="en-US" altLang="ja-JP" sz="2000" b="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kumimoji="1" lang="el-GR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ℏ=1,</m:t>
                    </m:r>
                    <m:r>
                      <a:rPr kumimoji="1" lang="ja-JP" alt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ja-JP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3DCD51B-963F-41B4-804A-2EC17EEC1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2" y="2726538"/>
                <a:ext cx="4155716" cy="400110"/>
              </a:xfrm>
              <a:prstGeom prst="rect">
                <a:avLst/>
              </a:prstGeom>
              <a:blipFill>
                <a:blip r:embed="rId8"/>
                <a:stretch>
                  <a:fillRect l="-1466" t="-6061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矢印: 折線 18">
            <a:extLst>
              <a:ext uri="{FF2B5EF4-FFF2-40B4-BE49-F238E27FC236}">
                <a16:creationId xmlns:a16="http://schemas.microsoft.com/office/drawing/2014/main" id="{E13AA038-A306-4562-8A0D-0DE16DBC8C89}"/>
              </a:ext>
            </a:extLst>
          </p:cNvPr>
          <p:cNvSpPr/>
          <p:nvPr/>
        </p:nvSpPr>
        <p:spPr>
          <a:xfrm rot="5400000">
            <a:off x="4891871" y="1576853"/>
            <a:ext cx="586554" cy="1194174"/>
          </a:xfrm>
          <a:prstGeom prst="bentArrow">
            <a:avLst>
              <a:gd name="adj1" fmla="val 25000"/>
              <a:gd name="adj2" fmla="val 25000"/>
              <a:gd name="adj3" fmla="val 37111"/>
              <a:gd name="adj4" fmla="val 4375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F4141D4-A096-48B7-8B28-024F358109D3}"/>
              </a:ext>
            </a:extLst>
          </p:cNvPr>
          <p:cNvSpPr txBox="1"/>
          <p:nvPr/>
        </p:nvSpPr>
        <p:spPr>
          <a:xfrm>
            <a:off x="4588061" y="1337982"/>
            <a:ext cx="1194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Analytical </a:t>
            </a:r>
          </a:p>
          <a:p>
            <a:r>
              <a:rPr lang="en-US" altLang="ja-JP" sz="1600" dirty="0"/>
              <a:t>calculation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8004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0DFE3-DC8C-4729-95D7-1F3F27AC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+mj-lt"/>
              </a:rPr>
              <a:t>Example2: super-Ohmic SDF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30F7BE-58C4-4D6A-B155-868A3A9C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951B6B0-5A62-4746-A906-75104E602D8A}"/>
              </a:ext>
            </a:extLst>
          </p:cNvPr>
          <p:cNvSpPr txBox="1"/>
          <p:nvPr/>
        </p:nvSpPr>
        <p:spPr>
          <a:xfrm>
            <a:off x="8641977" y="279627"/>
            <a:ext cx="344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de-DE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Ikeda and G. D. Scholes, </a:t>
            </a:r>
            <a:br>
              <a:rPr kumimoji="1" lang="de-DE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de-DE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Chem. Phys. </a:t>
            </a:r>
            <a:r>
              <a:rPr kumimoji="1" lang="de-DE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152</a:t>
            </a:r>
            <a:r>
              <a:rPr kumimoji="1" lang="de-DE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204101 (2020).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C6057F6-0F43-4383-A4DA-318A2D2561C0}"/>
              </a:ext>
            </a:extLst>
          </p:cNvPr>
          <p:cNvSpPr txBox="1"/>
          <p:nvPr/>
        </p:nvSpPr>
        <p:spPr>
          <a:xfrm>
            <a:off x="530680" y="1112157"/>
            <a:ext cx="1026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u="sng" dirty="0"/>
              <a:t>Numerical results</a:t>
            </a:r>
            <a:r>
              <a:rPr lang="ja-JP" altLang="en-US" sz="2400" dirty="0"/>
              <a:t> </a:t>
            </a:r>
            <a:r>
              <a:rPr kumimoji="1" lang="en-US" altLang="ja-JP" sz="2400" dirty="0"/>
              <a:t>(donor–acceptor system)</a:t>
            </a:r>
            <a:endParaRPr kumimoji="1" lang="ja-JP" altLang="en-US" sz="2400" dirty="0"/>
          </a:p>
        </p:txBody>
      </p:sp>
      <p:pic>
        <p:nvPicPr>
          <p:cNvPr id="14" name="図 13" descr="グラフ, 折れ線グラフ&#10;&#10;自動的に生成された説明">
            <a:extLst>
              <a:ext uri="{FF2B5EF4-FFF2-40B4-BE49-F238E27FC236}">
                <a16:creationId xmlns:a16="http://schemas.microsoft.com/office/drawing/2014/main" id="{DF3CE660-84DF-4C02-9605-E30C50F19A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/>
          <a:stretch/>
        </p:blipFill>
        <p:spPr>
          <a:xfrm>
            <a:off x="622728" y="3473824"/>
            <a:ext cx="4877223" cy="3272112"/>
          </a:xfrm>
          <a:prstGeom prst="rect">
            <a:avLst/>
          </a:prstGeom>
        </p:spPr>
      </p:pic>
      <p:pic>
        <p:nvPicPr>
          <p:cNvPr id="16" name="図 15" descr="グラフ, 折れ線グラフ&#10;&#10;自動的に生成された説明">
            <a:extLst>
              <a:ext uri="{FF2B5EF4-FFF2-40B4-BE49-F238E27FC236}">
                <a16:creationId xmlns:a16="http://schemas.microsoft.com/office/drawing/2014/main" id="{F580D34D-682E-4D9B-A44C-5E770A1DFC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/>
          <a:stretch/>
        </p:blipFill>
        <p:spPr>
          <a:xfrm>
            <a:off x="6375669" y="3473822"/>
            <a:ext cx="4877223" cy="32721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B091E76-F519-425C-978F-8EE57B9260BB}"/>
                  </a:ext>
                </a:extLst>
              </p:cNvPr>
              <p:cNvSpPr txBox="1"/>
              <p:nvPr/>
            </p:nvSpPr>
            <p:spPr>
              <a:xfrm>
                <a:off x="851648" y="3057996"/>
                <a:ext cx="4052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(a) Moderate coupling (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kumimoji="1"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B091E76-F519-425C-978F-8EE57B926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48" y="3057996"/>
                <a:ext cx="4052047" cy="369332"/>
              </a:xfrm>
              <a:prstGeom prst="rect">
                <a:avLst/>
              </a:prstGeom>
              <a:blipFill>
                <a:blip r:embed="rId4"/>
                <a:stretch>
                  <a:fillRect l="-1355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9D46371-5352-4339-9D15-2930EB32EEBE}"/>
                  </a:ext>
                </a:extLst>
              </p:cNvPr>
              <p:cNvSpPr txBox="1"/>
              <p:nvPr/>
            </p:nvSpPr>
            <p:spPr>
              <a:xfrm>
                <a:off x="6615954" y="3057996"/>
                <a:ext cx="4052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(b) Strong coupling (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9D46371-5352-4339-9D15-2930EB32E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954" y="3057996"/>
                <a:ext cx="4052047" cy="369332"/>
              </a:xfrm>
              <a:prstGeom prst="rect">
                <a:avLst/>
              </a:prstGeom>
              <a:blipFill>
                <a:blip r:embed="rId5"/>
                <a:stretch>
                  <a:fillRect l="-1203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図 19">
            <a:extLst>
              <a:ext uri="{FF2B5EF4-FFF2-40B4-BE49-F238E27FC236}">
                <a16:creationId xmlns:a16="http://schemas.microsoft.com/office/drawing/2014/main" id="{E848229B-60BA-4CBA-A30E-E9221AA4F4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80" y="1676223"/>
            <a:ext cx="7060024" cy="431639"/>
          </a:xfrm>
          <a:prstGeom prst="rect">
            <a:avLst/>
          </a:prstGeom>
        </p:spPr>
      </p:pic>
      <p:pic>
        <p:nvPicPr>
          <p:cNvPr id="22" name="図 21" descr="グラフ&#10;&#10;中程度の精度で自動的に生成された説明">
            <a:extLst>
              <a:ext uri="{FF2B5EF4-FFF2-40B4-BE49-F238E27FC236}">
                <a16:creationId xmlns:a16="http://schemas.microsoft.com/office/drawing/2014/main" id="{134F256A-38CD-43F1-A9C0-DCCB7D5B71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57" y="1155288"/>
            <a:ext cx="2238260" cy="1836396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2CC4046-3819-47D5-9014-460DF9823E5B}"/>
              </a:ext>
            </a:extLst>
          </p:cNvPr>
          <p:cNvSpPr txBox="1"/>
          <p:nvPr/>
        </p:nvSpPr>
        <p:spPr>
          <a:xfrm>
            <a:off x="530680" y="1687119"/>
            <a:ext cx="160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Hamiltonian: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30CD57B-8850-42A7-A74F-285C6326B05B}"/>
              </a:ext>
            </a:extLst>
          </p:cNvPr>
          <p:cNvSpPr txBox="1"/>
          <p:nvPr/>
        </p:nvSpPr>
        <p:spPr>
          <a:xfrm>
            <a:off x="530680" y="2307027"/>
            <a:ext cx="151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Interaction:</a:t>
            </a:r>
            <a:endParaRPr kumimoji="1" lang="ja-JP" altLang="en-US" dirty="0"/>
          </a:p>
        </p:txBody>
      </p:sp>
      <p:pic>
        <p:nvPicPr>
          <p:cNvPr id="26" name="図 25" descr="テキスト&#10;&#10;自動的に生成された説明">
            <a:extLst>
              <a:ext uri="{FF2B5EF4-FFF2-40B4-BE49-F238E27FC236}">
                <a16:creationId xmlns:a16="http://schemas.microsoft.com/office/drawing/2014/main" id="{0A692539-D9E7-475C-8863-19C6B1D6174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80" y="2291946"/>
            <a:ext cx="1738845" cy="46566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D38EB5A-37D1-455B-A3F2-62C8ACC07C8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27" y="2338845"/>
            <a:ext cx="3515750" cy="37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04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B80BE7-A919-4877-A240-77BF859E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+mj-lt"/>
              </a:rPr>
              <a:t>Conclusion</a:t>
            </a:r>
            <a:endParaRPr kumimoji="1" lang="ja-JP" altLang="en-US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C52397-A216-45A8-9BCA-69600E11BA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An alternative</a:t>
                </a:r>
              </a:p>
              <a:p>
                <a:r>
                  <a:rPr kumimoji="1" lang="en-US" altLang="ja-JP" dirty="0"/>
                  <a:t>Calculate HEOM and coincide with the other approach </a:t>
                </a:r>
                <a:endParaRPr lang="en-US" altLang="ja-JP" dirty="0"/>
              </a:p>
              <a:p>
                <a:r>
                  <a:rPr kumimoji="1" lang="en-US" altLang="ja-JP" dirty="0"/>
                  <a:t>Points to be improved</a:t>
                </a:r>
                <a:endParaRPr lang="en-US" altLang="ja-JP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kumimoji="1" lang="en-US" altLang="ja-JP" sz="2400" dirty="0"/>
                  <a:t> </a:t>
                </a:r>
                <a:r>
                  <a:rPr lang="en-US" altLang="ja-JP" sz="2400" dirty="0"/>
                  <a:t>A</a:t>
                </a:r>
                <a:r>
                  <a:rPr kumimoji="1" lang="en-US" altLang="ja-JP" sz="2400" dirty="0"/>
                  <a:t>ccuracy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ja-JP" sz="2400" dirty="0"/>
                  <a:t> Numerical integration of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ja-JP" sz="2400" dirty="0"/>
                  <a:t> </a:t>
                </a:r>
                <a:r>
                  <a:rPr kumimoji="1" lang="en-US" altLang="ja-JP" sz="2400" dirty="0"/>
                  <a:t>Optimization(reduction of number of terms)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C52397-A216-45A8-9BCA-69600E11BA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3" t="-18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25007F-3BAA-4E37-8003-C1F5F8DF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826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3DB44-5EF2-4951-9482-454893A4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Decomposition</a:t>
            </a:r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schemes for</a:t>
            </a:r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bath correlation function</a:t>
            </a:r>
            <a:endParaRPr kumimoji="1"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7B825F26-F1B8-4950-9DB7-269B2626239F}"/>
              </a:ext>
            </a:extLst>
          </p:cNvPr>
          <p:cNvGrpSpPr/>
          <p:nvPr/>
        </p:nvGrpSpPr>
        <p:grpSpPr>
          <a:xfrm>
            <a:off x="1060985" y="2133081"/>
            <a:ext cx="10036410" cy="1722269"/>
            <a:chOff x="1096847" y="1424865"/>
            <a:chExt cx="10036410" cy="1722269"/>
          </a:xfrm>
        </p:grpSpPr>
        <p:pic>
          <p:nvPicPr>
            <p:cNvPr id="35" name="図 34" descr="テキスト, 手紙&#10;&#10;自動的に生成された説明">
              <a:extLst>
                <a:ext uri="{FF2B5EF4-FFF2-40B4-BE49-F238E27FC236}">
                  <a16:creationId xmlns:a16="http://schemas.microsoft.com/office/drawing/2014/main" id="{04AF7D7A-4B81-4076-8327-F6EEE83E5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847" y="1424865"/>
              <a:ext cx="10036410" cy="1722269"/>
            </a:xfrm>
            <a:prstGeom prst="rect">
              <a:avLst/>
            </a:prstGeom>
          </p:spPr>
        </p:pic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5CEEAF50-EF17-44FD-9512-ACFBBBAAC6FC}"/>
                </a:ext>
              </a:extLst>
            </p:cNvPr>
            <p:cNvCxnSpPr>
              <a:cxnSpLocks/>
            </p:cNvCxnSpPr>
            <p:nvPr/>
          </p:nvCxnSpPr>
          <p:spPr>
            <a:xfrm>
              <a:off x="5044440" y="2659380"/>
              <a:ext cx="118110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F2500DA-4FE3-47B6-9257-C51914A129CD}"/>
                </a:ext>
              </a:extLst>
            </p:cNvPr>
            <p:cNvCxnSpPr>
              <a:cxnSpLocks/>
            </p:cNvCxnSpPr>
            <p:nvPr/>
          </p:nvCxnSpPr>
          <p:spPr>
            <a:xfrm>
              <a:off x="6377940" y="2659380"/>
              <a:ext cx="320040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251762C0-AD64-422A-B8FD-E84DE9071F90}"/>
                </a:ext>
              </a:extLst>
            </p:cNvPr>
            <p:cNvCxnSpPr>
              <a:cxnSpLocks/>
            </p:cNvCxnSpPr>
            <p:nvPr/>
          </p:nvCxnSpPr>
          <p:spPr>
            <a:xfrm>
              <a:off x="9692640" y="2659380"/>
              <a:ext cx="135636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77D8D46-81B1-46F9-B53D-A466DE510DD0}"/>
                </a:ext>
              </a:extLst>
            </p:cNvPr>
            <p:cNvCxnSpPr>
              <a:cxnSpLocks/>
            </p:cNvCxnSpPr>
            <p:nvPr/>
          </p:nvCxnSpPr>
          <p:spPr>
            <a:xfrm>
              <a:off x="1096847" y="2659380"/>
              <a:ext cx="11811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DB2102D-D4BC-4744-8DB2-F44619B3883C}"/>
              </a:ext>
            </a:extLst>
          </p:cNvPr>
          <p:cNvSpPr txBox="1"/>
          <p:nvPr/>
        </p:nvSpPr>
        <p:spPr>
          <a:xfrm>
            <a:off x="3241864" y="4076215"/>
            <a:ext cx="307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parameterization method 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906CDD4-B958-4FA8-87D1-B4CB1762B2A0}"/>
              </a:ext>
            </a:extLst>
          </p:cNvPr>
          <p:cNvSpPr txBox="1"/>
          <p:nvPr/>
        </p:nvSpPr>
        <p:spPr>
          <a:xfrm>
            <a:off x="4222376" y="1548596"/>
            <a:ext cx="794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</a:rPr>
              <a:t>青</a:t>
            </a:r>
            <a:r>
              <a:rPr lang="ja-JP" altLang="en-US" sz="2400" dirty="0"/>
              <a:t>：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frequency domain</a:t>
            </a:r>
            <a:r>
              <a:rPr lang="en-US" altLang="ja-JP" sz="2400" dirty="0"/>
              <a:t>, </a:t>
            </a:r>
            <a:r>
              <a:rPr lang="ja-JP" altLang="en-US" sz="2400" b="1" dirty="0">
                <a:solidFill>
                  <a:srgbClr val="FF0000"/>
                </a:solidFill>
              </a:rPr>
              <a:t>赤</a:t>
            </a:r>
            <a:r>
              <a:rPr lang="ja-JP" altLang="en-US" sz="2400" dirty="0"/>
              <a:t>：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time domain</a:t>
            </a:r>
            <a:r>
              <a:rPr lang="en-US" altLang="ja-JP" sz="2400" dirty="0"/>
              <a:t>, </a:t>
            </a:r>
            <a:r>
              <a:rPr lang="ja-JP" altLang="en-US" sz="2400" b="1" dirty="0">
                <a:solidFill>
                  <a:srgbClr val="00B050"/>
                </a:solidFill>
              </a:rPr>
              <a:t>緑</a:t>
            </a:r>
            <a:r>
              <a:rPr lang="ja-JP" altLang="en-US" sz="2400" dirty="0"/>
              <a:t>：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the other </a:t>
            </a:r>
            <a:endParaRPr kumimoji="1"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矢印: 下 47">
            <a:extLst>
              <a:ext uri="{FF2B5EF4-FFF2-40B4-BE49-F238E27FC236}">
                <a16:creationId xmlns:a16="http://schemas.microsoft.com/office/drawing/2014/main" id="{FA81EFBB-F278-4A47-ADD0-7897C03A0DFF}"/>
              </a:ext>
            </a:extLst>
          </p:cNvPr>
          <p:cNvSpPr/>
          <p:nvPr/>
        </p:nvSpPr>
        <p:spPr>
          <a:xfrm rot="1806332">
            <a:off x="5336628" y="3518151"/>
            <a:ext cx="417421" cy="527682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2BF9D33-CC20-466E-9F55-AD31AFE1956F}"/>
              </a:ext>
            </a:extLst>
          </p:cNvPr>
          <p:cNvSpPr txBox="1"/>
          <p:nvPr/>
        </p:nvSpPr>
        <p:spPr>
          <a:xfrm>
            <a:off x="6315182" y="4076215"/>
            <a:ext cx="286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pectral decomposition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矢印: 下 49">
            <a:extLst>
              <a:ext uri="{FF2B5EF4-FFF2-40B4-BE49-F238E27FC236}">
                <a16:creationId xmlns:a16="http://schemas.microsoft.com/office/drawing/2014/main" id="{D9369FC1-B017-4A94-8427-F3F54FC4EF01}"/>
              </a:ext>
            </a:extLst>
          </p:cNvPr>
          <p:cNvSpPr/>
          <p:nvPr/>
        </p:nvSpPr>
        <p:spPr>
          <a:xfrm rot="1974635">
            <a:off x="7717701" y="3510768"/>
            <a:ext cx="389738" cy="56531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E148772-59E2-4E9E-BB40-2ACB26A23830}"/>
              </a:ext>
            </a:extLst>
          </p:cNvPr>
          <p:cNvSpPr txBox="1"/>
          <p:nvPr/>
        </p:nvSpPr>
        <p:spPr>
          <a:xfrm>
            <a:off x="3554583" y="4452683"/>
            <a:ext cx="543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heavy" dirty="0">
                <a:uFill>
                  <a:solidFill>
                    <a:srgbClr val="0070C0"/>
                  </a:solidFill>
                </a:uFill>
              </a:rPr>
              <a:t>⇒</a:t>
            </a:r>
            <a:r>
              <a:rPr lang="en-US" altLang="ja-JP" u="heavy" dirty="0">
                <a:uFill>
                  <a:solidFill>
                    <a:srgbClr val="0070C0"/>
                  </a:solidFill>
                </a:uFill>
              </a:rPr>
              <a:t> </a:t>
            </a:r>
            <a:r>
              <a:rPr lang="en-US" altLang="ja-JP" u="heavy" dirty="0">
                <a:uFill>
                  <a:solidFill>
                    <a:srgbClr val="0070C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ja-JP" altLang="en-US" u="heavy" dirty="0">
                <a:uFill>
                  <a:solidFill>
                    <a:srgbClr val="0070C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u="heavy" dirty="0">
                <a:uFill>
                  <a:solidFill>
                    <a:srgbClr val="0070C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ja-JP" altLang="en-US" u="heavy" dirty="0">
                <a:uFill>
                  <a:solidFill>
                    <a:srgbClr val="0070C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u="heavy" dirty="0">
                <a:uFill>
                  <a:solidFill>
                    <a:srgbClr val="0070C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exponential(or</a:t>
            </a:r>
            <a:r>
              <a:rPr lang="ja-JP" altLang="en-US" u="heavy" dirty="0">
                <a:uFill>
                  <a:solidFill>
                    <a:srgbClr val="0070C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u="heavy" dirty="0">
                <a:uFill>
                  <a:solidFill>
                    <a:srgbClr val="0070C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exponential polynomial)</a:t>
            </a:r>
            <a:endParaRPr kumimoji="1" lang="ja-JP" altLang="en-US" u="heavy" dirty="0">
              <a:uFill>
                <a:solidFill>
                  <a:srgbClr val="0070C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矢印: 下 51">
            <a:extLst>
              <a:ext uri="{FF2B5EF4-FFF2-40B4-BE49-F238E27FC236}">
                <a16:creationId xmlns:a16="http://schemas.microsoft.com/office/drawing/2014/main" id="{BC76CF43-BD87-4C5E-A6D7-E32A1F036528}"/>
              </a:ext>
            </a:extLst>
          </p:cNvPr>
          <p:cNvSpPr/>
          <p:nvPr/>
        </p:nvSpPr>
        <p:spPr>
          <a:xfrm>
            <a:off x="1445795" y="3525129"/>
            <a:ext cx="411480" cy="43279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B98A6187-7A74-4793-8F03-9A121A1FA57F}"/>
              </a:ext>
            </a:extLst>
          </p:cNvPr>
          <p:cNvSpPr/>
          <p:nvPr/>
        </p:nvSpPr>
        <p:spPr>
          <a:xfrm>
            <a:off x="10129218" y="3525129"/>
            <a:ext cx="411480" cy="43279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A39ACF3-ED89-4A14-8BF6-36619C035AB6}"/>
              </a:ext>
            </a:extLst>
          </p:cNvPr>
          <p:cNvSpPr txBox="1"/>
          <p:nvPr/>
        </p:nvSpPr>
        <p:spPr>
          <a:xfrm>
            <a:off x="494818" y="4076215"/>
            <a:ext cx="241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asis set expansion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B1804FA-EFD1-4481-846B-E5579A156617}"/>
              </a:ext>
            </a:extLst>
          </p:cNvPr>
          <p:cNvSpPr txBox="1"/>
          <p:nvPr/>
        </p:nvSpPr>
        <p:spPr>
          <a:xfrm>
            <a:off x="9082281" y="4083351"/>
            <a:ext cx="315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Chebyshev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decomposition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7DB89BE-024B-476E-9EB5-43DE4B72F49C}"/>
              </a:ext>
            </a:extLst>
          </p:cNvPr>
          <p:cNvSpPr txBox="1"/>
          <p:nvPr/>
        </p:nvSpPr>
        <p:spPr>
          <a:xfrm>
            <a:off x="9207711" y="4452683"/>
            <a:ext cx="29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heavy" dirty="0">
                <a:uFill>
                  <a:solidFill>
                    <a:srgbClr val="00B050"/>
                  </a:solidFill>
                </a:uFill>
              </a:rPr>
              <a:t>⇒</a:t>
            </a:r>
            <a:r>
              <a:rPr lang="en-US" altLang="ja-JP" u="heavy" dirty="0">
                <a:uFill>
                  <a:solidFill>
                    <a:srgbClr val="00B050"/>
                  </a:solidFill>
                </a:uFill>
              </a:rPr>
              <a:t> </a:t>
            </a:r>
            <a:r>
              <a:rPr lang="en-US" altLang="ja-JP" u="heavy" dirty="0">
                <a:uFill>
                  <a:solidFill>
                    <a:srgbClr val="00B05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sum of Bessel function</a:t>
            </a:r>
            <a:endParaRPr kumimoji="1" lang="ja-JP" altLang="en-US" u="heavy" dirty="0">
              <a:uFill>
                <a:solidFill>
                  <a:srgbClr val="00B05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BFFBA5B-ED0F-4B67-9C76-D98B14B9F3BE}"/>
              </a:ext>
            </a:extLst>
          </p:cNvPr>
          <p:cNvSpPr txBox="1"/>
          <p:nvPr/>
        </p:nvSpPr>
        <p:spPr>
          <a:xfrm>
            <a:off x="494819" y="4452683"/>
            <a:ext cx="29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heavy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complete or incomplete</a:t>
            </a:r>
            <a:br>
              <a:rPr lang="en-US" altLang="ja-JP" u="heavy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u="heavy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basis set</a:t>
            </a:r>
          </a:p>
        </p:txBody>
      </p:sp>
    </p:spTree>
    <p:extLst>
      <p:ext uri="{BB962C8B-B14F-4D97-AF65-F5344CB8AC3E}">
        <p14:creationId xmlns:p14="http://schemas.microsoft.com/office/powerpoint/2010/main" val="271775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3DB44-5EF2-4951-9482-454893A4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000" dirty="0">
                <a:latin typeface="Arial" panose="020B0604020202020204" pitchFamily="34" charset="0"/>
                <a:cs typeface="Arial" panose="020B0604020202020204" pitchFamily="34" charset="0"/>
              </a:rPr>
              <a:t>Decomposition</a:t>
            </a:r>
            <a:r>
              <a:rPr lang="ja-JP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000" dirty="0">
                <a:latin typeface="Arial" panose="020B0604020202020204" pitchFamily="34" charset="0"/>
                <a:cs typeface="Arial" panose="020B0604020202020204" pitchFamily="34" charset="0"/>
              </a:rPr>
              <a:t>schemes for</a:t>
            </a:r>
            <a:r>
              <a:rPr lang="ja-JP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000" dirty="0">
                <a:latin typeface="Arial" panose="020B0604020202020204" pitchFamily="34" charset="0"/>
                <a:cs typeface="Arial" panose="020B0604020202020204" pitchFamily="34" charset="0"/>
              </a:rPr>
              <a:t>bath correlation function</a:t>
            </a:r>
            <a:br>
              <a:rPr lang="en-US" altLang="ja-JP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3000" dirty="0">
                <a:latin typeface="Arial" panose="020B0604020202020204" pitchFamily="34" charset="0"/>
                <a:cs typeface="Arial" panose="020B0604020202020204" pitchFamily="34" charset="0"/>
              </a:rPr>
              <a:t>(frequency domain)</a:t>
            </a:r>
            <a:endParaRPr kumimoji="1" lang="ja-JP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06B9C3-B70A-4862-8BCE-84308210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B3A6F75-92E7-49D4-8842-2FCE94D84D43}"/>
              </a:ext>
            </a:extLst>
          </p:cNvPr>
          <p:cNvSpPr txBox="1"/>
          <p:nvPr/>
        </p:nvSpPr>
        <p:spPr>
          <a:xfrm>
            <a:off x="763767" y="1981682"/>
            <a:ext cx="5441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Matsubara(Tanimura1990)</a:t>
            </a:r>
          </a:p>
          <a:p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Pade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(Hu2010)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1E981B7-9988-4AD4-A44A-36A5A1A609F3}"/>
                  </a:ext>
                </a:extLst>
              </p:cNvPr>
              <p:cNvSpPr txBox="1"/>
              <p:nvPr/>
            </p:nvSpPr>
            <p:spPr>
              <a:xfrm>
                <a:off x="530681" y="1140986"/>
                <a:ext cx="1116874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i) Spectral</a:t>
                </a:r>
                <a:r>
                  <a:rPr lang="ja-JP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decomposition</a:t>
                </a:r>
                <a:r>
                  <a:rPr lang="ja-JP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ja-JP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distribution</a:t>
                </a:r>
                <a:r>
                  <a:rPr lang="ja-JP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dirty="0"/>
                  <a:t> </a:t>
                </a:r>
                <a:br>
                  <a:rPr lang="en-US" altLang="ja-JP" sz="2000" dirty="0"/>
                </a:br>
                <a:r>
                  <a:rPr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(mainly applied to Ohmic baths)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1E981B7-9988-4AD4-A44A-36A5A1A60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1" y="1140986"/>
                <a:ext cx="11168743" cy="769441"/>
              </a:xfrm>
              <a:prstGeom prst="rect">
                <a:avLst/>
              </a:prstGeom>
              <a:blipFill>
                <a:blip r:embed="rId2"/>
                <a:stretch>
                  <a:fillRect l="-819" t="-5556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633F710-4394-409B-B9B3-A69CF6504EF3}"/>
              </a:ext>
            </a:extLst>
          </p:cNvPr>
          <p:cNvSpPr txBox="1"/>
          <p:nvPr/>
        </p:nvSpPr>
        <p:spPr>
          <a:xfrm>
            <a:off x="5206874" y="1912847"/>
            <a:ext cx="4161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Fano(Cui2019) </a:t>
            </a:r>
            <a:b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(extremely low temperature case)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B5C9F55-E403-4DBB-BAE4-CDB06BBB1E75}"/>
                  </a:ext>
                </a:extLst>
              </p:cNvPr>
              <p:cNvSpPr txBox="1"/>
              <p:nvPr/>
            </p:nvSpPr>
            <p:spPr>
              <a:xfrm>
                <a:off x="530680" y="4414172"/>
                <a:ext cx="68741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ii) Parameterization of SDFs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(Meier1999)</a:t>
                </a:r>
                <a:endParaRPr kumimoji="1" lang="ja-JP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B5C9F55-E403-4DBB-BAE4-CDB06BBB1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0" y="4414172"/>
                <a:ext cx="6874167" cy="461665"/>
              </a:xfrm>
              <a:prstGeom prst="rect">
                <a:avLst/>
              </a:prstGeom>
              <a:blipFill>
                <a:blip r:embed="rId3"/>
                <a:stretch>
                  <a:fillRect l="-1330" t="-9211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9C242847-BF21-4164-B665-5E0B23FAEB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11" y="2760823"/>
            <a:ext cx="2675863" cy="852842"/>
          </a:xfrm>
          <a:prstGeom prst="rect">
            <a:avLst/>
          </a:prstGeom>
        </p:spPr>
      </p:pic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5C84DC24-09A5-4678-8DBA-95B32E536D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812" y="2689568"/>
            <a:ext cx="3277253" cy="92154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6B1F95-A504-46D4-879B-7DC21A72C00C}"/>
              </a:ext>
            </a:extLst>
          </p:cNvPr>
          <p:cNvSpPr txBox="1"/>
          <p:nvPr/>
        </p:nvSpPr>
        <p:spPr>
          <a:xfrm>
            <a:off x="770964" y="4879068"/>
            <a:ext cx="3128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fit SDFs to the function  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2C79B59-E538-4850-B8A4-73B3F2EFEC08}"/>
              </a:ext>
            </a:extLst>
          </p:cNvPr>
          <p:cNvSpPr txBox="1"/>
          <p:nvPr/>
        </p:nvSpPr>
        <p:spPr>
          <a:xfrm>
            <a:off x="770964" y="6352718"/>
            <a:ext cx="6033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Disadvantage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unsuitable for sub-Ohmic SDFs 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図 27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2B793678-528D-402B-9F7F-A99977CFD1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847" y="5452212"/>
            <a:ext cx="2675863" cy="852842"/>
          </a:xfrm>
          <a:prstGeom prst="rect">
            <a:avLst/>
          </a:prstGeom>
        </p:spPr>
      </p:pic>
      <p:pic>
        <p:nvPicPr>
          <p:cNvPr id="15" name="図 14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609DC1E4-2FA9-45D7-9336-E55622649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38" y="5326905"/>
            <a:ext cx="5729697" cy="774800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5656860-07F8-4401-B89F-8D8A8C6D5B9E}"/>
              </a:ext>
            </a:extLst>
          </p:cNvPr>
          <p:cNvSpPr txBox="1"/>
          <p:nvPr/>
        </p:nvSpPr>
        <p:spPr>
          <a:xfrm>
            <a:off x="763767" y="3611110"/>
            <a:ext cx="544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⇒ </a:t>
            </a:r>
            <a:r>
              <a:rPr lang="en-US" altLang="ja-JP" sz="2000" u="sng" dirty="0">
                <a:latin typeface="Arial" panose="020B0604020202020204" pitchFamily="34" charset="0"/>
                <a:cs typeface="Arial" panose="020B0604020202020204" pitchFamily="34" charset="0"/>
              </a:rPr>
              <a:t>original HEOM(Ishizaki2005)</a:t>
            </a:r>
            <a:endParaRPr kumimoji="1" lang="ja-JP" alt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AF54CFC-E7FC-48AF-B071-16705C7BE957}"/>
              </a:ext>
            </a:extLst>
          </p:cNvPr>
          <p:cNvSpPr txBox="1"/>
          <p:nvPr/>
        </p:nvSpPr>
        <p:spPr>
          <a:xfrm>
            <a:off x="5206874" y="3616123"/>
            <a:ext cx="5783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⇒ </a:t>
            </a:r>
            <a:r>
              <a:rPr lang="en-US" altLang="ja-JP" sz="2000" u="sng" dirty="0">
                <a:latin typeface="Arial" panose="020B0604020202020204" pitchFamily="34" charset="0"/>
                <a:cs typeface="Arial" panose="020B0604020202020204" pitchFamily="34" charset="0"/>
              </a:rPr>
              <a:t>original HEOM</a:t>
            </a:r>
            <a:r>
              <a:rPr lang="ja-JP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u="sng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ja-JP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u="sng" dirty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ja-JP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u="sng" dirty="0">
                <a:latin typeface="Arial" panose="020B0604020202020204" pitchFamily="34" charset="0"/>
                <a:cs typeface="Arial" panose="020B0604020202020204" pitchFamily="34" charset="0"/>
              </a:rPr>
              <a:t>term(Zhang2020)</a:t>
            </a:r>
          </a:p>
          <a:p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　  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altLang="ja-JP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gHEOM</a:t>
            </a:r>
            <a:r>
              <a:rPr lang="en-US" altLang="ja-JP" sz="2000" u="sng" dirty="0">
                <a:latin typeface="Arial" panose="020B0604020202020204" pitchFamily="34" charset="0"/>
                <a:cs typeface="Arial" panose="020B0604020202020204" pitchFamily="34" charset="0"/>
              </a:rPr>
              <a:t>(Ikeda2020)</a:t>
            </a:r>
            <a:endParaRPr kumimoji="1" lang="ja-JP" alt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643CD0E-8CC4-4C3F-9DD3-496FF76541E9}"/>
              </a:ext>
            </a:extLst>
          </p:cNvPr>
          <p:cNvSpPr txBox="1"/>
          <p:nvPr/>
        </p:nvSpPr>
        <p:spPr>
          <a:xfrm>
            <a:off x="7287496" y="6315890"/>
            <a:ext cx="4078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⇒ </a:t>
            </a:r>
            <a:r>
              <a:rPr lang="en-US" altLang="ja-JP" sz="2000" u="sng" dirty="0">
                <a:latin typeface="Arial" panose="020B0604020202020204" pitchFamily="34" charset="0"/>
                <a:cs typeface="Arial" panose="020B0604020202020204" pitchFamily="34" charset="0"/>
              </a:rPr>
              <a:t>original HEOM(Ishizaki2005)</a:t>
            </a:r>
            <a:endParaRPr kumimoji="1" lang="ja-JP" alt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4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3DB44-5EF2-4951-9482-454893A4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Decomposition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schemes for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bath correlation function</a:t>
            </a:r>
            <a:b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(time domain)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06B9C3-B70A-4862-8BCE-84308210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33899BD-BD8B-4A90-9DAF-E405A28EB3C9}"/>
              </a:ext>
            </a:extLst>
          </p:cNvPr>
          <p:cNvSpPr txBox="1"/>
          <p:nvPr/>
        </p:nvSpPr>
        <p:spPr>
          <a:xfrm>
            <a:off x="703749" y="3429000"/>
            <a:ext cx="638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⇒ </a:t>
            </a:r>
            <a:r>
              <a:rPr lang="en-US" altLang="ja-JP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eHEOM</a:t>
            </a:r>
            <a:r>
              <a:rPr lang="en-US" altLang="ja-JP" sz="2400" u="sng" dirty="0">
                <a:latin typeface="Arial" panose="020B0604020202020204" pitchFamily="34" charset="0"/>
                <a:cs typeface="Arial" panose="020B0604020202020204" pitchFamily="34" charset="0"/>
              </a:rPr>
              <a:t>(Tang2015), </a:t>
            </a:r>
            <a:r>
              <a:rPr lang="en-US" altLang="ja-JP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gHEOM</a:t>
            </a:r>
            <a:r>
              <a:rPr lang="en-US" altLang="ja-JP" sz="2400" u="sng" dirty="0">
                <a:latin typeface="Arial" panose="020B0604020202020204" pitchFamily="34" charset="0"/>
                <a:cs typeface="Arial" panose="020B0604020202020204" pitchFamily="34" charset="0"/>
              </a:rPr>
              <a:t>(Ikeda2020)</a:t>
            </a:r>
            <a:endParaRPr kumimoji="1" lang="ja-JP" alt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05CC9F6-7F47-45A8-8981-9D578C12D4FB}"/>
                  </a:ext>
                </a:extLst>
              </p:cNvPr>
              <p:cNvSpPr txBox="1"/>
              <p:nvPr/>
            </p:nvSpPr>
            <p:spPr>
              <a:xfrm>
                <a:off x="530681" y="1427425"/>
                <a:ext cx="8281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Fit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basis functions </a:t>
                </a:r>
                <a14:m>
                  <m:oMath xmlns:m="http://schemas.openxmlformats.org/officeDocument/2006/math"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(complete or incomplete)</a:t>
                </a:r>
                <a:endParaRPr kumimoji="1" lang="ja-JP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05CC9F6-7F47-45A8-8981-9D578C12D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1" y="1427425"/>
                <a:ext cx="8281625" cy="461665"/>
              </a:xfrm>
              <a:prstGeom prst="rect">
                <a:avLst/>
              </a:prstGeom>
              <a:blipFill>
                <a:blip r:embed="rId2"/>
                <a:stretch>
                  <a:fillRect l="-1104" t="-9211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9982B0A4-8617-47B9-9064-4750BF621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0" y="2287585"/>
            <a:ext cx="6389086" cy="926937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A362E30-B055-4868-B367-0B757598D26E}"/>
              </a:ext>
            </a:extLst>
          </p:cNvPr>
          <p:cNvSpPr txBox="1"/>
          <p:nvPr/>
        </p:nvSpPr>
        <p:spPr>
          <a:xfrm>
            <a:off x="7924800" y="2531986"/>
            <a:ext cx="4267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>
                <a:latin typeface="Arial" panose="020B0604020202020204" pitchFamily="34" charset="0"/>
                <a:cs typeface="Arial" panose="020B0604020202020204" pitchFamily="34" charset="0"/>
              </a:rPr>
              <a:t>Complete basis set</a:t>
            </a:r>
          </a:p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harmonic oscillator wave functions</a:t>
            </a:r>
          </a:p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discrete Fourier series  e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tc.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u="sng" dirty="0">
                <a:latin typeface="Arial" panose="020B0604020202020204" pitchFamily="34" charset="0"/>
                <a:cs typeface="Arial" panose="020B0604020202020204" pitchFamily="34" charset="0"/>
              </a:rPr>
              <a:t>Incomplete basis set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 set of oscillatory and non-oscillatory  exponentially decaying functions  etc.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矢印: 折線 19">
            <a:extLst>
              <a:ext uri="{FF2B5EF4-FFF2-40B4-BE49-F238E27FC236}">
                <a16:creationId xmlns:a16="http://schemas.microsoft.com/office/drawing/2014/main" id="{702CCB71-CCE8-4629-98AF-7E3395BD6654}"/>
              </a:ext>
            </a:extLst>
          </p:cNvPr>
          <p:cNvSpPr/>
          <p:nvPr/>
        </p:nvSpPr>
        <p:spPr>
          <a:xfrm rot="5400000">
            <a:off x="8756424" y="1409554"/>
            <a:ext cx="891692" cy="1013013"/>
          </a:xfrm>
          <a:prstGeom prst="bentArrow">
            <a:avLst>
              <a:gd name="adj1" fmla="val 25000"/>
              <a:gd name="adj2" fmla="val 25000"/>
              <a:gd name="adj3" fmla="val 37111"/>
              <a:gd name="adj4" fmla="val 4375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1772E90D-F7B2-4AE1-998F-B71A25555C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15" y="5454015"/>
            <a:ext cx="3599309" cy="356264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06518E0-F370-4256-8C8A-E17479C2DE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15" y="4978807"/>
            <a:ext cx="3607838" cy="356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F6001EB-D46A-4053-827C-C69F96636D6A}"/>
                  </a:ext>
                </a:extLst>
              </p:cNvPr>
              <p:cNvSpPr txBox="1"/>
              <p:nvPr/>
            </p:nvSpPr>
            <p:spPr>
              <a:xfrm>
                <a:off x="7971432" y="4456391"/>
                <a:ext cx="19991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satisfies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F6001EB-D46A-4053-827C-C69F96636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432" y="4456391"/>
                <a:ext cx="1999129" cy="400110"/>
              </a:xfrm>
              <a:prstGeom prst="rect">
                <a:avLst/>
              </a:prstGeom>
              <a:blipFill>
                <a:blip r:embed="rId6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A5326C9-F8D8-48CF-9B8E-A7594C6BB369}"/>
              </a:ext>
            </a:extLst>
          </p:cNvPr>
          <p:cNvSpPr txBox="1"/>
          <p:nvPr/>
        </p:nvSpPr>
        <p:spPr>
          <a:xfrm>
            <a:off x="932738" y="4470975"/>
            <a:ext cx="3082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Advantage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Arbitrary SDFs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Arbitrary temperature</a:t>
            </a:r>
          </a:p>
        </p:txBody>
      </p:sp>
    </p:spTree>
    <p:extLst>
      <p:ext uri="{BB962C8B-B14F-4D97-AF65-F5344CB8AC3E}">
        <p14:creationId xmlns:p14="http://schemas.microsoft.com/office/powerpoint/2010/main" val="246305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3DB44-5EF2-4951-9482-454893A4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Decomposition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schemes for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bath correlation function</a:t>
            </a:r>
            <a:b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(Chebyshev decomposition)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06B9C3-B70A-4862-8BCE-84308210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E70CB44-78A7-4653-8D31-F62F06824CD5}"/>
                  </a:ext>
                </a:extLst>
              </p:cNvPr>
              <p:cNvSpPr txBox="1"/>
              <p:nvPr/>
            </p:nvSpPr>
            <p:spPr>
              <a:xfrm>
                <a:off x="530680" y="1442942"/>
                <a:ext cx="115089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Chebyshev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+ Bessel functions of the first kind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𝐽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(Tian2012)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E70CB44-78A7-4653-8D31-F62F06824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0" y="1442942"/>
                <a:ext cx="11508920" cy="461665"/>
              </a:xfrm>
              <a:prstGeom prst="rect">
                <a:avLst/>
              </a:prstGeom>
              <a:blipFill>
                <a:blip r:embed="rId2"/>
                <a:stretch>
                  <a:fillRect l="-794" t="-9333" b="-3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F99F6B0-D25D-4624-9950-9FBFEDB30FE8}"/>
              </a:ext>
            </a:extLst>
          </p:cNvPr>
          <p:cNvSpPr txBox="1"/>
          <p:nvPr/>
        </p:nvSpPr>
        <p:spPr>
          <a:xfrm>
            <a:off x="530679" y="3464298"/>
            <a:ext cx="7046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⇒ </a:t>
            </a:r>
            <a:r>
              <a:rPr lang="en-US" altLang="ja-JP" sz="2400" u="sng" dirty="0">
                <a:latin typeface="Arial" panose="020B0604020202020204" pitchFamily="34" charset="0"/>
                <a:cs typeface="Arial" panose="020B0604020202020204" pitchFamily="34" charset="0"/>
              </a:rPr>
              <a:t>C-HEOM(Rahman2019), </a:t>
            </a:r>
            <a:r>
              <a:rPr lang="en-US" altLang="ja-JP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gHEOM</a:t>
            </a:r>
            <a:r>
              <a:rPr lang="en-US" altLang="ja-JP" sz="2400" u="sng" dirty="0">
                <a:latin typeface="Arial" panose="020B0604020202020204" pitchFamily="34" charset="0"/>
                <a:cs typeface="Arial" panose="020B0604020202020204" pitchFamily="34" charset="0"/>
              </a:rPr>
              <a:t>(Ikeda2020)</a:t>
            </a:r>
            <a:endParaRPr kumimoji="1" lang="ja-JP" alt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BC04AA3-E4B8-4202-B0A2-D71CE8E54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67" y="2180809"/>
            <a:ext cx="7118483" cy="100728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014B05-F0CA-4436-9B1B-F085A1DB45DD}"/>
              </a:ext>
            </a:extLst>
          </p:cNvPr>
          <p:cNvSpPr txBox="1"/>
          <p:nvPr/>
        </p:nvSpPr>
        <p:spPr>
          <a:xfrm>
            <a:off x="828653" y="4164057"/>
            <a:ext cx="2714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latin typeface="Arial" panose="020B0604020202020204" pitchFamily="34" charset="0"/>
                <a:cs typeface="Arial" panose="020B0604020202020204" pitchFamily="34" charset="0"/>
              </a:rPr>
              <a:t>Advantage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Arbitrary SDFs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Arbitrary temperature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3763B38-B9BE-41F2-95CF-152818F107F5}"/>
              </a:ext>
            </a:extLst>
          </p:cNvPr>
          <p:cNvSpPr txBox="1"/>
          <p:nvPr/>
        </p:nvSpPr>
        <p:spPr>
          <a:xfrm>
            <a:off x="828653" y="5300188"/>
            <a:ext cx="6676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latin typeface="Arial" panose="020B0604020202020204" pitchFamily="34" charset="0"/>
                <a:cs typeface="Arial" panose="020B0604020202020204" pitchFamily="34" charset="0"/>
              </a:rPr>
              <a:t>Disadvantage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Bad convergence in strong coupling regime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Unsuitable for overdamped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Depend linearly on the simulation time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ACD45FC-84E1-48D3-AAD0-1F7A861AF8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783" y="6069087"/>
            <a:ext cx="3877164" cy="43143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3CF5A-26E7-4F85-ABA7-6DA5B05D50C3}"/>
              </a:ext>
            </a:extLst>
          </p:cNvPr>
          <p:cNvSpPr txBox="1"/>
          <p:nvPr/>
        </p:nvSpPr>
        <p:spPr>
          <a:xfrm>
            <a:off x="6447763" y="5566780"/>
            <a:ext cx="41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An estimate of the number of terms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98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CF851-733A-4734-8F06-684CA935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500" dirty="0">
                <a:latin typeface="Arial" panose="020B0604020202020204" pitchFamily="34" charset="0"/>
                <a:cs typeface="Arial" panose="020B0604020202020204" pitchFamily="34" charset="0"/>
              </a:rPr>
              <a:t>Alternative decomposition scheme: </a:t>
            </a:r>
            <a:r>
              <a:rPr lang="en-US" altLang="ja-JP" sz="3500" dirty="0">
                <a:latin typeface="+mj-lt"/>
              </a:rPr>
              <a:t>Prony’s</a:t>
            </a:r>
            <a:r>
              <a:rPr lang="ja-JP" altLang="en-US" sz="3500" dirty="0">
                <a:latin typeface="+mj-lt"/>
              </a:rPr>
              <a:t> </a:t>
            </a:r>
            <a:r>
              <a:rPr lang="en-US" altLang="ja-JP" sz="3500" dirty="0">
                <a:latin typeface="+mj-lt"/>
              </a:rPr>
              <a:t>method</a:t>
            </a:r>
            <a:endParaRPr kumimoji="1" lang="ja-JP" altLang="en-US" sz="3500" dirty="0">
              <a:latin typeface="+mj-lt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75A208-180B-4D68-82F7-2164AC48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C951969C-B12B-437B-8FBE-B21007D8F0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12" y="2248549"/>
            <a:ext cx="3751941" cy="11425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5A13911-F6C3-4AAD-9BC0-5E1813DE0182}"/>
                  </a:ext>
                </a:extLst>
              </p:cNvPr>
              <p:cNvSpPr txBox="1"/>
              <p:nvPr/>
            </p:nvSpPr>
            <p:spPr>
              <a:xfrm>
                <a:off x="717176" y="1298902"/>
                <a:ext cx="10040471" cy="867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altLang="ja-JP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游ゴシック" panose="020B0400000000000000" pitchFamily="50" charset="-128"/>
                    <a:cs typeface="Arial" panose="020B0604020202020204" pitchFamily="34" charset="0"/>
                  </a:rPr>
                  <a:t>A</a:t>
                </a:r>
                <a:r>
                  <a:rPr kumimoji="1" lang="en-US" altLang="ja-JP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游ゴシック" panose="020B0400000000000000" pitchFamily="50" charset="-128"/>
                    <a:cs typeface="Arial" panose="020B0604020202020204" pitchFamily="34" charset="0"/>
                  </a:rPr>
                  <a:t>pproximate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游ゴシック" panose="020B0400000000000000" pitchFamily="50" charset="-128"/>
                    <a:cs typeface="Arial" panose="020B0604020202020204" pitchFamily="34" charset="0"/>
                  </a:rPr>
                  <a:t> complex-valued function </a:t>
                </a:r>
                <a14:m>
                  <m:oMath xmlns:m="http://schemas.openxmlformats.org/officeDocument/2006/math"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游ゴシック" panose="020B0400000000000000" pitchFamily="50" charset="-128"/>
                    <a:cs typeface="Arial" panose="020B0604020202020204" pitchFamily="34" charset="0"/>
                  </a:rPr>
                  <a:t> by a sum of exponentials valid for all </a:t>
                </a:r>
                <a14:m>
                  <m:oMath xmlns:m="http://schemas.openxmlformats.org/officeDocument/2006/math"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5A13911-F6C3-4AAD-9BC0-5E1813DE0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76" y="1298902"/>
                <a:ext cx="10040471" cy="867930"/>
              </a:xfrm>
              <a:prstGeom prst="rect">
                <a:avLst/>
              </a:prstGeom>
              <a:blipFill>
                <a:blip r:embed="rId3"/>
                <a:stretch>
                  <a:fillRect l="-1275" t="-11972" b="-190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456E95-D653-4BE9-B7E2-536ACB083590}"/>
              </a:ext>
            </a:extLst>
          </p:cNvPr>
          <p:cNvSpPr txBox="1"/>
          <p:nvPr/>
        </p:nvSpPr>
        <p:spPr>
          <a:xfrm>
            <a:off x="932329" y="4312603"/>
            <a:ext cx="599525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u="sng" dirty="0">
                <a:ea typeface="+mj-ea"/>
              </a:rPr>
              <a:t>Advantage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>
                <a:ea typeface="+mj-ea"/>
              </a:rPr>
              <a:t>Arbitra</a:t>
            </a:r>
            <a:r>
              <a:rPr lang="en-US" altLang="ja-JP" sz="2400" dirty="0">
                <a:ea typeface="+mj-ea"/>
              </a:rPr>
              <a:t>ry SDFs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ea typeface="+mj-ea"/>
              </a:rPr>
              <a:t>Arbitrary 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>
                <a:ea typeface="+mj-ea"/>
              </a:rPr>
              <a:t>Lead to an original form HEOM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ea typeface="+mj-ea"/>
              </a:rPr>
              <a:t>Systematic approximation procedure</a:t>
            </a:r>
            <a:endParaRPr kumimoji="1" lang="en-US" altLang="ja-JP" sz="2400" dirty="0"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b="1" u="sng" dirty="0"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b="1" u="sng" dirty="0"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262BB4E-AABF-40C2-AC6F-3460AA134170}"/>
                  </a:ext>
                </a:extLst>
              </p:cNvPr>
              <p:cNvSpPr txBox="1"/>
              <p:nvPr/>
            </p:nvSpPr>
            <p:spPr>
              <a:xfrm>
                <a:off x="5599355" y="2558235"/>
                <a:ext cx="2196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ℂ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262BB4E-AABF-40C2-AC6F-3460AA134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355" y="2558235"/>
                <a:ext cx="219635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12918B-9E97-41E5-8636-2014021CA84D}"/>
              </a:ext>
            </a:extLst>
          </p:cNvPr>
          <p:cNvSpPr txBox="1"/>
          <p:nvPr/>
        </p:nvSpPr>
        <p:spPr>
          <a:xfrm>
            <a:off x="6115052" y="4503644"/>
            <a:ext cx="543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decomposition</a:t>
            </a:r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5C89E51-2F0C-453C-9E6D-8C3B81CF20FF}"/>
              </a:ext>
            </a:extLst>
          </p:cNvPr>
          <p:cNvSpPr txBox="1"/>
          <p:nvPr/>
        </p:nvSpPr>
        <p:spPr>
          <a:xfrm>
            <a:off x="717176" y="3659170"/>
            <a:ext cx="599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⇒ </a:t>
            </a:r>
            <a:r>
              <a:rPr lang="en-US" altLang="ja-JP" sz="2400" u="sng" dirty="0"/>
              <a:t>apply to a bath correlation function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30832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CF851-733A-4734-8F06-684CA935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latin typeface="+mj-lt"/>
              </a:rPr>
              <a:t>Brief description of the procedure</a:t>
            </a:r>
            <a:endParaRPr kumimoji="1" lang="ja-JP" altLang="en-US" sz="3600" dirty="0">
              <a:latin typeface="+mj-lt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75A208-180B-4D68-82F7-2164AC48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C1F7F2-11DC-473E-876E-A762F342946E}"/>
              </a:ext>
            </a:extLst>
          </p:cNvPr>
          <p:cNvSpPr txBox="1"/>
          <p:nvPr/>
        </p:nvSpPr>
        <p:spPr>
          <a:xfrm>
            <a:off x="8471646" y="392668"/>
            <a:ext cx="365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G. </a:t>
            </a:r>
            <a:r>
              <a:rPr lang="en-US" altLang="ja-JP" sz="1400" b="0" i="0" u="none" strike="noStrike" baseline="0" dirty="0" err="1">
                <a:latin typeface="Times New Roman" panose="02020603050405020304" pitchFamily="18" charset="0"/>
              </a:rPr>
              <a:t>Beylkin</a:t>
            </a:r>
            <a:r>
              <a:rPr lang="en-US" altLang="ja-JP" sz="1400" dirty="0">
                <a:latin typeface="Times New Roman" panose="02020603050405020304" pitchFamily="18" charset="0"/>
              </a:rPr>
              <a:t> and </a:t>
            </a:r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L. </a:t>
            </a:r>
            <a:r>
              <a:rPr lang="en-US" altLang="ja-JP" sz="1400" b="0" i="0" u="none" strike="noStrike" baseline="0" dirty="0" err="1">
                <a:latin typeface="Times New Roman" panose="02020603050405020304" pitchFamily="18" charset="0"/>
              </a:rPr>
              <a:t>Monzón</a:t>
            </a:r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, </a:t>
            </a:r>
            <a:br>
              <a:rPr lang="en-US" altLang="ja-JP" sz="1400" b="0" i="0" u="none" strike="noStrike" baseline="0" dirty="0">
                <a:latin typeface="Times New Roman" panose="02020603050405020304" pitchFamily="18" charset="0"/>
              </a:rPr>
            </a:br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Appl. </a:t>
            </a:r>
            <a:r>
              <a:rPr lang="en-US" altLang="ja-JP" sz="1400" b="0" i="0" u="none" strike="noStrike" baseline="0" dirty="0" err="1">
                <a:latin typeface="Times New Roman" panose="02020603050405020304" pitchFamily="18" charset="0"/>
              </a:rPr>
              <a:t>Comput</a:t>
            </a:r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. Harmon. Anal. 19 (2005) 17–48</a:t>
            </a:r>
            <a:endParaRPr kumimoji="1" lang="ja-JP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E382366-F080-41F1-B6B6-2BFD6FCFC9CA}"/>
                  </a:ext>
                </a:extLst>
              </p:cNvPr>
              <p:cNvSpPr txBox="1"/>
              <p:nvPr/>
            </p:nvSpPr>
            <p:spPr>
              <a:xfrm>
                <a:off x="530681" y="1254323"/>
                <a:ext cx="11168744" cy="869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defTabSz="914354">
                  <a:lnSpc>
                    <a:spcPct val="90000"/>
                  </a:lnSpc>
                  <a:spcBef>
                    <a:spcPts val="1000"/>
                  </a:spcBef>
                  <a:buFont typeface="+mj-lt"/>
                  <a:buAutoNum type="arabicPeriod"/>
                  <a:defRPr/>
                </a:pP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Give </a:t>
                </a:r>
                <a:r>
                  <a:rPr lang="en-US" altLang="ja-JP" sz="2800" dirty="0">
                    <a:solidFill>
                      <a:prstClr val="black"/>
                    </a:solidFill>
                    <a:ea typeface="游ゴシック" panose="020B0400000000000000" pitchFamily="50" charset="-128"/>
                  </a:rPr>
                  <a:t>the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 number of samples </a:t>
                </a:r>
                <a14:m>
                  <m:oMath xmlns:m="http://schemas.openxmlformats.org/officeDocument/2006/math"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, the</a:t>
                </a:r>
                <a:r>
                  <a:rPr kumimoji="1" lang="en-US" altLang="ja-JP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 interval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 and </a:t>
                </a:r>
                <a:b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</a:b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the accuracy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kumimoji="1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游ゴシック" panose="020B0400000000000000" pitchFamily="50" charset="-128"/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E382366-F080-41F1-B6B6-2BFD6FCFC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1" y="1254323"/>
                <a:ext cx="11168744" cy="869533"/>
              </a:xfrm>
              <a:prstGeom prst="rect">
                <a:avLst/>
              </a:prstGeom>
              <a:blipFill>
                <a:blip r:embed="rId2"/>
                <a:stretch>
                  <a:fillRect l="-983" t="-12676" b="-190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449992E-CB60-468F-99D9-9779334F1169}"/>
                  </a:ext>
                </a:extLst>
              </p:cNvPr>
              <p:cNvSpPr txBox="1"/>
              <p:nvPr/>
            </p:nvSpPr>
            <p:spPr>
              <a:xfrm>
                <a:off x="530679" y="2238397"/>
                <a:ext cx="10127795" cy="480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marR="0" lvl="0" indent="-514350" algn="l" defTabSz="914354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 startAt="2"/>
                  <a:tabLst/>
                  <a:defRPr/>
                </a:pP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  <a:cs typeface="+mn-cs"/>
                  </a:rPr>
                  <a:t>Build the Hankel matrix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𝐻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>
                      <m:sSubPr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Sym</m:t>
                        </m:r>
                      </m:e>
                      <m:sub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𝑁</m:t>
                        </m:r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+1</m:t>
                        </m:r>
                      </m:sub>
                    </m:sSub>
                    <m:r>
                      <a:rPr kumimoji="1" lang="en-US" altLang="ja-JP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1" lang="en-US" altLang="ja-JP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kumimoji="1" lang="en-US" altLang="ja-JP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1" lang="en-US" altLang="ja-JP" sz="28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449992E-CB60-468F-99D9-9779334F1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79" y="2238397"/>
                <a:ext cx="10127795" cy="480131"/>
              </a:xfrm>
              <a:prstGeom prst="rect">
                <a:avLst/>
              </a:prstGeom>
              <a:blipFill>
                <a:blip r:embed="rId3"/>
                <a:stretch>
                  <a:fillRect l="-1084" t="-25316" b="-303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図 17" descr="テキスト&#10;&#10;自動的に生成された説明">
            <a:extLst>
              <a:ext uri="{FF2B5EF4-FFF2-40B4-BE49-F238E27FC236}">
                <a16:creationId xmlns:a16="http://schemas.microsoft.com/office/drawing/2014/main" id="{3FDC77CB-76D6-4DE3-A27F-39CE0D55B6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8" y="2877476"/>
            <a:ext cx="2285440" cy="614279"/>
          </a:xfrm>
          <a:prstGeom prst="rect">
            <a:avLst/>
          </a:prstGeom>
        </p:spPr>
      </p:pic>
      <p:pic>
        <p:nvPicPr>
          <p:cNvPr id="19" name="図 1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E7899C5-D991-480A-B949-8750771D90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423" y="2877476"/>
            <a:ext cx="2596777" cy="664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782F572-D3B8-4D6F-9AD0-6D5FE52E6DD1}"/>
                  </a:ext>
                </a:extLst>
              </p:cNvPr>
              <p:cNvSpPr txBox="1"/>
              <p:nvPr/>
            </p:nvSpPr>
            <p:spPr>
              <a:xfrm>
                <a:off x="530680" y="3778765"/>
                <a:ext cx="7172717" cy="484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marR="0" lvl="0" indent="-514350" algn="l" defTabSz="914354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 startAt="3"/>
                  <a:tabLst/>
                  <a:defRPr/>
                </a:pP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游ゴシック" panose="020B0400000000000000" pitchFamily="50" charset="-128"/>
                    <a:cs typeface="Arial" panose="020B0604020202020204" pitchFamily="34" charset="0"/>
                  </a:rPr>
                  <a:t>Find a vector </a:t>
                </a:r>
                <a14:m>
                  <m:oMath xmlns:m="http://schemas.openxmlformats.org/officeDocument/2006/math">
                    <m:r>
                      <a:rPr kumimoji="1" lang="en-US" altLang="ja-JP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𝒖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=(</m:t>
                    </m:r>
                    <m:sSub>
                      <m:sSubPr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sSubPr>
                      <m:e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𝑢</m:t>
                        </m:r>
                      </m:e>
                      <m:sub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0</m:t>
                        </m:r>
                      </m:sub>
                    </m:sSub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, …, </m:t>
                    </m:r>
                    <m:sSub>
                      <m:sSubPr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sSubPr>
                      <m:e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𝑢</m:t>
                        </m:r>
                      </m:e>
                      <m:sub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𝑁</m:t>
                        </m:r>
                      </m:sub>
                    </m:sSub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)</m:t>
                    </m:r>
                  </m:oMath>
                </a14:m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游ゴシック" panose="020B0400000000000000" pitchFamily="50" charset="-128"/>
                    <a:cs typeface="Arial" panose="020B0604020202020204" pitchFamily="34" charset="0"/>
                  </a:rPr>
                  <a:t> satisfying</a:t>
                </a: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782F572-D3B8-4D6F-9AD0-6D5FE52E6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0" y="3778765"/>
                <a:ext cx="7172717" cy="484363"/>
              </a:xfrm>
              <a:prstGeom prst="rect">
                <a:avLst/>
              </a:prstGeom>
              <a:blipFill>
                <a:blip r:embed="rId6"/>
                <a:stretch>
                  <a:fillRect l="-1529" t="-22785" b="-341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図 21" descr="挿絵, テーブル, 椅子 が含まれている画像&#10;&#10;自動的に生成された説明">
            <a:extLst>
              <a:ext uri="{FF2B5EF4-FFF2-40B4-BE49-F238E27FC236}">
                <a16:creationId xmlns:a16="http://schemas.microsoft.com/office/drawing/2014/main" id="{892306D0-68C0-4D77-BC13-A550684AFAD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19" y="4515780"/>
            <a:ext cx="2111605" cy="48436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957664E-33B4-4DA3-AA63-2E9F4A44AB0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8" y="5380888"/>
            <a:ext cx="2402541" cy="5060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7B4034D-9A48-4707-AC41-C90275B0CE5A}"/>
                  </a:ext>
                </a:extLst>
              </p:cNvPr>
              <p:cNvSpPr txBox="1"/>
              <p:nvPr/>
            </p:nvSpPr>
            <p:spPr>
              <a:xfrm>
                <a:off x="1107803" y="6226537"/>
                <a:ext cx="7172717" cy="481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354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lang="en-US" altLang="ja-JP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游ゴシック" panose="020B0400000000000000" pitchFamily="50" charset="-128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ja-JP" alt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𝜎</m:t>
                    </m:r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∈</m:t>
                    </m:r>
                    <m:sSup>
                      <m:sSupPr>
                        <m:ctrlPr>
                          <a:rPr lang="en-US" altLang="ja-JP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sSupPr>
                      <m:e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游ゴシック" panose="020B0400000000000000" pitchFamily="50" charset="-128"/>
                    <a:cs typeface="Arial" panose="020B0604020202020204" pitchFamily="34" charset="0"/>
                  </a:rPr>
                  <a:t> is a singular value </a:t>
                </a:r>
                <a:endParaRPr kumimoji="1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7B4034D-9A48-4707-AC41-C90275B0C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803" y="6226537"/>
                <a:ext cx="7172717" cy="481735"/>
              </a:xfrm>
              <a:prstGeom prst="rect">
                <a:avLst/>
              </a:prstGeom>
              <a:blipFill>
                <a:blip r:embed="rId9"/>
                <a:stretch>
                  <a:fillRect l="-1786" t="-21519" b="-341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図 26">
            <a:extLst>
              <a:ext uri="{FF2B5EF4-FFF2-40B4-BE49-F238E27FC236}">
                <a16:creationId xmlns:a16="http://schemas.microsoft.com/office/drawing/2014/main" id="{EBDDB9B8-BD43-43ED-A282-07EE9D6533B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857" y="5411999"/>
            <a:ext cx="3458789" cy="422063"/>
          </a:xfrm>
          <a:prstGeom prst="rect">
            <a:avLst/>
          </a:prstGeom>
        </p:spPr>
      </p:pic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066E5074-8BE3-4D31-BE55-6C1826F92A0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397" y="3024621"/>
            <a:ext cx="1757560" cy="36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2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CF851-733A-4734-8F06-684CA935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>
                <a:latin typeface="+mj-lt"/>
              </a:rPr>
              <a:t>Brief </a:t>
            </a:r>
            <a:r>
              <a:rPr lang="en-US" altLang="ja-JP" sz="3600" dirty="0">
                <a:latin typeface="+mj-lt"/>
              </a:rPr>
              <a:t>description</a:t>
            </a:r>
            <a:r>
              <a:rPr kumimoji="1" lang="en-US" altLang="ja-JP" sz="3600" dirty="0">
                <a:latin typeface="+mj-lt"/>
              </a:rPr>
              <a:t> of the procedure </a:t>
            </a:r>
            <a:endParaRPr kumimoji="1" lang="ja-JP" altLang="en-US" sz="3600" dirty="0">
              <a:latin typeface="+mj-lt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75A208-180B-4D68-82F7-2164AC48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C1F7F2-11DC-473E-876E-A762F342946E}"/>
              </a:ext>
            </a:extLst>
          </p:cNvPr>
          <p:cNvSpPr txBox="1"/>
          <p:nvPr/>
        </p:nvSpPr>
        <p:spPr>
          <a:xfrm>
            <a:off x="8374583" y="357165"/>
            <a:ext cx="3588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G. </a:t>
            </a:r>
            <a:r>
              <a:rPr lang="en-US" altLang="ja-JP" sz="1400" b="0" i="0" u="none" strike="noStrike" baseline="0" dirty="0" err="1">
                <a:latin typeface="Times New Roman" panose="02020603050405020304" pitchFamily="18" charset="0"/>
              </a:rPr>
              <a:t>Beylkin</a:t>
            </a:r>
            <a:r>
              <a:rPr lang="en-US" altLang="ja-JP" sz="1400" dirty="0">
                <a:latin typeface="Times New Roman" panose="02020603050405020304" pitchFamily="18" charset="0"/>
              </a:rPr>
              <a:t> and </a:t>
            </a:r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L. </a:t>
            </a:r>
            <a:r>
              <a:rPr lang="en-US" altLang="ja-JP" sz="1400" b="0" i="0" u="none" strike="noStrike" baseline="0" dirty="0" err="1">
                <a:latin typeface="Times New Roman" panose="02020603050405020304" pitchFamily="18" charset="0"/>
              </a:rPr>
              <a:t>Monzón</a:t>
            </a:r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, </a:t>
            </a:r>
            <a:br>
              <a:rPr lang="en-US" altLang="ja-JP" sz="1400" b="0" i="0" u="none" strike="noStrike" baseline="0" dirty="0">
                <a:latin typeface="Times New Roman" panose="02020603050405020304" pitchFamily="18" charset="0"/>
              </a:rPr>
            </a:br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Appl. </a:t>
            </a:r>
            <a:r>
              <a:rPr lang="en-US" altLang="ja-JP" sz="1400" b="0" i="0" u="none" strike="noStrike" baseline="0" dirty="0" err="1">
                <a:latin typeface="Times New Roman" panose="02020603050405020304" pitchFamily="18" charset="0"/>
              </a:rPr>
              <a:t>Comput</a:t>
            </a:r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. Harmon. Anal. 19 (2005) 17–48</a:t>
            </a:r>
            <a:endParaRPr kumimoji="1" lang="ja-JP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D2D3C57-EC53-48FC-BE17-5DECFD1C6A57}"/>
                  </a:ext>
                </a:extLst>
              </p:cNvPr>
              <p:cNvSpPr txBox="1"/>
              <p:nvPr/>
            </p:nvSpPr>
            <p:spPr>
              <a:xfrm>
                <a:off x="530681" y="1255059"/>
                <a:ext cx="10675201" cy="481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lvl="0" indent="-514350" defTabSz="914354">
                  <a:lnSpc>
                    <a:spcPct val="90000"/>
                  </a:lnSpc>
                  <a:spcBef>
                    <a:spcPts val="1000"/>
                  </a:spcBef>
                  <a:buFont typeface="+mj-lt"/>
                  <a:buAutoNum type="arabicPeriod" startAt="4"/>
                  <a:defRPr/>
                </a:pP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Compute</a:t>
                </a:r>
                <a:r>
                  <a:rPr kumimoji="1" lang="ja-JP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 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roots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sSubPr>
                      <m:e>
                        <m:r>
                          <a:rPr lang="ja-JP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 of polynomial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u</m:t>
                    </m:r>
                    <m:r>
                      <a:rPr kumimoji="1" lang="en-US" altLang="ja-JP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ja-JP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z</m:t>
                    </m:r>
                    <m:r>
                      <a:rPr kumimoji="1" lang="en-US" altLang="ja-JP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)</m:t>
                    </m:r>
                    <m:r>
                      <a:rPr kumimoji="1" lang="pt-BR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pt-BR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naryPr>
                      <m:sub>
                        <m:r>
                          <a:rPr kumimoji="1" lang="pt-BR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𝑘</m:t>
                        </m:r>
                        <m:r>
                          <a:rPr kumimoji="1" lang="pt-BR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=0</m:t>
                        </m:r>
                      </m:sub>
                      <m:sup>
                        <m:r>
                          <a:rPr kumimoji="1" lang="pt-BR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1" lang="pt-BR" altLang="ja-JP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kumimoji="1" lang="pt-BR" altLang="ja-JP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</m:ctrlPr>
                          </m:sSupPr>
                          <m:e>
                            <m:r>
                              <a:rPr kumimoji="1" lang="en-US" altLang="ja-JP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ja-JP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D2D3C57-EC53-48FC-BE17-5DECFD1C6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1" y="1255059"/>
                <a:ext cx="10675201" cy="481735"/>
              </a:xfrm>
              <a:prstGeom prst="rect">
                <a:avLst/>
              </a:prstGeom>
              <a:blipFill>
                <a:blip r:embed="rId2"/>
                <a:stretch>
                  <a:fillRect l="-1028" t="-24051" b="-329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482C046-5CB2-4CB8-A063-07678A7DD89A}"/>
                  </a:ext>
                </a:extLst>
              </p:cNvPr>
              <p:cNvSpPr txBox="1"/>
              <p:nvPr/>
            </p:nvSpPr>
            <p:spPr>
              <a:xfrm>
                <a:off x="530681" y="2043951"/>
                <a:ext cx="11105507" cy="869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marR="0" lvl="0" indent="-514350" algn="l" defTabSz="914354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 startAt="5"/>
                  <a:tabLst/>
                  <a:defRPr/>
                </a:pP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Solve</a:t>
                </a:r>
                <a:r>
                  <a:rPr kumimoji="1" lang="ja-JP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 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the </a:t>
                </a:r>
                <a:r>
                  <a:rPr lang="en-US" altLang="ja-JP" sz="2800" dirty="0">
                    <a:solidFill>
                      <a:prstClr val="black"/>
                    </a:solidFill>
                    <a:ea typeface="游ゴシック" panose="020B0400000000000000" pitchFamily="50" charset="-128"/>
                  </a:rPr>
                  <a:t>overdetermined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 </a:t>
                </a:r>
                <a:r>
                  <a:rPr kumimoji="1" lang="en-US" altLang="ja-JP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Vandermonde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 system and obtain the</a:t>
                </a:r>
                <a:br>
                  <a:rPr lang="en-US" altLang="ja-JP" sz="2800" dirty="0">
                    <a:solidFill>
                      <a:prstClr val="black"/>
                    </a:solidFill>
                    <a:ea typeface="游ゴシック" panose="020B0400000000000000" pitchFamily="50" charset="-128"/>
                  </a:rPr>
                </a:br>
                <a:r>
                  <a:rPr lang="en-US" altLang="ja-JP" sz="2800" dirty="0">
                    <a:solidFill>
                      <a:prstClr val="black"/>
                    </a:solidFill>
                    <a:ea typeface="游ゴシック" panose="020B0400000000000000" pitchFamily="50" charset="-128"/>
                  </a:rPr>
                  <a:t>weights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sSubPr>
                      <m:e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</a:rPr>
                  <a:t> </a:t>
                </a: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482C046-5CB2-4CB8-A063-07678A7DD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1" y="2043951"/>
                <a:ext cx="11105507" cy="869533"/>
              </a:xfrm>
              <a:prstGeom prst="rect">
                <a:avLst/>
              </a:prstGeom>
              <a:blipFill>
                <a:blip r:embed="rId3"/>
                <a:stretch>
                  <a:fillRect l="-988" t="-11888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FAE6CFEB-56D2-4963-A7BF-E32E59A184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37" y="2951997"/>
            <a:ext cx="4237987" cy="882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51EDE65-7BEF-4135-B978-7693A78270EE}"/>
                  </a:ext>
                </a:extLst>
              </p:cNvPr>
              <p:cNvSpPr txBox="1"/>
              <p:nvPr/>
            </p:nvSpPr>
            <p:spPr>
              <a:xfrm>
                <a:off x="530681" y="4054952"/>
                <a:ext cx="11279639" cy="1035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lvl="0" indent="-514350" defTabSz="914354">
                  <a:lnSpc>
                    <a:spcPct val="90000"/>
                  </a:lnSpc>
                  <a:spcBef>
                    <a:spcPts val="1000"/>
                  </a:spcBef>
                  <a:buFont typeface="+mj-lt"/>
                  <a:buAutoNum type="arabicPeriod" startAt="6"/>
                  <a:defRPr/>
                </a:pPr>
                <a:r>
                  <a:rPr lang="en-US" altLang="ja-JP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游ゴシック" panose="020B0400000000000000" pitchFamily="50" charset="-128"/>
                    <a:cs typeface="Arial" panose="020B0604020202020204" pitchFamily="34" charset="0"/>
                  </a:rPr>
                  <a:t>Obtain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游ゴシック" panose="020B0400000000000000" pitchFamily="50" charset="-128"/>
                    <a:cs typeface="Arial" panose="020B0604020202020204" pitchFamily="34" charset="0"/>
                  </a:rPr>
                  <a:t> the</a:t>
                </a:r>
                <a:r>
                  <a:rPr kumimoji="1" lang="en-US" altLang="ja-JP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游ゴシック" panose="020B0400000000000000" pitchFamily="50" charset="-128"/>
                    <a:cs typeface="Arial" panose="020B0604020202020204" pitchFamily="34" charset="0"/>
                  </a:rPr>
                  <a:t> exponents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sSubPr>
                      <m:e>
                        <m:r>
                          <a:rPr kumimoji="1" lang="ja-JP" alt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𝜂</m:t>
                        </m:r>
                      </m:e>
                      <m:sub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𝑚</m:t>
                        </m:r>
                      </m:sub>
                    </m:sSub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=</m:t>
                    </m:r>
                    <m:f>
                      <m:fPr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fPr>
                      <m:num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2</m:t>
                        </m:r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𝑁</m:t>
                        </m:r>
                      </m:num>
                      <m:den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𝑎</m:t>
                        </m:r>
                      </m:den>
                    </m:f>
                    <m:r>
                      <m:rPr>
                        <m:sty m:val="p"/>
                      </m:rPr>
                      <a:rPr kumimoji="1" lang="en-US" altLang="ja-JP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log</m:t>
                    </m:r>
                    <m:r>
                      <a:rPr kumimoji="1" lang="en-US" altLang="ja-JP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 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ja-JP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游ゴシック" panose="020B0400000000000000" pitchFamily="50" charset="-128"/>
                    <a:cs typeface="Arial" panose="020B0604020202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log</m:t>
                    </m:r>
                  </m:oMath>
                </a14:m>
                <a:r>
                  <a:rPr kumimoji="1" lang="ja-JP" altLang="en-U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游ゴシック" panose="020B0400000000000000" pitchFamily="50" charset="-128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游ゴシック" panose="020B0400000000000000" pitchFamily="50" charset="-128"/>
                    <a:cs typeface="Arial" panose="020B0604020202020204" pitchFamily="34" charset="0"/>
                  </a:rPr>
                  <a:t>is the principal value of the logarithm</a:t>
                </a:r>
                <a:endParaRPr kumimoji="1" lang="ja-JP" altLang="en-US" sz="28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51EDE65-7BEF-4135-B978-7693A7827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1" y="4054952"/>
                <a:ext cx="11279639" cy="1035027"/>
              </a:xfrm>
              <a:prstGeom prst="rect">
                <a:avLst/>
              </a:prstGeom>
              <a:blipFill>
                <a:blip r:embed="rId5"/>
                <a:stretch>
                  <a:fillRect l="-973" t="-2941"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id="{A43EF580-3481-40FE-949A-0977A1F275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524" y="5179607"/>
            <a:ext cx="3652830" cy="111241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A122AAB-CECC-41A6-A83D-22B59ECFC3C8}"/>
              </a:ext>
            </a:extLst>
          </p:cNvPr>
          <p:cNvSpPr txBox="1"/>
          <p:nvPr/>
        </p:nvSpPr>
        <p:spPr>
          <a:xfrm>
            <a:off x="530681" y="5493631"/>
            <a:ext cx="4762679" cy="484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defTabSz="914354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7"/>
              <a:defRPr/>
            </a:pPr>
            <a:r>
              <a:rPr lang="en-US" altLang="ja-JP" sz="2800" dirty="0">
                <a:solidFill>
                  <a:prstClr val="black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Obtain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an approximation</a:t>
            </a:r>
            <a:endParaRPr kumimoji="1" lang="ja-JP" altLang="en-US" sz="2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21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60C461-82E1-42E1-8982-C82CC755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j-lt"/>
              </a:rPr>
              <a:t>Decomposition of bath correlation function</a:t>
            </a:r>
            <a:endParaRPr kumimoji="1" lang="ja-JP" altLang="en-US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ABB6D51-F7E9-4F45-AE8F-115ED7E9E2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681" y="1208312"/>
                <a:ext cx="11239978" cy="3601753"/>
              </a:xfrm>
            </p:spPr>
            <p:txBody>
              <a:bodyPr>
                <a:noAutofit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ja-JP" dirty="0"/>
                  <a:t>Give SDFs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ja-JP" dirty="0"/>
                  <a:t>, temperature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ja-JP" b="0" dirty="0"/>
                  <a:t>, the time interval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ja-JP" dirty="0"/>
                  <a:t> </a:t>
                </a:r>
                <a:br>
                  <a:rPr lang="en-US" altLang="ja-JP" dirty="0"/>
                </a:br>
                <a:r>
                  <a:rPr lang="en-US" altLang="ja-JP" dirty="0"/>
                  <a:t>and accuracy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ja-JP" b="0" dirty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ja-JP" dirty="0"/>
                  <a:t>Calculate symmetrized correlation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and anti-symmetrized correlation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dirty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analytically or numerically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en-US" altLang="ja-JP" dirty="0"/>
                  <a:t>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ja-JP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dirty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dirty="0"/>
                  <a:t> </a:t>
                </a:r>
                <a:r>
                  <a:rPr kumimoji="1" lang="en-US" altLang="ja-JP" dirty="0"/>
                  <a:t>by complex exponential sums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ABB6D51-F7E9-4F45-AE8F-115ED7E9E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681" y="1208312"/>
                <a:ext cx="11239978" cy="3601753"/>
              </a:xfrm>
              <a:blipFill>
                <a:blip r:embed="rId2"/>
                <a:stretch>
                  <a:fillRect l="-976" b="-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620010-6469-4175-8160-8446225D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F0E42D03-A49F-4C57-A0FB-76136BF713EB}"/>
              </a:ext>
            </a:extLst>
          </p:cNvPr>
          <p:cNvSpPr/>
          <p:nvPr/>
        </p:nvSpPr>
        <p:spPr>
          <a:xfrm>
            <a:off x="5416924" y="5007958"/>
            <a:ext cx="1358152" cy="878629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9A6612C-C6A9-4970-A7A3-5A2EEDCCC055}"/>
              </a:ext>
            </a:extLst>
          </p:cNvPr>
          <p:cNvSpPr txBox="1"/>
          <p:nvPr/>
        </p:nvSpPr>
        <p:spPr>
          <a:xfrm>
            <a:off x="4787754" y="6084480"/>
            <a:ext cx="3030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u="sng" dirty="0"/>
              <a:t>HEOM, QME etc.</a:t>
            </a:r>
            <a:endParaRPr kumimoji="1" lang="ja-JP" alt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27060611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4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47935</TotalTime>
  <Words>755</Words>
  <Application>Microsoft Office PowerPoint</Application>
  <PresentationFormat>ワイド画面</PresentationFormat>
  <Paragraphs>109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ＭＳ Ｐゴシック</vt:lpstr>
      <vt:lpstr>游ゴシック</vt:lpstr>
      <vt:lpstr>Arial</vt:lpstr>
      <vt:lpstr>Calibri</vt:lpstr>
      <vt:lpstr>Cambria Math</vt:lpstr>
      <vt:lpstr>Times New Roman</vt:lpstr>
      <vt:lpstr>Wingdings</vt:lpstr>
      <vt:lpstr>1_Office テーマ</vt:lpstr>
      <vt:lpstr>PowerPoint プレゼンテーション</vt:lpstr>
      <vt:lpstr>Decomposition schemes for bath correlation function</vt:lpstr>
      <vt:lpstr>Decomposition schemes for bath correlation function (frequency domain)</vt:lpstr>
      <vt:lpstr>Decomposition schemes for bath correlation function (time domain)</vt:lpstr>
      <vt:lpstr>Decomposition schemes for bath correlation function (Chebyshev decomposition)</vt:lpstr>
      <vt:lpstr>Alternative decomposition scheme: Prony’s method</vt:lpstr>
      <vt:lpstr>Brief description of the procedure</vt:lpstr>
      <vt:lpstr>Brief description of the procedure </vt:lpstr>
      <vt:lpstr>Decomposition of bath correlation function</vt:lpstr>
      <vt:lpstr>Example1: sub-Ohmic SDF</vt:lpstr>
      <vt:lpstr>Example2: super-Ohmic SDF</vt:lpstr>
      <vt:lpstr>Example2: super-Ohmic SDF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Hideaki Takahashi</dc:creator>
  <cp:lastModifiedBy>髙橋 秀顕</cp:lastModifiedBy>
  <cp:revision>2439</cp:revision>
  <cp:lastPrinted>2019-09-05T15:45:24Z</cp:lastPrinted>
  <dcterms:created xsi:type="dcterms:W3CDTF">2019-08-26T09:29:49Z</dcterms:created>
  <dcterms:modified xsi:type="dcterms:W3CDTF">2021-05-27T15:58:03Z</dcterms:modified>
</cp:coreProperties>
</file>