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2" r:id="rId4"/>
    <p:sldId id="261" r:id="rId5"/>
    <p:sldId id="264" r:id="rId6"/>
    <p:sldId id="266" r:id="rId7"/>
    <p:sldId id="267" r:id="rId8"/>
    <p:sldId id="270" r:id="rId9"/>
    <p:sldId id="259" r:id="rId10"/>
    <p:sldId id="271" r:id="rId11"/>
    <p:sldId id="278" r:id="rId12"/>
    <p:sldId id="273" r:id="rId13"/>
    <p:sldId id="27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秀顕 高橋" initials="秀顕" lastIdx="1" clrIdx="0">
    <p:extLst>
      <p:ext uri="{19B8F6BF-5375-455C-9EA6-DF929625EA0E}">
        <p15:presenceInfo xmlns:p15="http://schemas.microsoft.com/office/powerpoint/2012/main" userId="28528239abc8f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A602"/>
    <a:srgbClr val="00CC66"/>
    <a:srgbClr val="00B050"/>
    <a:srgbClr val="FFFF99"/>
    <a:srgbClr val="339966"/>
    <a:srgbClr val="000066"/>
    <a:srgbClr val="00FF99"/>
    <a:srgbClr val="14148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1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1123A-D53C-4790-9103-F36ED5D2D349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4458-8200-44EE-89B9-4092373F74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1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このようなタイトルで発表～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48651-21A0-4E78-B5D5-68546D65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97D563-AA54-42B6-977D-4F640CC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8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7D752-4F82-4EF9-9FF3-2A211F29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C8DF0-8FBB-438A-9F30-A6E185FE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0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91D5F9-8EEF-4EBE-84D4-EF5E6919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E838FD-25B5-4A13-BB3B-2DD7D10C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7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AA562-60C1-4901-91D3-3B7EB447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1" y="279627"/>
            <a:ext cx="11168743" cy="74930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62466-0115-4EB1-AF39-5629FA14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82" y="1208313"/>
            <a:ext cx="11168743" cy="55131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30682" y="1028930"/>
            <a:ext cx="1116874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5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84BF1-B3FF-4CAD-9476-F7A4D50B91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227263"/>
            <a:ext cx="10515600" cy="20955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D8693-B6B3-4C47-A5D6-CF9BD9D8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8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A247C-D2E4-4C7C-9F75-D8221386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C32B-B79E-4578-9385-465D12A8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096849-FE6B-4076-B253-0F871A81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0522C-BAD8-4571-9228-DDB9017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9D6F8-21CB-4135-86F7-221616D8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DD5AF6-2E1F-4944-A6F1-5DDCB37C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716FBD-41EE-488F-92DF-398ED00A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98140F-8302-4595-914B-20101DB6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4C662-9F90-42BB-9962-2C6954A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67908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5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7EAC8-82A2-40CA-92A5-AFFF9830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85F34-A314-4033-B607-B209EFE7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E0FDA-C23E-44BF-A10C-7DAD5909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25904-AEB4-4EDB-9EC7-7AD883C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BD6912-A146-437D-B5C6-24F156AB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D06A7-6B29-4B71-91B5-6F99A5FD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5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553C25-288A-46A2-91C1-ACA9954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5752BE-4A07-4E83-86F0-F694AB65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1438164" y="6492880"/>
            <a:ext cx="74431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rgbClr val="B8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55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488611" y="4162264"/>
            <a:ext cx="3214775" cy="499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D2</a:t>
            </a:r>
            <a:r>
              <a:rPr lang="ja-JP" altLang="en-US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Hideaki</a:t>
            </a:r>
            <a:r>
              <a:rPr lang="ja-JP" altLang="en-US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Takahashi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B2913B-418F-4025-883C-9D4CE4797E1B}"/>
              </a:ext>
            </a:extLst>
          </p:cNvPr>
          <p:cNvSpPr txBox="1">
            <a:spLocks/>
          </p:cNvSpPr>
          <p:nvPr/>
        </p:nvSpPr>
        <p:spPr>
          <a:xfrm>
            <a:off x="765561" y="2153859"/>
            <a:ext cx="10660874" cy="1275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alternative decomposition scheme </a:t>
            </a:r>
            <a:b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bath correlation functions based on Prony’s method</a:t>
            </a:r>
            <a:endParaRPr lang="ja-JP" altLang="en-US" sz="31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Example1: sub-Ohmic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27C51-07C2-4F95-8D6C-89565EEC94E6}"/>
              </a:ext>
            </a:extLst>
          </p:cNvPr>
          <p:cNvSpPr txBox="1"/>
          <p:nvPr/>
        </p:nvSpPr>
        <p:spPr>
          <a:xfrm>
            <a:off x="706170" y="1178929"/>
            <a:ext cx="473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s</a:t>
            </a:r>
            <a:r>
              <a:rPr kumimoji="1" lang="en-US" altLang="ja-JP" b="1" u="sng" dirty="0"/>
              <a:t>uper-Ohmic(s=1/2) + </a:t>
            </a:r>
            <a:r>
              <a:rPr lang="en-US" altLang="ja-JP" b="1" u="sng" dirty="0"/>
              <a:t>exponential</a:t>
            </a:r>
            <a:r>
              <a:rPr kumimoji="1" lang="en-US" altLang="ja-JP" b="1" u="sng" dirty="0"/>
              <a:t> cutoff </a:t>
            </a:r>
            <a:endParaRPr kumimoji="1" lang="ja-JP" altLang="en-US" b="1" u="sng" dirty="0"/>
          </a:p>
        </p:txBody>
      </p:sp>
      <p:pic>
        <p:nvPicPr>
          <p:cNvPr id="8" name="図 7" descr="概略図&#10;&#10;中程度の精度で自動的に生成された説明">
            <a:extLst>
              <a:ext uri="{FF2B5EF4-FFF2-40B4-BE49-F238E27FC236}">
                <a16:creationId xmlns:a16="http://schemas.microsoft.com/office/drawing/2014/main" id="{DF2B47C0-96DE-42E2-B85F-380ED6204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5" y="1604788"/>
            <a:ext cx="3528426" cy="78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6CBA699-6CB1-4B3A-9158-E2DE5C2F2753}"/>
                  </a:ext>
                </a:extLst>
              </p:cNvPr>
              <p:cNvSpPr txBox="1"/>
              <p:nvPr/>
            </p:nvSpPr>
            <p:spPr>
              <a:xfrm>
                <a:off x="784884" y="2625020"/>
                <a:ext cx="43698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u="sng" dirty="0">
                    <a:ea typeface="Cambria Math" panose="02040503050406030204" pitchFamily="18" charset="0"/>
                  </a:rPr>
                  <a:t>Parameters</a:t>
                </a:r>
                <a:r>
                  <a:rPr lang="en-US" altLang="ja-JP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ℏ=1,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6CBA699-6CB1-4B3A-9158-E2DE5C2F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4" y="2625020"/>
                <a:ext cx="4369822" cy="400110"/>
              </a:xfrm>
              <a:prstGeom prst="rect">
                <a:avLst/>
              </a:prstGeom>
              <a:blipFill>
                <a:blip r:embed="rId3"/>
                <a:stretch>
                  <a:fillRect l="-1534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390ECD2A-180F-462A-BE1C-EF7D05F54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36" y="1074407"/>
            <a:ext cx="2793821" cy="2086635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9A2586FD-8760-400E-8D66-3628EE91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17" y="3260403"/>
            <a:ext cx="4814346" cy="3595715"/>
          </a:xfrm>
          <a:prstGeom prst="rect">
            <a:avLst/>
          </a:prstGeom>
        </p:spPr>
      </p:pic>
      <p:pic>
        <p:nvPicPr>
          <p:cNvPr id="11" name="図 10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C647B52-02C2-4A7A-B7AA-80937839C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36" y="1074408"/>
            <a:ext cx="2793821" cy="2086635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ADF8B2A3-B01B-4DAA-A63A-8B126A077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0" y="3260404"/>
            <a:ext cx="4814346" cy="35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Example2: super-Ohmic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27C51-07C2-4F95-8D6C-89565EEC94E6}"/>
              </a:ext>
            </a:extLst>
          </p:cNvPr>
          <p:cNvSpPr txBox="1"/>
          <p:nvPr/>
        </p:nvSpPr>
        <p:spPr>
          <a:xfrm>
            <a:off x="530681" y="1084680"/>
            <a:ext cx="42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s</a:t>
            </a:r>
            <a:r>
              <a:rPr kumimoji="1" lang="en-US" altLang="ja-JP" b="1" u="sng" dirty="0"/>
              <a:t>uper-Ohmic(s=3) + semicircle cutoff </a:t>
            </a:r>
            <a:endParaRPr kumimoji="1" lang="ja-JP" altLang="en-US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51B6B0-5A62-4746-A906-75104E602D8A}"/>
              </a:ext>
            </a:extLst>
          </p:cNvPr>
          <p:cNvSpPr txBox="1"/>
          <p:nvPr/>
        </p:nvSpPr>
        <p:spPr>
          <a:xfrm>
            <a:off x="8643738" y="279627"/>
            <a:ext cx="344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Ikeda and G. D. Scholes, </a:t>
            </a:r>
            <a:b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kumimoji="1" lang="de-DE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204101 (2020).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D973C8-7C9A-4DBE-A562-0C07FDA738F6}"/>
              </a:ext>
            </a:extLst>
          </p:cNvPr>
          <p:cNvGrpSpPr/>
          <p:nvPr/>
        </p:nvGrpSpPr>
        <p:grpSpPr>
          <a:xfrm>
            <a:off x="4686399" y="2508429"/>
            <a:ext cx="1737243" cy="918753"/>
            <a:chOff x="6705602" y="1281149"/>
            <a:chExt cx="3200399" cy="1651115"/>
          </a:xfrm>
        </p:grpSpPr>
        <p:pic>
          <p:nvPicPr>
            <p:cNvPr id="9" name="図 8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8C3C374-0D7E-4EC0-9AF1-F7E9CE958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29"/>
            <a:stretch/>
          </p:blipFill>
          <p:spPr>
            <a:xfrm>
              <a:off x="6705603" y="1281149"/>
              <a:ext cx="3200398" cy="825557"/>
            </a:xfrm>
            <a:prstGeom prst="rect">
              <a:avLst/>
            </a:prstGeom>
          </p:spPr>
        </p:pic>
        <p:pic>
          <p:nvPicPr>
            <p:cNvPr id="10" name="図 9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F00AB9B-EBE5-420E-A5CD-88EABD4D6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29"/>
            <a:stretch/>
          </p:blipFill>
          <p:spPr>
            <a:xfrm>
              <a:off x="6705602" y="2106706"/>
              <a:ext cx="3200398" cy="825558"/>
            </a:xfrm>
            <a:prstGeom prst="rect">
              <a:avLst/>
            </a:prstGeom>
          </p:spPr>
        </p:pic>
      </p:grpSp>
      <p:pic>
        <p:nvPicPr>
          <p:cNvPr id="14" name="図 13" descr="テキスト&#10;&#10;低い精度で自動的に生成された説明">
            <a:extLst>
              <a:ext uri="{FF2B5EF4-FFF2-40B4-BE49-F238E27FC236}">
                <a16:creationId xmlns:a16="http://schemas.microsoft.com/office/drawing/2014/main" id="{FBCE0DC5-993E-4B83-8A88-A0C40663C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1" y="1522889"/>
            <a:ext cx="3798047" cy="865816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3B1AA496-6D9C-479F-822C-D847DB9B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8" y="1182145"/>
            <a:ext cx="2786286" cy="2081007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6D1342EA-D0A5-4195-BCAE-59CEE3480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2" y="3430818"/>
            <a:ext cx="4588695" cy="3427182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92AD91A8-A1DE-442E-ABF8-31874E3BC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5" y="3429000"/>
            <a:ext cx="4588696" cy="3427182"/>
          </a:xfrm>
          <a:prstGeom prst="rect">
            <a:avLst/>
          </a:prstGeom>
        </p:spPr>
      </p:pic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D83764D1-EB07-41AE-82E7-FAE07FF07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1" y="1182146"/>
            <a:ext cx="2786285" cy="2081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DCD51B-963F-41B4-804A-2EC17EEC12C7}"/>
                  </a:ext>
                </a:extLst>
              </p:cNvPr>
              <p:cNvSpPr txBox="1"/>
              <p:nvPr/>
            </p:nvSpPr>
            <p:spPr>
              <a:xfrm>
                <a:off x="530682" y="2726538"/>
                <a:ext cx="4155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0" u="sng" dirty="0">
                    <a:ea typeface="Cambria Math" panose="02040503050406030204" pitchFamily="18" charset="0"/>
                  </a:rPr>
                  <a:t>Parameters</a:t>
                </a:r>
                <a:r>
                  <a:rPr kumimoji="1" lang="en-US" altLang="ja-JP" sz="20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ℏ=1,</m:t>
                    </m:r>
                    <m:r>
                      <a:rPr kumimoji="1" lang="ja-JP" alt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DCD51B-963F-41B4-804A-2EC17EEC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2" y="2726538"/>
                <a:ext cx="4155716" cy="400110"/>
              </a:xfrm>
              <a:prstGeom prst="rect">
                <a:avLst/>
              </a:prstGeom>
              <a:blipFill>
                <a:blip r:embed="rId8"/>
                <a:stretch>
                  <a:fillRect l="-1466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E13AA038-A306-4562-8A0D-0DE16DBC8C89}"/>
              </a:ext>
            </a:extLst>
          </p:cNvPr>
          <p:cNvSpPr/>
          <p:nvPr/>
        </p:nvSpPr>
        <p:spPr>
          <a:xfrm rot="5400000">
            <a:off x="4891871" y="1576853"/>
            <a:ext cx="586554" cy="1194174"/>
          </a:xfrm>
          <a:prstGeom prst="bentArrow">
            <a:avLst>
              <a:gd name="adj1" fmla="val 25000"/>
              <a:gd name="adj2" fmla="val 25000"/>
              <a:gd name="adj3" fmla="val 37111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4141D4-A096-48B7-8B28-024F358109D3}"/>
              </a:ext>
            </a:extLst>
          </p:cNvPr>
          <p:cNvSpPr txBox="1"/>
          <p:nvPr/>
        </p:nvSpPr>
        <p:spPr>
          <a:xfrm>
            <a:off x="4588061" y="1337982"/>
            <a:ext cx="119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Analytical </a:t>
            </a:r>
          </a:p>
          <a:p>
            <a:r>
              <a:rPr lang="en-US" altLang="ja-JP" sz="1600" dirty="0"/>
              <a:t>calculation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00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Example2: super-Ohmic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6057F6-0F43-4383-A4DA-318A2D2561C0}"/>
              </a:ext>
            </a:extLst>
          </p:cNvPr>
          <p:cNvSpPr txBox="1"/>
          <p:nvPr/>
        </p:nvSpPr>
        <p:spPr>
          <a:xfrm>
            <a:off x="530680" y="1112157"/>
            <a:ext cx="102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/>
              <a:t>Numerical results</a:t>
            </a:r>
            <a:r>
              <a:rPr lang="ja-JP" altLang="en-US" sz="2400" dirty="0"/>
              <a:t> </a:t>
            </a:r>
            <a:r>
              <a:rPr kumimoji="1" lang="en-US" altLang="ja-JP" sz="2400" dirty="0"/>
              <a:t>(donor–acceptor system)</a:t>
            </a:r>
            <a:endParaRPr kumimoji="1" lang="ja-JP" altLang="en-US" sz="2400" dirty="0"/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DF3CE660-84DF-4C02-9605-E30C50F19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/>
          <a:stretch/>
        </p:blipFill>
        <p:spPr>
          <a:xfrm>
            <a:off x="622728" y="3473824"/>
            <a:ext cx="4877223" cy="3272112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F580D34D-682E-4D9B-A44C-5E770A1DF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/>
          <a:stretch/>
        </p:blipFill>
        <p:spPr>
          <a:xfrm>
            <a:off x="6375669" y="3473822"/>
            <a:ext cx="4877223" cy="3272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B091E76-F519-425C-978F-8EE57B9260BB}"/>
                  </a:ext>
                </a:extLst>
              </p:cNvPr>
              <p:cNvSpPr txBox="1"/>
              <p:nvPr/>
            </p:nvSpPr>
            <p:spPr>
              <a:xfrm>
                <a:off x="851648" y="3057996"/>
                <a:ext cx="405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(a) Moderate coupling (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B091E76-F519-425C-978F-8EE57B92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8" y="3057996"/>
                <a:ext cx="4052047" cy="369332"/>
              </a:xfrm>
              <a:prstGeom prst="rect">
                <a:avLst/>
              </a:prstGeom>
              <a:blipFill>
                <a:blip r:embed="rId4"/>
                <a:stretch>
                  <a:fillRect l="-1355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D46371-5352-4339-9D15-2930EB32EEBE}"/>
                  </a:ext>
                </a:extLst>
              </p:cNvPr>
              <p:cNvSpPr txBox="1"/>
              <p:nvPr/>
            </p:nvSpPr>
            <p:spPr>
              <a:xfrm>
                <a:off x="6615954" y="3057996"/>
                <a:ext cx="405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(b) Strong coupling (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D46371-5352-4339-9D15-2930EB32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4" y="3057996"/>
                <a:ext cx="4052047" cy="369332"/>
              </a:xfrm>
              <a:prstGeom prst="rect">
                <a:avLst/>
              </a:prstGeom>
              <a:blipFill>
                <a:blip r:embed="rId5"/>
                <a:stretch>
                  <a:fillRect l="-120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図 19">
            <a:extLst>
              <a:ext uri="{FF2B5EF4-FFF2-40B4-BE49-F238E27FC236}">
                <a16:creationId xmlns:a16="http://schemas.microsoft.com/office/drawing/2014/main" id="{E848229B-60BA-4CBA-A30E-E9221AA4F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0" y="1676223"/>
            <a:ext cx="7060024" cy="431639"/>
          </a:xfrm>
          <a:prstGeom prst="rect">
            <a:avLst/>
          </a:prstGeom>
        </p:spPr>
      </p:pic>
      <p:pic>
        <p:nvPicPr>
          <p:cNvPr id="22" name="図 21" descr="グラフ&#10;&#10;中程度の精度で自動的に生成された説明">
            <a:extLst>
              <a:ext uri="{FF2B5EF4-FFF2-40B4-BE49-F238E27FC236}">
                <a16:creationId xmlns:a16="http://schemas.microsoft.com/office/drawing/2014/main" id="{134F256A-38CD-43F1-A9C0-DCCB7D5B7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57" y="1155288"/>
            <a:ext cx="2238260" cy="183639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2CC4046-3819-47D5-9014-460DF9823E5B}"/>
              </a:ext>
            </a:extLst>
          </p:cNvPr>
          <p:cNvSpPr txBox="1"/>
          <p:nvPr/>
        </p:nvSpPr>
        <p:spPr>
          <a:xfrm>
            <a:off x="530680" y="1687119"/>
            <a:ext cx="16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Hamiltonian: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0CD57B-8850-42A7-A74F-285C6326B05B}"/>
              </a:ext>
            </a:extLst>
          </p:cNvPr>
          <p:cNvSpPr txBox="1"/>
          <p:nvPr/>
        </p:nvSpPr>
        <p:spPr>
          <a:xfrm>
            <a:off x="530680" y="2307027"/>
            <a:ext cx="15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Interaction:</a:t>
            </a:r>
            <a:endParaRPr kumimoji="1" lang="ja-JP" altLang="en-US" dirty="0"/>
          </a:p>
        </p:txBody>
      </p:sp>
      <p:pic>
        <p:nvPicPr>
          <p:cNvPr id="26" name="図 25" descr="テキスト&#10;&#10;自動的に生成された説明">
            <a:extLst>
              <a:ext uri="{FF2B5EF4-FFF2-40B4-BE49-F238E27FC236}">
                <a16:creationId xmlns:a16="http://schemas.microsoft.com/office/drawing/2014/main" id="{0A692539-D9E7-475C-8863-19C6B1D617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0" y="2291946"/>
            <a:ext cx="1738845" cy="4656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38EB5A-37D1-455B-A3F2-62C8ACC07C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27" y="2338845"/>
            <a:ext cx="3515750" cy="37022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397D5A-3033-4119-9CC5-0330D3F73C0E}"/>
              </a:ext>
            </a:extLst>
          </p:cNvPr>
          <p:cNvSpPr txBox="1"/>
          <p:nvPr/>
        </p:nvSpPr>
        <p:spPr>
          <a:xfrm>
            <a:off x="8643738" y="279627"/>
            <a:ext cx="344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Ikeda and G. D. Scholes, </a:t>
            </a:r>
            <a:b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kumimoji="1" lang="de-DE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204101 (2020).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0BE7-A919-4877-A240-77BF859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Conclusion</a:t>
            </a:r>
            <a:endParaRPr kumimoji="1" lang="ja-JP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C52397-A216-45A8-9BCA-69600E11B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dirty="0"/>
                  <a:t>A comple</a:t>
                </a:r>
                <a:r>
                  <a:rPr lang="en-US" altLang="ja-JP" dirty="0"/>
                  <a:t>x exponential decomposition scheme of the BCF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ja-JP" dirty="0"/>
                  <a:t>Calculate HEOM and the result coincides with tha</a:t>
                </a:r>
                <a:r>
                  <a:rPr lang="en-US" altLang="ja-JP" dirty="0"/>
                  <a:t>t of </a:t>
                </a:r>
                <a:r>
                  <a:rPr kumimoji="1" lang="en-US" altLang="ja-JP" dirty="0"/>
                  <a:t>the other approach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ja-JP" dirty="0"/>
                  <a:t>Points to be improved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ja-JP" sz="2400" dirty="0"/>
                  <a:t> Optimization(reduce number of terms and improve </a:t>
                </a:r>
                <a:r>
                  <a:rPr kumimoji="1" lang="en-US" altLang="ja-JP" sz="2400" dirty="0" err="1"/>
                  <a:t>accuarcy</a:t>
                </a:r>
                <a:r>
                  <a:rPr kumimoji="1" lang="en-US" altLang="ja-JP" sz="2400" dirty="0"/>
                  <a:t>)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ja-JP" sz="2400" dirty="0"/>
                  <a:t> Longer </a:t>
                </a:r>
                <a:r>
                  <a:rPr lang="en-US" altLang="ja-JP" sz="2400" dirty="0"/>
                  <a:t>time range</a:t>
                </a:r>
                <a:endParaRPr kumimoji="1" lang="en-US" altLang="ja-JP" sz="2400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ja-JP" sz="2400" dirty="0"/>
                  <a:t> Numerical integration of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C52397-A216-45A8-9BCA-69600E11B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3" t="-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5007F-3BAA-4E37-8003-C1F5F8D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4ED2E787-1783-416C-A1FB-6CFB6354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1" y="5020504"/>
            <a:ext cx="7333040" cy="12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B825F26-F1B8-4950-9DB7-269B2626239F}"/>
              </a:ext>
            </a:extLst>
          </p:cNvPr>
          <p:cNvGrpSpPr/>
          <p:nvPr/>
        </p:nvGrpSpPr>
        <p:grpSpPr>
          <a:xfrm>
            <a:off x="1060985" y="2133081"/>
            <a:ext cx="10036410" cy="1722269"/>
            <a:chOff x="1096847" y="1424865"/>
            <a:chExt cx="10036410" cy="1722269"/>
          </a:xfrm>
        </p:grpSpPr>
        <p:pic>
          <p:nvPicPr>
            <p:cNvPr id="35" name="図 34" descr="テキスト, 手紙&#10;&#10;自動的に生成された説明">
              <a:extLst>
                <a:ext uri="{FF2B5EF4-FFF2-40B4-BE49-F238E27FC236}">
                  <a16:creationId xmlns:a16="http://schemas.microsoft.com/office/drawing/2014/main" id="{04AF7D7A-4B81-4076-8327-F6EEE83E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47" y="1424865"/>
              <a:ext cx="10036410" cy="1722269"/>
            </a:xfrm>
            <a:prstGeom prst="rect">
              <a:avLst/>
            </a:prstGeom>
          </p:spPr>
        </p:pic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CEEAF50-EF17-44FD-9512-ACFBBBAAC6FC}"/>
                </a:ext>
              </a:extLst>
            </p:cNvPr>
            <p:cNvCxnSpPr>
              <a:cxnSpLocks/>
            </p:cNvCxnSpPr>
            <p:nvPr/>
          </p:nvCxnSpPr>
          <p:spPr>
            <a:xfrm>
              <a:off x="5044440" y="2659380"/>
              <a:ext cx="11811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F2500DA-4FE3-47B6-9257-C51914A129CD}"/>
                </a:ext>
              </a:extLst>
            </p:cNvPr>
            <p:cNvCxnSpPr>
              <a:cxnSpLocks/>
            </p:cNvCxnSpPr>
            <p:nvPr/>
          </p:nvCxnSpPr>
          <p:spPr>
            <a:xfrm>
              <a:off x="6377940" y="2659380"/>
              <a:ext cx="32004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51762C0-AD64-422A-B8FD-E84DE9071F9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640" y="2659380"/>
              <a:ext cx="1356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7D8D46-81B1-46F9-B53D-A466DE510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847" y="2659380"/>
              <a:ext cx="1181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2102D-D4BC-4744-8DB2-F44619B3883C}"/>
              </a:ext>
            </a:extLst>
          </p:cNvPr>
          <p:cNvSpPr txBox="1"/>
          <p:nvPr/>
        </p:nvSpPr>
        <p:spPr>
          <a:xfrm>
            <a:off x="3241864" y="4076215"/>
            <a:ext cx="3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parameterization method 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06CDD4-B958-4FA8-87D1-B4CB1762B2A0}"/>
              </a:ext>
            </a:extLst>
          </p:cNvPr>
          <p:cNvSpPr txBox="1"/>
          <p:nvPr/>
        </p:nvSpPr>
        <p:spPr>
          <a:xfrm>
            <a:off x="4222376" y="1548596"/>
            <a:ext cx="794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青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frequency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FF0000"/>
                </a:solidFill>
              </a:rPr>
              <a:t>赤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00B050"/>
                </a:solidFill>
              </a:rPr>
              <a:t>緑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other 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FA81EFBB-F278-4A47-ADD0-7897C03A0DFF}"/>
              </a:ext>
            </a:extLst>
          </p:cNvPr>
          <p:cNvSpPr/>
          <p:nvPr/>
        </p:nvSpPr>
        <p:spPr>
          <a:xfrm rot="1806332">
            <a:off x="5336628" y="3518151"/>
            <a:ext cx="417421" cy="52768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BF9D33-CC20-466E-9F55-AD31AFE1956F}"/>
              </a:ext>
            </a:extLst>
          </p:cNvPr>
          <p:cNvSpPr txBox="1"/>
          <p:nvPr/>
        </p:nvSpPr>
        <p:spPr>
          <a:xfrm>
            <a:off x="6315182" y="4076215"/>
            <a:ext cx="286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pectral 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矢印: 下 49">
            <a:extLst>
              <a:ext uri="{FF2B5EF4-FFF2-40B4-BE49-F238E27FC236}">
                <a16:creationId xmlns:a16="http://schemas.microsoft.com/office/drawing/2014/main" id="{D9369FC1-B017-4A94-8427-F3F54FC4EF01}"/>
              </a:ext>
            </a:extLst>
          </p:cNvPr>
          <p:cNvSpPr/>
          <p:nvPr/>
        </p:nvSpPr>
        <p:spPr>
          <a:xfrm rot="1974635">
            <a:off x="7717701" y="3510768"/>
            <a:ext cx="389738" cy="56531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148772-59E2-4E9E-BB40-2ACB26A23830}"/>
              </a:ext>
            </a:extLst>
          </p:cNvPr>
          <p:cNvSpPr txBox="1"/>
          <p:nvPr/>
        </p:nvSpPr>
        <p:spPr>
          <a:xfrm>
            <a:off x="3554583" y="4452683"/>
            <a:ext cx="54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70C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exponential(or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 polynomial)</a:t>
            </a:r>
            <a:endParaRPr kumimoji="1" lang="ja-JP" altLang="en-US" u="heavy" dirty="0">
              <a:uFill>
                <a:solidFill>
                  <a:srgbClr val="0070C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BC76CF43-BD87-4C5E-A6D7-E32A1F036528}"/>
              </a:ext>
            </a:extLst>
          </p:cNvPr>
          <p:cNvSpPr/>
          <p:nvPr/>
        </p:nvSpPr>
        <p:spPr>
          <a:xfrm>
            <a:off x="1445795" y="3525129"/>
            <a:ext cx="411480" cy="4327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B98A6187-7A74-4793-8F03-9A121A1FA57F}"/>
              </a:ext>
            </a:extLst>
          </p:cNvPr>
          <p:cNvSpPr/>
          <p:nvPr/>
        </p:nvSpPr>
        <p:spPr>
          <a:xfrm>
            <a:off x="10129218" y="3525129"/>
            <a:ext cx="411480" cy="43279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A39ACF3-ED89-4A14-8BF6-36619C035AB6}"/>
              </a:ext>
            </a:extLst>
          </p:cNvPr>
          <p:cNvSpPr txBox="1"/>
          <p:nvPr/>
        </p:nvSpPr>
        <p:spPr>
          <a:xfrm>
            <a:off x="494818" y="4076215"/>
            <a:ext cx="241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asis set expansion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1804FA-EFD1-4481-846B-E5579A156617}"/>
              </a:ext>
            </a:extLst>
          </p:cNvPr>
          <p:cNvSpPr txBox="1"/>
          <p:nvPr/>
        </p:nvSpPr>
        <p:spPr>
          <a:xfrm>
            <a:off x="9082281" y="4083351"/>
            <a:ext cx="31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Chebyshev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DB89BE-024B-476E-9EB5-43DE4B72F49C}"/>
              </a:ext>
            </a:extLst>
          </p:cNvPr>
          <p:cNvSpPr txBox="1"/>
          <p:nvPr/>
        </p:nvSpPr>
        <p:spPr>
          <a:xfrm>
            <a:off x="9207711" y="4452683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B05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 of Bessel function</a:t>
            </a:r>
            <a:endParaRPr kumimoji="1" lang="ja-JP" altLang="en-US" u="heavy" dirty="0">
              <a:uFill>
                <a:solidFill>
                  <a:srgbClr val="00B05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BFFBA5B-ED0F-4B67-9C76-D98B14B9F3BE}"/>
              </a:ext>
            </a:extLst>
          </p:cNvPr>
          <p:cNvSpPr txBox="1"/>
          <p:nvPr/>
        </p:nvSpPr>
        <p:spPr>
          <a:xfrm>
            <a:off x="494819" y="4452683"/>
            <a:ext cx="29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 sum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27177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(frequency domain)</a:t>
            </a:r>
            <a:endParaRPr kumimoji="1" lang="ja-JP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3A6F75-92E7-49D4-8842-2FCE94D84D43}"/>
              </a:ext>
            </a:extLst>
          </p:cNvPr>
          <p:cNvSpPr txBox="1"/>
          <p:nvPr/>
        </p:nvSpPr>
        <p:spPr>
          <a:xfrm>
            <a:off x="763767" y="1981682"/>
            <a:ext cx="544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Matsubara(Tanimura1990)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Pade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(Hu2010)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/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i) Spectral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decomposition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  <a:br>
                  <a:rPr lang="en-US" altLang="ja-JP" sz="2000" dirty="0"/>
                </a:b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(mainly applied to Ohmic baths)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blipFill>
                <a:blip r:embed="rId2"/>
                <a:stretch>
                  <a:fillRect l="-819" t="-555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33F710-4394-409B-B9B3-A69CF6504EF3}"/>
              </a:ext>
            </a:extLst>
          </p:cNvPr>
          <p:cNvSpPr txBox="1"/>
          <p:nvPr/>
        </p:nvSpPr>
        <p:spPr>
          <a:xfrm>
            <a:off x="5206874" y="1912847"/>
            <a:ext cx="416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Fano(Cui2019) </a:t>
            </a:r>
            <a:b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(extremely low temperature 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/>
              <p:nvPr/>
            </p:nvSpPr>
            <p:spPr>
              <a:xfrm>
                <a:off x="530680" y="4360382"/>
                <a:ext cx="68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ii) Parameterization of SDFs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(Meier1999)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4360382"/>
                <a:ext cx="6874167" cy="461665"/>
              </a:xfrm>
              <a:prstGeom prst="rect">
                <a:avLst/>
              </a:prstGeom>
              <a:blipFill>
                <a:blip r:embed="rId3"/>
                <a:stretch>
                  <a:fillRect l="-1330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C242847-BF21-4164-B665-5E0B23FAE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11" y="2760823"/>
            <a:ext cx="2675863" cy="85284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5C84DC24-09A5-4678-8DBA-95B32E536D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2" y="2689568"/>
            <a:ext cx="3277253" cy="9215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F95-A504-46D4-879B-7DC21A72C00C}"/>
              </a:ext>
            </a:extLst>
          </p:cNvPr>
          <p:cNvSpPr txBox="1"/>
          <p:nvPr/>
        </p:nvSpPr>
        <p:spPr>
          <a:xfrm>
            <a:off x="770964" y="4879068"/>
            <a:ext cx="312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fit SDFs to the function 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C79B59-E538-4850-B8A4-73B3F2EFEC08}"/>
              </a:ext>
            </a:extLst>
          </p:cNvPr>
          <p:cNvSpPr txBox="1"/>
          <p:nvPr/>
        </p:nvSpPr>
        <p:spPr>
          <a:xfrm>
            <a:off x="770964" y="6352718"/>
            <a:ext cx="603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unsuitable for sub-Ohmic SDFs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2B793678-528D-402B-9F7F-A99977CFD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47" y="5452212"/>
            <a:ext cx="2675863" cy="852842"/>
          </a:xfrm>
          <a:prstGeom prst="rect">
            <a:avLst/>
          </a:prstGeom>
        </p:spPr>
      </p:pic>
      <p:pic>
        <p:nvPicPr>
          <p:cNvPr id="15" name="図 1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09DC1E4-2FA9-45D7-9336-E5562264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8" y="5326905"/>
            <a:ext cx="5729697" cy="7748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656860-07F8-4401-B89F-8D8A8C6D5B9E}"/>
              </a:ext>
            </a:extLst>
          </p:cNvPr>
          <p:cNvSpPr txBox="1"/>
          <p:nvPr/>
        </p:nvSpPr>
        <p:spPr>
          <a:xfrm>
            <a:off x="763767" y="3611110"/>
            <a:ext cx="544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form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F54CFC-E7FC-48AF-B071-16705C7BE957}"/>
              </a:ext>
            </a:extLst>
          </p:cNvPr>
          <p:cNvSpPr txBox="1"/>
          <p:nvPr/>
        </p:nvSpPr>
        <p:spPr>
          <a:xfrm>
            <a:off x="5206874" y="3616123"/>
            <a:ext cx="642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form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term(Zhang2020)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3CD0E-8CC4-4C3F-9DD3-496FF76541E9}"/>
              </a:ext>
            </a:extLst>
          </p:cNvPr>
          <p:cNvSpPr txBox="1"/>
          <p:nvPr/>
        </p:nvSpPr>
        <p:spPr>
          <a:xfrm>
            <a:off x="7287496" y="6315890"/>
            <a:ext cx="46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form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(time domain)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3899BD-BD8B-4A90-9DAF-E405A28EB3C9}"/>
              </a:ext>
            </a:extLst>
          </p:cNvPr>
          <p:cNvSpPr txBox="1"/>
          <p:nvPr/>
        </p:nvSpPr>
        <p:spPr>
          <a:xfrm>
            <a:off x="703749" y="3278965"/>
            <a:ext cx="63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(Tang2015),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/>
              <p:nvPr/>
            </p:nvSpPr>
            <p:spPr>
              <a:xfrm>
                <a:off x="530681" y="1325307"/>
                <a:ext cx="7790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basis functions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(complete or incomplete)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325307"/>
                <a:ext cx="7790359" cy="461665"/>
              </a:xfrm>
              <a:prstGeom prst="rect">
                <a:avLst/>
              </a:prstGeom>
              <a:blipFill>
                <a:blip r:embed="rId2"/>
                <a:stretch>
                  <a:fillRect l="-1174" t="-9211" r="-782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982B0A4-8617-47B9-9064-4750BF621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" y="2083349"/>
            <a:ext cx="6389086" cy="92693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62E30-B055-4868-B367-0B757598D26E}"/>
              </a:ext>
            </a:extLst>
          </p:cNvPr>
          <p:cNvSpPr txBox="1"/>
          <p:nvPr/>
        </p:nvSpPr>
        <p:spPr>
          <a:xfrm>
            <a:off x="7924800" y="2531986"/>
            <a:ext cx="426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Complete basis set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harmonic oscillator wave functions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discrete Fourier series  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Incomplete basis set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set of oscillatory and non-oscillatory  exponentially decaying functions  etc.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702CCB71-CCE8-4629-98AF-7E3395BD6654}"/>
              </a:ext>
            </a:extLst>
          </p:cNvPr>
          <p:cNvSpPr/>
          <p:nvPr/>
        </p:nvSpPr>
        <p:spPr>
          <a:xfrm rot="5400000">
            <a:off x="8614782" y="1267912"/>
            <a:ext cx="891692" cy="1296297"/>
          </a:xfrm>
          <a:prstGeom prst="bentArrow">
            <a:avLst>
              <a:gd name="adj1" fmla="val 25000"/>
              <a:gd name="adj2" fmla="val 25000"/>
              <a:gd name="adj3" fmla="val 37111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772E90D-F7B2-4AE1-998F-B71A25555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5454015"/>
            <a:ext cx="3599309" cy="35626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06518E0-F370-4256-8C8A-E17479C2D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4978807"/>
            <a:ext cx="3607838" cy="35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/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satisfies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5326C9-F8D8-48CF-9B8E-A7594C6BB369}"/>
              </a:ext>
            </a:extLst>
          </p:cNvPr>
          <p:cNvSpPr txBox="1"/>
          <p:nvPr/>
        </p:nvSpPr>
        <p:spPr>
          <a:xfrm>
            <a:off x="932738" y="4127267"/>
            <a:ext cx="376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B8465A-214B-4049-BADB-7DF8176A6213}"/>
              </a:ext>
            </a:extLst>
          </p:cNvPr>
          <p:cNvSpPr txBox="1"/>
          <p:nvPr/>
        </p:nvSpPr>
        <p:spPr>
          <a:xfrm>
            <a:off x="932738" y="5477386"/>
            <a:ext cx="544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(cautionary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Long-time behavior(static property)</a:t>
            </a:r>
          </a:p>
        </p:txBody>
      </p:sp>
    </p:spTree>
    <p:extLst>
      <p:ext uri="{BB962C8B-B14F-4D97-AF65-F5344CB8AC3E}">
        <p14:creationId xmlns:p14="http://schemas.microsoft.com/office/powerpoint/2010/main" val="246305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(Chebyshev decomposition)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/>
              <p:nvPr/>
            </p:nvSpPr>
            <p:spPr>
              <a:xfrm>
                <a:off x="530680" y="1290542"/>
                <a:ext cx="1150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Chebyshev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Bessel functions of the first kind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(Tian2012)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1290542"/>
                <a:ext cx="11508920" cy="461665"/>
              </a:xfrm>
              <a:prstGeom prst="rect">
                <a:avLst/>
              </a:prstGeom>
              <a:blipFill>
                <a:blip r:embed="rId2"/>
                <a:stretch>
                  <a:fillRect l="-794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99F6B0-D25D-4624-9950-9FBFEDB30FE8}"/>
              </a:ext>
            </a:extLst>
          </p:cNvPr>
          <p:cNvSpPr txBox="1"/>
          <p:nvPr/>
        </p:nvSpPr>
        <p:spPr>
          <a:xfrm>
            <a:off x="530680" y="3091526"/>
            <a:ext cx="704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C-HEOM(Rahman2019),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BC04AA3-E4B8-4202-B0A2-D71CE8E5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7" y="1911113"/>
            <a:ext cx="7118483" cy="1007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014B05-F0CA-4436-9B1B-F085A1DB45DD}"/>
              </a:ext>
            </a:extLst>
          </p:cNvPr>
          <p:cNvSpPr txBox="1"/>
          <p:nvPr/>
        </p:nvSpPr>
        <p:spPr>
          <a:xfrm>
            <a:off x="828653" y="3936711"/>
            <a:ext cx="370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763B38-B9BE-41F2-95CF-152818F107F5}"/>
              </a:ext>
            </a:extLst>
          </p:cNvPr>
          <p:cNvSpPr txBox="1"/>
          <p:nvPr/>
        </p:nvSpPr>
        <p:spPr>
          <a:xfrm>
            <a:off x="828653" y="5151282"/>
            <a:ext cx="667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Bad convergence in strong coupling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Unsuitable for overdamped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N depends linearly on the simulation time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CD45FC-84E1-48D3-AAD0-1F7A861AF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3" y="6155224"/>
            <a:ext cx="3877164" cy="43143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3CF5A-26E7-4F85-ABA7-6DA5B05D50C3}"/>
              </a:ext>
            </a:extLst>
          </p:cNvPr>
          <p:cNvSpPr txBox="1"/>
          <p:nvPr/>
        </p:nvSpPr>
        <p:spPr>
          <a:xfrm>
            <a:off x="7543703" y="5652917"/>
            <a:ext cx="4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 estimate of the number of terms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500" dirty="0">
                <a:latin typeface="Arial" panose="020B0604020202020204" pitchFamily="34" charset="0"/>
                <a:cs typeface="Arial" panose="020B0604020202020204" pitchFamily="34" charset="0"/>
              </a:rPr>
              <a:t>Alternative decomposition scheme: </a:t>
            </a:r>
            <a:r>
              <a:rPr lang="en-US" altLang="ja-JP" sz="3500" dirty="0">
                <a:latin typeface="+mj-lt"/>
              </a:rPr>
              <a:t>Prony’s</a:t>
            </a:r>
            <a:r>
              <a:rPr lang="ja-JP" altLang="en-US" sz="3500" dirty="0">
                <a:latin typeface="+mj-lt"/>
              </a:rPr>
              <a:t> </a:t>
            </a:r>
            <a:r>
              <a:rPr lang="en-US" altLang="ja-JP" sz="3500" dirty="0">
                <a:latin typeface="+mj-lt"/>
              </a:rPr>
              <a:t>method</a:t>
            </a:r>
            <a:endParaRPr kumimoji="1" lang="ja-JP" altLang="en-US" sz="35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951969C-B12B-437B-8FBE-B21007D8F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12" y="2248549"/>
            <a:ext cx="3751941" cy="114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/>
              <p:nvPr/>
            </p:nvSpPr>
            <p:spPr>
              <a:xfrm>
                <a:off x="579119" y="1250406"/>
                <a:ext cx="10040471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A</a:t>
                </a:r>
                <a:r>
                  <a:rPr kumimoji="1" lang="en-US" altLang="ja-JP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pproximate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complex-valued function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by a sum of exponentials valid for all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" y="1250406"/>
                <a:ext cx="10040471" cy="867930"/>
              </a:xfrm>
              <a:prstGeom prst="rect">
                <a:avLst/>
              </a:prstGeom>
              <a:blipFill>
                <a:blip r:embed="rId3"/>
                <a:stretch>
                  <a:fillRect l="-1214" t="-11972" b="-190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456E95-D653-4BE9-B7E2-536ACB083590}"/>
              </a:ext>
            </a:extLst>
          </p:cNvPr>
          <p:cNvSpPr txBox="1"/>
          <p:nvPr/>
        </p:nvSpPr>
        <p:spPr>
          <a:xfrm>
            <a:off x="721359" y="4358768"/>
            <a:ext cx="5995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ea typeface="+mj-ea"/>
              </a:rPr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ea typeface="+mj-ea"/>
              </a:rPr>
              <a:t>Arbitra</a:t>
            </a:r>
            <a:r>
              <a:rPr lang="en-US" altLang="ja-JP" sz="2400" dirty="0">
                <a:ea typeface="+mj-ea"/>
              </a:rPr>
              <a:t>ry SDFs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+mj-ea"/>
              </a:rPr>
              <a:t>Arbitrary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ea typeface="+mj-ea"/>
              </a:rPr>
              <a:t>Lead to an original form HEOM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+mj-ea"/>
              </a:rPr>
              <a:t>Systematic approximation procedure</a:t>
            </a:r>
            <a:endParaRPr kumimoji="1" lang="en-US" altLang="ja-JP" sz="2400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62BB4E-AABF-40C2-AC6F-3460AA134170}"/>
                  </a:ext>
                </a:extLst>
              </p:cNvPr>
              <p:cNvSpPr txBox="1"/>
              <p:nvPr/>
            </p:nvSpPr>
            <p:spPr>
              <a:xfrm>
                <a:off x="5599355" y="2558235"/>
                <a:ext cx="2196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62BB4E-AABF-40C2-AC6F-3460AA13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355" y="2558235"/>
                <a:ext cx="21963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C89E51-2F0C-453C-9E6D-8C3B81CF20FF}"/>
              </a:ext>
            </a:extLst>
          </p:cNvPr>
          <p:cNvSpPr txBox="1"/>
          <p:nvPr/>
        </p:nvSpPr>
        <p:spPr>
          <a:xfrm>
            <a:off x="579119" y="3590262"/>
            <a:ext cx="1156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⇒ </a:t>
            </a:r>
            <a:r>
              <a:rPr lang="en-US" altLang="ja-JP" sz="2800" u="sng" dirty="0"/>
              <a:t>apply to bath correlation functions</a:t>
            </a:r>
            <a:r>
              <a:rPr lang="en-US" altLang="ja-JP" sz="2800" dirty="0"/>
              <a:t>(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83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+mj-lt"/>
              </a:rPr>
              <a:t>Brief description of the procedure</a:t>
            </a:r>
            <a:endParaRPr kumimoji="1" lang="ja-JP" altLang="en-US" sz="36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8471646" y="392668"/>
            <a:ext cx="36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</a:t>
            </a:r>
            <a:br>
              <a:rPr lang="en-US" altLang="ja-JP" sz="1400" b="0" i="0" u="none" strike="noStrike" baseline="0" dirty="0">
                <a:latin typeface="Times New Roman" panose="02020603050405020304" pitchFamily="18" charset="0"/>
              </a:rPr>
            </a:b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/>
              <p:nvPr/>
            </p:nvSpPr>
            <p:spPr>
              <a:xfrm>
                <a:off x="530681" y="1254323"/>
                <a:ext cx="11168744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Give </a:t>
                </a: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the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number of samples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, the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interval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and </a:t>
                </a:r>
                <a:b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</a:b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the accuracy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4323"/>
                <a:ext cx="11168744" cy="869533"/>
              </a:xfrm>
              <a:prstGeom prst="rect">
                <a:avLst/>
              </a:prstGeom>
              <a:blipFill>
                <a:blip r:embed="rId2"/>
                <a:stretch>
                  <a:fillRect l="-983" t="-12676" b="-190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/>
              <p:nvPr/>
            </p:nvSpPr>
            <p:spPr>
              <a:xfrm>
                <a:off x="530679" y="2238397"/>
                <a:ext cx="10127795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2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+mn-cs"/>
                  </a:rPr>
                  <a:t>Build the Hankel matrix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𝐇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Sym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ja-JP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9" y="2238397"/>
                <a:ext cx="10127795" cy="480131"/>
              </a:xfrm>
              <a:prstGeom prst="rect">
                <a:avLst/>
              </a:prstGeom>
              <a:blipFill>
                <a:blip r:embed="rId3"/>
                <a:stretch>
                  <a:fillRect l="-1084" t="-25316" b="-303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3FDC77CB-76D6-4DE3-A27F-39CE0D55B6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2877476"/>
            <a:ext cx="2285440" cy="614279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E7899C5-D991-480A-B949-8750771D9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23" y="2877476"/>
            <a:ext cx="2596777" cy="664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/>
              <p:nvPr/>
            </p:nvSpPr>
            <p:spPr>
              <a:xfrm>
                <a:off x="530680" y="3778765"/>
                <a:ext cx="7172717" cy="48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3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Find a vector </a:t>
                </a:r>
                <a14:m>
                  <m:oMath xmlns:m="http://schemas.openxmlformats.org/officeDocument/2006/math">
                    <m:r>
                      <a:rPr kumimoji="1" lang="en-US" altLang="ja-JP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𝒖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=(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, …, 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𝑁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)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satisfying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3778765"/>
                <a:ext cx="7172717" cy="484363"/>
              </a:xfrm>
              <a:prstGeom prst="rect">
                <a:avLst/>
              </a:prstGeom>
              <a:blipFill>
                <a:blip r:embed="rId6"/>
                <a:stretch>
                  <a:fillRect l="-1529" t="-22785" b="-34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 descr="挿絵, テーブル, 椅子 が含まれている画像&#10;&#10;自動的に生成された説明">
            <a:extLst>
              <a:ext uri="{FF2B5EF4-FFF2-40B4-BE49-F238E27FC236}">
                <a16:creationId xmlns:a16="http://schemas.microsoft.com/office/drawing/2014/main" id="{892306D0-68C0-4D77-BC13-A550684AF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19" y="4515780"/>
            <a:ext cx="2111605" cy="4843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57664E-33B4-4DA3-AA63-2E9F4A44AB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5380888"/>
            <a:ext cx="2402541" cy="506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/>
              <p:nvPr/>
            </p:nvSpPr>
            <p:spPr>
              <a:xfrm>
                <a:off x="1107803" y="6226537"/>
                <a:ext cx="7172717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54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𝜎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∈</m:t>
                    </m:r>
                    <m:sSup>
                      <m:sSup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is a singular value </a:t>
                </a:r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3" y="6226537"/>
                <a:ext cx="7172717" cy="481735"/>
              </a:xfrm>
              <a:prstGeom prst="rect">
                <a:avLst/>
              </a:prstGeom>
              <a:blipFill>
                <a:blip r:embed="rId9"/>
                <a:stretch>
                  <a:fillRect l="-1786" t="-21519" b="-34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>
            <a:extLst>
              <a:ext uri="{FF2B5EF4-FFF2-40B4-BE49-F238E27FC236}">
                <a16:creationId xmlns:a16="http://schemas.microsoft.com/office/drawing/2014/main" id="{EBDDB9B8-BD43-43ED-A282-07EE9D6533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57" y="5411999"/>
            <a:ext cx="3458789" cy="422063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066E5074-8BE3-4D31-BE55-6C1826F92A0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7" y="3024621"/>
            <a:ext cx="1757560" cy="3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+mj-lt"/>
              </a:rPr>
              <a:t>Brief </a:t>
            </a:r>
            <a:r>
              <a:rPr lang="en-US" altLang="ja-JP" sz="3600" dirty="0">
                <a:latin typeface="+mj-lt"/>
              </a:rPr>
              <a:t>description</a:t>
            </a:r>
            <a:r>
              <a:rPr kumimoji="1" lang="en-US" altLang="ja-JP" sz="3600" dirty="0">
                <a:latin typeface="+mj-lt"/>
              </a:rPr>
              <a:t> of the procedure </a:t>
            </a:r>
            <a:endParaRPr kumimoji="1" lang="ja-JP" altLang="en-US" sz="36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/>
              <p:nvPr/>
            </p:nvSpPr>
            <p:spPr>
              <a:xfrm>
                <a:off x="530681" y="1255059"/>
                <a:ext cx="10675201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 startAt="4"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Compute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of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u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z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)</m:t>
                    </m:r>
                    <m:r>
                      <a:rPr kumimoji="1" lang="pt-BR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naryPr>
                      <m:sub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𝑘</m:t>
                        </m:r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5059"/>
                <a:ext cx="10675201" cy="494879"/>
              </a:xfrm>
              <a:prstGeom prst="rect">
                <a:avLst/>
              </a:prstGeom>
              <a:blipFill>
                <a:blip r:embed="rId2"/>
                <a:stretch>
                  <a:fillRect l="-1028" t="-20988" b="-3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/>
              <p:nvPr/>
            </p:nvSpPr>
            <p:spPr>
              <a:xfrm>
                <a:off x="530681" y="2043951"/>
                <a:ext cx="11105507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5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Solve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the </a:t>
                </a: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overdetermined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Vandermonde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system and obtain the</a:t>
                </a:r>
                <a:b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</a:b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weights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2043951"/>
                <a:ext cx="11105507" cy="869533"/>
              </a:xfrm>
              <a:prstGeom prst="rect">
                <a:avLst/>
              </a:prstGeom>
              <a:blipFill>
                <a:blip r:embed="rId3"/>
                <a:stretch>
                  <a:fillRect l="-988" t="-118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FAE6CFEB-56D2-4963-A7BF-E32E59A184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7" y="2951997"/>
            <a:ext cx="4237987" cy="88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/>
              <p:nvPr/>
            </p:nvSpPr>
            <p:spPr>
              <a:xfrm>
                <a:off x="530681" y="4054952"/>
                <a:ext cx="11279639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 startAt="6"/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Obtain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the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exponents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2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𝑁</m:t>
                        </m:r>
                      </m:num>
                      <m:den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𝑎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log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log</m:t>
                    </m:r>
                  </m:oMath>
                </a14:m>
                <a:r>
                  <a:rPr kumimoji="1" lang="ja-JP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is the principal value of the logarithm</a:t>
                </a:r>
                <a:endParaRPr kumimoji="1" lang="ja-JP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4054952"/>
                <a:ext cx="11279639" cy="1035027"/>
              </a:xfrm>
              <a:prstGeom prst="rect">
                <a:avLst/>
              </a:prstGeom>
              <a:blipFill>
                <a:blip r:embed="rId5"/>
                <a:stretch>
                  <a:fillRect l="-973" t="-2941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43EF580-3481-40FE-949A-0977A1F27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24" y="5179607"/>
            <a:ext cx="3652830" cy="111241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122AAB-CECC-41A6-A83D-22B59ECFC3C8}"/>
              </a:ext>
            </a:extLst>
          </p:cNvPr>
          <p:cNvSpPr txBox="1"/>
          <p:nvPr/>
        </p:nvSpPr>
        <p:spPr>
          <a:xfrm>
            <a:off x="530681" y="5493631"/>
            <a:ext cx="4762679" cy="48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defTabSz="914354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7"/>
              <a:defRPr/>
            </a:pPr>
            <a:r>
              <a:rPr lang="en-US" altLang="ja-JP" sz="280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Obtain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an approximation</a:t>
            </a:r>
            <a:endParaRPr kumimoji="1" lang="ja-JP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85A0DB-6B5D-42E2-95B7-1829A0AE823D}"/>
              </a:ext>
            </a:extLst>
          </p:cNvPr>
          <p:cNvSpPr txBox="1"/>
          <p:nvPr/>
        </p:nvSpPr>
        <p:spPr>
          <a:xfrm>
            <a:off x="8471646" y="392668"/>
            <a:ext cx="36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</a:t>
            </a:r>
            <a:br>
              <a:rPr lang="en-US" altLang="ja-JP" sz="1400" b="0" i="0" u="none" strike="noStrike" baseline="0" dirty="0">
                <a:latin typeface="Times New Roman" panose="02020603050405020304" pitchFamily="18" charset="0"/>
              </a:rPr>
            </a:b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821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0C461-82E1-42E1-8982-C82CC755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Decomposition of bath correlation function</a:t>
            </a:r>
            <a:endParaRPr kumimoji="1" lang="ja-JP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681" y="1208312"/>
                <a:ext cx="11239978" cy="3601753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ja-JP" dirty="0"/>
                  <a:t>Give the SDFs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ja-JP" dirty="0"/>
                  <a:t>, the temperature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b="0" dirty="0"/>
                  <a:t>, the time interval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and the accuracy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b="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ja-JP" dirty="0"/>
                  <a:t>Calculate the symmetrized correlation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the anti-symmetrized correlation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analytically or numerically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kumimoji="1" lang="en-US" altLang="ja-JP" dirty="0"/>
                  <a:t>by complex exponential sums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81" y="1208312"/>
                <a:ext cx="11239978" cy="3601753"/>
              </a:xfrm>
              <a:blipFill>
                <a:blip r:embed="rId2"/>
                <a:stretch>
                  <a:fillRect l="-976" r="-1085" b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20010-6469-4175-8160-8446225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0E42D03-A49F-4C57-A0FB-76136BF713EB}"/>
              </a:ext>
            </a:extLst>
          </p:cNvPr>
          <p:cNvSpPr/>
          <p:nvPr/>
        </p:nvSpPr>
        <p:spPr>
          <a:xfrm>
            <a:off x="5416924" y="5007958"/>
            <a:ext cx="1358152" cy="8786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6612C-C6A9-4970-A7A3-5A2EEDCCC055}"/>
              </a:ext>
            </a:extLst>
          </p:cNvPr>
          <p:cNvSpPr txBox="1"/>
          <p:nvPr/>
        </p:nvSpPr>
        <p:spPr>
          <a:xfrm>
            <a:off x="4787754" y="6084480"/>
            <a:ext cx="303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/>
              <a:t>HEOM, QME etc.</a:t>
            </a:r>
            <a:endParaRPr kumimoji="1" lang="ja-JP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06061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48107</TotalTime>
  <Words>778</Words>
  <Application>Microsoft Office PowerPoint</Application>
  <PresentationFormat>ワイド画面</PresentationFormat>
  <Paragraphs>109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游ゴシック</vt:lpstr>
      <vt:lpstr>Arial</vt:lpstr>
      <vt:lpstr>Calibri</vt:lpstr>
      <vt:lpstr>Cambria Math</vt:lpstr>
      <vt:lpstr>Times New Roman</vt:lpstr>
      <vt:lpstr>Wingdings</vt:lpstr>
      <vt:lpstr>1_Office テーマ</vt:lpstr>
      <vt:lpstr>PowerPoint プレゼンテーション</vt:lpstr>
      <vt:lpstr>Decomposition schemes for bath correlation function</vt:lpstr>
      <vt:lpstr>Decomposition schemes for bath correlation function (frequency domain)</vt:lpstr>
      <vt:lpstr>Decomposition schemes for bath correlation function (time domain)</vt:lpstr>
      <vt:lpstr>Decomposition schemes for bath correlation function (Chebyshev decomposition)</vt:lpstr>
      <vt:lpstr>Alternative decomposition scheme: Prony’s method</vt:lpstr>
      <vt:lpstr>Brief description of the procedure</vt:lpstr>
      <vt:lpstr>Brief description of the procedure </vt:lpstr>
      <vt:lpstr>Decomposition of bath correlation function</vt:lpstr>
      <vt:lpstr>Example1: sub-Ohmic SDF</vt:lpstr>
      <vt:lpstr>Example2: super-Ohmic SDF</vt:lpstr>
      <vt:lpstr>Example2: super-Ohmic SDF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Hideaki Takahashi</dc:creator>
  <cp:lastModifiedBy>髙橋 秀顕</cp:lastModifiedBy>
  <cp:revision>2502</cp:revision>
  <cp:lastPrinted>2019-09-05T15:45:24Z</cp:lastPrinted>
  <dcterms:created xsi:type="dcterms:W3CDTF">2019-08-26T09:29:49Z</dcterms:created>
  <dcterms:modified xsi:type="dcterms:W3CDTF">2021-12-03T09:15:40Z</dcterms:modified>
</cp:coreProperties>
</file>