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Handy Casual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8B9"/>
    <a:srgbClr val="FFF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5" d="100"/>
          <a:sy n="75" d="100"/>
        </p:scale>
        <p:origin x="82" y="4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0800000">
            <a:off x="0" y="5133975"/>
            <a:ext cx="18288000" cy="0"/>
          </a:xfrm>
          <a:prstGeom prst="line">
            <a:avLst/>
          </a:prstGeom>
          <a:ln w="19050" cap="rnd">
            <a:solidFill>
              <a:srgbClr val="FFEDD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grpSp>
        <p:nvGrpSpPr>
          <p:cNvPr id="3" name="Group 3"/>
          <p:cNvGrpSpPr/>
          <p:nvPr/>
        </p:nvGrpSpPr>
        <p:grpSpPr>
          <a:xfrm>
            <a:off x="2470807" y="2255828"/>
            <a:ext cx="13346385" cy="5775345"/>
            <a:chOff x="0" y="0"/>
            <a:chExt cx="17795180" cy="7700460"/>
          </a:xfrm>
        </p:grpSpPr>
        <p:grpSp>
          <p:nvGrpSpPr>
            <p:cNvPr id="4" name="Group 4"/>
            <p:cNvGrpSpPr/>
            <p:nvPr/>
          </p:nvGrpSpPr>
          <p:grpSpPr>
            <a:xfrm>
              <a:off x="209354" y="868611"/>
              <a:ext cx="17340022" cy="6616769"/>
              <a:chOff x="0" y="0"/>
              <a:chExt cx="4117034" cy="1571017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117034" cy="1571017"/>
              </a:xfrm>
              <a:custGeom>
                <a:avLst/>
                <a:gdLst/>
                <a:ahLst/>
                <a:cxnLst/>
                <a:rect l="l" t="t" r="r" b="b"/>
                <a:pathLst>
                  <a:path w="4117034" h="1571017">
                    <a:moveTo>
                      <a:pt x="0" y="0"/>
                    </a:moveTo>
                    <a:lnTo>
                      <a:pt x="4117034" y="0"/>
                    </a:lnTo>
                    <a:lnTo>
                      <a:pt x="4117034" y="1571017"/>
                    </a:lnTo>
                    <a:lnTo>
                      <a:pt x="0" y="1571017"/>
                    </a:lnTo>
                    <a:close/>
                  </a:path>
                </a:pathLst>
              </a:custGeom>
              <a:solidFill>
                <a:srgbClr val="FFEDD1"/>
              </a:solidFill>
            </p:spPr>
            <p:txBody>
              <a:bodyPr/>
              <a:lstStyle/>
              <a:p>
                <a:endParaRPr lang="de-AT"/>
              </a:p>
            </p:txBody>
          </p:sp>
        </p:grpSp>
        <p:sp>
          <p:nvSpPr>
            <p:cNvPr id="6" name="Freeform 6"/>
            <p:cNvSpPr/>
            <p:nvPr/>
          </p:nvSpPr>
          <p:spPr>
            <a:xfrm>
              <a:off x="0" y="0"/>
              <a:ext cx="17795180" cy="7700460"/>
            </a:xfrm>
            <a:custGeom>
              <a:avLst/>
              <a:gdLst/>
              <a:ahLst/>
              <a:cxnLst/>
              <a:rect l="l" t="t" r="r" b="b"/>
              <a:pathLst>
                <a:path w="17795180" h="7700460">
                  <a:moveTo>
                    <a:pt x="0" y="0"/>
                  </a:moveTo>
                  <a:lnTo>
                    <a:pt x="17795180" y="0"/>
                  </a:lnTo>
                  <a:lnTo>
                    <a:pt x="17795180" y="7700460"/>
                  </a:lnTo>
                  <a:lnTo>
                    <a:pt x="0" y="77004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de-AT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912915" y="4814689"/>
            <a:ext cx="10462171" cy="2016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46"/>
              </a:lnSpc>
            </a:pPr>
            <a:r>
              <a:rPr lang="en-US" sz="7746">
                <a:solidFill>
                  <a:srgbClr val="CE171F"/>
                </a:solidFill>
                <a:latin typeface="Handy Casual"/>
                <a:ea typeface="Handy Casual"/>
                <a:cs typeface="Handy Casual"/>
                <a:sym typeface="Handy Casual"/>
              </a:rPr>
              <a:t>MARVELOUS</a:t>
            </a:r>
          </a:p>
          <a:p>
            <a:pPr algn="ctr">
              <a:lnSpc>
                <a:spcPts val="7746"/>
              </a:lnSpc>
            </a:pPr>
            <a:r>
              <a:rPr lang="en-US" sz="7746">
                <a:solidFill>
                  <a:srgbClr val="101010"/>
                </a:solidFill>
                <a:latin typeface="Handy Casual"/>
                <a:ea typeface="Handy Casual"/>
                <a:cs typeface="Handy Casual"/>
                <a:sym typeface="Handy Casual"/>
              </a:rPr>
              <a:t>CHRONICLES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38028" y="8680450"/>
            <a:ext cx="3303836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spc="130">
                <a:solidFill>
                  <a:srgbClr val="FFEDD1"/>
                </a:solidFill>
                <a:latin typeface="Handy Casual"/>
                <a:ea typeface="Handy Casual"/>
                <a:cs typeface="Handy Casual"/>
                <a:sym typeface="Handy Casual"/>
              </a:rPr>
              <a:t>Lukas Benea</a:t>
            </a:r>
          </a:p>
        </p:txBody>
      </p:sp>
      <p:sp>
        <p:nvSpPr>
          <p:cNvPr id="9" name="AutoShape 9"/>
          <p:cNvSpPr/>
          <p:nvPr/>
        </p:nvSpPr>
        <p:spPr>
          <a:xfrm rot="5400000">
            <a:off x="-4105275" y="5133975"/>
            <a:ext cx="10287000" cy="0"/>
          </a:xfrm>
          <a:prstGeom prst="line">
            <a:avLst/>
          </a:prstGeom>
          <a:ln w="19050" cap="rnd">
            <a:solidFill>
              <a:srgbClr val="FFEDD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sp>
        <p:nvSpPr>
          <p:cNvPr id="10" name="AutoShape 10"/>
          <p:cNvSpPr/>
          <p:nvPr/>
        </p:nvSpPr>
        <p:spPr>
          <a:xfrm rot="5400000">
            <a:off x="12125325" y="5133975"/>
            <a:ext cx="10287000" cy="0"/>
          </a:xfrm>
          <a:prstGeom prst="line">
            <a:avLst/>
          </a:prstGeom>
          <a:ln w="19050" cap="rnd">
            <a:solidFill>
              <a:srgbClr val="FFEDD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0800000">
            <a:off x="0" y="5133975"/>
            <a:ext cx="182880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sp>
        <p:nvSpPr>
          <p:cNvPr id="3" name="AutoShape 3"/>
          <p:cNvSpPr/>
          <p:nvPr/>
        </p:nvSpPr>
        <p:spPr>
          <a:xfrm rot="5400000">
            <a:off x="-4105275" y="5133975"/>
            <a:ext cx="102870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sp>
        <p:nvSpPr>
          <p:cNvPr id="4" name="AutoShape 4"/>
          <p:cNvSpPr/>
          <p:nvPr/>
        </p:nvSpPr>
        <p:spPr>
          <a:xfrm rot="5400000">
            <a:off x="12125325" y="5133975"/>
            <a:ext cx="102870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sp>
        <p:nvSpPr>
          <p:cNvPr id="5" name="TextBox 5"/>
          <p:cNvSpPr txBox="1"/>
          <p:nvPr/>
        </p:nvSpPr>
        <p:spPr>
          <a:xfrm>
            <a:off x="4303104" y="1254415"/>
            <a:ext cx="9681792" cy="161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Phase 1: Idee finden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592835" y="5991869"/>
            <a:ext cx="11121380" cy="1790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94"/>
              </a:lnSpc>
            </a:pPr>
            <a:endParaRPr/>
          </a:p>
          <a:p>
            <a:pPr algn="ctr">
              <a:lnSpc>
                <a:spcPts val="2894"/>
              </a:lnSpc>
            </a:pPr>
            <a:r>
              <a:rPr lang="en-US" sz="2067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Erste Idee: Netflix Website - wenig Spielraum für eigenes</a:t>
            </a:r>
          </a:p>
          <a:p>
            <a:pPr algn="ctr">
              <a:lnSpc>
                <a:spcPts val="2894"/>
              </a:lnSpc>
            </a:pPr>
            <a:r>
              <a:rPr lang="en-US" sz="2067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Danach kam der erste Gedanke Richtung Marvel</a:t>
            </a:r>
          </a:p>
          <a:p>
            <a:pPr algn="ctr">
              <a:lnSpc>
                <a:spcPts val="2894"/>
              </a:lnSpc>
            </a:pPr>
            <a:r>
              <a:rPr lang="en-US" sz="2067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Bis ich misch schließlich auf die Comics entschieden habe</a:t>
            </a:r>
          </a:p>
          <a:p>
            <a:pPr algn="ctr">
              <a:lnSpc>
                <a:spcPts val="2894"/>
              </a:lnSpc>
              <a:spcBef>
                <a:spcPct val="0"/>
              </a:spcBef>
            </a:pPr>
            <a:r>
              <a:rPr lang="en-US" sz="2067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Final: Website um sich Comics anschauen zu könne und mit anderen zu diskutieren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-4105275" y="5133975"/>
            <a:ext cx="10287000" cy="0"/>
          </a:xfrm>
          <a:prstGeom prst="line">
            <a:avLst/>
          </a:prstGeom>
          <a:ln w="19050" cap="rnd">
            <a:solidFill>
              <a:srgbClr val="CE171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sp>
        <p:nvSpPr>
          <p:cNvPr id="3" name="AutoShape 3"/>
          <p:cNvSpPr/>
          <p:nvPr/>
        </p:nvSpPr>
        <p:spPr>
          <a:xfrm rot="-10800000">
            <a:off x="0" y="3077275"/>
            <a:ext cx="18288000" cy="0"/>
          </a:xfrm>
          <a:prstGeom prst="line">
            <a:avLst/>
          </a:prstGeom>
          <a:ln w="19050" cap="rnd">
            <a:solidFill>
              <a:srgbClr val="CE171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sp>
        <p:nvSpPr>
          <p:cNvPr id="4" name="Freeform 4"/>
          <p:cNvSpPr/>
          <p:nvPr/>
        </p:nvSpPr>
        <p:spPr>
          <a:xfrm flipH="1">
            <a:off x="9880501" y="-228252"/>
            <a:ext cx="5023108" cy="5023108"/>
          </a:xfrm>
          <a:custGeom>
            <a:avLst/>
            <a:gdLst/>
            <a:ahLst/>
            <a:cxnLst/>
            <a:rect l="l" t="t" r="r" b="b"/>
            <a:pathLst>
              <a:path w="5023108" h="5023108">
                <a:moveTo>
                  <a:pt x="5023108" y="0"/>
                </a:moveTo>
                <a:lnTo>
                  <a:pt x="0" y="0"/>
                </a:lnTo>
                <a:lnTo>
                  <a:pt x="0" y="5023108"/>
                </a:lnTo>
                <a:lnTo>
                  <a:pt x="5023108" y="5023108"/>
                </a:lnTo>
                <a:lnTo>
                  <a:pt x="5023108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5" name="Freeform 5"/>
          <p:cNvSpPr/>
          <p:nvPr/>
        </p:nvSpPr>
        <p:spPr>
          <a:xfrm>
            <a:off x="7439597" y="3489387"/>
            <a:ext cx="5225527" cy="6797613"/>
          </a:xfrm>
          <a:custGeom>
            <a:avLst/>
            <a:gdLst/>
            <a:ahLst/>
            <a:cxnLst/>
            <a:rect l="l" t="t" r="r" b="b"/>
            <a:pathLst>
              <a:path w="5225527" h="6797613">
                <a:moveTo>
                  <a:pt x="0" y="0"/>
                </a:moveTo>
                <a:lnTo>
                  <a:pt x="5225527" y="0"/>
                </a:lnTo>
                <a:lnTo>
                  <a:pt x="5225527" y="6797613"/>
                </a:lnTo>
                <a:lnTo>
                  <a:pt x="0" y="67976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6" name="TextBox 6"/>
          <p:cNvSpPr txBox="1"/>
          <p:nvPr/>
        </p:nvSpPr>
        <p:spPr>
          <a:xfrm>
            <a:off x="1520803" y="1109727"/>
            <a:ext cx="6515714" cy="161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880501" y="254044"/>
            <a:ext cx="5319734" cy="350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Eigener Account 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Minigames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Sliders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Minigames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ca 45 Comic zum Beweretn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5 Comics zum hineintauchen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Bewertungsseite</a:t>
            </a: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Quiz</a:t>
            </a:r>
          </a:p>
          <a:p>
            <a:pPr algn="just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Handy Casual"/>
              <a:ea typeface="Handy Casual"/>
              <a:cs typeface="Handy Casual"/>
              <a:sym typeface="Handy Casu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336825" y="2677847"/>
            <a:ext cx="4698190" cy="4931307"/>
          </a:xfrm>
          <a:custGeom>
            <a:avLst/>
            <a:gdLst/>
            <a:ahLst/>
            <a:cxnLst/>
            <a:rect l="l" t="t" r="r" b="b"/>
            <a:pathLst>
              <a:path w="4698190" h="4931307">
                <a:moveTo>
                  <a:pt x="0" y="0"/>
                </a:moveTo>
                <a:lnTo>
                  <a:pt x="4698190" y="0"/>
                </a:lnTo>
                <a:lnTo>
                  <a:pt x="4698190" y="4931306"/>
                </a:lnTo>
                <a:lnTo>
                  <a:pt x="0" y="49313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3" name="AutoShape 3"/>
          <p:cNvSpPr/>
          <p:nvPr/>
        </p:nvSpPr>
        <p:spPr>
          <a:xfrm rot="5400000">
            <a:off x="3990301" y="5133301"/>
            <a:ext cx="10288347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sp>
        <p:nvSpPr>
          <p:cNvPr id="4" name="AutoShape 4"/>
          <p:cNvSpPr/>
          <p:nvPr/>
        </p:nvSpPr>
        <p:spPr>
          <a:xfrm rot="5400000">
            <a:off x="-1593186" y="7155210"/>
            <a:ext cx="624453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sp>
        <p:nvSpPr>
          <p:cNvPr id="5" name="AutoShape 5"/>
          <p:cNvSpPr/>
          <p:nvPr/>
        </p:nvSpPr>
        <p:spPr>
          <a:xfrm rot="-10800000">
            <a:off x="0" y="4023420"/>
            <a:ext cx="91440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sp>
        <p:nvSpPr>
          <p:cNvPr id="6" name="AutoShape 6"/>
          <p:cNvSpPr/>
          <p:nvPr/>
        </p:nvSpPr>
        <p:spPr>
          <a:xfrm rot="-10800000">
            <a:off x="0" y="6111280"/>
            <a:ext cx="912495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sp>
        <p:nvSpPr>
          <p:cNvPr id="7" name="AutoShape 7"/>
          <p:cNvSpPr/>
          <p:nvPr/>
        </p:nvSpPr>
        <p:spPr>
          <a:xfrm rot="-10800000">
            <a:off x="0" y="8199140"/>
            <a:ext cx="91440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sp>
        <p:nvSpPr>
          <p:cNvPr id="8" name="TextBox 8"/>
          <p:cNvSpPr txBox="1"/>
          <p:nvPr/>
        </p:nvSpPr>
        <p:spPr>
          <a:xfrm>
            <a:off x="0" y="4596001"/>
            <a:ext cx="1519554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8746043"/>
            <a:ext cx="1519554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0" y="6671022"/>
            <a:ext cx="1519554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08764" y="4647129"/>
            <a:ext cx="7012052" cy="834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Hauptsächlich rot, schwarz und beige. 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Jedoch haben manche Untersite je nach Comic ihr eignes design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08764" y="8970516"/>
            <a:ext cx="7012052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Deadpool am ANfang al Begleiter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08764" y="6570574"/>
            <a:ext cx="7012052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Comic Schriftart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28700" y="1102955"/>
            <a:ext cx="3821609" cy="2482949"/>
            <a:chOff x="0" y="0"/>
            <a:chExt cx="5095478" cy="3310599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247650"/>
              <a:ext cx="5095478" cy="26860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6800"/>
                </a:lnSpc>
                <a:spcBef>
                  <a:spcPct val="0"/>
                </a:spcBef>
              </a:pPr>
              <a:r>
                <a:rPr lang="en-US" sz="12000">
                  <a:solidFill>
                    <a:srgbClr val="00000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DESIGN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2704174"/>
              <a:ext cx="5095478" cy="606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8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336825" y="2677847"/>
            <a:ext cx="4698190" cy="4931307"/>
          </a:xfrm>
          <a:custGeom>
            <a:avLst/>
            <a:gdLst/>
            <a:ahLst/>
            <a:cxnLst/>
            <a:rect l="l" t="t" r="r" b="b"/>
            <a:pathLst>
              <a:path w="4698190" h="4931307">
                <a:moveTo>
                  <a:pt x="0" y="0"/>
                </a:moveTo>
                <a:lnTo>
                  <a:pt x="4698190" y="0"/>
                </a:lnTo>
                <a:lnTo>
                  <a:pt x="4698190" y="4931306"/>
                </a:lnTo>
                <a:lnTo>
                  <a:pt x="0" y="49313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3" name="AutoShape 3"/>
          <p:cNvSpPr/>
          <p:nvPr/>
        </p:nvSpPr>
        <p:spPr>
          <a:xfrm rot="5400000">
            <a:off x="3990301" y="5133301"/>
            <a:ext cx="10288347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sp>
        <p:nvSpPr>
          <p:cNvPr id="4" name="AutoShape 4"/>
          <p:cNvSpPr/>
          <p:nvPr/>
        </p:nvSpPr>
        <p:spPr>
          <a:xfrm rot="5400000">
            <a:off x="-1593186" y="7155210"/>
            <a:ext cx="624453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sp>
        <p:nvSpPr>
          <p:cNvPr id="5" name="AutoShape 5"/>
          <p:cNvSpPr/>
          <p:nvPr/>
        </p:nvSpPr>
        <p:spPr>
          <a:xfrm rot="-10800000">
            <a:off x="0" y="4023420"/>
            <a:ext cx="91440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sp>
        <p:nvSpPr>
          <p:cNvPr id="6" name="AutoShape 6"/>
          <p:cNvSpPr/>
          <p:nvPr/>
        </p:nvSpPr>
        <p:spPr>
          <a:xfrm rot="-10800000">
            <a:off x="0" y="6111280"/>
            <a:ext cx="912495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sp>
        <p:nvSpPr>
          <p:cNvPr id="7" name="AutoShape 7"/>
          <p:cNvSpPr/>
          <p:nvPr/>
        </p:nvSpPr>
        <p:spPr>
          <a:xfrm rot="-10800000">
            <a:off x="0" y="8199140"/>
            <a:ext cx="91440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sp>
        <p:nvSpPr>
          <p:cNvPr id="8" name="TextBox 8"/>
          <p:cNvSpPr txBox="1"/>
          <p:nvPr/>
        </p:nvSpPr>
        <p:spPr>
          <a:xfrm>
            <a:off x="0" y="4596001"/>
            <a:ext cx="1519554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8746043"/>
            <a:ext cx="1519554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6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0" y="6671022"/>
            <a:ext cx="1519554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08764" y="4647129"/>
            <a:ext cx="7012052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Jede große Marvel Story hat ihre eigene Unterseite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908764" y="8970516"/>
            <a:ext cx="7012052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Erzählfluss bei fast jeder Seite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08764" y="6293773"/>
            <a:ext cx="7012052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Es wird viel mit speichern von Daten gearbeitet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40020" y="838200"/>
            <a:ext cx="3821609" cy="1651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3440"/>
              </a:lnSpc>
              <a:spcBef>
                <a:spcPct val="0"/>
              </a:spcBef>
            </a:pPr>
            <a:r>
              <a:rPr lang="en-US" sz="96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STRUKTUR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F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711947" y="1019175"/>
            <a:ext cx="16566403" cy="9525"/>
          </a:xfrm>
          <a:prstGeom prst="line">
            <a:avLst/>
          </a:prstGeom>
          <a:ln w="19050" cap="rnd">
            <a:solidFill>
              <a:srgbClr val="3030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sp>
        <p:nvSpPr>
          <p:cNvPr id="3" name="AutoShape 3"/>
          <p:cNvSpPr/>
          <p:nvPr/>
        </p:nvSpPr>
        <p:spPr>
          <a:xfrm flipV="1">
            <a:off x="711947" y="1968043"/>
            <a:ext cx="16566403" cy="0"/>
          </a:xfrm>
          <a:prstGeom prst="line">
            <a:avLst/>
          </a:prstGeom>
          <a:ln w="19050" cap="rnd">
            <a:solidFill>
              <a:srgbClr val="3030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grpSp>
        <p:nvGrpSpPr>
          <p:cNvPr id="4" name="Group 4"/>
          <p:cNvGrpSpPr/>
          <p:nvPr/>
        </p:nvGrpSpPr>
        <p:grpSpPr>
          <a:xfrm>
            <a:off x="6489920" y="905943"/>
            <a:ext cx="3534314" cy="982081"/>
            <a:chOff x="0" y="0"/>
            <a:chExt cx="4712419" cy="1309442"/>
          </a:xfrm>
        </p:grpSpPr>
        <p:sp>
          <p:nvSpPr>
            <p:cNvPr id="5" name="AutoShape 5"/>
            <p:cNvSpPr/>
            <p:nvPr/>
          </p:nvSpPr>
          <p:spPr>
            <a:xfrm>
              <a:off x="12700" y="0"/>
              <a:ext cx="0" cy="1290557"/>
            </a:xfrm>
            <a:prstGeom prst="line">
              <a:avLst/>
            </a:prstGeom>
            <a:ln w="25400" cap="rnd">
              <a:solidFill>
                <a:srgbClr val="30303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6" name="AutoShape 6"/>
            <p:cNvSpPr/>
            <p:nvPr/>
          </p:nvSpPr>
          <p:spPr>
            <a:xfrm>
              <a:off x="4699719" y="0"/>
              <a:ext cx="0" cy="1290557"/>
            </a:xfrm>
            <a:prstGeom prst="line">
              <a:avLst/>
            </a:prstGeom>
            <a:ln w="25400" cap="rnd">
              <a:solidFill>
                <a:srgbClr val="30303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5400" y="246452"/>
              <a:ext cx="4661619" cy="10629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19"/>
                </a:lnSpc>
                <a:spcBef>
                  <a:spcPct val="0"/>
                </a:spcBef>
              </a:pPr>
              <a:r>
                <a:rPr lang="en-US" sz="4800">
                  <a:solidFill>
                    <a:srgbClr val="30303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STORAGE</a:t>
              </a:r>
            </a:p>
          </p:txBody>
        </p:sp>
      </p:grpSp>
      <p:sp>
        <p:nvSpPr>
          <p:cNvPr id="8" name="AutoShape 8"/>
          <p:cNvSpPr/>
          <p:nvPr/>
        </p:nvSpPr>
        <p:spPr>
          <a:xfrm>
            <a:off x="702422" y="0"/>
            <a:ext cx="0" cy="10287000"/>
          </a:xfrm>
          <a:prstGeom prst="line">
            <a:avLst/>
          </a:prstGeom>
          <a:ln w="19050" cap="rnd">
            <a:solidFill>
              <a:srgbClr val="3030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sp>
        <p:nvSpPr>
          <p:cNvPr id="9" name="AutoShape 9"/>
          <p:cNvSpPr/>
          <p:nvPr/>
        </p:nvSpPr>
        <p:spPr>
          <a:xfrm rot="5400000">
            <a:off x="12125325" y="5133975"/>
            <a:ext cx="10287000" cy="0"/>
          </a:xfrm>
          <a:prstGeom prst="line">
            <a:avLst/>
          </a:prstGeom>
          <a:ln w="19050" cap="rnd">
            <a:solidFill>
              <a:srgbClr val="3030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sp>
        <p:nvSpPr>
          <p:cNvPr id="10" name="Freeform 10"/>
          <p:cNvSpPr/>
          <p:nvPr/>
        </p:nvSpPr>
        <p:spPr>
          <a:xfrm>
            <a:off x="10024234" y="1968043"/>
            <a:ext cx="7172427" cy="8318957"/>
          </a:xfrm>
          <a:custGeom>
            <a:avLst/>
            <a:gdLst/>
            <a:ahLst/>
            <a:cxnLst/>
            <a:rect l="l" t="t" r="r" b="b"/>
            <a:pathLst>
              <a:path w="7172427" h="8318957">
                <a:moveTo>
                  <a:pt x="0" y="0"/>
                </a:moveTo>
                <a:lnTo>
                  <a:pt x="7172427" y="0"/>
                </a:lnTo>
                <a:lnTo>
                  <a:pt x="7172427" y="8318957"/>
                </a:lnTo>
                <a:lnTo>
                  <a:pt x="0" y="83189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876"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11" name="TextBox 11"/>
          <p:cNvSpPr txBox="1"/>
          <p:nvPr/>
        </p:nvSpPr>
        <p:spPr>
          <a:xfrm>
            <a:off x="14032184" y="5762178"/>
            <a:ext cx="5741" cy="445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8"/>
              </a:lnSpc>
              <a:spcBef>
                <a:spcPct val="0"/>
              </a:spcBef>
            </a:pPr>
            <a:endParaRPr/>
          </a:p>
        </p:txBody>
      </p:sp>
      <p:grpSp>
        <p:nvGrpSpPr>
          <p:cNvPr id="12" name="Group 12"/>
          <p:cNvGrpSpPr/>
          <p:nvPr/>
        </p:nvGrpSpPr>
        <p:grpSpPr>
          <a:xfrm>
            <a:off x="11749002" y="1000125"/>
            <a:ext cx="3534314" cy="967918"/>
            <a:chOff x="0" y="0"/>
            <a:chExt cx="4712419" cy="1290557"/>
          </a:xfrm>
        </p:grpSpPr>
        <p:sp>
          <p:nvSpPr>
            <p:cNvPr id="13" name="AutoShape 13"/>
            <p:cNvSpPr/>
            <p:nvPr/>
          </p:nvSpPr>
          <p:spPr>
            <a:xfrm rot="5400000">
              <a:off x="-632579" y="632579"/>
              <a:ext cx="1290557" cy="0"/>
            </a:xfrm>
            <a:prstGeom prst="line">
              <a:avLst/>
            </a:prstGeom>
            <a:ln w="25400" cap="rnd">
              <a:solidFill>
                <a:srgbClr val="30303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14" name="AutoShape 14"/>
            <p:cNvSpPr/>
            <p:nvPr/>
          </p:nvSpPr>
          <p:spPr>
            <a:xfrm rot="5400000">
              <a:off x="4054440" y="632579"/>
              <a:ext cx="1290557" cy="0"/>
            </a:xfrm>
            <a:prstGeom prst="line">
              <a:avLst/>
            </a:prstGeom>
            <a:ln w="25400" cap="rnd">
              <a:solidFill>
                <a:srgbClr val="30303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25400" y="265502"/>
              <a:ext cx="4661619" cy="739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  <a:spcBef>
                  <a:spcPct val="0"/>
                </a:spcBef>
              </a:pPr>
              <a:r>
                <a:rPr lang="en-US" sz="3300">
                  <a:solidFill>
                    <a:srgbClr val="30303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CODE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231581" y="1028700"/>
            <a:ext cx="3534314" cy="967918"/>
            <a:chOff x="0" y="0"/>
            <a:chExt cx="4712419" cy="1290557"/>
          </a:xfrm>
        </p:grpSpPr>
        <p:sp>
          <p:nvSpPr>
            <p:cNvPr id="17" name="AutoShape 17"/>
            <p:cNvSpPr/>
            <p:nvPr/>
          </p:nvSpPr>
          <p:spPr>
            <a:xfrm rot="5400000">
              <a:off x="-632579" y="632579"/>
              <a:ext cx="1290557" cy="0"/>
            </a:xfrm>
            <a:prstGeom prst="line">
              <a:avLst/>
            </a:prstGeom>
            <a:ln w="25400" cap="rnd">
              <a:solidFill>
                <a:srgbClr val="30303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18" name="AutoShape 18"/>
            <p:cNvSpPr/>
            <p:nvPr/>
          </p:nvSpPr>
          <p:spPr>
            <a:xfrm rot="5400000">
              <a:off x="4054440" y="632579"/>
              <a:ext cx="1290557" cy="0"/>
            </a:xfrm>
            <a:prstGeom prst="line">
              <a:avLst/>
            </a:prstGeom>
            <a:ln w="25400" cap="rnd">
              <a:solidFill>
                <a:srgbClr val="30303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25400" y="265502"/>
              <a:ext cx="4661619" cy="739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  <a:spcBef>
                  <a:spcPct val="0"/>
                </a:spcBef>
              </a:pPr>
              <a:r>
                <a:rPr lang="en-US" sz="3300">
                  <a:solidFill>
                    <a:srgbClr val="30303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ERKLÄRUNG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11947" y="2304099"/>
            <a:ext cx="9245612" cy="7705779"/>
            <a:chOff x="0" y="0"/>
            <a:chExt cx="12327482" cy="10274372"/>
          </a:xfrm>
        </p:grpSpPr>
        <p:sp>
          <p:nvSpPr>
            <p:cNvPr id="21" name="AutoShape 21"/>
            <p:cNvSpPr/>
            <p:nvPr/>
          </p:nvSpPr>
          <p:spPr>
            <a:xfrm>
              <a:off x="12700" y="0"/>
              <a:ext cx="0" cy="1290557"/>
            </a:xfrm>
            <a:prstGeom prst="line">
              <a:avLst/>
            </a:prstGeom>
            <a:ln w="25400" cap="rnd">
              <a:solidFill>
                <a:srgbClr val="30303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22" name="AutoShape 22"/>
            <p:cNvSpPr/>
            <p:nvPr/>
          </p:nvSpPr>
          <p:spPr>
            <a:xfrm>
              <a:off x="12314782" y="0"/>
              <a:ext cx="0" cy="1290557"/>
            </a:xfrm>
            <a:prstGeom prst="line">
              <a:avLst/>
            </a:prstGeom>
            <a:ln w="25400" cap="rnd">
              <a:solidFill>
                <a:srgbClr val="30303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46034" y="246452"/>
              <a:ext cx="12235415" cy="100279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99"/>
                </a:lnSpc>
              </a:pPr>
              <a:r>
                <a:rPr lang="en-US" sz="1999" spc="135">
                  <a:solidFill>
                    <a:srgbClr val="CE171F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SAVEUSERINFO(USERINFO)</a:t>
              </a:r>
            </a:p>
            <a:p>
              <a:pPr algn="ctr">
                <a:lnSpc>
                  <a:spcPts val="2970"/>
                </a:lnSpc>
              </a:pPr>
              <a:r>
                <a:rPr lang="en-US" sz="1800" spc="122">
                  <a:solidFill>
                    <a:srgbClr val="30303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 SPEICHERT EINEN NEUEN BENUTZER DAUERHAFT.</a:t>
              </a:r>
            </a:p>
            <a:p>
              <a:pPr algn="ctr">
                <a:lnSpc>
                  <a:spcPts val="2970"/>
                </a:lnSpc>
              </a:pPr>
              <a:r>
                <a:rPr lang="en-US" sz="1800" spc="122">
                  <a:solidFill>
                    <a:srgbClr val="30303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 LIEST BISHERIGE BENUTZER AUS DEM LOCALSTORAGE, FÜGT DEN NEUEN HINZU UND SPEICHERT DIE AKTUALISIERTE LISTE ERNEUT.</a:t>
              </a:r>
            </a:p>
            <a:p>
              <a:pPr algn="ctr">
                <a:lnSpc>
                  <a:spcPts val="3299"/>
                </a:lnSpc>
              </a:pPr>
              <a:r>
                <a:rPr lang="en-US" sz="1999" spc="135">
                  <a:solidFill>
                    <a:srgbClr val="CE171F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GETUSERINFO()</a:t>
              </a:r>
            </a:p>
            <a:p>
              <a:pPr algn="ctr">
                <a:lnSpc>
                  <a:spcPts val="2970"/>
                </a:lnSpc>
              </a:pPr>
              <a:r>
                <a:rPr lang="en-US" sz="1800" spc="122">
                  <a:solidFill>
                    <a:srgbClr val="30303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 LÄDT DEN AKTUELL EINGELOGGTEN BENUTZER AUS DEM LOCALSTORAGE.</a:t>
              </a:r>
            </a:p>
            <a:p>
              <a:pPr algn="ctr">
                <a:lnSpc>
                  <a:spcPts val="2970"/>
                </a:lnSpc>
              </a:pPr>
              <a:r>
                <a:rPr lang="en-US" sz="1800" spc="122">
                  <a:solidFill>
                    <a:srgbClr val="30303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 GIBT DAS BENUTZEROBJEKT ZURÜCK ODER NULL, WENN KEIN BENUTZER GESPEICHERT IST.</a:t>
              </a:r>
            </a:p>
            <a:p>
              <a:pPr algn="ctr">
                <a:lnSpc>
                  <a:spcPts val="3299"/>
                </a:lnSpc>
              </a:pPr>
              <a:r>
                <a:rPr lang="en-US" sz="1999" spc="135">
                  <a:solidFill>
                    <a:srgbClr val="CE171F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SAVEPROFILE(PROFILE)</a:t>
              </a:r>
            </a:p>
            <a:p>
              <a:pPr algn="ctr">
                <a:lnSpc>
                  <a:spcPts val="2970"/>
                </a:lnSpc>
              </a:pPr>
              <a:r>
                <a:rPr lang="en-US" sz="1800" spc="122">
                  <a:solidFill>
                    <a:srgbClr val="30303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 SPEICHERT DAS PROFIL SEPARAT (Z. B. FORTSCHRITT, BILD, LEVEL) UNTER DEM SCHLÜSSEL "PROFILE".</a:t>
              </a:r>
            </a:p>
            <a:p>
              <a:pPr algn="ctr">
                <a:lnSpc>
                  <a:spcPts val="3299"/>
                </a:lnSpc>
              </a:pPr>
              <a:r>
                <a:rPr lang="en-US" sz="1999" spc="135">
                  <a:solidFill>
                    <a:srgbClr val="CE171F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GETPROFILE()</a:t>
              </a:r>
            </a:p>
            <a:p>
              <a:pPr algn="ctr">
                <a:lnSpc>
                  <a:spcPts val="2970"/>
                </a:lnSpc>
              </a:pPr>
              <a:r>
                <a:rPr lang="en-US" sz="1800" spc="122">
                  <a:solidFill>
                    <a:srgbClr val="30303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 LÄDT DAS GESPEICHERTE PROFIL.</a:t>
              </a:r>
            </a:p>
            <a:p>
              <a:pPr algn="ctr">
                <a:lnSpc>
                  <a:spcPts val="2970"/>
                </a:lnSpc>
              </a:pPr>
              <a:r>
                <a:rPr lang="en-US" sz="1800" spc="122">
                  <a:solidFill>
                    <a:srgbClr val="30303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 GIBT DAS PROFILOBJEKT ZURÜCK ODER NULL, WENN NICHTS GESPEICHERT IST.</a:t>
              </a:r>
            </a:p>
            <a:p>
              <a:pPr algn="ctr">
                <a:lnSpc>
                  <a:spcPts val="3299"/>
                </a:lnSpc>
              </a:pPr>
              <a:r>
                <a:rPr lang="en-US" sz="1999" spc="135">
                  <a:solidFill>
                    <a:srgbClr val="CE171F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HASPROFILE()</a:t>
              </a:r>
            </a:p>
            <a:p>
              <a:pPr algn="ctr">
                <a:lnSpc>
                  <a:spcPts val="2970"/>
                </a:lnSpc>
              </a:pPr>
              <a:r>
                <a:rPr lang="en-US" sz="1800" spc="122">
                  <a:solidFill>
                    <a:srgbClr val="30303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 PRÜFT, OB EIN PROFIL VORHANDEN IST.</a:t>
              </a:r>
            </a:p>
            <a:p>
              <a:pPr algn="ctr">
                <a:lnSpc>
                  <a:spcPts val="2970"/>
                </a:lnSpc>
              </a:pPr>
              <a:r>
                <a:rPr lang="en-US" sz="1800" spc="122">
                  <a:solidFill>
                    <a:srgbClr val="30303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 GIBT TRUE ZURÜCK, WENN "PROFILE" EXISTIERT, SONST FALSE.</a:t>
              </a:r>
            </a:p>
            <a:p>
              <a:pPr algn="ctr">
                <a:lnSpc>
                  <a:spcPts val="3299"/>
                </a:lnSpc>
              </a:pPr>
              <a:r>
                <a:rPr lang="en-US" sz="1999" spc="135">
                  <a:solidFill>
                    <a:srgbClr val="CE171F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CLEARSTORAGE()</a:t>
              </a:r>
            </a:p>
            <a:p>
              <a:pPr algn="ctr">
                <a:lnSpc>
                  <a:spcPts val="2970"/>
                </a:lnSpc>
              </a:pPr>
              <a:r>
                <a:rPr lang="en-US" sz="1800" spc="122">
                  <a:solidFill>
                    <a:srgbClr val="30303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 LÖSCHT DEN GESAMTEN LOCALSTORAGE.</a:t>
              </a:r>
            </a:p>
            <a:p>
              <a:pPr algn="ctr">
                <a:lnSpc>
                  <a:spcPts val="2970"/>
                </a:lnSpc>
              </a:pPr>
              <a:r>
                <a:rPr lang="en-US" sz="1800" spc="122">
                  <a:solidFill>
                    <a:srgbClr val="30303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 ENTFERNT ALLE BENUTZERDATEN, PROFILE, BEWERTUNGEN ETC. – NÜTZLICH FÜR RESET ODER LOGOUT.</a:t>
              </a:r>
            </a:p>
            <a:p>
              <a:pPr algn="ctr">
                <a:lnSpc>
                  <a:spcPts val="5445"/>
                </a:lnSpc>
              </a:pPr>
              <a:endParaRPr lang="en-US" sz="1800" spc="122">
                <a:solidFill>
                  <a:srgbClr val="303030"/>
                </a:solidFill>
                <a:latin typeface="Handy Casual"/>
                <a:ea typeface="Handy Casual"/>
                <a:cs typeface="Handy Casual"/>
                <a:sym typeface="Handy Casu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DF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711947" y="1019175"/>
            <a:ext cx="16566403" cy="9525"/>
          </a:xfrm>
          <a:prstGeom prst="line">
            <a:avLst/>
          </a:prstGeom>
          <a:ln w="19050" cap="rnd">
            <a:solidFill>
              <a:srgbClr val="3030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sp>
        <p:nvSpPr>
          <p:cNvPr id="3" name="AutoShape 3"/>
          <p:cNvSpPr/>
          <p:nvPr/>
        </p:nvSpPr>
        <p:spPr>
          <a:xfrm flipV="1">
            <a:off x="711947" y="1968043"/>
            <a:ext cx="16566403" cy="0"/>
          </a:xfrm>
          <a:prstGeom prst="line">
            <a:avLst/>
          </a:prstGeom>
          <a:ln w="19050" cap="rnd">
            <a:solidFill>
              <a:srgbClr val="3030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grpSp>
        <p:nvGrpSpPr>
          <p:cNvPr id="4" name="Group 4"/>
          <p:cNvGrpSpPr/>
          <p:nvPr/>
        </p:nvGrpSpPr>
        <p:grpSpPr>
          <a:xfrm>
            <a:off x="6489920" y="905943"/>
            <a:ext cx="3534314" cy="982081"/>
            <a:chOff x="0" y="0"/>
            <a:chExt cx="4712419" cy="1309442"/>
          </a:xfrm>
        </p:grpSpPr>
        <p:sp>
          <p:nvSpPr>
            <p:cNvPr id="5" name="AutoShape 5"/>
            <p:cNvSpPr/>
            <p:nvPr/>
          </p:nvSpPr>
          <p:spPr>
            <a:xfrm>
              <a:off x="12700" y="0"/>
              <a:ext cx="0" cy="1290557"/>
            </a:xfrm>
            <a:prstGeom prst="line">
              <a:avLst/>
            </a:prstGeom>
            <a:ln w="25400" cap="rnd">
              <a:solidFill>
                <a:srgbClr val="30303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6" name="AutoShape 6"/>
            <p:cNvSpPr/>
            <p:nvPr/>
          </p:nvSpPr>
          <p:spPr>
            <a:xfrm>
              <a:off x="4699719" y="0"/>
              <a:ext cx="0" cy="1290557"/>
            </a:xfrm>
            <a:prstGeom prst="line">
              <a:avLst/>
            </a:prstGeom>
            <a:ln w="25400" cap="rnd">
              <a:solidFill>
                <a:srgbClr val="30303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5400" y="246452"/>
              <a:ext cx="4661619" cy="10629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19"/>
                </a:lnSpc>
                <a:spcBef>
                  <a:spcPct val="0"/>
                </a:spcBef>
              </a:pPr>
              <a:r>
                <a:rPr lang="en-US" sz="4800">
                  <a:solidFill>
                    <a:srgbClr val="30303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BEWERTUNG</a:t>
              </a:r>
            </a:p>
          </p:txBody>
        </p:sp>
      </p:grpSp>
      <p:sp>
        <p:nvSpPr>
          <p:cNvPr id="8" name="AutoShape 8"/>
          <p:cNvSpPr/>
          <p:nvPr/>
        </p:nvSpPr>
        <p:spPr>
          <a:xfrm>
            <a:off x="702422" y="0"/>
            <a:ext cx="0" cy="10287000"/>
          </a:xfrm>
          <a:prstGeom prst="line">
            <a:avLst/>
          </a:prstGeom>
          <a:ln w="19050" cap="rnd">
            <a:solidFill>
              <a:srgbClr val="3030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sp>
        <p:nvSpPr>
          <p:cNvPr id="9" name="AutoShape 9"/>
          <p:cNvSpPr/>
          <p:nvPr/>
        </p:nvSpPr>
        <p:spPr>
          <a:xfrm rot="5400000">
            <a:off x="12125325" y="5133975"/>
            <a:ext cx="10287000" cy="0"/>
          </a:xfrm>
          <a:prstGeom prst="line">
            <a:avLst/>
          </a:prstGeom>
          <a:ln w="19050" cap="rnd">
            <a:solidFill>
              <a:srgbClr val="3030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grpSp>
        <p:nvGrpSpPr>
          <p:cNvPr id="10" name="Group 10"/>
          <p:cNvGrpSpPr/>
          <p:nvPr/>
        </p:nvGrpSpPr>
        <p:grpSpPr>
          <a:xfrm>
            <a:off x="11749002" y="1000125"/>
            <a:ext cx="3534314" cy="967918"/>
            <a:chOff x="0" y="0"/>
            <a:chExt cx="4712419" cy="1290557"/>
          </a:xfrm>
        </p:grpSpPr>
        <p:sp>
          <p:nvSpPr>
            <p:cNvPr id="11" name="AutoShape 11"/>
            <p:cNvSpPr/>
            <p:nvPr/>
          </p:nvSpPr>
          <p:spPr>
            <a:xfrm rot="5400000">
              <a:off x="-632579" y="632579"/>
              <a:ext cx="1290557" cy="0"/>
            </a:xfrm>
            <a:prstGeom prst="line">
              <a:avLst/>
            </a:prstGeom>
            <a:ln w="25400" cap="rnd">
              <a:solidFill>
                <a:srgbClr val="30303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12" name="AutoShape 12"/>
            <p:cNvSpPr/>
            <p:nvPr/>
          </p:nvSpPr>
          <p:spPr>
            <a:xfrm rot="5400000">
              <a:off x="4054440" y="632579"/>
              <a:ext cx="1290557" cy="0"/>
            </a:xfrm>
            <a:prstGeom prst="line">
              <a:avLst/>
            </a:prstGeom>
            <a:ln w="25400" cap="rnd">
              <a:solidFill>
                <a:srgbClr val="30303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5400" y="265502"/>
              <a:ext cx="4661619" cy="739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  <a:spcBef>
                  <a:spcPct val="0"/>
                </a:spcBef>
              </a:pPr>
              <a:r>
                <a:rPr lang="en-US" sz="3300">
                  <a:solidFill>
                    <a:srgbClr val="30303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CODE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31581" y="1028700"/>
            <a:ext cx="3534314" cy="967918"/>
            <a:chOff x="0" y="0"/>
            <a:chExt cx="4712419" cy="1290557"/>
          </a:xfrm>
        </p:grpSpPr>
        <p:sp>
          <p:nvSpPr>
            <p:cNvPr id="15" name="AutoShape 15"/>
            <p:cNvSpPr/>
            <p:nvPr/>
          </p:nvSpPr>
          <p:spPr>
            <a:xfrm rot="5400000">
              <a:off x="-632579" y="632579"/>
              <a:ext cx="1290557" cy="0"/>
            </a:xfrm>
            <a:prstGeom prst="line">
              <a:avLst/>
            </a:prstGeom>
            <a:ln w="25400" cap="rnd">
              <a:solidFill>
                <a:srgbClr val="30303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16" name="AutoShape 16"/>
            <p:cNvSpPr/>
            <p:nvPr/>
          </p:nvSpPr>
          <p:spPr>
            <a:xfrm rot="5400000">
              <a:off x="4054440" y="632579"/>
              <a:ext cx="1290557" cy="0"/>
            </a:xfrm>
            <a:prstGeom prst="line">
              <a:avLst/>
            </a:prstGeom>
            <a:ln w="25400" cap="rnd">
              <a:solidFill>
                <a:srgbClr val="30303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5400" y="265502"/>
              <a:ext cx="4661619" cy="739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  <a:spcBef>
                  <a:spcPct val="0"/>
                </a:spcBef>
              </a:pPr>
              <a:r>
                <a:rPr lang="en-US" sz="3300">
                  <a:solidFill>
                    <a:srgbClr val="30303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ERKLÄRUNG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11947" y="2304099"/>
            <a:ext cx="9312287" cy="6025333"/>
            <a:chOff x="0" y="0"/>
            <a:chExt cx="12416382" cy="8033778"/>
          </a:xfrm>
        </p:grpSpPr>
        <p:sp>
          <p:nvSpPr>
            <p:cNvPr id="19" name="AutoShape 19"/>
            <p:cNvSpPr/>
            <p:nvPr/>
          </p:nvSpPr>
          <p:spPr>
            <a:xfrm>
              <a:off x="12792" y="0"/>
              <a:ext cx="0" cy="1299864"/>
            </a:xfrm>
            <a:prstGeom prst="line">
              <a:avLst/>
            </a:prstGeom>
            <a:ln w="25583" cap="rnd">
              <a:solidFill>
                <a:srgbClr val="30303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20" name="AutoShape 20"/>
            <p:cNvSpPr/>
            <p:nvPr/>
          </p:nvSpPr>
          <p:spPr>
            <a:xfrm>
              <a:off x="12403591" y="0"/>
              <a:ext cx="0" cy="1299864"/>
            </a:xfrm>
            <a:prstGeom prst="line">
              <a:avLst/>
            </a:prstGeom>
            <a:ln w="25583" cap="rnd">
              <a:solidFill>
                <a:srgbClr val="30303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46366" y="115566"/>
              <a:ext cx="12323651" cy="79182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32"/>
                </a:lnSpc>
              </a:pPr>
              <a:r>
                <a:rPr lang="en-US" sz="1812" spc="123">
                  <a:solidFill>
                    <a:srgbClr val="30303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DER EINGEGEBENE KOMMENTAR WIRD GEHOLT UND GEPRÜFT, OB MAN EINGELOGGT IST.</a:t>
              </a:r>
            </a:p>
            <a:p>
              <a:pPr algn="ctr">
                <a:lnSpc>
                  <a:spcPts val="4532"/>
                </a:lnSpc>
              </a:pPr>
              <a:r>
                <a:rPr lang="en-US" sz="1812" spc="123">
                  <a:solidFill>
                    <a:srgbClr val="30303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FALLS NICHT, ERSCHEINT EINE MELDUNG: MAN MUSS SICH ZUERST EINLOGGEN.</a:t>
              </a:r>
            </a:p>
            <a:p>
              <a:pPr algn="ctr">
                <a:lnSpc>
                  <a:spcPts val="4532"/>
                </a:lnSpc>
              </a:pPr>
              <a:r>
                <a:rPr lang="en-US" sz="1812" spc="123">
                  <a:solidFill>
                    <a:srgbClr val="30303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DANACH WIRD ÜBERPRÜFT, OB MAN STERNE AUSGEWÄHLT UND ETWAS GESCHRIEBEN HAT.</a:t>
              </a:r>
            </a:p>
            <a:p>
              <a:pPr algn="ctr">
                <a:lnSpc>
                  <a:spcPts val="4532"/>
                </a:lnSpc>
              </a:pPr>
              <a:r>
                <a:rPr lang="en-US" sz="1812" spc="123">
                  <a:solidFill>
                    <a:srgbClr val="30303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WENN ALLES AUSGEFÜLLT IST, WIRD EIN BEWERTUNGSEINTRAG ERSTELLT: MIT BENUTZERNAME, PROFILBILD, STERNEN, KOMMENTAR UND DEM COMICNAMEN „OLD MAN LOGAN“.</a:t>
              </a:r>
            </a:p>
            <a:p>
              <a:pPr algn="ctr">
                <a:lnSpc>
                  <a:spcPts val="4532"/>
                </a:lnSpc>
              </a:pPr>
              <a:r>
                <a:rPr lang="en-US" sz="1812" spc="123">
                  <a:solidFill>
                    <a:srgbClr val="30303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DIESER EINTRAG WIRD IM LOCALSTORAGE GESPEICHERT – ALSO DAUERHAFT IM BROWSER.</a:t>
              </a:r>
            </a:p>
            <a:p>
              <a:pPr algn="ctr">
                <a:lnSpc>
                  <a:spcPts val="4532"/>
                </a:lnSpc>
              </a:pPr>
              <a:r>
                <a:rPr lang="en-US" sz="1812" spc="123">
                  <a:solidFill>
                    <a:srgbClr val="30303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ZUSÄTZLICH WIRD DIE BEWERTUNG AUCH IM BENUTZERPROFIL VERMERKT, Z. B. FÜR DAS SPÄTERE ANZEIGEN IM ACCOUNT ODER DER HALL OF FAME.</a:t>
              </a:r>
            </a:p>
            <a:p>
              <a:pPr algn="ctr">
                <a:lnSpc>
                  <a:spcPts val="4532"/>
                </a:lnSpc>
              </a:pPr>
              <a:r>
                <a:rPr lang="en-US" sz="1812" spc="123">
                  <a:solidFill>
                    <a:srgbClr val="30303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ZUM SCHLUSS WIRD MAN AUTOMATISCH AUF DIE STARTSEITE WEITERGELEITET.</a:t>
              </a:r>
            </a:p>
            <a:p>
              <a:pPr algn="ctr">
                <a:lnSpc>
                  <a:spcPts val="8309"/>
                </a:lnSpc>
              </a:pPr>
              <a:endParaRPr lang="en-US" sz="1812" spc="123">
                <a:solidFill>
                  <a:srgbClr val="303030"/>
                </a:solidFill>
                <a:latin typeface="Handy Casual"/>
                <a:ea typeface="Handy Casual"/>
                <a:cs typeface="Handy Casual"/>
                <a:sym typeface="Handy Casual"/>
              </a:endParaRPr>
            </a:p>
          </p:txBody>
        </p:sp>
      </p:grpSp>
      <p:sp>
        <p:nvSpPr>
          <p:cNvPr id="22" name="Freeform 22"/>
          <p:cNvSpPr/>
          <p:nvPr/>
        </p:nvSpPr>
        <p:spPr>
          <a:xfrm>
            <a:off x="10005216" y="1996618"/>
            <a:ext cx="7254084" cy="8290382"/>
          </a:xfrm>
          <a:custGeom>
            <a:avLst/>
            <a:gdLst/>
            <a:ahLst/>
            <a:cxnLst/>
            <a:rect l="l" t="t" r="r" b="b"/>
            <a:pathLst>
              <a:path w="7254084" h="8290382">
                <a:moveTo>
                  <a:pt x="0" y="0"/>
                </a:moveTo>
                <a:lnTo>
                  <a:pt x="7254084" y="0"/>
                </a:lnTo>
                <a:lnTo>
                  <a:pt x="7254084" y="8290382"/>
                </a:lnTo>
                <a:lnTo>
                  <a:pt x="0" y="82903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23" name="TextBox 23"/>
          <p:cNvSpPr txBox="1"/>
          <p:nvPr/>
        </p:nvSpPr>
        <p:spPr>
          <a:xfrm>
            <a:off x="14032184" y="5762178"/>
            <a:ext cx="5741" cy="445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8"/>
              </a:lnSpc>
              <a:spcBef>
                <a:spcPct val="0"/>
              </a:spcBef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17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10800000">
            <a:off x="0" y="5133975"/>
            <a:ext cx="182880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grpSp>
        <p:nvGrpSpPr>
          <p:cNvPr id="3" name="Group 3"/>
          <p:cNvGrpSpPr/>
          <p:nvPr/>
        </p:nvGrpSpPr>
        <p:grpSpPr>
          <a:xfrm>
            <a:off x="2470807" y="2255828"/>
            <a:ext cx="13346385" cy="5775345"/>
            <a:chOff x="0" y="0"/>
            <a:chExt cx="17795180" cy="7700460"/>
          </a:xfrm>
        </p:grpSpPr>
        <p:grpSp>
          <p:nvGrpSpPr>
            <p:cNvPr id="4" name="Group 4"/>
            <p:cNvGrpSpPr/>
            <p:nvPr/>
          </p:nvGrpSpPr>
          <p:grpSpPr>
            <a:xfrm>
              <a:off x="209354" y="868611"/>
              <a:ext cx="17340022" cy="6616769"/>
              <a:chOff x="0" y="0"/>
              <a:chExt cx="4117034" cy="1571017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117034" cy="1571017"/>
              </a:xfrm>
              <a:custGeom>
                <a:avLst/>
                <a:gdLst/>
                <a:ahLst/>
                <a:cxnLst/>
                <a:rect l="l" t="t" r="r" b="b"/>
                <a:pathLst>
                  <a:path w="4117034" h="1571017">
                    <a:moveTo>
                      <a:pt x="0" y="0"/>
                    </a:moveTo>
                    <a:lnTo>
                      <a:pt x="4117034" y="0"/>
                    </a:lnTo>
                    <a:lnTo>
                      <a:pt x="4117034" y="1571017"/>
                    </a:lnTo>
                    <a:lnTo>
                      <a:pt x="0" y="1571017"/>
                    </a:lnTo>
                    <a:close/>
                  </a:path>
                </a:pathLst>
              </a:custGeom>
              <a:solidFill>
                <a:srgbClr val="FFEDD1"/>
              </a:solidFill>
            </p:spPr>
            <p:txBody>
              <a:bodyPr/>
              <a:lstStyle/>
              <a:p>
                <a:endParaRPr lang="de-AT"/>
              </a:p>
            </p:txBody>
          </p:sp>
        </p:grpSp>
        <p:sp>
          <p:nvSpPr>
            <p:cNvPr id="6" name="Freeform 6"/>
            <p:cNvSpPr/>
            <p:nvPr/>
          </p:nvSpPr>
          <p:spPr>
            <a:xfrm>
              <a:off x="0" y="0"/>
              <a:ext cx="17795180" cy="7700460"/>
            </a:xfrm>
            <a:custGeom>
              <a:avLst/>
              <a:gdLst/>
              <a:ahLst/>
              <a:cxnLst/>
              <a:rect l="l" t="t" r="r" b="b"/>
              <a:pathLst>
                <a:path w="17795180" h="7700460">
                  <a:moveTo>
                    <a:pt x="0" y="0"/>
                  </a:moveTo>
                  <a:lnTo>
                    <a:pt x="17795180" y="0"/>
                  </a:lnTo>
                  <a:lnTo>
                    <a:pt x="17795180" y="7700460"/>
                  </a:lnTo>
                  <a:lnTo>
                    <a:pt x="0" y="77004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de-AT"/>
            </a:p>
          </p:txBody>
        </p:sp>
      </p:grpSp>
      <p:sp>
        <p:nvSpPr>
          <p:cNvPr id="7" name="AutoShape 7"/>
          <p:cNvSpPr/>
          <p:nvPr/>
        </p:nvSpPr>
        <p:spPr>
          <a:xfrm rot="5400000">
            <a:off x="-4105275" y="5133975"/>
            <a:ext cx="102870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sp>
        <p:nvSpPr>
          <p:cNvPr id="8" name="AutoShape 8"/>
          <p:cNvSpPr/>
          <p:nvPr/>
        </p:nvSpPr>
        <p:spPr>
          <a:xfrm rot="5400000">
            <a:off x="12125325" y="5133975"/>
            <a:ext cx="102870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de-AT"/>
          </a:p>
        </p:txBody>
      </p:sp>
      <p:grpSp>
        <p:nvGrpSpPr>
          <p:cNvPr id="9" name="Group 9"/>
          <p:cNvGrpSpPr/>
          <p:nvPr/>
        </p:nvGrpSpPr>
        <p:grpSpPr>
          <a:xfrm>
            <a:off x="4374877" y="4413970"/>
            <a:ext cx="9538246" cy="1421149"/>
            <a:chOff x="0" y="0"/>
            <a:chExt cx="12717661" cy="189486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067671"/>
              <a:ext cx="12717661" cy="827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79"/>
                </a:lnSpc>
                <a:spcBef>
                  <a:spcPct val="0"/>
                </a:spcBef>
              </a:pPr>
              <a:r>
                <a:rPr lang="en-US" sz="3699">
                  <a:solidFill>
                    <a:srgbClr val="00000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AUFMERKSAMKEIT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76200"/>
              <a:ext cx="12717661" cy="7391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  <a:spcBef>
                  <a:spcPct val="0"/>
                </a:spcBef>
              </a:pPr>
              <a:r>
                <a:rPr lang="en-US" sz="3300">
                  <a:solidFill>
                    <a:srgbClr val="000000"/>
                  </a:solidFill>
                  <a:latin typeface="Handy Casual"/>
                  <a:ea typeface="Handy Casual"/>
                  <a:cs typeface="Handy Casual"/>
                  <a:sym typeface="Handy Casual"/>
                </a:rPr>
                <a:t>DANKE FÜR EURE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394</Words>
  <Application>Microsoft Office PowerPoint</Application>
  <PresentationFormat>Benutzerdefiniert</PresentationFormat>
  <Paragraphs>65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Handy Casual</vt:lpstr>
      <vt:lpstr>Arial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Red and Orange Gridded English Quiz Presentation</dc:title>
  <dc:creator>Lukas-Michael Benea</dc:creator>
  <cp:lastModifiedBy>Benea Lukas-Michael</cp:lastModifiedBy>
  <cp:revision>2</cp:revision>
  <dcterms:created xsi:type="dcterms:W3CDTF">2006-08-16T00:00:00Z</dcterms:created>
  <dcterms:modified xsi:type="dcterms:W3CDTF">2025-06-05T06:11:04Z</dcterms:modified>
  <dc:identifier>DAGpbNepR-k</dc:identifier>
</cp:coreProperties>
</file>