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8"/>
  </p:notesMasterIdLst>
  <p:handoutMasterIdLst>
    <p:handoutMasterId r:id="rId19"/>
  </p:handoutMasterIdLst>
  <p:sldIdLst>
    <p:sldId id="1178" r:id="rId2"/>
    <p:sldId id="1165" r:id="rId3"/>
    <p:sldId id="1191" r:id="rId4"/>
    <p:sldId id="1166" r:id="rId5"/>
    <p:sldId id="1182" r:id="rId6"/>
    <p:sldId id="1180" r:id="rId7"/>
    <p:sldId id="1188" r:id="rId8"/>
    <p:sldId id="1186" r:id="rId9"/>
    <p:sldId id="1190" r:id="rId10"/>
    <p:sldId id="1181" r:id="rId11"/>
    <p:sldId id="1194" r:id="rId12"/>
    <p:sldId id="1195" r:id="rId13"/>
    <p:sldId id="1168" r:id="rId14"/>
    <p:sldId id="1167" r:id="rId15"/>
    <p:sldId id="1197" r:id="rId16"/>
    <p:sldId id="1171" r:id="rId17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37" autoAdjust="0"/>
  </p:normalViewPr>
  <p:slideViewPr>
    <p:cSldViewPr>
      <p:cViewPr varScale="1">
        <p:scale>
          <a:sx n="63" d="100"/>
          <a:sy n="63" d="100"/>
        </p:scale>
        <p:origin x="136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14.03.2022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14.03.2022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microsoft.com/en-us/aspnet/core/fundamentals/host/hosted-services?view=aspnetcore-6.0&amp;tabs=visual-studio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B6260-BA8F-47A6-8F58-D71D7D70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IoT-Service übernimmt Steuerungsaufgaben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C8050C-4F7B-4B32-A778-261CF01784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DE" sz="1800" dirty="0" err="1"/>
              <a:t>ClassLibrary</a:t>
            </a:r>
            <a:r>
              <a:rPr lang="de-DE" sz="1800" dirty="0"/>
              <a:t> </a:t>
            </a:r>
            <a:r>
              <a:rPr lang="de-DE" sz="1800" dirty="0" err="1"/>
              <a:t>IotServices</a:t>
            </a:r>
            <a:r>
              <a:rPr lang="de-DE" sz="1800" dirty="0"/>
              <a:t> kapselt Steuerungslogik</a:t>
            </a:r>
          </a:p>
          <a:p>
            <a:pPr lvl="1"/>
            <a:r>
              <a:rPr lang="de-DE" sz="1800" dirty="0"/>
              <a:t>Läuft im Hintergrund, gehostet von der API</a:t>
            </a:r>
          </a:p>
          <a:p>
            <a:pPr lvl="1"/>
            <a:r>
              <a:rPr lang="de-DE" sz="1800" dirty="0">
                <a:hlinkClick r:id="rId2"/>
              </a:rPr>
              <a:t>https://docs.microsoft.com/en-us/aspnet/core/fundamentals/host/hosted-services?view=aspnetcore-6.0&amp;tabs=visual-studio</a:t>
            </a:r>
            <a:r>
              <a:rPr lang="de-DE" sz="1800" dirty="0"/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C629314-A46F-408C-8A27-B0760928A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996952"/>
            <a:ext cx="5424834" cy="319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82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6CA9B-869A-4FAF-BABF-A45988D8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Kontrolle in </a:t>
            </a:r>
            <a:r>
              <a:rPr lang="de-DE" dirty="0" err="1"/>
              <a:t>Seq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A416C3-23E7-4797-8582-D0B467AEBE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988CAE-2FF1-4B5C-9470-E94831DAE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200150"/>
            <a:ext cx="71818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6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06F2F-AA41-4ABA-8598-D66DB8E6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State Service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65BD30-C332-40FD-9797-F800E69A8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Mqtt</a:t>
            </a:r>
            <a:r>
              <a:rPr lang="de-DE" dirty="0"/>
              <a:t>-Integration von Items</a:t>
            </a:r>
          </a:p>
          <a:p>
            <a:pPr lvl="1"/>
            <a:r>
              <a:rPr lang="de-DE" dirty="0"/>
              <a:t>Sensoren</a:t>
            </a:r>
          </a:p>
          <a:p>
            <a:pPr lvl="1"/>
            <a:r>
              <a:rPr lang="de-DE" dirty="0"/>
              <a:t>Aktoren</a:t>
            </a:r>
          </a:p>
          <a:p>
            <a:r>
              <a:rPr lang="de-DE" dirty="0"/>
              <a:t>Zusätzliche Services</a:t>
            </a:r>
          </a:p>
          <a:p>
            <a:pPr lvl="1"/>
            <a:r>
              <a:rPr lang="de-DE" dirty="0" err="1"/>
              <a:t>StateService</a:t>
            </a:r>
            <a:r>
              <a:rPr lang="de-DE" dirty="0"/>
              <a:t>: Caching von Item-Zuständen</a:t>
            </a:r>
          </a:p>
          <a:p>
            <a:pPr lvl="1"/>
            <a:r>
              <a:rPr lang="de-DE" dirty="0" err="1"/>
              <a:t>PersistenceService</a:t>
            </a:r>
            <a:r>
              <a:rPr lang="de-DE" dirty="0"/>
              <a:t>: Speichern in </a:t>
            </a:r>
            <a:r>
              <a:rPr lang="de-DE" dirty="0" err="1"/>
              <a:t>Sqlite</a:t>
            </a:r>
            <a:endParaRPr lang="de-DE" dirty="0"/>
          </a:p>
          <a:p>
            <a:r>
              <a:rPr lang="de-DE" dirty="0" err="1"/>
              <a:t>Api</a:t>
            </a:r>
            <a:r>
              <a:rPr lang="de-DE" dirty="0"/>
              <a:t>: </a:t>
            </a:r>
            <a:r>
              <a:rPr lang="de-DE" dirty="0" err="1"/>
              <a:t>MeasurementsController</a:t>
            </a:r>
            <a:endParaRPr lang="de-DE" dirty="0"/>
          </a:p>
          <a:p>
            <a:pPr lvl="1"/>
            <a:r>
              <a:rPr lang="de-DE" dirty="0"/>
              <a:t>Abfrage von Sensor-Messwerten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7035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CD9F295-20D8-4112-962A-5AD991463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68760"/>
            <a:ext cx="2228965" cy="255918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69F0036-CD9D-4998-A4A6-5A1A5410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401"/>
            <a:ext cx="8229600" cy="1143000"/>
          </a:xfrm>
        </p:spPr>
        <p:txBody>
          <a:bodyPr/>
          <a:lstStyle/>
          <a:p>
            <a:r>
              <a:rPr lang="de-AT" dirty="0" err="1"/>
              <a:t>Persistence</a:t>
            </a:r>
            <a:r>
              <a:rPr lang="de-AT" dirty="0"/>
              <a:t>: Neue Migration!</a:t>
            </a:r>
          </a:p>
        </p:txBody>
      </p:sp>
      <p:pic>
        <p:nvPicPr>
          <p:cNvPr id="7" name="Grafik 6" descr="Ein Bild, das Text, Screenshot, Monitor, Bildschirm enthält.&#10;&#10;Automatisch generierte Beschreibung">
            <a:extLst>
              <a:ext uri="{FF2B5EF4-FFF2-40B4-BE49-F238E27FC236}">
                <a16:creationId xmlns:a16="http://schemas.microsoft.com/office/drawing/2014/main" id="{8C98E642-A093-4094-9D6F-E872C1B3F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348880"/>
            <a:ext cx="6439818" cy="3967178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7E9C945-C3A4-4060-BD61-9B8203D5179A}"/>
              </a:ext>
            </a:extLst>
          </p:cNvPr>
          <p:cNvSpPr/>
          <p:nvPr/>
        </p:nvSpPr>
        <p:spPr>
          <a:xfrm>
            <a:off x="899592" y="1556792"/>
            <a:ext cx="1615282" cy="13681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AA8E2BA-A820-4D7A-A48E-2E4341CB8F84}"/>
              </a:ext>
            </a:extLst>
          </p:cNvPr>
          <p:cNvSpPr/>
          <p:nvPr/>
        </p:nvSpPr>
        <p:spPr>
          <a:xfrm>
            <a:off x="899592" y="3284984"/>
            <a:ext cx="1615282" cy="288032"/>
          </a:xfrm>
          <a:prstGeom prst="rect">
            <a:avLst/>
          </a:prstGeom>
          <a:noFill/>
          <a:ln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Legende: mit Pfeil nach links 12">
            <a:extLst>
              <a:ext uri="{FF2B5EF4-FFF2-40B4-BE49-F238E27FC236}">
                <a16:creationId xmlns:a16="http://schemas.microsoft.com/office/drawing/2014/main" id="{5720A097-1AB5-4F4B-BF25-1FEB82DDEF49}"/>
              </a:ext>
            </a:extLst>
          </p:cNvPr>
          <p:cNvSpPr/>
          <p:nvPr/>
        </p:nvSpPr>
        <p:spPr>
          <a:xfrm>
            <a:off x="2555776" y="1625600"/>
            <a:ext cx="1872208" cy="507256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Sensoren</a:t>
            </a:r>
          </a:p>
        </p:txBody>
      </p:sp>
      <p:sp>
        <p:nvSpPr>
          <p:cNvPr id="14" name="Legende: mit Pfeil nach oben 13">
            <a:extLst>
              <a:ext uri="{FF2B5EF4-FFF2-40B4-BE49-F238E27FC236}">
                <a16:creationId xmlns:a16="http://schemas.microsoft.com/office/drawing/2014/main" id="{68FA2543-B2AF-427D-A27A-EBE1152108C0}"/>
              </a:ext>
            </a:extLst>
          </p:cNvPr>
          <p:cNvSpPr/>
          <p:nvPr/>
        </p:nvSpPr>
        <p:spPr>
          <a:xfrm>
            <a:off x="899592" y="3645024"/>
            <a:ext cx="1615282" cy="803777"/>
          </a:xfrm>
          <a:prstGeom prst="upArrowCallout">
            <a:avLst>
              <a:gd name="adj1" fmla="val 12173"/>
              <a:gd name="adj2" fmla="val 19869"/>
              <a:gd name="adj3" fmla="val 25000"/>
              <a:gd name="adj4" fmla="val 44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Aktor(en)</a:t>
            </a:r>
          </a:p>
        </p:txBody>
      </p:sp>
    </p:spTree>
    <p:extLst>
      <p:ext uri="{BB962C8B-B14F-4D97-AF65-F5344CB8AC3E}">
        <p14:creationId xmlns:p14="http://schemas.microsoft.com/office/powerpoint/2010/main" val="2373727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A12AC0-FD3D-40BF-80E2-73F7CD9B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Persistenz: Neue </a:t>
            </a:r>
            <a:r>
              <a:rPr lang="de-AT" dirty="0" err="1"/>
              <a:t>Repositories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1E8E11-83B5-4564-94A4-FC39344E2D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UnitOfWork</a:t>
            </a:r>
            <a:r>
              <a:rPr lang="de-AT" dirty="0"/>
              <a:t>/Repository-Pattern</a:t>
            </a:r>
          </a:p>
          <a:p>
            <a:pPr lvl="1"/>
            <a:r>
              <a:rPr lang="de-AT" dirty="0" err="1"/>
              <a:t>UoW</a:t>
            </a:r>
            <a:r>
              <a:rPr lang="de-AT" dirty="0"/>
              <a:t> stellt eine DB-Session dar</a:t>
            </a:r>
          </a:p>
          <a:p>
            <a:pPr lvl="1"/>
            <a:r>
              <a:rPr lang="de-AT" dirty="0"/>
              <a:t>Repository-basierte Datenzugriffe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58F42E-AC0B-4E9B-A589-93463CD09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035416"/>
            <a:ext cx="6300192" cy="348992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C89E41C-6B2C-40A1-8940-87A8B9F1E4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123648"/>
            <a:ext cx="968259" cy="459116"/>
          </a:xfrm>
          <a:prstGeom prst="rect">
            <a:avLst/>
          </a:prstGeom>
        </p:spPr>
      </p:pic>
      <p:sp>
        <p:nvSpPr>
          <p:cNvPr id="7" name="Zylinder 6">
            <a:extLst>
              <a:ext uri="{FF2B5EF4-FFF2-40B4-BE49-F238E27FC236}">
                <a16:creationId xmlns:a16="http://schemas.microsoft.com/office/drawing/2014/main" id="{F901C767-F582-42AB-9D92-FC7CF60839A1}"/>
              </a:ext>
            </a:extLst>
          </p:cNvPr>
          <p:cNvSpPr/>
          <p:nvPr/>
        </p:nvSpPr>
        <p:spPr>
          <a:xfrm>
            <a:off x="461514" y="4700728"/>
            <a:ext cx="1450504" cy="11430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EBEB97E-005C-4041-99B4-3C3E00792C08}"/>
              </a:ext>
            </a:extLst>
          </p:cNvPr>
          <p:cNvCxnSpPr>
            <a:endCxn id="7" idx="4"/>
          </p:cNvCxnSpPr>
          <p:nvPr/>
        </p:nvCxnSpPr>
        <p:spPr>
          <a:xfrm flipH="1">
            <a:off x="1912018" y="5272228"/>
            <a:ext cx="859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65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0B1B392F-C7DF-4C62-9EF9-9D7164A7F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75" y="3827678"/>
            <a:ext cx="5993249" cy="228621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A7FF083-A773-4E33-88DB-52126FFD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Empfangene MQTT-Werte behandeln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2CD950-5D70-4370-843A-7DF14A64FD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2" y="1268413"/>
            <a:ext cx="8207375" cy="4608165"/>
          </a:xfrm>
        </p:spPr>
        <p:txBody>
          <a:bodyPr/>
          <a:lstStyle/>
          <a:p>
            <a:r>
              <a:rPr lang="de-AT" dirty="0"/>
              <a:t>Empfangen von </a:t>
            </a:r>
            <a:r>
              <a:rPr lang="de-AT" dirty="0" err="1"/>
              <a:t>retained</a:t>
            </a:r>
            <a:r>
              <a:rPr lang="de-AT" dirty="0"/>
              <a:t> und aktuellen Werten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In der SQLite-DB persistieren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27C8979-05DA-4554-A01A-AC297D826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988840"/>
            <a:ext cx="7262791" cy="38425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EFFC345-B9E8-4FF2-95FC-C0787B23C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84" t="37608" r="44478" b="24913"/>
          <a:stretch/>
        </p:blipFill>
        <p:spPr>
          <a:xfrm>
            <a:off x="294550" y="3342572"/>
            <a:ext cx="2189218" cy="23044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D69353A-4A63-45EC-A4AB-B18A24694B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402" t="21332" b="22450"/>
          <a:stretch/>
        </p:blipFill>
        <p:spPr>
          <a:xfrm>
            <a:off x="5991496" y="3284984"/>
            <a:ext cx="2962975" cy="288032"/>
          </a:xfrm>
          <a:prstGeom prst="rect">
            <a:avLst/>
          </a:prstGeom>
        </p:spPr>
      </p:pic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87D4D633-F17B-4BEA-96D9-DCE08676BEB5}"/>
              </a:ext>
            </a:extLst>
          </p:cNvPr>
          <p:cNvCxnSpPr>
            <a:cxnSpLocks/>
            <a:stCxn id="9" idx="2"/>
            <a:endCxn id="16" idx="3"/>
          </p:cNvCxnSpPr>
          <p:nvPr/>
        </p:nvCxnSpPr>
        <p:spPr>
          <a:xfrm rot="5400000">
            <a:off x="5977487" y="3751705"/>
            <a:ext cx="1674186" cy="1316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69F81081-E288-4A23-A171-DBCC570D4BC1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 flipV="1">
            <a:off x="6156177" y="3572494"/>
            <a:ext cx="2530623" cy="1854727"/>
          </a:xfrm>
          <a:prstGeom prst="bentConnector3">
            <a:avLst>
              <a:gd name="adj1" fmla="val -13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CFEFD6CD-FC46-4EB0-9431-ED117C663627}"/>
              </a:ext>
            </a:extLst>
          </p:cNvPr>
          <p:cNvSpPr/>
          <p:nvPr/>
        </p:nvSpPr>
        <p:spPr>
          <a:xfrm>
            <a:off x="5220072" y="5157192"/>
            <a:ext cx="936104" cy="18002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FD4F5AC-6102-4543-AEC1-29F415BB1251}"/>
              </a:ext>
            </a:extLst>
          </p:cNvPr>
          <p:cNvSpPr/>
          <p:nvPr/>
        </p:nvSpPr>
        <p:spPr>
          <a:xfrm>
            <a:off x="5220072" y="5337212"/>
            <a:ext cx="936104" cy="18002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A933427-2319-4FD0-A5D5-CED9E23D2D94}"/>
              </a:ext>
            </a:extLst>
          </p:cNvPr>
          <p:cNvSpPr/>
          <p:nvPr/>
        </p:nvSpPr>
        <p:spPr>
          <a:xfrm>
            <a:off x="827584" y="4797152"/>
            <a:ext cx="936104" cy="18002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B53144B-EDDA-4D10-A83F-41DD1D0592AA}"/>
              </a:ext>
            </a:extLst>
          </p:cNvPr>
          <p:cNvCxnSpPr>
            <a:cxnSpLocks/>
            <a:stCxn id="8" idx="3"/>
            <a:endCxn id="20" idx="3"/>
          </p:cNvCxnSpPr>
          <p:nvPr/>
        </p:nvCxnSpPr>
        <p:spPr>
          <a:xfrm flipH="1">
            <a:off x="1763688" y="3457794"/>
            <a:ext cx="720080" cy="1429368"/>
          </a:xfrm>
          <a:prstGeom prst="bentConnector3">
            <a:avLst>
              <a:gd name="adj1" fmla="val -317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10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D1E91-DD36-42ED-BDEC-FF2F0878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MqttService</a:t>
            </a:r>
            <a:r>
              <a:rPr lang="de-AT" dirty="0"/>
              <a:t> benachrichtigt </a:t>
            </a:r>
            <a:r>
              <a:rPr lang="de-AT" dirty="0" err="1"/>
              <a:t>StateService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6F3FDEE-8261-4C16-89CB-46153F94068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79512" y="1199873"/>
            <a:ext cx="4915852" cy="1712208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74899EB-2B73-4C01-8D19-D74E9638B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705" y="3294277"/>
            <a:ext cx="4769095" cy="83824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66B4FE0-58AA-4B86-B391-302CBC3A9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4653135"/>
            <a:ext cx="4730993" cy="1339919"/>
          </a:xfrm>
          <a:prstGeom prst="rect">
            <a:avLst/>
          </a:prstGeom>
        </p:spPr>
      </p:pic>
      <p:sp>
        <p:nvSpPr>
          <p:cNvPr id="12" name="Sprechblase: rechteckig mit abgerundeten Ecken 11">
            <a:extLst>
              <a:ext uri="{FF2B5EF4-FFF2-40B4-BE49-F238E27FC236}">
                <a16:creationId xmlns:a16="http://schemas.microsoft.com/office/drawing/2014/main" id="{73AA8902-AB4A-4EE8-8E6C-9159913494C0}"/>
              </a:ext>
            </a:extLst>
          </p:cNvPr>
          <p:cNvSpPr/>
          <p:nvPr/>
        </p:nvSpPr>
        <p:spPr>
          <a:xfrm>
            <a:off x="6581512" y="5051767"/>
            <a:ext cx="2088232" cy="941288"/>
          </a:xfrm>
          <a:prstGeom prst="wedgeRoundRectCallout">
            <a:avLst>
              <a:gd name="adj1" fmla="val -54890"/>
              <a:gd name="adj2" fmla="val -1630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StateService</a:t>
            </a:r>
            <a:endParaRPr lang="de-AT" dirty="0"/>
          </a:p>
        </p:txBody>
      </p:sp>
      <p:sp>
        <p:nvSpPr>
          <p:cNvPr id="15" name="Sprechblase: rechteckig mit abgerundeten Ecken 14">
            <a:extLst>
              <a:ext uri="{FF2B5EF4-FFF2-40B4-BE49-F238E27FC236}">
                <a16:creationId xmlns:a16="http://schemas.microsoft.com/office/drawing/2014/main" id="{48691673-0C88-46FF-AC42-7991E427F440}"/>
              </a:ext>
            </a:extLst>
          </p:cNvPr>
          <p:cNvSpPr/>
          <p:nvPr/>
        </p:nvSpPr>
        <p:spPr>
          <a:xfrm>
            <a:off x="6668616" y="1196752"/>
            <a:ext cx="2088232" cy="941288"/>
          </a:xfrm>
          <a:prstGeom prst="wedgeRoundRectCallout">
            <a:avLst>
              <a:gd name="adj1" fmla="val -119600"/>
              <a:gd name="adj2" fmla="val 171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MqttService</a:t>
            </a:r>
            <a:endParaRPr lang="de-AT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EA2209E-10B3-46DE-BE2E-B67F0D00620D}"/>
              </a:ext>
            </a:extLst>
          </p:cNvPr>
          <p:cNvSpPr/>
          <p:nvPr/>
        </p:nvSpPr>
        <p:spPr>
          <a:xfrm>
            <a:off x="467544" y="2636913"/>
            <a:ext cx="4627820" cy="27516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5D19F09-1DA1-4267-80EA-91FF3C98E08D}"/>
              </a:ext>
            </a:extLst>
          </p:cNvPr>
          <p:cNvSpPr/>
          <p:nvPr/>
        </p:nvSpPr>
        <p:spPr>
          <a:xfrm>
            <a:off x="467544" y="4653135"/>
            <a:ext cx="4627820" cy="1368153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66CAE14-4C36-4C56-9773-E5DAE6000790}"/>
              </a:ext>
            </a:extLst>
          </p:cNvPr>
          <p:cNvSpPr/>
          <p:nvPr/>
        </p:nvSpPr>
        <p:spPr>
          <a:xfrm>
            <a:off x="4048636" y="3789041"/>
            <a:ext cx="4627820" cy="197154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4A84DE6-5E8B-42E9-8B20-036E2B514FBE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2781454" y="2912081"/>
            <a:ext cx="0" cy="174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prechblase: rechteckig mit abgerundeten Ecken 25">
            <a:extLst>
              <a:ext uri="{FF2B5EF4-FFF2-40B4-BE49-F238E27FC236}">
                <a16:creationId xmlns:a16="http://schemas.microsoft.com/office/drawing/2014/main" id="{05110AE6-8E54-4F8C-970E-88CC5BAA4997}"/>
              </a:ext>
            </a:extLst>
          </p:cNvPr>
          <p:cNvSpPr/>
          <p:nvPr/>
        </p:nvSpPr>
        <p:spPr>
          <a:xfrm>
            <a:off x="6588224" y="5080000"/>
            <a:ext cx="2088232" cy="941288"/>
          </a:xfrm>
          <a:prstGeom prst="wedgeRoundRectCallout">
            <a:avLst>
              <a:gd name="adj1" fmla="val -117653"/>
              <a:gd name="adj2" fmla="val -184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StateService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72331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1A7A6-1668-496D-99D0-BE2D236F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Neuer REST-</a:t>
            </a:r>
            <a:r>
              <a:rPr lang="de-AT" dirty="0" err="1"/>
              <a:t>Endpoint</a:t>
            </a:r>
            <a:r>
              <a:rPr lang="de-AT" dirty="0"/>
              <a:t>: </a:t>
            </a:r>
            <a:r>
              <a:rPr lang="de-AT" dirty="0" err="1"/>
              <a:t>Measurements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60AABC-F8E9-47BB-AA6C-BD87E032FE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F1184FB-48A6-4730-9741-E2D9F2ABC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05" y="1243013"/>
            <a:ext cx="7735895" cy="105807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69031F6-5B14-428B-9726-AE0A1E650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28" y="2938661"/>
            <a:ext cx="5645440" cy="212100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D3BD59C-2CB0-4560-8D3C-7E8AA89CC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608" y="2924944"/>
            <a:ext cx="2581264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1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06A98-C82F-4747-B4A8-03C9D2D7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MQTT-Messages im Backend empfangen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BBE11A-32F5-4C38-A81C-05072253B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Nuget</a:t>
            </a:r>
            <a:r>
              <a:rPr lang="de-AT" dirty="0"/>
              <a:t>-Package </a:t>
            </a:r>
            <a:r>
              <a:rPr lang="de-AT" dirty="0" err="1"/>
              <a:t>MQTTnet</a:t>
            </a:r>
            <a:endParaRPr lang="de-AT" dirty="0"/>
          </a:p>
          <a:p>
            <a:endParaRPr lang="de-AT" dirty="0"/>
          </a:p>
          <a:p>
            <a:r>
              <a:rPr lang="de-AT" dirty="0"/>
              <a:t>Verbindungsdaten in </a:t>
            </a:r>
            <a:r>
              <a:rPr lang="de-AT" dirty="0" err="1"/>
              <a:t>appsettings.json</a:t>
            </a:r>
            <a:br>
              <a:rPr lang="de-AT" dirty="0"/>
            </a:br>
            <a:br>
              <a:rPr lang="de-AT" dirty="0"/>
            </a:br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r>
              <a:rPr lang="de-AT" dirty="0" err="1"/>
              <a:t>IMqttService</a:t>
            </a:r>
            <a:r>
              <a:rPr lang="de-AT" dirty="0"/>
              <a:t> implementieren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511A603-BD00-48C0-BE1F-3AF67B58E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44824"/>
            <a:ext cx="4644008" cy="24201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3EC28A6-42B0-4F8E-B6BD-2CA28EB3A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783" y="2981092"/>
            <a:ext cx="2863160" cy="1183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50212E6-4E45-4766-A17D-2438F462B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5058842"/>
            <a:ext cx="7123474" cy="102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EF756-763B-468F-B09E-2FD971CA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MqttService</a:t>
            </a:r>
            <a:r>
              <a:rPr lang="de-AT" dirty="0"/>
              <a:t> erstellen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DE5A51-26DA-47E8-BE16-87288013A7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IoT </a:t>
            </a:r>
            <a:r>
              <a:rPr lang="de-AT" dirty="0" err="1"/>
              <a:t>BackgroundService</a:t>
            </a:r>
            <a:r>
              <a:rPr lang="de-AT" dirty="0"/>
              <a:t> initialisiert </a:t>
            </a:r>
            <a:r>
              <a:rPr lang="de-AT" dirty="0" err="1"/>
              <a:t>MqttService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60A033-114A-432A-B44A-E39865B83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63644"/>
            <a:ext cx="7556989" cy="372559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C8EB322-8F48-405B-A0C7-76F35DC07AC1}"/>
              </a:ext>
            </a:extLst>
          </p:cNvPr>
          <p:cNvSpPr/>
          <p:nvPr/>
        </p:nvSpPr>
        <p:spPr>
          <a:xfrm>
            <a:off x="1331640" y="4437112"/>
            <a:ext cx="662473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33B14DB-5660-4B31-83A5-D8641DF2CCE8}"/>
              </a:ext>
            </a:extLst>
          </p:cNvPr>
          <p:cNvSpPr/>
          <p:nvPr/>
        </p:nvSpPr>
        <p:spPr>
          <a:xfrm>
            <a:off x="1331640" y="5229200"/>
            <a:ext cx="662473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931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CABB8-B49C-4B92-8745-9A496ECE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MqttService</a:t>
            </a:r>
            <a:r>
              <a:rPr lang="de-AT" dirty="0"/>
              <a:t> initialisieren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D4248E-375E-42C6-8F2E-29446C9269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Handler registrieren</a:t>
            </a:r>
          </a:p>
          <a:p>
            <a:pPr lvl="1"/>
            <a:r>
              <a:rPr lang="de-AT" sz="2000" dirty="0" err="1"/>
              <a:t>ApplicationMessageReceivedHandler</a:t>
            </a:r>
            <a:endParaRPr lang="de-AT" sz="2000" dirty="0"/>
          </a:p>
          <a:p>
            <a:pPr lvl="2"/>
            <a:r>
              <a:rPr lang="de-AT" sz="2000" dirty="0"/>
              <a:t>Ev. Von außen Handler-Action konfigurieren</a:t>
            </a:r>
          </a:p>
          <a:p>
            <a:pPr lvl="2"/>
            <a:r>
              <a:rPr lang="de-AT" sz="2000" dirty="0"/>
              <a:t>Behandlung von </a:t>
            </a:r>
            <a:r>
              <a:rPr lang="de-AT" sz="2000" dirty="0" err="1"/>
              <a:t>retained</a:t>
            </a:r>
            <a:r>
              <a:rPr lang="de-AT" sz="2000" dirty="0"/>
              <a:t>-Werten?</a:t>
            </a:r>
          </a:p>
          <a:p>
            <a:pPr lvl="2"/>
            <a:r>
              <a:rPr lang="de-AT" sz="2000" dirty="0"/>
              <a:t>Dzt. Nur </a:t>
            </a:r>
            <a:r>
              <a:rPr lang="de-AT" sz="2000" dirty="0" err="1"/>
              <a:t>Logging</a:t>
            </a:r>
            <a:endParaRPr lang="de-AT" sz="2000" dirty="0"/>
          </a:p>
          <a:p>
            <a:pPr lvl="1"/>
            <a:r>
              <a:rPr lang="de-AT" sz="2000" dirty="0" err="1"/>
              <a:t>ConnectedHandler</a:t>
            </a:r>
            <a:endParaRPr lang="de-AT" sz="2000" dirty="0"/>
          </a:p>
          <a:p>
            <a:pPr lvl="2"/>
            <a:r>
              <a:rPr lang="de-AT" sz="2000" dirty="0"/>
              <a:t>Topic-</a:t>
            </a:r>
            <a:r>
              <a:rPr lang="de-AT" sz="2000" dirty="0" err="1"/>
              <a:t>Subscriptions</a:t>
            </a:r>
            <a:r>
              <a:rPr lang="de-AT" sz="2000" dirty="0"/>
              <a:t> durchführen</a:t>
            </a:r>
          </a:p>
          <a:p>
            <a:pPr lvl="1"/>
            <a:r>
              <a:rPr lang="de-AT" sz="2000" dirty="0" err="1"/>
              <a:t>DisconnectedHandler</a:t>
            </a:r>
            <a:endParaRPr lang="de-AT" sz="2000" dirty="0"/>
          </a:p>
          <a:p>
            <a:pPr lvl="1"/>
            <a:endParaRPr lang="de-AT" sz="2000" dirty="0"/>
          </a:p>
          <a:p>
            <a:pPr lvl="1"/>
            <a:endParaRPr lang="de-AT" sz="2000" dirty="0"/>
          </a:p>
          <a:p>
            <a:pPr lvl="1"/>
            <a:endParaRPr lang="de-AT" sz="2000" dirty="0"/>
          </a:p>
          <a:p>
            <a:r>
              <a:rPr lang="de-AT" dirty="0"/>
              <a:t>Verbindung aufbauen</a:t>
            </a:r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D29D5A-8B8B-4792-B393-B4AD914AB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5949280"/>
            <a:ext cx="6660232" cy="29418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7D37DB6-F18C-4C83-93EF-B3E8AD8A3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99" y="4509120"/>
            <a:ext cx="6469973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8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4F301-7FB2-4B2E-8B0B-7D19E230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MqttService</a:t>
            </a:r>
            <a:r>
              <a:rPr lang="de-DE" dirty="0"/>
              <a:t>: </a:t>
            </a:r>
            <a:r>
              <a:rPr lang="de-DE" dirty="0" err="1"/>
              <a:t>InitAsync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954302-373A-4314-977E-AFC4FB241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B96F233-A788-4515-AA06-D87CE704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578"/>
            <a:ext cx="9144000" cy="526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1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B584B-0872-4B6B-83D2-2D9B51CF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Mqtt</a:t>
            </a:r>
            <a:r>
              <a:rPr lang="de-DE" dirty="0"/>
              <a:t> Verbindungsoptionen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4E489C-5F44-4188-9889-6F4CDC32AB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MqttOptions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F3586F0-DD71-4FEB-BA67-716BF25D5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32855"/>
            <a:ext cx="7303111" cy="37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92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235E5-3BEF-453B-A047-37AFB6A1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MqttService</a:t>
            </a:r>
            <a:r>
              <a:rPr lang="de-DE" dirty="0"/>
              <a:t> – </a:t>
            </a:r>
            <a:r>
              <a:rPr lang="de-DE" dirty="0" err="1"/>
              <a:t>Connected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4EF948-4D9C-4FDA-B4CE-BE529782D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E069A7A-30C2-4169-9F97-E1BC8A091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" y="1484784"/>
            <a:ext cx="9144000" cy="139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1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235E5-3BEF-453B-A047-37AFB6A1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MqttService</a:t>
            </a:r>
            <a:r>
              <a:rPr lang="de-DE" dirty="0"/>
              <a:t> – Message </a:t>
            </a:r>
            <a:r>
              <a:rPr lang="de-DE" dirty="0" err="1"/>
              <a:t>received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4EF948-4D9C-4FDA-B4CE-BE529782D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Derzeit nur </a:t>
            </a:r>
            <a:r>
              <a:rPr lang="de-DE" dirty="0" err="1"/>
              <a:t>Logging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9146CB7-A7AF-44B5-9EB9-D4F83589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708920"/>
            <a:ext cx="8928992" cy="30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0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235E5-3BEF-453B-A047-37AFB6A1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MqttService</a:t>
            </a:r>
            <a:r>
              <a:rPr lang="de-DE" dirty="0"/>
              <a:t> – </a:t>
            </a:r>
            <a:r>
              <a:rPr lang="de-DE" dirty="0" err="1"/>
              <a:t>Disconnected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4EF948-4D9C-4FDA-B4CE-BE529782D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Automatisches </a:t>
            </a:r>
            <a:r>
              <a:rPr lang="de-DE" dirty="0" err="1"/>
              <a:t>Reconnect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985851F-EE10-467E-943B-E40F1E689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988840"/>
            <a:ext cx="86487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2780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185</Words>
  <Application>Microsoft Office PowerPoint</Application>
  <PresentationFormat>Bildschirmpräsentation (4:3)</PresentationFormat>
  <Paragraphs>61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Symbol</vt:lpstr>
      <vt:lpstr>Wingdings</vt:lpstr>
      <vt:lpstr>2_Larissa</vt:lpstr>
      <vt:lpstr>IoT-Service übernimmt Steuerungsaufgaben</vt:lpstr>
      <vt:lpstr>MQTT-Messages im Backend empfangen</vt:lpstr>
      <vt:lpstr>MqttService erstellen</vt:lpstr>
      <vt:lpstr>MqttService initialisieren</vt:lpstr>
      <vt:lpstr>MqttService: InitAsync</vt:lpstr>
      <vt:lpstr>Mqtt Verbindungsoptionen</vt:lpstr>
      <vt:lpstr>MqttService – Connected</vt:lpstr>
      <vt:lpstr>MqttService – Message received</vt:lpstr>
      <vt:lpstr>MqttService – Disconnected</vt:lpstr>
      <vt:lpstr>Kontrolle in Seq</vt:lpstr>
      <vt:lpstr>IOT State Service</vt:lpstr>
      <vt:lpstr>Persistence: Neue Migration!</vt:lpstr>
      <vt:lpstr>Persistenz: Neue Repositories</vt:lpstr>
      <vt:lpstr>Empfangene MQTT-Werte behandeln</vt:lpstr>
      <vt:lpstr>MqttService benachrichtigt StateService</vt:lpstr>
      <vt:lpstr>Neuer REST-Endpoint: Measurements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Birgit Schröder</cp:lastModifiedBy>
  <cp:revision>844</cp:revision>
  <dcterms:created xsi:type="dcterms:W3CDTF">2011-08-18T07:37:01Z</dcterms:created>
  <dcterms:modified xsi:type="dcterms:W3CDTF">2022-03-14T16:59:54Z</dcterms:modified>
</cp:coreProperties>
</file>