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22"/>
  </p:notesMasterIdLst>
  <p:handoutMasterIdLst>
    <p:handoutMasterId r:id="rId23"/>
  </p:handoutMasterIdLst>
  <p:sldIdLst>
    <p:sldId id="1166" r:id="rId2"/>
    <p:sldId id="1164" r:id="rId3"/>
    <p:sldId id="1168" r:id="rId4"/>
    <p:sldId id="1181" r:id="rId5"/>
    <p:sldId id="1180" r:id="rId6"/>
    <p:sldId id="1189" r:id="rId7"/>
    <p:sldId id="1191" r:id="rId8"/>
    <p:sldId id="1193" r:id="rId9"/>
    <p:sldId id="1192" r:id="rId10"/>
    <p:sldId id="1167" r:id="rId11"/>
    <p:sldId id="1182" r:id="rId12"/>
    <p:sldId id="1194" r:id="rId13"/>
    <p:sldId id="1183" r:id="rId14"/>
    <p:sldId id="1184" r:id="rId15"/>
    <p:sldId id="1160" r:id="rId16"/>
    <p:sldId id="1186" r:id="rId17"/>
    <p:sldId id="1152" r:id="rId18"/>
    <p:sldId id="1161" r:id="rId19"/>
    <p:sldId id="1187" r:id="rId20"/>
    <p:sldId id="1188" r:id="rId21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00"/>
    <a:srgbClr val="A80000"/>
    <a:srgbClr val="FFAA01"/>
    <a:srgbClr val="F99707"/>
    <a:srgbClr val="FCB504"/>
    <a:srgbClr val="B52217"/>
    <a:srgbClr val="960000"/>
    <a:srgbClr val="A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37" autoAdjust="0"/>
  </p:normalViewPr>
  <p:slideViewPr>
    <p:cSldViewPr>
      <p:cViewPr varScale="1">
        <p:scale>
          <a:sx n="63" d="100"/>
          <a:sy n="63" d="100"/>
        </p:scale>
        <p:origin x="64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09.03.2022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09.03.2022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mailto:admin@htl.a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40CAE-77A5-406A-BCE0-B6FB8D37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DotNet</a:t>
            </a:r>
            <a:r>
              <a:rPr lang="de-DE" dirty="0"/>
              <a:t>-Basistemplate für IoT-Apps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0C5A6A-B21D-4C31-B31A-38AD96503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96752"/>
            <a:ext cx="8207375" cy="4608165"/>
          </a:xfrm>
        </p:spPr>
        <p:txBody>
          <a:bodyPr/>
          <a:lstStyle/>
          <a:p>
            <a:r>
              <a:rPr lang="de-DE" sz="2400" dirty="0"/>
              <a:t>Architekturpattern </a:t>
            </a:r>
            <a:r>
              <a:rPr lang="de-DE" sz="2400" dirty="0" err="1"/>
              <a:t>CleanArchitecture</a:t>
            </a:r>
            <a:endParaRPr lang="de-DE" sz="2400" dirty="0"/>
          </a:p>
          <a:p>
            <a:r>
              <a:rPr lang="de-DE" sz="2400" dirty="0"/>
              <a:t>Basisfunktionalitäten</a:t>
            </a:r>
          </a:p>
          <a:p>
            <a:pPr lvl="1"/>
            <a:r>
              <a:rPr lang="de-DE" sz="2000" dirty="0"/>
              <a:t>Persistenz: </a:t>
            </a:r>
            <a:r>
              <a:rPr lang="de-DE" sz="2000" dirty="0" err="1"/>
              <a:t>Sqlite</a:t>
            </a:r>
            <a:r>
              <a:rPr lang="de-DE" sz="2000" dirty="0"/>
              <a:t>-DB</a:t>
            </a:r>
          </a:p>
          <a:p>
            <a:pPr lvl="1"/>
            <a:r>
              <a:rPr lang="de-DE" sz="2000" dirty="0"/>
              <a:t>UI: Razor-Pages oder </a:t>
            </a:r>
            <a:r>
              <a:rPr lang="de-DE" sz="2000" dirty="0" err="1"/>
              <a:t>Blazor</a:t>
            </a:r>
            <a:endParaRPr lang="de-DE" sz="2000" dirty="0"/>
          </a:p>
          <a:p>
            <a:pPr lvl="1"/>
            <a:r>
              <a:rPr lang="de-DE" sz="2000" dirty="0"/>
              <a:t>Authentication/</a:t>
            </a:r>
            <a:r>
              <a:rPr lang="de-DE" sz="2000" dirty="0" err="1"/>
              <a:t>Authorization</a:t>
            </a:r>
            <a:r>
              <a:rPr lang="de-DE" sz="2000" dirty="0"/>
              <a:t> über MS-Identity mit </a:t>
            </a:r>
            <a:r>
              <a:rPr lang="de-DE" sz="2000" dirty="0" err="1"/>
              <a:t>Persitenz</a:t>
            </a:r>
            <a:r>
              <a:rPr lang="de-DE" sz="2000" dirty="0"/>
              <a:t> in App-DB</a:t>
            </a:r>
          </a:p>
          <a:p>
            <a:pPr lvl="1"/>
            <a:r>
              <a:rPr lang="de-DE" sz="2000" dirty="0" err="1"/>
              <a:t>Serilog</a:t>
            </a:r>
            <a:r>
              <a:rPr lang="de-DE" sz="2000" dirty="0"/>
              <a:t>-Logger mit </a:t>
            </a:r>
            <a:r>
              <a:rPr lang="de-DE" sz="2000" dirty="0" err="1"/>
              <a:t>Seq</a:t>
            </a:r>
            <a:r>
              <a:rPr lang="de-DE" sz="2000" dirty="0"/>
              <a:t> (Web-Service)</a:t>
            </a:r>
          </a:p>
          <a:p>
            <a:r>
              <a:rPr lang="de-DE" sz="2400" dirty="0"/>
              <a:t>Einfache Erweiterbarkeit</a:t>
            </a:r>
          </a:p>
          <a:p>
            <a:pPr lvl="1"/>
            <a:r>
              <a:rPr lang="de-DE" sz="2000" dirty="0"/>
              <a:t>Background-Services (</a:t>
            </a:r>
            <a:r>
              <a:rPr lang="de-DE" sz="2000" dirty="0" err="1"/>
              <a:t>MqttMapper</a:t>
            </a:r>
            <a:r>
              <a:rPr lang="de-DE" sz="2000" dirty="0"/>
              <a:t>, …)</a:t>
            </a:r>
          </a:p>
          <a:p>
            <a:pPr lvl="1"/>
            <a:r>
              <a:rPr lang="de-DE" sz="2000" dirty="0"/>
              <a:t>Verwaltung von Sensoren, Aktoren und Messwerten</a:t>
            </a:r>
          </a:p>
        </p:txBody>
      </p:sp>
    </p:spTree>
    <p:extLst>
      <p:ext uri="{BB962C8B-B14F-4D97-AF65-F5344CB8AC3E}">
        <p14:creationId xmlns:p14="http://schemas.microsoft.com/office/powerpoint/2010/main" val="3675685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F8CAD-0E2F-4A35-B570-5764390F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Configuration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DD3E99-C76F-42EE-B555-D2D958717E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0728"/>
            <a:ext cx="8207375" cy="4608165"/>
          </a:xfrm>
        </p:spPr>
        <p:txBody>
          <a:bodyPr/>
          <a:lstStyle/>
          <a:p>
            <a:r>
              <a:rPr lang="de-DE" sz="2000" dirty="0"/>
              <a:t>Verwaltung über </a:t>
            </a:r>
            <a:r>
              <a:rPr lang="de-DE" sz="2000" dirty="0" err="1"/>
              <a:t>AppSettings</a:t>
            </a:r>
            <a:endParaRPr lang="de-DE" sz="2000" dirty="0"/>
          </a:p>
          <a:p>
            <a:pPr lvl="1"/>
            <a:r>
              <a:rPr lang="de-DE" sz="1800" dirty="0" err="1"/>
              <a:t>json</a:t>
            </a:r>
            <a:r>
              <a:rPr lang="de-DE" sz="1800" dirty="0"/>
              <a:t>-Datei oder Umgebungsvariablen</a:t>
            </a:r>
          </a:p>
          <a:p>
            <a:r>
              <a:rPr lang="de-DE" sz="2000" dirty="0"/>
              <a:t>Hilfsklasse </a:t>
            </a:r>
            <a:r>
              <a:rPr lang="de-DE" sz="2000" dirty="0" err="1"/>
              <a:t>ConfigurationHelper</a:t>
            </a:r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37B2BEC-0C95-4EE4-9B9E-CC57D6E44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496" y="2275675"/>
            <a:ext cx="9144000" cy="442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3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EE709-FB26-444D-9E58-C8666932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Appsettings.json</a:t>
            </a:r>
            <a:r>
              <a:rPr lang="de-AT" dirty="0"/>
              <a:t> (</a:t>
            </a:r>
            <a:r>
              <a:rPr lang="de-AT" dirty="0" err="1"/>
              <a:t>Api</a:t>
            </a:r>
            <a:r>
              <a:rPr lang="de-AT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2D0E5-8130-4977-8792-B8ACD61D21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Datenbank: SQLite</a:t>
            </a:r>
            <a:br>
              <a:rPr lang="de-AT" dirty="0"/>
            </a:br>
            <a:br>
              <a:rPr lang="de-AT" dirty="0"/>
            </a:br>
            <a:br>
              <a:rPr lang="de-AT" dirty="0"/>
            </a:br>
            <a:endParaRPr lang="de-AT" dirty="0"/>
          </a:p>
          <a:p>
            <a:r>
              <a:rPr lang="de-AT" dirty="0"/>
              <a:t>Login: Generierung JWT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 err="1"/>
              <a:t>Serilog-Logging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CCC8E0-AE2A-48C6-B4B1-45DA8B573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81" y="1844824"/>
            <a:ext cx="8807903" cy="74933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70E5682-667D-4FCA-A2BD-34B388F45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281" y="3562042"/>
            <a:ext cx="6515435" cy="81919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43B9352-2206-4FF9-90CD-28E37EAB3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885220"/>
            <a:ext cx="5184576" cy="171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99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04CA7-9C4D-4243-878B-7E0C3C25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Identity verwendet </a:t>
            </a:r>
            <a:r>
              <a:rPr lang="de-DE" dirty="0" err="1"/>
              <a:t>ApplicationDbContext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129D3D-3ADE-4809-BE03-E0AD0F1BC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Für Identity </a:t>
            </a:r>
            <a:r>
              <a:rPr lang="de-DE" dirty="0" err="1"/>
              <a:t>DbContext</a:t>
            </a:r>
            <a:r>
              <a:rPr lang="de-DE" dirty="0"/>
              <a:t> in DI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266F74-F60A-4B23-B29E-1F620EE8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88840"/>
            <a:ext cx="70770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7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9C5EF-EC44-4455-910C-04BF66C7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Dependency</a:t>
            </a:r>
            <a:r>
              <a:rPr lang="de-AT" dirty="0"/>
              <a:t> </a:t>
            </a:r>
            <a:r>
              <a:rPr lang="de-AT" dirty="0" err="1"/>
              <a:t>Injection</a:t>
            </a:r>
            <a:r>
              <a:rPr lang="de-AT" dirty="0"/>
              <a:t> (</a:t>
            </a:r>
            <a:r>
              <a:rPr lang="de-AT" dirty="0" err="1"/>
              <a:t>Asp.Net</a:t>
            </a:r>
            <a:r>
              <a:rPr lang="de-AT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B8FCE-647A-4048-B5A4-4CCB431FD7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UseSqlite</a:t>
            </a:r>
            <a:br>
              <a:rPr lang="de-AT" dirty="0"/>
            </a:br>
            <a:br>
              <a:rPr lang="de-AT" dirty="0"/>
            </a:br>
            <a:endParaRPr lang="de-AT" dirty="0"/>
          </a:p>
          <a:p>
            <a:endParaRPr lang="de-AT" dirty="0"/>
          </a:p>
          <a:p>
            <a:r>
              <a:rPr lang="de-AT" dirty="0" err="1"/>
              <a:t>AddIdentity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Seed Database</a:t>
            </a:r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9976FE2-0815-4B1C-BD4F-443FCCC64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272" y="1019378"/>
            <a:ext cx="5531134" cy="186699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6CF02D2-77FD-4E58-B08D-8AE7569CC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472" y="2886374"/>
            <a:ext cx="6172517" cy="234962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E5B4AD9-93FB-4EF1-98F3-BA6FB6018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123" y="5858902"/>
            <a:ext cx="3016405" cy="36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69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1A287-8BCA-465B-BD08-CA768E9B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Default Users (</a:t>
            </a:r>
            <a:r>
              <a:rPr lang="de-AT" dirty="0" err="1"/>
              <a:t>AuthInitializer</a:t>
            </a:r>
            <a:r>
              <a:rPr lang="de-AT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57081F-2F0F-477A-84C1-1B7AF2640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Admin / User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D0B3CE0-8632-4FB2-A4BB-ED9A6A5E4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08" y="1205507"/>
            <a:ext cx="3549832" cy="244487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FD1EFFF-DF18-423E-BD0A-FEDFA29FF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60" y="3789040"/>
            <a:ext cx="6191568" cy="742988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CFE896F-724A-4D79-8AFF-98C9F506AD8D}"/>
              </a:ext>
            </a:extLst>
          </p:cNvPr>
          <p:cNvSpPr/>
          <p:nvPr/>
        </p:nvSpPr>
        <p:spPr>
          <a:xfrm>
            <a:off x="3131840" y="4005064"/>
            <a:ext cx="1800200" cy="216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78AF575-F519-4294-BA94-005E93279192}"/>
              </a:ext>
            </a:extLst>
          </p:cNvPr>
          <p:cNvSpPr/>
          <p:nvPr/>
        </p:nvSpPr>
        <p:spPr>
          <a:xfrm>
            <a:off x="3131840" y="4293096"/>
            <a:ext cx="1800200" cy="216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721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E9F15-260F-43AE-8510-BCE3E395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Api</a:t>
            </a:r>
            <a:r>
              <a:rPr lang="de-DE" dirty="0"/>
              <a:t>-Test: </a:t>
            </a:r>
            <a:r>
              <a:rPr lang="de-DE" dirty="0" err="1"/>
              <a:t>Swagger</a:t>
            </a:r>
            <a:r>
              <a:rPr lang="de-DE" dirty="0"/>
              <a:t> Page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1DD04A-D473-485B-9640-CBE2C82C8E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DE" sz="2400" dirty="0"/>
              <a:t>https wird später per </a:t>
            </a:r>
            <a:r>
              <a:rPr lang="de-DE" sz="2400" dirty="0" err="1"/>
              <a:t>LetsEncrypt</a:t>
            </a:r>
            <a:r>
              <a:rPr lang="de-DE" sz="2400" dirty="0"/>
              <a:t> hinzugefügt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418E55B-7E0D-44EE-BC8F-8F89F692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4824"/>
            <a:ext cx="7740352" cy="476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00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4F2A2-EC1D-4A47-A11B-D253A789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Api</a:t>
            </a:r>
            <a:r>
              <a:rPr lang="de-AT" dirty="0"/>
              <a:t>-Test: REST Plugin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879E32-AE7F-4ECE-A65A-512A117B086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/>
              <a:t>VS-Code REST Client am Raspberry installieren</a:t>
            </a:r>
            <a:br>
              <a:rPr lang="de-AT" dirty="0"/>
            </a:br>
            <a:br>
              <a:rPr lang="de-AT" dirty="0"/>
            </a:br>
            <a:br>
              <a:rPr lang="de-AT" dirty="0"/>
            </a:br>
            <a:br>
              <a:rPr lang="de-AT" dirty="0"/>
            </a:br>
            <a:endParaRPr lang="de-A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/>
              <a:t>Demo-</a:t>
            </a:r>
            <a:r>
              <a:rPr lang="de-AT" dirty="0" err="1"/>
              <a:t>requests.http</a:t>
            </a:r>
            <a:r>
              <a:rPr lang="de-AT" dirty="0"/>
              <a:t>:</a:t>
            </a:r>
          </a:p>
          <a:p>
            <a:pPr marL="884237" lvl="1" indent="-342900">
              <a:buFont typeface="Arial" panose="020B0604020202020204" pitchFamily="34" charset="0"/>
              <a:buChar char="•"/>
            </a:pPr>
            <a:r>
              <a:rPr lang="de-AT" dirty="0" err="1"/>
              <a:t>apiUrl</a:t>
            </a:r>
            <a:r>
              <a:rPr lang="de-AT" dirty="0"/>
              <a:t> überprüfen</a:t>
            </a:r>
          </a:p>
          <a:p>
            <a:pPr marL="884237" lvl="1" indent="-342900">
              <a:buFont typeface="Arial" panose="020B0604020202020204" pitchFamily="34" charset="0"/>
              <a:buChar char="•"/>
            </a:pPr>
            <a:r>
              <a:rPr lang="de-AT" dirty="0"/>
              <a:t>Login-Request senden</a:t>
            </a:r>
          </a:p>
          <a:p>
            <a:pPr marL="884237" lvl="1" indent="-342900">
              <a:buFont typeface="Arial" panose="020B0604020202020204" pitchFamily="34" charset="0"/>
              <a:buChar char="•"/>
            </a:pPr>
            <a:r>
              <a:rPr lang="de-AT" dirty="0"/>
              <a:t>Autorisierungs-Token </a:t>
            </a:r>
            <a:br>
              <a:rPr lang="de-AT" dirty="0"/>
            </a:br>
            <a:r>
              <a:rPr lang="de-AT" dirty="0"/>
              <a:t>übernehmen</a:t>
            </a:r>
          </a:p>
          <a:p>
            <a:pPr marL="884237" lvl="1" indent="-342900">
              <a:buFont typeface="Arial" panose="020B0604020202020204" pitchFamily="34" charset="0"/>
              <a:buChar char="•"/>
            </a:pPr>
            <a:r>
              <a:rPr lang="de-AT" dirty="0"/>
              <a:t>Autorisierten </a:t>
            </a:r>
            <a:r>
              <a:rPr lang="de-AT" dirty="0" err="1"/>
              <a:t>Get</a:t>
            </a:r>
            <a:r>
              <a:rPr lang="de-AT" dirty="0"/>
              <a:t>-Request </a:t>
            </a:r>
            <a:br>
              <a:rPr lang="de-AT" dirty="0"/>
            </a:br>
            <a:r>
              <a:rPr lang="de-AT" dirty="0"/>
              <a:t>testen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3EA1485-7058-46F8-83EB-932B8F40D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5" y="1916832"/>
            <a:ext cx="2797468" cy="90373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7C88DDF-6035-4967-A69C-1392A0895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3068960"/>
            <a:ext cx="2621011" cy="213185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1D218405-FEF6-490A-B08D-E0B85F20DEA8}"/>
              </a:ext>
            </a:extLst>
          </p:cNvPr>
          <p:cNvSpPr/>
          <p:nvPr/>
        </p:nvSpPr>
        <p:spPr>
          <a:xfrm>
            <a:off x="5796136" y="3284984"/>
            <a:ext cx="2520280" cy="216024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5847E38-7C66-457F-AD8C-D913F6CD2C97}"/>
              </a:ext>
            </a:extLst>
          </p:cNvPr>
          <p:cNvSpPr/>
          <p:nvPr/>
        </p:nvSpPr>
        <p:spPr>
          <a:xfrm>
            <a:off x="5796136" y="3645024"/>
            <a:ext cx="576064" cy="144016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A498B11-A2B1-40D8-8F2E-A90F92ECC7A8}"/>
              </a:ext>
            </a:extLst>
          </p:cNvPr>
          <p:cNvSpPr/>
          <p:nvPr/>
        </p:nvSpPr>
        <p:spPr>
          <a:xfrm>
            <a:off x="5796136" y="4797152"/>
            <a:ext cx="576064" cy="144016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4FC011F3-17B4-4746-AEFD-F1320B50C1F1}"/>
              </a:ext>
            </a:extLst>
          </p:cNvPr>
          <p:cNvCxnSpPr/>
          <p:nvPr/>
        </p:nvCxnSpPr>
        <p:spPr>
          <a:xfrm flipV="1">
            <a:off x="4499992" y="3717032"/>
            <a:ext cx="1296144" cy="432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435CF00F-4FBB-48F0-B129-EF5F4FB177B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384699" y="3392996"/>
            <a:ext cx="1411437" cy="12277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5D9A7C23-3192-42B5-B332-A0B9F43B54CB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004049" y="4869160"/>
            <a:ext cx="792087" cy="439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332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DD4C2-FA01-4CA8-B989-878370976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Wasm</a:t>
            </a:r>
            <a:r>
              <a:rPr lang="de-DE" dirty="0"/>
              <a:t>: </a:t>
            </a:r>
            <a:r>
              <a:rPr lang="de-DE" dirty="0" err="1"/>
              <a:t>Raspi</a:t>
            </a:r>
            <a:r>
              <a:rPr lang="de-DE" dirty="0"/>
              <a:t>-Vorbereitungen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831CD6-09B6-4BE4-AD77-96CD1FFC73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052736"/>
            <a:ext cx="8207375" cy="4608165"/>
          </a:xfrm>
        </p:spPr>
        <p:txBody>
          <a:bodyPr/>
          <a:lstStyle/>
          <a:p>
            <a:r>
              <a:rPr lang="de-DE" sz="2400" dirty="0"/>
              <a:t>Basisverzeichnis </a:t>
            </a:r>
            <a:r>
              <a:rPr lang="de-DE" sz="2400" dirty="0" err="1"/>
              <a:t>Wasm</a:t>
            </a:r>
            <a:r>
              <a:rPr lang="de-DE" sz="2400" dirty="0"/>
              <a:t> enthält gesamte Client-App</a:t>
            </a:r>
          </a:p>
          <a:p>
            <a:pPr lvl="1"/>
            <a:r>
              <a:rPr lang="de-DE" sz="2200" dirty="0"/>
              <a:t>statische Anwendung</a:t>
            </a:r>
          </a:p>
          <a:p>
            <a:pPr lvl="1"/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wwwroot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appsettings.json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200" dirty="0"/>
              <a:t>müssen angepasst werden</a:t>
            </a:r>
          </a:p>
          <a:p>
            <a:pPr lvl="2"/>
            <a:r>
              <a:rPr lang="de-DE" sz="2000" dirty="0"/>
              <a:t>IP-Adresse + Port</a:t>
            </a:r>
            <a:br>
              <a:rPr lang="de-DE" sz="2000" dirty="0"/>
            </a:br>
            <a:r>
              <a:rPr lang="de-DE" sz="2000" dirty="0"/>
              <a:t>des API-Servers</a:t>
            </a:r>
            <a:br>
              <a:rPr lang="de-DE" sz="2000" dirty="0"/>
            </a:br>
            <a:endParaRPr lang="de-DE" sz="2000" dirty="0"/>
          </a:p>
          <a:p>
            <a:pPr lvl="1"/>
            <a:r>
              <a:rPr lang="de-DE" sz="2200" dirty="0"/>
              <a:t>Beispiel: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18F002B-9DBC-4558-B59A-B78ED1F6C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134" y="1522933"/>
            <a:ext cx="3073666" cy="5057051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553FBED9-F84F-4B8F-B40A-2470366FCD71}"/>
              </a:ext>
            </a:extLst>
          </p:cNvPr>
          <p:cNvSpPr/>
          <p:nvPr/>
        </p:nvSpPr>
        <p:spPr>
          <a:xfrm>
            <a:off x="6156176" y="3068960"/>
            <a:ext cx="2230710" cy="216024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Pfeil: nach links gekrümmt 9">
            <a:extLst>
              <a:ext uri="{FF2B5EF4-FFF2-40B4-BE49-F238E27FC236}">
                <a16:creationId xmlns:a16="http://schemas.microsoft.com/office/drawing/2014/main" id="{1ED4D436-CA4E-4096-A18C-0D0F42C3CA6F}"/>
              </a:ext>
            </a:extLst>
          </p:cNvPr>
          <p:cNvSpPr/>
          <p:nvPr/>
        </p:nvSpPr>
        <p:spPr>
          <a:xfrm flipV="1">
            <a:off x="8386886" y="3068959"/>
            <a:ext cx="584488" cy="2736297"/>
          </a:xfrm>
          <a:prstGeom prst="curvedLeftArrow">
            <a:avLst>
              <a:gd name="adj1" fmla="val 1544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7EA9D92-66E0-4296-8B9D-FFB00E66A58F}"/>
              </a:ext>
            </a:extLst>
          </p:cNvPr>
          <p:cNvSpPr/>
          <p:nvPr/>
        </p:nvSpPr>
        <p:spPr>
          <a:xfrm>
            <a:off x="6084166" y="5517232"/>
            <a:ext cx="2302720" cy="648072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0849A13-D245-4F2C-95E8-E97E7BCCA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8" y="4155986"/>
            <a:ext cx="4903431" cy="150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22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C1247-8827-4D3A-8A6B-C0FE97A4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Wasm</a:t>
            </a:r>
            <a:r>
              <a:rPr lang="de-DE" dirty="0"/>
              <a:t> (</a:t>
            </a:r>
            <a:r>
              <a:rPr lang="de-DE" dirty="0" err="1"/>
              <a:t>Blazor</a:t>
            </a:r>
            <a:r>
              <a:rPr lang="de-DE" dirty="0"/>
              <a:t>-UI) Test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CFFC54-22B1-498F-A7B1-3FB6CF2C55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908720"/>
            <a:ext cx="8207375" cy="4608165"/>
          </a:xfrm>
        </p:spPr>
        <p:txBody>
          <a:bodyPr/>
          <a:lstStyle/>
          <a:p>
            <a:r>
              <a:rPr lang="de-DE" sz="2000" dirty="0">
                <a:hlinkClick r:id="rId2"/>
              </a:rPr>
              <a:t>admin@htl.at</a:t>
            </a:r>
            <a:r>
              <a:rPr lang="de-DE" sz="2000" dirty="0"/>
              <a:t> Admin123*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2D24117-AED4-4A99-BF48-17CD90538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520" y="1484784"/>
            <a:ext cx="5311795" cy="297081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F0AAB84-1CB1-4688-B5FD-C6A38675F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290" y="4221088"/>
            <a:ext cx="5296078" cy="2636912"/>
          </a:xfrm>
          <a:prstGeom prst="rect">
            <a:avLst/>
          </a:prstGeom>
        </p:spPr>
      </p:pic>
      <p:sp>
        <p:nvSpPr>
          <p:cNvPr id="4" name="Denkblase: wolkenförmig 3">
            <a:extLst>
              <a:ext uri="{FF2B5EF4-FFF2-40B4-BE49-F238E27FC236}">
                <a16:creationId xmlns:a16="http://schemas.microsoft.com/office/drawing/2014/main" id="{56EEF185-171F-497F-8DB5-866872370087}"/>
              </a:ext>
            </a:extLst>
          </p:cNvPr>
          <p:cNvSpPr/>
          <p:nvPr/>
        </p:nvSpPr>
        <p:spPr>
          <a:xfrm>
            <a:off x="5508104" y="1412776"/>
            <a:ext cx="3384376" cy="2016224"/>
          </a:xfrm>
          <a:prstGeom prst="cloudCallout">
            <a:avLst>
              <a:gd name="adj1" fmla="val -34876"/>
              <a:gd name="adj2" fmla="val 85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Api</a:t>
            </a:r>
            <a:r>
              <a:rPr lang="de-AT" dirty="0"/>
              <a:t> muss auch gestartet werden …</a:t>
            </a:r>
          </a:p>
          <a:p>
            <a:pPr algn="ctr"/>
            <a:r>
              <a:rPr lang="de-AT" dirty="0"/>
              <a:t>(=&gt; </a:t>
            </a:r>
            <a:r>
              <a:rPr lang="de-AT" dirty="0" err="1"/>
              <a:t>BaseApiUrl</a:t>
            </a:r>
            <a:r>
              <a:rPr lang="de-A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2158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EF50D-EC67-418E-8634-A7003589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Unit/Integration-Tests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4EEB13-E961-4D03-90BA-FA28557C20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VS Host =&gt; Test Explorer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8FA0585-698D-41F4-9BF4-630BB18B7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147334"/>
            <a:ext cx="3887868" cy="344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8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ABA9B-8587-4A06-AD93-F62257F1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Systemarchitektur (</a:t>
            </a:r>
            <a:r>
              <a:rPr lang="de-AT" dirty="0" err="1"/>
              <a:t>docker</a:t>
            </a:r>
            <a:r>
              <a:rPr lang="de-AT" dirty="0"/>
              <a:t>)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2D250CB-170D-47FD-8290-975F2817D79C}"/>
              </a:ext>
            </a:extLst>
          </p:cNvPr>
          <p:cNvSpPr/>
          <p:nvPr/>
        </p:nvSpPr>
        <p:spPr>
          <a:xfrm>
            <a:off x="611560" y="2428175"/>
            <a:ext cx="7787208" cy="2952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4B43A68-8B93-48A9-867B-E0A6713D9774}"/>
              </a:ext>
            </a:extLst>
          </p:cNvPr>
          <p:cNvCxnSpPr>
            <a:cxnSpLocks/>
            <a:stCxn id="34" idx="2"/>
            <a:endCxn id="4" idx="0"/>
          </p:cNvCxnSpPr>
          <p:nvPr/>
        </p:nvCxnSpPr>
        <p:spPr>
          <a:xfrm>
            <a:off x="4179470" y="4454550"/>
            <a:ext cx="0" cy="260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9BAD4F42-9426-4D34-8AD0-10A022C083F4}"/>
              </a:ext>
            </a:extLst>
          </p:cNvPr>
          <p:cNvSpPr/>
          <p:nvPr/>
        </p:nvSpPr>
        <p:spPr>
          <a:xfrm>
            <a:off x="3819430" y="2932231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5000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C43D826-5EF8-481B-8C1B-93039AFD46A0}"/>
              </a:ext>
            </a:extLst>
          </p:cNvPr>
          <p:cNvSpPr/>
          <p:nvPr/>
        </p:nvSpPr>
        <p:spPr>
          <a:xfrm>
            <a:off x="3098894" y="2140143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8081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2524652-DCFA-431F-B13C-4DFCD53BC408}"/>
              </a:ext>
            </a:extLst>
          </p:cNvPr>
          <p:cNvCxnSpPr>
            <a:cxnSpLocks/>
            <a:stCxn id="23" idx="0"/>
            <a:endCxn id="24" idx="2"/>
          </p:cNvCxnSpPr>
          <p:nvPr/>
        </p:nvCxnSpPr>
        <p:spPr>
          <a:xfrm flipH="1" flipV="1">
            <a:off x="3458934" y="2428175"/>
            <a:ext cx="720536" cy="504056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1EFC0C6-64CF-482C-88CA-AF3B9870A3BB}"/>
              </a:ext>
            </a:extLst>
          </p:cNvPr>
          <p:cNvGrpSpPr/>
          <p:nvPr/>
        </p:nvGrpSpPr>
        <p:grpSpPr>
          <a:xfrm>
            <a:off x="2811318" y="3239705"/>
            <a:ext cx="2736304" cy="1214845"/>
            <a:chOff x="1835696" y="3789040"/>
            <a:chExt cx="2736304" cy="1214845"/>
          </a:xfrm>
        </p:grpSpPr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B3534FEF-0CAE-403C-B957-E604B5531757}"/>
                </a:ext>
              </a:extLst>
            </p:cNvPr>
            <p:cNvSpPr/>
            <p:nvPr/>
          </p:nvSpPr>
          <p:spPr>
            <a:xfrm>
              <a:off x="1835696" y="3789040"/>
              <a:ext cx="2736304" cy="12148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35" name="Picture 2" descr="Getting started: Building RESTful Web API using ASP.NET Core 3.0 | by  Sumant Mishra | Medium">
              <a:extLst>
                <a:ext uri="{FF2B5EF4-FFF2-40B4-BE49-F238E27FC236}">
                  <a16:creationId xmlns:a16="http://schemas.microsoft.com/office/drawing/2014/main" id="{53348B5A-EB71-455D-BFE8-A84034048F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3294" y="3871199"/>
              <a:ext cx="2641108" cy="105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1B548AB4-39B7-4E74-9D7C-93249C2FE2D0}"/>
              </a:ext>
            </a:extLst>
          </p:cNvPr>
          <p:cNvGrpSpPr/>
          <p:nvPr/>
        </p:nvGrpSpPr>
        <p:grpSpPr>
          <a:xfrm>
            <a:off x="900779" y="3229828"/>
            <a:ext cx="1562976" cy="1234287"/>
            <a:chOff x="1043608" y="3717032"/>
            <a:chExt cx="1562976" cy="1234287"/>
          </a:xfrm>
        </p:grpSpPr>
        <p:pic>
          <p:nvPicPr>
            <p:cNvPr id="28" name="Grafik 27" descr="Ein Bild, das Text, Uhr, ClipArt enthält.&#10;&#10;Automatisch generierte Beschreibung">
              <a:extLst>
                <a:ext uri="{FF2B5EF4-FFF2-40B4-BE49-F238E27FC236}">
                  <a16:creationId xmlns:a16="http://schemas.microsoft.com/office/drawing/2014/main" id="{AA6EC1F0-57A3-4757-B21F-A4DD600AD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4212" y="4610831"/>
              <a:ext cx="1080120" cy="228625"/>
            </a:xfrm>
            <a:prstGeom prst="rect">
              <a:avLst/>
            </a:prstGeom>
          </p:spPr>
        </p:pic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0686C891-A289-4EF7-B093-59DA35B59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4232" y="3732416"/>
              <a:ext cx="720080" cy="720080"/>
            </a:xfrm>
            <a:prstGeom prst="rect">
              <a:avLst/>
            </a:prstGeom>
          </p:spPr>
        </p:pic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23C72059-4AD7-4419-BFF1-B46C7A264DFE}"/>
                </a:ext>
              </a:extLst>
            </p:cNvPr>
            <p:cNvSpPr/>
            <p:nvPr/>
          </p:nvSpPr>
          <p:spPr>
            <a:xfrm>
              <a:off x="1043608" y="3717032"/>
              <a:ext cx="1562976" cy="123428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sp>
        <p:nvSpPr>
          <p:cNvPr id="38" name="Rechteck 37">
            <a:extLst>
              <a:ext uri="{FF2B5EF4-FFF2-40B4-BE49-F238E27FC236}">
                <a16:creationId xmlns:a16="http://schemas.microsoft.com/office/drawing/2014/main" id="{27FF99B4-9869-4D00-B62F-91164C9F911D}"/>
              </a:ext>
            </a:extLst>
          </p:cNvPr>
          <p:cNvSpPr/>
          <p:nvPr/>
        </p:nvSpPr>
        <p:spPr>
          <a:xfrm>
            <a:off x="1331403" y="2932231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80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87EB7CD-55FD-43AF-9589-7929A7268D51}"/>
              </a:ext>
            </a:extLst>
          </p:cNvPr>
          <p:cNvSpPr/>
          <p:nvPr/>
        </p:nvSpPr>
        <p:spPr>
          <a:xfrm>
            <a:off x="2378814" y="2140143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8082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6EA1747-FFC9-4D26-96A9-BE9DF5008F42}"/>
              </a:ext>
            </a:extLst>
          </p:cNvPr>
          <p:cNvCxnSpPr>
            <a:cxnSpLocks/>
            <a:stCxn id="38" idx="0"/>
            <a:endCxn id="39" idx="2"/>
          </p:cNvCxnSpPr>
          <p:nvPr/>
        </p:nvCxnSpPr>
        <p:spPr>
          <a:xfrm flipV="1">
            <a:off x="1691443" y="2428175"/>
            <a:ext cx="1047411" cy="504056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8CFE05B3-B291-4E39-92BD-829770B0A750}"/>
              </a:ext>
            </a:extLst>
          </p:cNvPr>
          <p:cNvSpPr/>
          <p:nvPr/>
        </p:nvSpPr>
        <p:spPr>
          <a:xfrm>
            <a:off x="7308304" y="2140143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8883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3A7B5BAE-3A67-4072-BA52-DF2D3624FF32}"/>
              </a:ext>
            </a:extLst>
          </p:cNvPr>
          <p:cNvCxnSpPr>
            <a:cxnSpLocks/>
            <a:stCxn id="1034" idx="0"/>
            <a:endCxn id="50" idx="2"/>
          </p:cNvCxnSpPr>
          <p:nvPr/>
        </p:nvCxnSpPr>
        <p:spPr>
          <a:xfrm flipV="1">
            <a:off x="7660875" y="2428175"/>
            <a:ext cx="7469" cy="432048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Eclipse Mosquitto | projects.eclipse.org">
            <a:extLst>
              <a:ext uri="{FF2B5EF4-FFF2-40B4-BE49-F238E27FC236}">
                <a16:creationId xmlns:a16="http://schemas.microsoft.com/office/drawing/2014/main" id="{DB73A756-E876-420F-B612-101C2D658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365" y="2860223"/>
            <a:ext cx="735019" cy="72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FDAF937-8126-49BE-9326-276C16F3150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40" y="4715133"/>
            <a:ext cx="968259" cy="459116"/>
          </a:xfrm>
          <a:prstGeom prst="rect">
            <a:avLst/>
          </a:prstGeom>
        </p:spPr>
      </p:pic>
      <p:pic>
        <p:nvPicPr>
          <p:cNvPr id="1026" name="Picture 2" descr="Raspberry Pi – Wikipedia">
            <a:extLst>
              <a:ext uri="{FF2B5EF4-FFF2-40B4-BE49-F238E27FC236}">
                <a16:creationId xmlns:a16="http://schemas.microsoft.com/office/drawing/2014/main" id="{A03DB496-DDB3-44FD-97B9-532728519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483" y="4944691"/>
            <a:ext cx="507933" cy="64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AF2BC51-9E8C-48BE-9BE1-55C9ED2A891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40386" y="4732431"/>
            <a:ext cx="828100" cy="441818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566C367D-F4E7-47C0-852B-5662CC90EF42}"/>
              </a:ext>
            </a:extLst>
          </p:cNvPr>
          <p:cNvSpPr/>
          <p:nvPr/>
        </p:nvSpPr>
        <p:spPr>
          <a:xfrm>
            <a:off x="6588224" y="2140143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5341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007DE094-CEC2-4502-88C4-A187199D65B3}"/>
              </a:ext>
            </a:extLst>
          </p:cNvPr>
          <p:cNvCxnSpPr>
            <a:cxnSpLocks/>
            <a:stCxn id="9" idx="0"/>
            <a:endCxn id="42" idx="2"/>
          </p:cNvCxnSpPr>
          <p:nvPr/>
        </p:nvCxnSpPr>
        <p:spPr>
          <a:xfrm flipV="1">
            <a:off x="6654436" y="2428175"/>
            <a:ext cx="293828" cy="2304256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CF6CDE21-EC0B-4478-9FA4-2CAB3A6367D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5547622" y="3847128"/>
            <a:ext cx="968259" cy="86800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37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7B9A9-D7DF-427E-BCD6-70BB7CB6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22E645-1D76-4EAA-8DDF-3D658B6C3B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AT" dirty="0"/>
              <a:t>Gültigkeit des JWT verlängern</a:t>
            </a:r>
            <a:br>
              <a:rPr lang="de-AT" dirty="0"/>
            </a:br>
            <a:endParaRPr lang="de-AT" dirty="0"/>
          </a:p>
          <a:p>
            <a:pPr marL="514350" indent="-514350">
              <a:buFont typeface="+mj-lt"/>
              <a:buAutoNum type="arabicPeriod"/>
            </a:pPr>
            <a:r>
              <a:rPr lang="de-AT" dirty="0" err="1"/>
              <a:t>Api-requests.http</a:t>
            </a:r>
            <a:r>
              <a:rPr lang="de-AT" dirty="0"/>
              <a:t>: </a:t>
            </a:r>
          </a:p>
          <a:p>
            <a:pPr lvl="1"/>
            <a:r>
              <a:rPr lang="de-AT" dirty="0"/>
              <a:t>Logout-Request erweitern</a:t>
            </a:r>
            <a:br>
              <a:rPr lang="de-AT" dirty="0"/>
            </a:br>
            <a:endParaRPr lang="de-AT" dirty="0"/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API: </a:t>
            </a:r>
            <a:r>
              <a:rPr lang="de-AT" dirty="0" err="1"/>
              <a:t>SessionsController</a:t>
            </a:r>
            <a:endParaRPr lang="de-AT" dirty="0"/>
          </a:p>
          <a:p>
            <a:pPr lvl="1"/>
            <a:r>
              <a:rPr lang="de-AT" dirty="0"/>
              <a:t>Sessions gruppiert nach </a:t>
            </a:r>
            <a:r>
              <a:rPr lang="de-AT" dirty="0" err="1"/>
              <a:t>ApplicationUserId</a:t>
            </a:r>
            <a:r>
              <a:rPr lang="de-AT" dirty="0"/>
              <a:t> mit eigenen </a:t>
            </a:r>
            <a:r>
              <a:rPr lang="de-AT" dirty="0" err="1"/>
              <a:t>Record-Dtos</a:t>
            </a:r>
            <a:endParaRPr lang="de-AT" dirty="0"/>
          </a:p>
          <a:p>
            <a:pPr lvl="1"/>
            <a:r>
              <a:rPr lang="de-AT" dirty="0"/>
              <a:t>Erweiterung </a:t>
            </a:r>
            <a:r>
              <a:rPr lang="de-AT" dirty="0" err="1"/>
              <a:t>api-requests.http</a:t>
            </a:r>
            <a:endParaRPr lang="de-AT" dirty="0"/>
          </a:p>
          <a:p>
            <a:pPr lvl="1"/>
            <a:r>
              <a:rPr lang="de-AT" dirty="0"/>
              <a:t>Mit und ohne </a:t>
            </a:r>
            <a:r>
              <a:rPr lang="de-AT" dirty="0" err="1"/>
              <a:t>Authorisierung</a:t>
            </a:r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6922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085BA-1F42-4F5A-9623-A933B99A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Clean Architecture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08B7FB-41BC-448D-A2F8-98D231FCEB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124744"/>
            <a:ext cx="8207375" cy="4608165"/>
          </a:xfrm>
        </p:spPr>
        <p:txBody>
          <a:bodyPr/>
          <a:lstStyle/>
          <a:p>
            <a:r>
              <a:rPr lang="de-DE" sz="2400" dirty="0"/>
              <a:t>Business </a:t>
            </a:r>
            <a:r>
              <a:rPr lang="de-DE" sz="2400" dirty="0" err="1"/>
              <a:t>Logic</a:t>
            </a:r>
            <a:r>
              <a:rPr lang="de-DE" sz="2400" dirty="0"/>
              <a:t> (BL) steht im Zentrum</a:t>
            </a:r>
          </a:p>
          <a:p>
            <a:pPr lvl="1"/>
            <a:r>
              <a:rPr lang="de-DE" sz="2000" dirty="0"/>
              <a:t>Definiert Anforderungen an DAL über Interfaces</a:t>
            </a:r>
          </a:p>
          <a:p>
            <a:pPr lvl="2"/>
            <a:r>
              <a:rPr lang="de-DE" sz="2000" dirty="0"/>
              <a:t>auch für andere Infrastruktur-Komponenten</a:t>
            </a:r>
          </a:p>
          <a:p>
            <a:r>
              <a:rPr lang="de-DE" sz="2400" dirty="0"/>
              <a:t>Data </a:t>
            </a:r>
            <a:r>
              <a:rPr lang="de-DE" sz="2400" dirty="0" err="1"/>
              <a:t>Abstraction</a:t>
            </a:r>
            <a:r>
              <a:rPr lang="de-DE" sz="2400" dirty="0"/>
              <a:t> Layer (DAL) leichter austauschbar</a:t>
            </a:r>
          </a:p>
          <a:p>
            <a:r>
              <a:rPr lang="de-DE" sz="2400" dirty="0"/>
              <a:t>BL leichter testbar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94C98A6-C7D5-4F4B-B743-73A9F0CEE426}"/>
              </a:ext>
            </a:extLst>
          </p:cNvPr>
          <p:cNvGrpSpPr/>
          <p:nvPr/>
        </p:nvGrpSpPr>
        <p:grpSpPr>
          <a:xfrm>
            <a:off x="1331640" y="3572842"/>
            <a:ext cx="6624736" cy="2592462"/>
            <a:chOff x="6344871" y="2467554"/>
            <a:chExt cx="5751417" cy="1905366"/>
          </a:xfrm>
        </p:grpSpPr>
        <p:sp>
          <p:nvSpPr>
            <p:cNvPr id="5" name="Rectangle: Rounded Corners 9">
              <a:extLst>
                <a:ext uri="{FF2B5EF4-FFF2-40B4-BE49-F238E27FC236}">
                  <a16:creationId xmlns:a16="http://schemas.microsoft.com/office/drawing/2014/main" id="{A4AAEF65-7211-4964-92E1-9F82AFD1073A}"/>
                </a:ext>
              </a:extLst>
            </p:cNvPr>
            <p:cNvSpPr/>
            <p:nvPr/>
          </p:nvSpPr>
          <p:spPr>
            <a:xfrm>
              <a:off x="6344871" y="2528995"/>
              <a:ext cx="1695157" cy="7033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UI</a:t>
              </a:r>
            </a:p>
          </p:txBody>
        </p:sp>
        <p:sp>
          <p:nvSpPr>
            <p:cNvPr id="6" name="Rectangle: Rounded Corners 10">
              <a:extLst>
                <a:ext uri="{FF2B5EF4-FFF2-40B4-BE49-F238E27FC236}">
                  <a16:creationId xmlns:a16="http://schemas.microsoft.com/office/drawing/2014/main" id="{56360B85-9774-48E0-9AA5-4A6870D232C0}"/>
                </a:ext>
              </a:extLst>
            </p:cNvPr>
            <p:cNvSpPr/>
            <p:nvPr/>
          </p:nvSpPr>
          <p:spPr>
            <a:xfrm>
              <a:off x="6344872" y="3669535"/>
              <a:ext cx="3825551" cy="70338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Domain (Business)</a:t>
              </a:r>
            </a:p>
          </p:txBody>
        </p:sp>
        <p:sp>
          <p:nvSpPr>
            <p:cNvPr id="7" name="Rectangle: Rounded Corners 11">
              <a:extLst>
                <a:ext uri="{FF2B5EF4-FFF2-40B4-BE49-F238E27FC236}">
                  <a16:creationId xmlns:a16="http://schemas.microsoft.com/office/drawing/2014/main" id="{7C4B370D-90B1-4406-9372-DF0AAA4162E7}"/>
                </a:ext>
              </a:extLst>
            </p:cNvPr>
            <p:cNvSpPr/>
            <p:nvPr/>
          </p:nvSpPr>
          <p:spPr>
            <a:xfrm>
              <a:off x="8500435" y="2530419"/>
              <a:ext cx="1695157" cy="70338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Infrastructure</a:t>
              </a:r>
              <a:br>
                <a:rPr lang="en-US" dirty="0"/>
              </a:br>
              <a:r>
                <a:rPr lang="en-US" sz="1600" dirty="0"/>
                <a:t>(inc. data access)</a:t>
              </a:r>
              <a:endParaRPr lang="en-US" dirty="0"/>
            </a:p>
          </p:txBody>
        </p:sp>
        <p:sp>
          <p:nvSpPr>
            <p:cNvPr id="8" name="Arrow: Down 12">
              <a:extLst>
                <a:ext uri="{FF2B5EF4-FFF2-40B4-BE49-F238E27FC236}">
                  <a16:creationId xmlns:a16="http://schemas.microsoft.com/office/drawing/2014/main" id="{01F08BAA-4104-4919-BC32-58B9882937BB}"/>
                </a:ext>
              </a:extLst>
            </p:cNvPr>
            <p:cNvSpPr/>
            <p:nvPr/>
          </p:nvSpPr>
          <p:spPr>
            <a:xfrm>
              <a:off x="7048256" y="3314061"/>
              <a:ext cx="288388" cy="273793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Down 13">
              <a:extLst>
                <a:ext uri="{FF2B5EF4-FFF2-40B4-BE49-F238E27FC236}">
                  <a16:creationId xmlns:a16="http://schemas.microsoft.com/office/drawing/2014/main" id="{92702588-BC27-480D-AC5C-F78FAD2BE44C}"/>
                </a:ext>
              </a:extLst>
            </p:cNvPr>
            <p:cNvSpPr/>
            <p:nvPr/>
          </p:nvSpPr>
          <p:spPr>
            <a:xfrm>
              <a:off x="9203820" y="3314063"/>
              <a:ext cx="288388" cy="273793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gnetic Disk 16">
              <a:extLst>
                <a:ext uri="{FF2B5EF4-FFF2-40B4-BE49-F238E27FC236}">
                  <a16:creationId xmlns:a16="http://schemas.microsoft.com/office/drawing/2014/main" id="{AF940AF1-B4F4-452F-B00A-2C618514856F}"/>
                </a:ext>
              </a:extLst>
            </p:cNvPr>
            <p:cNvSpPr/>
            <p:nvPr/>
          </p:nvSpPr>
          <p:spPr>
            <a:xfrm>
              <a:off x="11071719" y="2467554"/>
              <a:ext cx="1024569" cy="826265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11" name="Arrow: Down 17">
              <a:extLst>
                <a:ext uri="{FF2B5EF4-FFF2-40B4-BE49-F238E27FC236}">
                  <a16:creationId xmlns:a16="http://schemas.microsoft.com/office/drawing/2014/main" id="{DD6C1580-668C-4DEE-87D7-153187C99FF3}"/>
                </a:ext>
              </a:extLst>
            </p:cNvPr>
            <p:cNvSpPr/>
            <p:nvPr/>
          </p:nvSpPr>
          <p:spPr>
            <a:xfrm rot="16200000">
              <a:off x="10511805" y="2761433"/>
              <a:ext cx="288388" cy="273793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762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A12AC0-FD3D-40BF-80E2-73F7CD9B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Persistenzschicht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1E8E11-83B5-4564-94A4-FC39344E2D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UnitOfWork</a:t>
            </a:r>
            <a:r>
              <a:rPr lang="de-AT" dirty="0"/>
              <a:t>/Repository-Pattern</a:t>
            </a:r>
          </a:p>
          <a:p>
            <a:pPr lvl="1"/>
            <a:r>
              <a:rPr lang="de-AT" dirty="0" err="1"/>
              <a:t>UoW</a:t>
            </a:r>
            <a:r>
              <a:rPr lang="de-AT" dirty="0"/>
              <a:t> stellt eine DB-Session dar</a:t>
            </a:r>
          </a:p>
          <a:p>
            <a:pPr lvl="1"/>
            <a:r>
              <a:rPr lang="de-AT" dirty="0"/>
              <a:t>Repository-basierte Datenzugriffe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C89E41C-6B2C-40A1-8940-87A8B9F1E4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661248"/>
            <a:ext cx="968259" cy="459116"/>
          </a:xfrm>
          <a:prstGeom prst="rect">
            <a:avLst/>
          </a:prstGeom>
        </p:spPr>
      </p:pic>
      <p:sp>
        <p:nvSpPr>
          <p:cNvPr id="7" name="Zylinder 6">
            <a:extLst>
              <a:ext uri="{FF2B5EF4-FFF2-40B4-BE49-F238E27FC236}">
                <a16:creationId xmlns:a16="http://schemas.microsoft.com/office/drawing/2014/main" id="{F901C767-F582-42AB-9D92-FC7CF60839A1}"/>
              </a:ext>
            </a:extLst>
          </p:cNvPr>
          <p:cNvSpPr/>
          <p:nvPr/>
        </p:nvSpPr>
        <p:spPr>
          <a:xfrm>
            <a:off x="461514" y="5238328"/>
            <a:ext cx="1450504" cy="11430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EBEB97E-005C-4041-99B4-3C3E00792C08}"/>
              </a:ext>
            </a:extLst>
          </p:cNvPr>
          <p:cNvCxnSpPr>
            <a:cxnSpLocks/>
            <a:endCxn id="7" idx="4"/>
          </p:cNvCxnSpPr>
          <p:nvPr/>
        </p:nvCxnSpPr>
        <p:spPr>
          <a:xfrm flipH="1">
            <a:off x="1912018" y="5809828"/>
            <a:ext cx="143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02F28CF4-467A-44C9-8828-71186BFEB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959645"/>
            <a:ext cx="5976664" cy="343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00E92-C0B8-41B6-BE81-B6C989B0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Datenmodell Authentication (MS Identity)</a:t>
            </a:r>
          </a:p>
        </p:txBody>
      </p:sp>
      <p:pic>
        <p:nvPicPr>
          <p:cNvPr id="5" name="Inhaltsplatzhalter 4" descr="Ein Bild, das Text, Screenshot, Bildschirm, dunkel enthält.&#10;&#10;Automatisch generierte Beschreibung">
            <a:extLst>
              <a:ext uri="{FF2B5EF4-FFF2-40B4-BE49-F238E27FC236}">
                <a16:creationId xmlns:a16="http://schemas.microsoft.com/office/drawing/2014/main" id="{3DC8C79F-882C-427B-A037-83AE593D0AC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573016"/>
            <a:ext cx="5685965" cy="2808312"/>
          </a:xfrm>
        </p:spPr>
      </p:pic>
      <p:sp>
        <p:nvSpPr>
          <p:cNvPr id="8" name="Textplatzhalter 2">
            <a:extLst>
              <a:ext uri="{FF2B5EF4-FFF2-40B4-BE49-F238E27FC236}">
                <a16:creationId xmlns:a16="http://schemas.microsoft.com/office/drawing/2014/main" id="{E52C2F19-01B6-4052-9443-C34B8CB2F703}"/>
              </a:ext>
            </a:extLst>
          </p:cNvPr>
          <p:cNvSpPr txBox="1">
            <a:spLocks/>
          </p:cNvSpPr>
          <p:nvPr/>
        </p:nvSpPr>
        <p:spPr>
          <a:xfrm>
            <a:off x="395536" y="1124744"/>
            <a:ext cx="8207375" cy="4608165"/>
          </a:xfrm>
          <a:prstGeom prst="rect">
            <a:avLst/>
          </a:prstGeom>
        </p:spPr>
        <p:txBody>
          <a:bodyPr/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SzPct val="80000"/>
              <a:buFont typeface="Wingdings" pitchFamily="2" charset="2"/>
              <a:buChar char="§"/>
              <a:defRPr sz="2800" kern="120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95350" indent="-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Symbol" pitchFamily="18" charset="2"/>
              <a:buChar char="-"/>
              <a:defRPr sz="2500" kern="120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4302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SzPct val="80000"/>
              <a:buFont typeface="Wingdings" pitchFamily="2" charset="2"/>
              <a:buChar char="§"/>
              <a:defRPr sz="2200" kern="120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90700" indent="-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Symbol" pitchFamily="18" charset="2"/>
              <a:buChar char="-"/>
              <a:defRPr sz="2000" kern="120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Eigene Ableitung von </a:t>
            </a:r>
            <a:r>
              <a:rPr lang="de-DE" sz="2400" dirty="0" err="1"/>
              <a:t>IdentityUser</a:t>
            </a:r>
            <a:endParaRPr lang="de-DE" sz="2000" dirty="0"/>
          </a:p>
          <a:p>
            <a:r>
              <a:rPr lang="de-DE" sz="2400" dirty="0"/>
              <a:t>Session für Login/Logout-Handling</a:t>
            </a:r>
          </a:p>
          <a:p>
            <a:r>
              <a:rPr lang="de-DE" sz="2400" dirty="0" err="1"/>
              <a:t>DbContext</a:t>
            </a:r>
            <a:r>
              <a:rPr lang="de-DE" sz="2400" dirty="0"/>
              <a:t> erbt von </a:t>
            </a:r>
            <a:r>
              <a:rPr lang="de-DE" sz="2400" dirty="0" err="1"/>
              <a:t>IdentityDbContext</a:t>
            </a:r>
            <a:endParaRPr lang="de-DE" sz="24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8634385-4B77-42CA-83B6-6041FCB0F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92" y="2653407"/>
            <a:ext cx="5454930" cy="36831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CB49FA5-D241-4322-9E09-36D4FE519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621" y="2244904"/>
            <a:ext cx="2034823" cy="184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1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0934B1-E412-4A83-89A1-97B6234C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Sqlite</a:t>
            </a:r>
            <a:r>
              <a:rPr lang="de-DE" dirty="0"/>
              <a:t> statt </a:t>
            </a:r>
            <a:r>
              <a:rPr lang="de-DE" dirty="0" err="1"/>
              <a:t>SqlServer</a:t>
            </a:r>
            <a:r>
              <a:rPr lang="de-DE" dirty="0"/>
              <a:t> </a:t>
            </a:r>
            <a:r>
              <a:rPr lang="de-DE"/>
              <a:t>(Template)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36CC56-6DDC-41D6-9219-E88512C53E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Sql</a:t>
            </a:r>
            <a:r>
              <a:rPr lang="de-DE" dirty="0"/>
              <a:t>-Server läuft auf </a:t>
            </a:r>
            <a:r>
              <a:rPr lang="de-DE" dirty="0" err="1"/>
              <a:t>Raspi</a:t>
            </a:r>
            <a:r>
              <a:rPr lang="de-DE" dirty="0"/>
              <a:t> nicht</a:t>
            </a:r>
          </a:p>
          <a:p>
            <a:pPr lvl="1"/>
            <a:r>
              <a:rPr lang="de-DE" dirty="0"/>
              <a:t>Auf NAS ist er ein Ressourcenfresser</a:t>
            </a:r>
          </a:p>
          <a:p>
            <a:r>
              <a:rPr lang="de-DE" dirty="0" err="1"/>
              <a:t>Sqlite</a:t>
            </a:r>
            <a:r>
              <a:rPr lang="de-DE" dirty="0"/>
              <a:t> reicht vollkommen</a:t>
            </a:r>
          </a:p>
          <a:p>
            <a:pPr lvl="1"/>
            <a:r>
              <a:rPr lang="de-DE" dirty="0"/>
              <a:t>Filebasierte Datenbank</a:t>
            </a:r>
          </a:p>
          <a:p>
            <a:pPr lvl="1"/>
            <a:r>
              <a:rPr lang="de-DE" dirty="0"/>
              <a:t>Sehr gute EF-Unterstützung</a:t>
            </a:r>
          </a:p>
          <a:p>
            <a:pPr lvl="1"/>
            <a:r>
              <a:rPr lang="de-DE" dirty="0"/>
              <a:t>kaum </a:t>
            </a:r>
            <a:r>
              <a:rPr lang="de-DE" dirty="0" err="1"/>
              <a:t>Concurrency</a:t>
            </a:r>
            <a:endParaRPr lang="de-DE" dirty="0"/>
          </a:p>
          <a:p>
            <a:r>
              <a:rPr lang="de-DE" dirty="0"/>
              <a:t>Db Browser zur Administration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4346EF-15E9-43EE-807C-CCB6C0613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2814637"/>
            <a:ext cx="14859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6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F77B0-0AC7-404B-AAB4-A3BABA63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Base – Einbinden der Packages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50B02B-566E-450F-8F8B-ECDA2465CE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06D94D8-DB17-412E-A832-A581AE4EE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145" y="1268413"/>
            <a:ext cx="9144000" cy="363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3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DA889-8CCB-462E-9F8D-AEEAE648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appsettings.json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6A1A55-8057-47E7-B45E-8DFA722E9A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Api</a:t>
            </a:r>
            <a:r>
              <a:rPr lang="de-DE" dirty="0"/>
              <a:t>, </a:t>
            </a:r>
            <a:r>
              <a:rPr lang="de-DE" dirty="0" err="1"/>
              <a:t>Persistence</a:t>
            </a:r>
            <a:r>
              <a:rPr lang="de-DE" dirty="0"/>
              <a:t>, Base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Test hat eigene DB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FE325B5-62AE-481D-8A1D-0F0AE1B4E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87788"/>
            <a:ext cx="10721080" cy="91210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6B2D75E-F31D-42B9-BEB3-F548F36A6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28" y="4123681"/>
            <a:ext cx="5302948" cy="52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22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CBC7D-AF9E-471A-873C-4E435E47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BaseApplicationDbContext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1715C7-904B-4336-81DA-1977644D3E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C917A04-D594-49F4-B6A9-7B9F92075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81074"/>
            <a:ext cx="6707088" cy="527947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0AF5DCC9-0A43-4BB8-9094-DDF29BA1C465}"/>
              </a:ext>
            </a:extLst>
          </p:cNvPr>
          <p:cNvSpPr/>
          <p:nvPr/>
        </p:nvSpPr>
        <p:spPr>
          <a:xfrm>
            <a:off x="1259632" y="5373216"/>
            <a:ext cx="4680520" cy="720080"/>
          </a:xfrm>
          <a:prstGeom prst="rect">
            <a:avLst/>
          </a:prstGeom>
          <a:noFill/>
          <a:ln>
            <a:solidFill>
              <a:srgbClr val="D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3099940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359</Words>
  <Application>Microsoft Office PowerPoint</Application>
  <PresentationFormat>Bildschirmpräsentation (4:3)</PresentationFormat>
  <Paragraphs>103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Symbol</vt:lpstr>
      <vt:lpstr>Wingdings</vt:lpstr>
      <vt:lpstr>2_Larissa</vt:lpstr>
      <vt:lpstr>DotNet-Basistemplate für IoT-Apps</vt:lpstr>
      <vt:lpstr>Systemarchitektur (docker)</vt:lpstr>
      <vt:lpstr>Clean Architecture</vt:lpstr>
      <vt:lpstr>Persistenzschicht</vt:lpstr>
      <vt:lpstr>Datenmodell Authentication (MS Identity)</vt:lpstr>
      <vt:lpstr>Sqlite statt SqlServer (Template)</vt:lpstr>
      <vt:lpstr>Base – Einbinden der Packages</vt:lpstr>
      <vt:lpstr>appsettings.json</vt:lpstr>
      <vt:lpstr>BaseApplicationDbContext</vt:lpstr>
      <vt:lpstr>Configuration</vt:lpstr>
      <vt:lpstr>Appsettings.json (Api)</vt:lpstr>
      <vt:lpstr>Identity verwendet ApplicationDbContext</vt:lpstr>
      <vt:lpstr>Dependency Injection (Asp.Net)</vt:lpstr>
      <vt:lpstr>Default Users (AuthInitializer)</vt:lpstr>
      <vt:lpstr>Api-Test: Swagger Page</vt:lpstr>
      <vt:lpstr>Api-Test: REST Plugin</vt:lpstr>
      <vt:lpstr>Wasm: Raspi-Vorbereitungen</vt:lpstr>
      <vt:lpstr>Wasm (Blazor-UI) Test</vt:lpstr>
      <vt:lpstr>Unit/Integration-Tests</vt:lpstr>
      <vt:lpstr>Übungen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Birgit Schröder</cp:lastModifiedBy>
  <cp:revision>849</cp:revision>
  <dcterms:created xsi:type="dcterms:W3CDTF">2011-08-18T07:37:01Z</dcterms:created>
  <dcterms:modified xsi:type="dcterms:W3CDTF">2022-03-09T15:12:14Z</dcterms:modified>
</cp:coreProperties>
</file>