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7"/>
  </p:notesMasterIdLst>
  <p:handoutMasterIdLst>
    <p:handoutMasterId r:id="rId8"/>
  </p:handoutMasterIdLst>
  <p:sldIdLst>
    <p:sldId id="1152" r:id="rId2"/>
    <p:sldId id="1147" r:id="rId3"/>
    <p:sldId id="1149" r:id="rId4"/>
    <p:sldId id="1151" r:id="rId5"/>
    <p:sldId id="1153" r:id="rId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>
      <p:cViewPr varScale="1">
        <p:scale>
          <a:sx n="63" d="100"/>
          <a:sy n="63" d="100"/>
        </p:scale>
        <p:origin x="13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>
        <p:scale>
          <a:sx n="125" d="100"/>
          <a:sy n="125" d="100"/>
        </p:scale>
        <p:origin x="3036" y="-6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14.03.2022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14.03.2022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A93D-1759-4DD6-AC07-2127D596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 und Ort (Linz, </a:t>
            </a:r>
            <a:r>
              <a:rPr lang="de-DE" dirty="0" err="1"/>
              <a:t>Huemerstr</a:t>
            </a:r>
            <a:r>
              <a:rPr lang="de-DE" dirty="0"/>
              <a:t>. 3)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26F0F-FE56-447B-ACAE-3FA52E520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7E46A-8BB4-4DBB-88C0-53AEAC5F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306941"/>
            <a:ext cx="9217024" cy="42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95D41-6844-4F02-B502-CFA08E49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IoT.Net</a:t>
            </a:r>
            <a:r>
              <a:rPr lang="de-DE" dirty="0"/>
              <a:t> unter Raspberry Pi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8FB188-A6C7-4693-A45B-127474148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IoT-Infrastruktur für eigene Programmierung</a:t>
            </a:r>
          </a:p>
          <a:p>
            <a:pPr lvl="1"/>
            <a:r>
              <a:rPr lang="de-DE" sz="2000" dirty="0"/>
              <a:t>geringe Leistungsaufnahme</a:t>
            </a:r>
          </a:p>
          <a:p>
            <a:pPr lvl="1"/>
            <a:r>
              <a:rPr lang="de-DE" sz="2000" dirty="0"/>
              <a:t>genug Power, auch für größere Systeme</a:t>
            </a:r>
          </a:p>
          <a:p>
            <a:pPr lvl="1"/>
            <a:endParaRPr lang="de-DE" sz="2000" dirty="0"/>
          </a:p>
          <a:p>
            <a:r>
              <a:rPr lang="de-DE" sz="2400" dirty="0"/>
              <a:t>Berücksichtigung der </a:t>
            </a:r>
            <a:r>
              <a:rPr lang="de-DE" sz="2400" dirty="0" err="1"/>
              <a:t>Dev</a:t>
            </a:r>
            <a:r>
              <a:rPr lang="de-DE" sz="2400" dirty="0"/>
              <a:t>-Sec-</a:t>
            </a:r>
            <a:r>
              <a:rPr lang="de-DE" sz="2400" dirty="0" err="1"/>
              <a:t>Op</a:t>
            </a:r>
            <a:r>
              <a:rPr lang="de-DE" sz="2400" dirty="0"/>
              <a:t> Aufgaben</a:t>
            </a:r>
          </a:p>
          <a:p>
            <a:pPr lvl="1"/>
            <a:r>
              <a:rPr lang="de-DE" sz="2000" dirty="0"/>
              <a:t>Verschlüsselung &amp; Authentifizierung</a:t>
            </a:r>
          </a:p>
          <a:p>
            <a:pPr lvl="1"/>
            <a:r>
              <a:rPr lang="de-DE" sz="2000" dirty="0" err="1"/>
              <a:t>Logging</a:t>
            </a:r>
            <a:endParaRPr lang="de-DE" sz="2000" dirty="0"/>
          </a:p>
          <a:p>
            <a:pPr lvl="1"/>
            <a:r>
              <a:rPr lang="de-DE" sz="2000" dirty="0" err="1"/>
              <a:t>Notifications</a:t>
            </a:r>
            <a:endParaRPr lang="de-DE" sz="2000" dirty="0"/>
          </a:p>
        </p:txBody>
      </p:sp>
      <p:pic>
        <p:nvPicPr>
          <p:cNvPr id="4" name="Picture 2" descr="Raspberry Pi – Wikipedia">
            <a:extLst>
              <a:ext uri="{FF2B5EF4-FFF2-40B4-BE49-F238E27FC236}">
                <a16:creationId xmlns:a16="http://schemas.microsoft.com/office/drawing/2014/main" id="{BCD705B9-8C89-4117-B89F-EFA550F4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12776"/>
            <a:ext cx="792088" cy="100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BB8CCF-E8C8-4437-A580-11B0F59B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41" y="299695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97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93413-1502-4041-AC46-5903E68A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6ACE57-3377-49D7-AB2B-8A421909A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Fertige Home Automation Systeme</a:t>
            </a:r>
          </a:p>
          <a:p>
            <a:pPr lvl="1"/>
            <a:r>
              <a:rPr lang="de-DE" sz="2000" dirty="0" err="1"/>
              <a:t>OpenHab</a:t>
            </a:r>
            <a:r>
              <a:rPr lang="de-DE" sz="2000" dirty="0"/>
              <a:t>, </a:t>
            </a:r>
            <a:r>
              <a:rPr lang="de-DE" sz="2000" dirty="0" err="1"/>
              <a:t>HomeAssistant</a:t>
            </a:r>
            <a:r>
              <a:rPr lang="de-DE" sz="2000" dirty="0"/>
              <a:t>, </a:t>
            </a:r>
            <a:r>
              <a:rPr lang="de-DE" sz="2000" dirty="0" err="1"/>
              <a:t>IoBroker</a:t>
            </a:r>
            <a:endParaRPr lang="de-DE" sz="2000" dirty="0"/>
          </a:p>
          <a:p>
            <a:pPr lvl="1"/>
            <a:r>
              <a:rPr lang="de-DE" sz="2000" dirty="0"/>
              <a:t>Open Source</a:t>
            </a:r>
          </a:p>
          <a:p>
            <a:pPr lvl="1"/>
            <a:r>
              <a:rPr lang="de-DE" sz="2000" dirty="0"/>
              <a:t>Extrem mächtig</a:t>
            </a:r>
          </a:p>
          <a:p>
            <a:pPr lvl="1"/>
            <a:r>
              <a:rPr lang="de-DE" sz="2000" dirty="0"/>
              <a:t>Spezielle Anforderungen </a:t>
            </a:r>
            <a:r>
              <a:rPr lang="de-DE" sz="2000" dirty="0">
                <a:sym typeface="Wingdings" panose="05000000000000000000" pitchFamily="2" charset="2"/>
              </a:rPr>
              <a:t> hohe Einarbeitungszeit</a:t>
            </a:r>
          </a:p>
          <a:p>
            <a:pPr lvl="1"/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Andere Plattformen am </a:t>
            </a:r>
            <a:r>
              <a:rPr lang="de-DE" sz="2400" dirty="0" err="1">
                <a:sym typeface="Wingdings" panose="05000000000000000000" pitchFamily="2" charset="2"/>
              </a:rPr>
              <a:t>Raspi</a:t>
            </a:r>
            <a:endParaRPr lang="de-DE" sz="2400" dirty="0">
              <a:sym typeface="Wingdings" panose="05000000000000000000" pitchFamily="2" charset="2"/>
            </a:endParaRP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Python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Node.js / </a:t>
            </a:r>
            <a:r>
              <a:rPr lang="de-DE" sz="2000" dirty="0" err="1">
                <a:sym typeface="Wingdings" panose="05000000000000000000" pitchFamily="2" charset="2"/>
              </a:rPr>
              <a:t>TypeScript</a:t>
            </a:r>
            <a:endParaRPr lang="de-DE" sz="2000" dirty="0">
              <a:sym typeface="Wingdings" panose="05000000000000000000" pitchFamily="2" charset="2"/>
            </a:endParaRP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Java</a:t>
            </a:r>
          </a:p>
          <a:p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531FD1-74C9-41B9-9139-2EFB165304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12777"/>
            <a:ext cx="576064" cy="576064"/>
          </a:xfrm>
          <a:prstGeom prst="rect">
            <a:avLst/>
          </a:prstGeom>
        </p:spPr>
      </p:pic>
      <p:pic>
        <p:nvPicPr>
          <p:cNvPr id="2050" name="Picture 2" descr="Home Assistant – Wikipedia">
            <a:extLst>
              <a:ext uri="{FF2B5EF4-FFF2-40B4-BE49-F238E27FC236}">
                <a16:creationId xmlns:a16="http://schemas.microsoft.com/office/drawing/2014/main" id="{16D75D8F-3373-4C06-A3C2-73AD34D9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4865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oBroker Cloud">
            <a:extLst>
              <a:ext uri="{FF2B5EF4-FFF2-40B4-BE49-F238E27FC236}">
                <a16:creationId xmlns:a16="http://schemas.microsoft.com/office/drawing/2014/main" id="{D398BFE7-BC51-4F09-8D23-674D3317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924944"/>
            <a:ext cx="774114" cy="7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1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12AB1-1BE1-427F-AE06-142759F1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DotNet</a:t>
            </a:r>
            <a:r>
              <a:rPr lang="de-DE" dirty="0"/>
              <a:t> auf dem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CDA58E-4C7D-400F-B05A-2B7B8DCE0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400" dirty="0">
                <a:sym typeface="Wingdings" panose="05000000000000000000" pitchFamily="2" charset="2"/>
              </a:rPr>
              <a:t>Vorteile </a:t>
            </a:r>
            <a:r>
              <a:rPr lang="de-DE" sz="2400" dirty="0" err="1">
                <a:sym typeface="Wingdings" panose="05000000000000000000" pitchFamily="2" charset="2"/>
              </a:rPr>
              <a:t>DotNet</a:t>
            </a:r>
            <a:endParaRPr lang="de-DE" sz="2400" dirty="0">
              <a:sym typeface="Wingdings" panose="05000000000000000000" pitchFamily="2" charset="2"/>
            </a:endParaRP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Läuft mittlerweile sehr gut auf dem </a:t>
            </a:r>
            <a:r>
              <a:rPr lang="de-DE" sz="2000" dirty="0" err="1">
                <a:sym typeface="Wingdings" panose="05000000000000000000" pitchFamily="2" charset="2"/>
              </a:rPr>
              <a:t>Raspi</a:t>
            </a:r>
            <a:endParaRPr lang="de-DE" sz="2000" dirty="0">
              <a:sym typeface="Wingdings" panose="05000000000000000000" pitchFamily="2" charset="2"/>
            </a:endParaRP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Wesentlich leichtgewichtiger als altes .Net-Framework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C# mit all seinen  Vorteilen verfügbar</a:t>
            </a:r>
          </a:p>
          <a:p>
            <a:pPr lvl="2"/>
            <a:r>
              <a:rPr lang="de-DE" sz="1800" dirty="0" err="1">
                <a:sym typeface="Wingdings" panose="05000000000000000000" pitchFamily="2" charset="2"/>
              </a:rPr>
              <a:t>DotNet</a:t>
            </a:r>
            <a:r>
              <a:rPr lang="de-DE" sz="1800" dirty="0">
                <a:sym typeface="Wingdings" panose="05000000000000000000" pitchFamily="2" charset="2"/>
              </a:rPr>
              <a:t>-Libraries laufen problemlos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Entwicklung am PC, dann </a:t>
            </a:r>
            <a:r>
              <a:rPr lang="de-DE" sz="1800" dirty="0" err="1">
                <a:sym typeface="Wingdings" panose="05000000000000000000" pitchFamily="2" charset="2"/>
              </a:rPr>
              <a:t>Deployment</a:t>
            </a:r>
            <a:r>
              <a:rPr lang="de-DE" sz="1800" dirty="0">
                <a:sym typeface="Wingdings" panose="05000000000000000000" pitchFamily="2" charset="2"/>
              </a:rPr>
              <a:t> auf den </a:t>
            </a:r>
            <a:r>
              <a:rPr lang="de-DE" sz="1800" dirty="0" err="1">
                <a:sym typeface="Wingdings" panose="05000000000000000000" pitchFamily="2" charset="2"/>
              </a:rPr>
              <a:t>Raspi</a:t>
            </a:r>
            <a:endParaRPr lang="de-DE" sz="1800" dirty="0">
              <a:sym typeface="Wingdings" panose="05000000000000000000" pitchFamily="2" charset="2"/>
            </a:endParaRPr>
          </a:p>
          <a:p>
            <a:pPr lvl="3"/>
            <a:r>
              <a:rPr lang="de-DE" sz="1600" dirty="0">
                <a:sym typeface="Wingdings" panose="05000000000000000000" pitchFamily="2" charset="2"/>
              </a:rPr>
              <a:t>Docker</a:t>
            </a:r>
          </a:p>
          <a:p>
            <a:pPr lvl="3"/>
            <a:r>
              <a:rPr lang="de-DE" sz="1600" dirty="0" err="1">
                <a:sym typeface="Wingdings" panose="05000000000000000000" pitchFamily="2" charset="2"/>
              </a:rPr>
              <a:t>DotNet-Runtime</a:t>
            </a:r>
            <a:r>
              <a:rPr lang="de-DE" sz="1600" dirty="0">
                <a:sym typeface="Wingdings" panose="05000000000000000000" pitchFamily="2" charset="2"/>
              </a:rPr>
              <a:t> auf dem PC</a:t>
            </a:r>
          </a:p>
          <a:p>
            <a:pPr lvl="2"/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Einschränkungen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Manche lieb gewonnene Services laufen nicht auf dem </a:t>
            </a:r>
            <a:r>
              <a:rPr lang="de-DE" sz="2000" dirty="0" err="1">
                <a:sym typeface="Wingdings" panose="05000000000000000000" pitchFamily="2" charset="2"/>
              </a:rPr>
              <a:t>Raspi</a:t>
            </a:r>
            <a:endParaRPr lang="de-DE" sz="2000" dirty="0">
              <a:sym typeface="Wingdings" panose="05000000000000000000" pitchFamily="2" charset="2"/>
            </a:endParaRP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SQL-Server  </a:t>
            </a:r>
            <a:r>
              <a:rPr lang="de-DE" sz="1800" dirty="0" err="1">
                <a:sym typeface="Wingdings" panose="05000000000000000000" pitchFamily="2" charset="2"/>
              </a:rPr>
              <a:t>MariaDB</a:t>
            </a:r>
            <a:r>
              <a:rPr lang="de-DE" sz="1800" dirty="0">
                <a:sym typeface="Wingdings" panose="05000000000000000000" pitchFamily="2" charset="2"/>
              </a:rPr>
              <a:t> oder </a:t>
            </a:r>
            <a:r>
              <a:rPr lang="de-DE" sz="1800" dirty="0" err="1">
                <a:sym typeface="Wingdings" panose="05000000000000000000" pitchFamily="2" charset="2"/>
              </a:rPr>
              <a:t>Sqlite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0214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CCF04-4ED9-44EA-A2F5-73CEBB74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05188EC-80E9-4F9D-B5BA-6B2F2B218513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3928190"/>
              </p:ext>
            </p:extLst>
          </p:nvPr>
        </p:nvGraphicFramePr>
        <p:xfrm>
          <a:off x="468312" y="960813"/>
          <a:ext cx="7836068" cy="297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438926552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3752921361"/>
                    </a:ext>
                  </a:extLst>
                </a:gridCol>
              </a:tblGrid>
              <a:tr h="374711">
                <a:tc>
                  <a:txBody>
                    <a:bodyPr/>
                    <a:lstStyle/>
                    <a:p>
                      <a:r>
                        <a:rPr lang="de-AT" dirty="0"/>
                        <a:t>Montag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Infrastruktur und Basisdienste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25366"/>
                  </a:ext>
                </a:extLst>
              </a:tr>
              <a:tr h="924055">
                <a:tc>
                  <a:txBody>
                    <a:bodyPr/>
                    <a:lstStyle/>
                    <a:p>
                      <a:r>
                        <a:rPr lang="de-AT" dirty="0"/>
                        <a:t>09:00 – 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Raspberry PI Infrastruktur: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AT" dirty="0"/>
                        <a:t>Installation, </a:t>
                      </a:r>
                      <a:r>
                        <a:rPr lang="de-AT" dirty="0" err="1"/>
                        <a:t>Wlan</a:t>
                      </a:r>
                      <a:r>
                        <a:rPr lang="de-AT" dirty="0"/>
                        <a:t>, Samba, Docker, .NET 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AT" dirty="0" err="1"/>
                        <a:t>Mqtt</a:t>
                      </a:r>
                      <a:r>
                        <a:rPr lang="de-AT" dirty="0"/>
                        <a:t>-Broker / </a:t>
                      </a:r>
                      <a:r>
                        <a:rPr lang="de-AT" dirty="0" err="1"/>
                        <a:t>Mqtt</a:t>
                      </a:r>
                      <a:r>
                        <a:rPr lang="de-AT" dirty="0"/>
                        <a:t>-Explorer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33263"/>
                  </a:ext>
                </a:extLst>
              </a:tr>
              <a:tr h="924055">
                <a:tc>
                  <a:txBody>
                    <a:bodyPr/>
                    <a:lstStyle/>
                    <a:p>
                      <a:r>
                        <a:rPr lang="de-AT" dirty="0"/>
                        <a:t>11:00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IoT.Net</a:t>
                      </a:r>
                      <a:r>
                        <a:rPr lang="de-AT" dirty="0"/>
                        <a:t> Basistemplate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AT" dirty="0" err="1"/>
                        <a:t>MSIdentity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Persistence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WebApi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Blazor</a:t>
                      </a:r>
                      <a:endParaRPr lang="de-AT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AT" dirty="0"/>
                        <a:t>Entwicklung am PC, </a:t>
                      </a:r>
                      <a:r>
                        <a:rPr lang="de-AT" dirty="0" err="1"/>
                        <a:t>Deployment</a:t>
                      </a:r>
                      <a:r>
                        <a:rPr lang="de-AT" dirty="0"/>
                        <a:t> auf </a:t>
                      </a:r>
                      <a:r>
                        <a:rPr lang="de-AT" dirty="0" err="1"/>
                        <a:t>Raspi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56722"/>
                  </a:ext>
                </a:extLst>
              </a:tr>
              <a:tr h="374711">
                <a:tc>
                  <a:txBody>
                    <a:bodyPr/>
                    <a:lstStyle/>
                    <a:p>
                      <a:r>
                        <a:rPr lang="de-AT" dirty="0"/>
                        <a:t>13:30 – 15:15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IoT Service: </a:t>
                      </a:r>
                      <a:r>
                        <a:rPr lang="de-AT" dirty="0" err="1"/>
                        <a:t>Mqtt</a:t>
                      </a:r>
                      <a:r>
                        <a:rPr lang="de-AT" dirty="0"/>
                        <a:t>-Kommunikation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91936"/>
                  </a:ext>
                </a:extLst>
              </a:tr>
              <a:tr h="374711">
                <a:tc>
                  <a:txBody>
                    <a:bodyPr/>
                    <a:lstStyle/>
                    <a:p>
                      <a:r>
                        <a:rPr lang="de-AT" dirty="0"/>
                        <a:t>15:30 –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IoT Service: </a:t>
                      </a:r>
                      <a:r>
                        <a:rPr lang="de-AT" dirty="0" err="1"/>
                        <a:t>Sqlite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59421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021285F-01B7-4C81-B673-02F7CC230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03446"/>
              </p:ext>
            </p:extLst>
          </p:nvPr>
        </p:nvGraphicFramePr>
        <p:xfrm>
          <a:off x="467544" y="4161768"/>
          <a:ext cx="7776096" cy="207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892538881"/>
                    </a:ext>
                  </a:extLst>
                </a:gridCol>
                <a:gridCol w="6191920">
                  <a:extLst>
                    <a:ext uri="{9D8B030D-6E8A-4147-A177-3AD203B41FA5}">
                      <a16:colId xmlns:a16="http://schemas.microsoft.com/office/drawing/2014/main" val="417511151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r>
                        <a:rPr lang="de-AT" dirty="0"/>
                        <a:t>Dienstag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Visualisierung und Steuerung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0451"/>
                  </a:ext>
                </a:extLst>
              </a:tr>
              <a:tr h="901959">
                <a:tc>
                  <a:txBody>
                    <a:bodyPr/>
                    <a:lstStyle/>
                    <a:p>
                      <a:r>
                        <a:rPr lang="de-AT" dirty="0"/>
                        <a:t>09:00 – 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Blazor</a:t>
                      </a:r>
                      <a:r>
                        <a:rPr lang="de-AT" dirty="0"/>
                        <a:t> (</a:t>
                      </a:r>
                      <a:r>
                        <a:rPr lang="de-AT" dirty="0" err="1"/>
                        <a:t>WebAssembly</a:t>
                      </a:r>
                      <a:r>
                        <a:rPr lang="de-AT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AT" dirty="0"/>
                        <a:t>Basistemplate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AT" dirty="0"/>
                        <a:t>Client-</a:t>
                      </a:r>
                      <a:r>
                        <a:rPr lang="de-AT" dirty="0" err="1"/>
                        <a:t>Notifications</a:t>
                      </a:r>
                      <a:r>
                        <a:rPr lang="de-AT" dirty="0"/>
                        <a:t> mit </a:t>
                      </a:r>
                      <a:r>
                        <a:rPr lang="de-AT" dirty="0" err="1"/>
                        <a:t>SignalR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6317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de-AT" dirty="0"/>
                        <a:t>11:00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Steuerung </a:t>
                      </a:r>
                      <a:r>
                        <a:rPr lang="de-AT"/>
                        <a:t>von Aktoren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5547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de-AT" dirty="0"/>
                        <a:t>13:00 - 16:30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RadzenGrid</a:t>
                      </a:r>
                      <a:r>
                        <a:rPr lang="de-AT" dirty="0"/>
                        <a:t>, Charts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0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99645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Bildschirmpräsentation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2_Larissa</vt:lpstr>
      <vt:lpstr>Termin und Ort (Linz, Huemerstr. 3)</vt:lpstr>
      <vt:lpstr>IoT.Net unter Raspberry Pi</vt:lpstr>
      <vt:lpstr>Alternativen</vt:lpstr>
      <vt:lpstr>Warum DotNet auf dem Raspi</vt:lpstr>
      <vt:lpstr>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Birgit Schröder</cp:lastModifiedBy>
  <cp:revision>855</cp:revision>
  <dcterms:created xsi:type="dcterms:W3CDTF">2011-08-18T07:37:01Z</dcterms:created>
  <dcterms:modified xsi:type="dcterms:W3CDTF">2022-03-14T05:32:01Z</dcterms:modified>
</cp:coreProperties>
</file>