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1"/>
    <p:sldMasterId id="2147483686" r:id="rId2"/>
    <p:sldMasterId id="2147483693" r:id="rId3"/>
    <p:sldMasterId id="2147483698" r:id="rId4"/>
    <p:sldMasterId id="2147483675" r:id="rId5"/>
  </p:sldMasterIdLst>
  <p:notesMasterIdLst>
    <p:notesMasterId r:id="rId61"/>
  </p:notesMasterIdLst>
  <p:handoutMasterIdLst>
    <p:handoutMasterId r:id="rId62"/>
  </p:handoutMasterIdLst>
  <p:sldIdLst>
    <p:sldId id="870" r:id="rId6"/>
    <p:sldId id="836" r:id="rId7"/>
    <p:sldId id="837" r:id="rId8"/>
    <p:sldId id="839" r:id="rId9"/>
    <p:sldId id="843" r:id="rId10"/>
    <p:sldId id="842" r:id="rId11"/>
    <p:sldId id="844" r:id="rId12"/>
    <p:sldId id="840" r:id="rId13"/>
    <p:sldId id="841" r:id="rId14"/>
    <p:sldId id="886" r:id="rId15"/>
    <p:sldId id="892" r:id="rId16"/>
    <p:sldId id="890" r:id="rId17"/>
    <p:sldId id="888" r:id="rId18"/>
    <p:sldId id="889" r:id="rId19"/>
    <p:sldId id="891" r:id="rId20"/>
    <p:sldId id="1382" r:id="rId21"/>
    <p:sldId id="1383" r:id="rId22"/>
    <p:sldId id="1381" r:id="rId23"/>
    <p:sldId id="1333" r:id="rId24"/>
    <p:sldId id="1376" r:id="rId25"/>
    <p:sldId id="1377" r:id="rId26"/>
    <p:sldId id="1378" r:id="rId27"/>
    <p:sldId id="1335" r:id="rId28"/>
    <p:sldId id="1337" r:id="rId29"/>
    <p:sldId id="1368" r:id="rId30"/>
    <p:sldId id="1336" r:id="rId31"/>
    <p:sldId id="1380" r:id="rId32"/>
    <p:sldId id="1338" r:id="rId33"/>
    <p:sldId id="912" r:id="rId34"/>
    <p:sldId id="913" r:id="rId35"/>
    <p:sldId id="1384" r:id="rId36"/>
    <p:sldId id="1385" r:id="rId37"/>
    <p:sldId id="1386" r:id="rId38"/>
    <p:sldId id="1387" r:id="rId39"/>
    <p:sldId id="1388" r:id="rId40"/>
    <p:sldId id="1389" r:id="rId41"/>
    <p:sldId id="1392" r:id="rId42"/>
    <p:sldId id="1393" r:id="rId43"/>
    <p:sldId id="1390" r:id="rId44"/>
    <p:sldId id="1391" r:id="rId45"/>
    <p:sldId id="1394" r:id="rId46"/>
    <p:sldId id="1395" r:id="rId47"/>
    <p:sldId id="1396" r:id="rId48"/>
    <p:sldId id="1397" r:id="rId49"/>
    <p:sldId id="1398" r:id="rId50"/>
    <p:sldId id="1399" r:id="rId51"/>
    <p:sldId id="1400" r:id="rId52"/>
    <p:sldId id="1401" r:id="rId53"/>
    <p:sldId id="1404" r:id="rId54"/>
    <p:sldId id="1402" r:id="rId55"/>
    <p:sldId id="1403" r:id="rId56"/>
    <p:sldId id="1405" r:id="rId57"/>
    <p:sldId id="1406" r:id="rId58"/>
    <p:sldId id="1407" r:id="rId59"/>
    <p:sldId id="1408" r:id="rId60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FF66"/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3" autoAdjust="0"/>
    <p:restoredTop sz="70980" autoAdjust="0"/>
  </p:normalViewPr>
  <p:slideViewPr>
    <p:cSldViewPr>
      <p:cViewPr varScale="1">
        <p:scale>
          <a:sx n="58" d="100"/>
          <a:sy n="58" d="100"/>
        </p:scale>
        <p:origin x="220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13.01.2023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42024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13.01.2023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749610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24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4430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[{"id":"6674f2c47eabbb37","type":"tab","label":"Demo","disabled":false,"info":"","env":[]},{"id":"4bdec2c5c5413f22","type":"trigger-state","z":"6674f2c47eabbb37","d":true,"name":"Humidity","server":"dcab4375.28696","version":2,"exposeToHomeAssistant":false,"haConfig":[{"</a:t>
            </a:r>
            <a:r>
              <a:rPr lang="de-AT" dirty="0" err="1"/>
              <a:t>property</a:t>
            </a:r>
            <a:r>
              <a:rPr lang="de-AT" dirty="0"/>
              <a:t>":"</a:t>
            </a:r>
            <a:r>
              <a:rPr lang="de-AT" dirty="0" err="1"/>
              <a:t>name</a:t>
            </a:r>
            <a:r>
              <a:rPr lang="de-AT" dirty="0"/>
              <a:t>","</a:t>
            </a:r>
            <a:r>
              <a:rPr lang="de-AT" dirty="0" err="1"/>
              <a:t>value</a:t>
            </a:r>
            <a:r>
              <a:rPr lang="de-AT" dirty="0"/>
              <a:t>":""},{"</a:t>
            </a:r>
            <a:r>
              <a:rPr lang="de-AT" dirty="0" err="1"/>
              <a:t>property</a:t>
            </a:r>
            <a:r>
              <a:rPr lang="de-AT" dirty="0"/>
              <a:t>":"</a:t>
            </a:r>
            <a:r>
              <a:rPr lang="de-AT" dirty="0" err="1"/>
              <a:t>icon</a:t>
            </a:r>
            <a:r>
              <a:rPr lang="de-AT" dirty="0"/>
              <a:t>","</a:t>
            </a:r>
            <a:r>
              <a:rPr lang="de-AT" dirty="0" err="1"/>
              <a:t>value</a:t>
            </a:r>
            <a:r>
              <a:rPr lang="de-AT" dirty="0"/>
              <a:t>":""}],"entityid":"sensor.sensor_kerui_demo_humidity","entityidfiltertype":"exact","debugenabled":false,"constraints":[{"targetType":"this_entity","targetValue":"","propertyType":"current_state","propertyValue":"new_state.state","comparatorType":"&gt;","comparatorValueDatatype":"num","comparatorValue":"40"}],"inputs":0,"outputs":2,"customoutputs":[],"outputinitially":false,"state_type":"num","enableInput":false,"x":140,"y":580,"wires":[["a44e45370cd78f35","fcf56170d309c594","e63881cff9478241"],["dbd95576c88371de","e63881cff9478241"]]},{"id":"a44e45370cd78f35","type":"debug","z":"6674f2c47eabbb37","name":"debug 4","active":true,"tosidebar":true,"console":false,"tostatus":false,"complete":"false","statusVal":"","statusType":"auto","x":340,"y":480,"wires":[]},{"id":"fcf56170d309c594","type":"function","z":"6674f2c47eabbb37","name":"SetMessageText","func":"if(</a:t>
            </a:r>
            <a:r>
              <a:rPr lang="de-AT" dirty="0" err="1"/>
              <a:t>flow.get</a:t>
            </a:r>
            <a:r>
              <a:rPr lang="de-AT" dirty="0"/>
              <a:t>(\"</a:t>
            </a:r>
            <a:r>
              <a:rPr lang="de-AT" dirty="0" err="1"/>
              <a:t>waiting</a:t>
            </a:r>
            <a:r>
              <a:rPr lang="de-AT" dirty="0"/>
              <a:t>\")){\n    </a:t>
            </a:r>
            <a:r>
              <a:rPr lang="de-AT" dirty="0" err="1"/>
              <a:t>let</a:t>
            </a:r>
            <a:r>
              <a:rPr lang="de-AT" dirty="0"/>
              <a:t> </a:t>
            </a:r>
            <a:r>
              <a:rPr lang="de-AT" dirty="0" err="1"/>
              <a:t>mqttMessage</a:t>
            </a:r>
            <a:r>
              <a:rPr lang="de-AT" dirty="0"/>
              <a:t> = \"Gerald hat den Feuchtigkeitswert von \" + </a:t>
            </a:r>
            <a:r>
              <a:rPr lang="de-AT" dirty="0" err="1"/>
              <a:t>msg.payload</a:t>
            </a:r>
            <a:r>
              <a:rPr lang="de-AT" dirty="0"/>
              <a:t> + \" empfangen\";\n    </a:t>
            </a:r>
            <a:r>
              <a:rPr lang="de-AT" dirty="0" err="1"/>
              <a:t>msg.payload</a:t>
            </a:r>
            <a:r>
              <a:rPr lang="de-AT" dirty="0"/>
              <a:t> = </a:t>
            </a:r>
            <a:r>
              <a:rPr lang="de-AT" dirty="0" err="1"/>
              <a:t>mqttMessage</a:t>
            </a:r>
            <a:r>
              <a:rPr lang="de-AT" dirty="0"/>
              <a:t>\n    </a:t>
            </a:r>
            <a:r>
              <a:rPr lang="de-AT" dirty="0" err="1"/>
              <a:t>flow.set</a:t>
            </a:r>
            <a:r>
              <a:rPr lang="de-AT" dirty="0"/>
              <a:t>(\"</a:t>
            </a:r>
            <a:r>
              <a:rPr lang="de-AT" dirty="0" err="1"/>
              <a:t>waiting</a:t>
            </a:r>
            <a:r>
              <a:rPr lang="de-AT" dirty="0"/>
              <a:t>\", </a:t>
            </a:r>
            <a:r>
              <a:rPr lang="de-AT" dirty="0" err="1"/>
              <a:t>false</a:t>
            </a:r>
            <a:r>
              <a:rPr lang="de-AT" dirty="0"/>
              <a:t>);\n    </a:t>
            </a:r>
            <a:r>
              <a:rPr lang="de-AT" dirty="0" err="1"/>
              <a:t>return</a:t>
            </a:r>
            <a:r>
              <a:rPr lang="de-AT" dirty="0"/>
              <a:t> [</a:t>
            </a:r>
            <a:r>
              <a:rPr lang="de-AT" dirty="0" err="1"/>
              <a:t>msg</a:t>
            </a:r>
            <a:r>
              <a:rPr lang="de-AT" dirty="0"/>
              <a:t>];    \n}\n","outputs":1,"noerr":0,"initialize":"// Der Code hier wird ausgeführt,\n// wenn der </a:t>
            </a:r>
            <a:r>
              <a:rPr lang="de-AT" dirty="0" err="1"/>
              <a:t>Node</a:t>
            </a:r>
            <a:r>
              <a:rPr lang="de-AT" dirty="0"/>
              <a:t> gestartet wird\</a:t>
            </a:r>
            <a:r>
              <a:rPr lang="de-AT" dirty="0" err="1"/>
              <a:t>nflow.set</a:t>
            </a:r>
            <a:r>
              <a:rPr lang="de-AT" dirty="0"/>
              <a:t>(\"</a:t>
            </a:r>
            <a:r>
              <a:rPr lang="de-AT" dirty="0" err="1"/>
              <a:t>waiting</a:t>
            </a:r>
            <a:r>
              <a:rPr lang="de-AT" dirty="0"/>
              <a:t>\", </a:t>
            </a:r>
            <a:r>
              <a:rPr lang="de-AT" dirty="0" err="1"/>
              <a:t>true</a:t>
            </a:r>
            <a:r>
              <a:rPr lang="de-AT" dirty="0"/>
              <a:t>);","</a:t>
            </a:r>
            <a:r>
              <a:rPr lang="de-AT" dirty="0" err="1"/>
              <a:t>finalize</a:t>
            </a:r>
            <a:r>
              <a:rPr lang="de-AT" dirty="0"/>
              <a:t>":"","</a:t>
            </a:r>
            <a:r>
              <a:rPr lang="de-AT" dirty="0" err="1"/>
              <a:t>libs</a:t>
            </a:r>
            <a:r>
              <a:rPr lang="de-AT" dirty="0"/>
              <a:t>":[],"x":370,"y":580,"wires":[["765cb9b9a1b1bd64","4894aaeb8bf3ad2a","86471b85e61ca259"]]},{"id":"765cb9b9a1b1bd64","type":"debug","z":"6674f2c47eabbb37","name":"debug 5","active":true,"tosidebar":true,"console":false,"tostatus":false,"complete":"false","statusVal":"","statusType":"auto","x":560,"y":460,"wires":[]},{"id":"dbd95576c88371de","type":"function","z":"6674f2c47eabbb37","name":"Reset </a:t>
            </a:r>
            <a:r>
              <a:rPr lang="de-AT" dirty="0" err="1"/>
              <a:t>waiting</a:t>
            </a:r>
            <a:r>
              <a:rPr lang="de-AT" dirty="0"/>
              <a:t>","</a:t>
            </a:r>
            <a:r>
              <a:rPr lang="de-AT" dirty="0" err="1"/>
              <a:t>func</a:t>
            </a:r>
            <a:r>
              <a:rPr lang="de-AT" dirty="0"/>
              <a:t>":"</a:t>
            </a:r>
            <a:r>
              <a:rPr lang="de-AT" dirty="0" err="1"/>
              <a:t>if</a:t>
            </a:r>
            <a:r>
              <a:rPr lang="de-AT" dirty="0"/>
              <a:t>(!</a:t>
            </a:r>
            <a:r>
              <a:rPr lang="de-AT" dirty="0" err="1"/>
              <a:t>flow.get</a:t>
            </a:r>
            <a:r>
              <a:rPr lang="de-AT" dirty="0"/>
              <a:t>(\"</a:t>
            </a:r>
            <a:r>
              <a:rPr lang="de-AT" dirty="0" err="1"/>
              <a:t>waiting</a:t>
            </a:r>
            <a:r>
              <a:rPr lang="de-AT" dirty="0"/>
              <a:t>\")){\n    </a:t>
            </a:r>
            <a:r>
              <a:rPr lang="de-AT" dirty="0" err="1"/>
              <a:t>flow.set</a:t>
            </a:r>
            <a:r>
              <a:rPr lang="de-AT" dirty="0"/>
              <a:t>(\"</a:t>
            </a:r>
            <a:r>
              <a:rPr lang="de-AT" dirty="0" err="1"/>
              <a:t>waiting</a:t>
            </a:r>
            <a:r>
              <a:rPr lang="de-AT" dirty="0"/>
              <a:t>\", </a:t>
            </a:r>
            <a:r>
              <a:rPr lang="de-AT" dirty="0" err="1"/>
              <a:t>true</a:t>
            </a:r>
            <a:r>
              <a:rPr lang="de-AT" dirty="0"/>
              <a:t>);\n    </a:t>
            </a:r>
            <a:r>
              <a:rPr lang="de-AT" dirty="0" err="1"/>
              <a:t>return</a:t>
            </a:r>
            <a:r>
              <a:rPr lang="de-AT" dirty="0"/>
              <a:t> </a:t>
            </a:r>
            <a:r>
              <a:rPr lang="de-AT" dirty="0" err="1"/>
              <a:t>msg</a:t>
            </a:r>
            <a:r>
              <a:rPr lang="de-AT" dirty="0"/>
              <a:t>;\n}\n","outputs":1,"noerr":0,"initialize":"","finalize":"","libs":[],"x":360,"y":640,"wires":[["ca3f5f03fa882ac0"]]},{"id":"ca3f5f03fa882ac0","type":"debug","z":"6674f2c47eabbb37","name":"debug 6","active":true,"tosidebar":true,"console":false,"tostatus":false,"complete":"false","statusVal":"","statusType":"auto","x":560,"y":640,"wires":[]},{"id":"4894aaeb8bf3ad2a","type":"mqtt out","z":"6674f2c47eabbb37","name":"Send Message","topic":"DemoMessage","qos":"","retain":"","respTopic":"","contentType":"","userProps":"","correl":"","expiry":"","broker":"dbaa5b35c19cfbe5","x":620,"y":580,"wires":[]},{"id":"8a380c0c6d250f0b","type":"inject","z":"6674f2c47eabbb37","name":"","props":[{"p":"</a:t>
            </a:r>
            <a:r>
              <a:rPr lang="de-AT" dirty="0" err="1"/>
              <a:t>payload</a:t>
            </a:r>
            <a:r>
              <a:rPr lang="de-AT" dirty="0"/>
              <a:t>"},{"p":"</a:t>
            </a:r>
            <a:r>
              <a:rPr lang="de-AT" dirty="0" err="1"/>
              <a:t>topic</a:t>
            </a:r>
            <a:r>
              <a:rPr lang="de-AT" dirty="0"/>
              <a:t>","</a:t>
            </a:r>
            <a:r>
              <a:rPr lang="de-AT" dirty="0" err="1"/>
              <a:t>vt</a:t>
            </a:r>
            <a:r>
              <a:rPr lang="de-AT" dirty="0"/>
              <a:t>":"</a:t>
            </a:r>
            <a:r>
              <a:rPr lang="de-AT" dirty="0" err="1"/>
              <a:t>str</a:t>
            </a:r>
            <a:r>
              <a:rPr lang="de-AT" dirty="0"/>
              <a:t>"}],"repeat":"5","crontab":"","once":false,"onceDelay":0.1,"topic":"","payload":"","payloadType":"date","x":190,"y":60,"wires":[["469de53ba76f8b4b"]]},{"id":"469de53ba76f8b4b","type":"debug","z":"6674f2c47eabbb37","name":"debug 7","active":false,"tosidebar":true,"console":false,"tostatus":false,"complete":"false","statusVal":"","statusType":"auto","x":380,"y":60,"wires":[]},{"id":"83bb09e8170f88ad","type":"mqtt in","z":"6674f2c47eabbb37","name":"Zentraler Broker","</a:t>
            </a:r>
            <a:r>
              <a:rPr lang="de-AT" dirty="0" err="1"/>
              <a:t>topic</a:t>
            </a:r>
            <a:r>
              <a:rPr lang="de-AT" dirty="0"/>
              <a:t>":"#","qos":"0","datatype":"auto-detect","broker":"dbaa5b35c19cfbe5","nl":false,"rap":true,"rh":0,"inputs":0,"x":180,"y":220,"wires":[["33b1761946204a7e"]]},{"id":"33b1761946204a7e","type":"debug","z":"6674f2c47eabbb37","name":"debug 8","active":true,"tosidebar":true,"console":false,"tostatus":false,"complete":"false","statusVal":"","statusType":"auto","x":400,"y":220,"wires":[]},{"id":"9070662c7b9394a0","type":"mqtt out","z":"6674f2c47eabbb37","name":"Timestamp","topic":"system/demo","qos":"0","retain":"","respTopic":"","contentType":"","userProps":"","correl":"","expiry":"","broker":"dbaa5b35c19cfbe5","x":410,"y":300,"wires":[]},{"id":"823f6b9b83151a01","type":"inject","z":"6674f2c47eabbb37","name":"","props":[{"p":"</a:t>
            </a:r>
            <a:r>
              <a:rPr lang="de-AT" dirty="0" err="1"/>
              <a:t>payload</a:t>
            </a:r>
            <a:r>
              <a:rPr lang="de-AT" dirty="0"/>
              <a:t>"},{"p":"</a:t>
            </a:r>
            <a:r>
              <a:rPr lang="de-AT" dirty="0" err="1"/>
              <a:t>topic</a:t>
            </a:r>
            <a:r>
              <a:rPr lang="de-AT" dirty="0"/>
              <a:t>","</a:t>
            </a:r>
            <a:r>
              <a:rPr lang="de-AT" dirty="0" err="1"/>
              <a:t>vt</a:t>
            </a:r>
            <a:r>
              <a:rPr lang="de-AT" dirty="0"/>
              <a:t>":"</a:t>
            </a:r>
            <a:r>
              <a:rPr lang="de-AT" dirty="0" err="1"/>
              <a:t>str</a:t>
            </a:r>
            <a:r>
              <a:rPr lang="de-AT" dirty="0"/>
              <a:t>"}],"repeat":"","crontab":"","once":false,"onceDelay":0.1,"topic":"","payload":"","payloadType":"date","x":180,"y":300,"wires":[["9070662c7b9394a0"]]},{"id":"deadc9b848f18a2e","type":"ha-binary-sensor","z":"6674f2c47eabbb37","name":"IsHumidityHigh","entityConfig":"a91b61470ceb9a86","version":0,"state":"payload","stateType":"msg","attributes":[],"</a:t>
            </a:r>
            <a:r>
              <a:rPr lang="de-AT" dirty="0" err="1"/>
              <a:t>inputOverride</a:t>
            </a:r>
            <a:r>
              <a:rPr lang="de-AT" dirty="0"/>
              <a:t>":"</a:t>
            </a:r>
            <a:r>
              <a:rPr lang="de-AT" dirty="0" err="1"/>
              <a:t>allow</a:t>
            </a:r>
            <a:r>
              <a:rPr lang="de-AT" dirty="0"/>
              <a:t>","</a:t>
            </a:r>
            <a:r>
              <a:rPr lang="de-AT" dirty="0" err="1"/>
              <a:t>outputProperties</a:t>
            </a:r>
            <a:r>
              <a:rPr lang="de-AT" dirty="0"/>
              <a:t>":[],"x":600,"y":700,"wires":[[]]},{"id":"e63881cff9478241","type":"function","z":"6674f2c47eabbb37","name":"SetIsHumidityHigh","func":"msg.payload = </a:t>
            </a:r>
            <a:r>
              <a:rPr lang="de-AT" dirty="0" err="1"/>
              <a:t>msg.payload</a:t>
            </a:r>
            <a:r>
              <a:rPr lang="de-AT" dirty="0"/>
              <a:t> &gt; 40.0;\</a:t>
            </a:r>
            <a:r>
              <a:rPr lang="de-AT" dirty="0" err="1"/>
              <a:t>nreturn</a:t>
            </a:r>
            <a:r>
              <a:rPr lang="de-AT" dirty="0"/>
              <a:t> [</a:t>
            </a:r>
            <a:r>
              <a:rPr lang="de-AT" dirty="0" err="1"/>
              <a:t>msg</a:t>
            </a:r>
            <a:r>
              <a:rPr lang="de-AT" dirty="0"/>
              <a:t>];\n","outputs":1,"noerr":0,"initialize":"// Der Code hier wird ausgeführt,\n// wenn der </a:t>
            </a:r>
            <a:r>
              <a:rPr lang="de-AT" dirty="0" err="1"/>
              <a:t>Node</a:t>
            </a:r>
            <a:r>
              <a:rPr lang="de-AT" dirty="0"/>
              <a:t> gestartet wird\</a:t>
            </a:r>
            <a:r>
              <a:rPr lang="de-AT" dirty="0" err="1"/>
              <a:t>nflow.set</a:t>
            </a:r>
            <a:r>
              <a:rPr lang="de-AT" dirty="0"/>
              <a:t>(\"</a:t>
            </a:r>
            <a:r>
              <a:rPr lang="de-AT" dirty="0" err="1"/>
              <a:t>waiting</a:t>
            </a:r>
            <a:r>
              <a:rPr lang="de-AT" dirty="0"/>
              <a:t>\", </a:t>
            </a:r>
            <a:r>
              <a:rPr lang="de-AT" dirty="0" err="1"/>
              <a:t>true</a:t>
            </a:r>
            <a:r>
              <a:rPr lang="de-AT" dirty="0"/>
              <a:t>);","</a:t>
            </a:r>
            <a:r>
              <a:rPr lang="de-AT" dirty="0" err="1"/>
              <a:t>finalize</a:t>
            </a:r>
            <a:r>
              <a:rPr lang="de-AT" dirty="0"/>
              <a:t>":"","</a:t>
            </a:r>
            <a:r>
              <a:rPr lang="de-AT" dirty="0" err="1"/>
              <a:t>libs</a:t>
            </a:r>
            <a:r>
              <a:rPr lang="de-AT" dirty="0"/>
              <a:t>":[],"x":370,"y":700,"wires":[["deadc9b848f18a2e"]]},{"id":"86471b85e61ca259","type":"api-call-service","z":"6674f2c47eabbb37","name":"HaNotification","server":"dcab4375.28696","version":5,"debugenabled":false,"domain":"notify","service":"persistent_notification","areaId":[],"</a:t>
            </a:r>
            <a:r>
              <a:rPr lang="de-AT" dirty="0" err="1"/>
              <a:t>deviceId</a:t>
            </a:r>
            <a:r>
              <a:rPr lang="de-AT" dirty="0"/>
              <a:t>":[],"</a:t>
            </a:r>
            <a:r>
              <a:rPr lang="de-AT" dirty="0" err="1"/>
              <a:t>entityId</a:t>
            </a:r>
            <a:r>
              <a:rPr lang="de-AT" dirty="0"/>
              <a:t>":[],"</a:t>
            </a:r>
            <a:r>
              <a:rPr lang="de-AT" dirty="0" err="1"/>
              <a:t>data</a:t>
            </a:r>
            <a:r>
              <a:rPr lang="de-AT" dirty="0"/>
              <a:t>":"{\"</a:t>
            </a:r>
            <a:r>
              <a:rPr lang="de-AT" dirty="0" err="1"/>
              <a:t>message</a:t>
            </a:r>
            <a:r>
              <a:rPr lang="de-AT" dirty="0"/>
              <a:t>\":</a:t>
            </a:r>
            <a:r>
              <a:rPr lang="de-AT" dirty="0" err="1"/>
              <a:t>msg.payload</a:t>
            </a:r>
            <a:r>
              <a:rPr lang="de-AT" dirty="0"/>
              <a:t>,\"title\":\"</a:t>
            </a:r>
            <a:r>
              <a:rPr lang="de-AT" dirty="0" err="1"/>
              <a:t>Wet</a:t>
            </a:r>
            <a:r>
              <a:rPr lang="de-AT" dirty="0"/>
              <a:t>\"}","dataType":"jsonata","mergeContext":"","mustacheAltTags":false,"outputProperties":[],"queue":"none","x":620,"y":520,"wires":[[]]},{"id":"b2ea2c057b29529b","type":"trigger-state","z":"6674f2c47eabbb37","name":"KeruiHumidity","server":"dcab4375.28696","version":2,"exposeToHomeAssistant":false,"haConfig":[{"</a:t>
            </a:r>
            <a:r>
              <a:rPr lang="de-AT" dirty="0" err="1"/>
              <a:t>property</a:t>
            </a:r>
            <a:r>
              <a:rPr lang="de-AT" dirty="0"/>
              <a:t>":"</a:t>
            </a:r>
            <a:r>
              <a:rPr lang="de-AT" dirty="0" err="1"/>
              <a:t>name</a:t>
            </a:r>
            <a:r>
              <a:rPr lang="de-AT" dirty="0"/>
              <a:t>","</a:t>
            </a:r>
            <a:r>
              <a:rPr lang="de-AT" dirty="0" err="1"/>
              <a:t>value</a:t>
            </a:r>
            <a:r>
              <a:rPr lang="de-AT" dirty="0"/>
              <a:t>":""},{"</a:t>
            </a:r>
            <a:r>
              <a:rPr lang="de-AT" dirty="0" err="1"/>
              <a:t>property</a:t>
            </a:r>
            <a:r>
              <a:rPr lang="de-AT" dirty="0"/>
              <a:t>":"</a:t>
            </a:r>
            <a:r>
              <a:rPr lang="de-AT" dirty="0" err="1"/>
              <a:t>icon</a:t>
            </a:r>
            <a:r>
              <a:rPr lang="de-AT" dirty="0"/>
              <a:t>","</a:t>
            </a:r>
            <a:r>
              <a:rPr lang="de-AT" dirty="0" err="1"/>
              <a:t>value</a:t>
            </a:r>
            <a:r>
              <a:rPr lang="de-AT" dirty="0"/>
              <a:t>":""}],"entityid":"sensor.sensor_kerui_demo_humidity","entityidfiltertype":"exact","debugenabled":false,"constraints":[{"targetType":"this_entity","targetValue":"","propertyType":"current_state","propertyValue":"new_state.state","comparatorType":"&gt;","comparatorValueDatatype":"num","comparatorValue":"40"}],"inputs":0,"outputs":2,"customoutputs":[],"outputinitially":false,"state_type":"num","enableInput":false,"x":130,"y":1060,"wires":[["53e76da4f6ad707c","e57fd19f046dd6eb"],["0b338f6dda8b481a","b88639fae84df749"]]},{"id":"53e76da4f6ad707c","type":"debug","z":"6674f2c47eabbb37","name":"Humidity &gt; 40.0","active":true,"tosidebar":true,"console":false,"tostatus":false,"complete":"payload","targetType":"msg","statusVal":"","statusType":"auto","x":380,"y":980,"wires":[]},{"id":"0b338f6dda8b481a","type":"debug","z":"6674f2c47eabbb37","name":"Humidity &lt;= 40","active":true,"tosidebar":true,"console":false,"tostatus":false,"complete":"payload","targetType":"msg","statusVal":"","statusType":"auto","x":380,"y":1160,"wires":[]},{"id":"d72ee5c0378bcd76","type":"mqtt out","z":"6674f2c47eabbb37","name":"SendWetMessage","topic":"WetMessage","qos":"0","retain":"","respTopic":"","contentType":"","userProps":"","correl":"","expiry":"","broker":"dbaa5b35c19cfbe5","x":630,"y":1040,"wires":[]},{"id":"e57fd19f046dd6eb","type":"function","z":"6674f2c47eabbb37","name":"SetWetMessageText","func":"if (!</a:t>
            </a:r>
            <a:r>
              <a:rPr lang="de-AT" dirty="0" err="1"/>
              <a:t>flow.get</a:t>
            </a:r>
            <a:r>
              <a:rPr lang="de-AT" dirty="0"/>
              <a:t>(\"</a:t>
            </a:r>
            <a:r>
              <a:rPr lang="de-AT" dirty="0" err="1"/>
              <a:t>isWet</a:t>
            </a:r>
            <a:r>
              <a:rPr lang="de-AT" dirty="0"/>
              <a:t>\")) {\n    </a:t>
            </a:r>
            <a:r>
              <a:rPr lang="de-AT" dirty="0" err="1"/>
              <a:t>let</a:t>
            </a:r>
            <a:r>
              <a:rPr lang="de-AT" dirty="0"/>
              <a:t> </a:t>
            </a:r>
            <a:r>
              <a:rPr lang="de-AT" dirty="0" err="1"/>
              <a:t>mqttMessage</a:t>
            </a:r>
            <a:r>
              <a:rPr lang="de-AT" dirty="0"/>
              <a:t> = \"Mustermann hat den Feuchtigkeitswert von \" + </a:t>
            </a:r>
            <a:r>
              <a:rPr lang="de-AT" dirty="0" err="1"/>
              <a:t>msg.payload</a:t>
            </a:r>
            <a:r>
              <a:rPr lang="de-AT" dirty="0"/>
              <a:t> + \" empfangen\";\n    </a:t>
            </a:r>
            <a:r>
              <a:rPr lang="de-AT" dirty="0" err="1"/>
              <a:t>msg.payload</a:t>
            </a:r>
            <a:r>
              <a:rPr lang="de-AT" dirty="0"/>
              <a:t> = </a:t>
            </a:r>
            <a:r>
              <a:rPr lang="de-AT" dirty="0" err="1"/>
              <a:t>mqttMessage</a:t>
            </a:r>
            <a:r>
              <a:rPr lang="de-AT" dirty="0"/>
              <a:t>\n    </a:t>
            </a:r>
            <a:r>
              <a:rPr lang="de-AT" dirty="0" err="1"/>
              <a:t>flow.set</a:t>
            </a:r>
            <a:r>
              <a:rPr lang="de-AT" dirty="0"/>
              <a:t>(\"</a:t>
            </a:r>
            <a:r>
              <a:rPr lang="de-AT" dirty="0" err="1"/>
              <a:t>isWet</a:t>
            </a:r>
            <a:r>
              <a:rPr lang="de-AT" dirty="0"/>
              <a:t>\", </a:t>
            </a:r>
            <a:r>
              <a:rPr lang="de-AT" dirty="0" err="1"/>
              <a:t>true</a:t>
            </a:r>
            <a:r>
              <a:rPr lang="de-AT" dirty="0"/>
              <a:t>);\n\n    </a:t>
            </a:r>
            <a:r>
              <a:rPr lang="de-AT" dirty="0" err="1"/>
              <a:t>return</a:t>
            </a:r>
            <a:r>
              <a:rPr lang="de-AT" dirty="0"/>
              <a:t> </a:t>
            </a:r>
            <a:r>
              <a:rPr lang="de-AT" dirty="0" err="1"/>
              <a:t>msg</a:t>
            </a:r>
            <a:r>
              <a:rPr lang="de-AT" dirty="0"/>
              <a:t>;\n}\n","outputs":1,"noerr":0,"initialize":"// Der Code hier wird ausgeführt,\n// wenn der </a:t>
            </a:r>
            <a:r>
              <a:rPr lang="de-AT" dirty="0" err="1"/>
              <a:t>Node</a:t>
            </a:r>
            <a:r>
              <a:rPr lang="de-AT" dirty="0"/>
              <a:t> gestartet wird\</a:t>
            </a:r>
            <a:r>
              <a:rPr lang="de-AT" dirty="0" err="1"/>
              <a:t>nflow.set</a:t>
            </a:r>
            <a:r>
              <a:rPr lang="de-AT" dirty="0"/>
              <a:t>(\"</a:t>
            </a:r>
            <a:r>
              <a:rPr lang="de-AT" dirty="0" err="1"/>
              <a:t>isWet</a:t>
            </a:r>
            <a:r>
              <a:rPr lang="de-AT" dirty="0"/>
              <a:t>\", </a:t>
            </a:r>
            <a:r>
              <a:rPr lang="de-AT" dirty="0" err="1"/>
              <a:t>false</a:t>
            </a:r>
            <a:r>
              <a:rPr lang="de-AT" dirty="0"/>
              <a:t>);","</a:t>
            </a:r>
            <a:r>
              <a:rPr lang="de-AT" dirty="0" err="1"/>
              <a:t>finalize</a:t>
            </a:r>
            <a:r>
              <a:rPr lang="de-AT" dirty="0"/>
              <a:t>":"","</a:t>
            </a:r>
            <a:r>
              <a:rPr lang="de-AT" dirty="0" err="1"/>
              <a:t>libs</a:t>
            </a:r>
            <a:r>
              <a:rPr lang="de-AT" dirty="0"/>
              <a:t>":[],"x":400,"y":1040,"wires":[["d72ee5c0378bcd76"]]},{"id":"b88639fae84df749","type":"function","z":"6674f2c47eabbb37","name":"ResetWetFlag","func":"flow.set(\"</a:t>
            </a:r>
            <a:r>
              <a:rPr lang="de-AT" dirty="0" err="1"/>
              <a:t>isWet</a:t>
            </a:r>
            <a:r>
              <a:rPr lang="de-AT" dirty="0"/>
              <a:t>\", </a:t>
            </a:r>
            <a:r>
              <a:rPr lang="de-AT" dirty="0" err="1"/>
              <a:t>false</a:t>
            </a:r>
            <a:r>
              <a:rPr lang="de-AT" dirty="0"/>
              <a:t>);\n","outputs":1,"noerr":0,"initialize":"","finalize":"","libs":[],"x":380,"y":1100,"wires":[[]]},{"id":"dcab4375.28696","type":"server","name":"Home </a:t>
            </a:r>
            <a:r>
              <a:rPr lang="de-AT" dirty="0" err="1"/>
              <a:t>Assistant</a:t>
            </a:r>
            <a:r>
              <a:rPr lang="de-AT" dirty="0"/>
              <a:t>","</a:t>
            </a:r>
            <a:r>
              <a:rPr lang="de-AT" dirty="0" err="1"/>
              <a:t>addon</a:t>
            </a:r>
            <a:r>
              <a:rPr lang="de-AT" dirty="0"/>
              <a:t>":</a:t>
            </a:r>
            <a:r>
              <a:rPr lang="de-AT" dirty="0" err="1"/>
              <a:t>true</a:t>
            </a:r>
            <a:r>
              <a:rPr lang="de-AT" dirty="0"/>
              <a:t>},{"id":"dbaa5b35c19cfbe5","type":"mqtt-broker","name":"Zentraler Broker","broker":"192.168.2.3","port":"1883","clientid":"","autoConnect":true,"usetls":false,"protocolVersion":"4","keepalive":"60","cleansession":true,"birthTopic":"GeraldKoeck","birthQos":"0","birthPayload":"","birthMsg":{},"closeTopic":"","closeQos":"0","closePayload":"","closeMsg":{},"willTopic":"","willQos":"0","willPayload":"","willMsg":{},"</a:t>
            </a:r>
            <a:r>
              <a:rPr lang="de-AT" dirty="0" err="1"/>
              <a:t>userProps</a:t>
            </a:r>
            <a:r>
              <a:rPr lang="de-AT" dirty="0"/>
              <a:t>":"","</a:t>
            </a:r>
            <a:r>
              <a:rPr lang="de-AT" dirty="0" err="1"/>
              <a:t>sessionExpiry</a:t>
            </a:r>
            <a:r>
              <a:rPr lang="de-AT" dirty="0"/>
              <a:t>":""},{"id":"a91b61470ceb9a86","type":"ha-entity-config","server":"dcab4375.28696","deviceConfig":"ea61b58f4bbbf96e","name":"binary_sensor.is_humidity_high","version":"6","entityType":"binary_sensor","haConfig":[{"</a:t>
            </a:r>
            <a:r>
              <a:rPr lang="de-AT" dirty="0" err="1"/>
              <a:t>property</a:t>
            </a:r>
            <a:r>
              <a:rPr lang="de-AT" dirty="0"/>
              <a:t>":"</a:t>
            </a:r>
            <a:r>
              <a:rPr lang="de-AT" dirty="0" err="1"/>
              <a:t>name</a:t>
            </a:r>
            <a:r>
              <a:rPr lang="de-AT" dirty="0"/>
              <a:t>","</a:t>
            </a:r>
            <a:r>
              <a:rPr lang="de-AT" dirty="0" err="1"/>
              <a:t>value</a:t>
            </a:r>
            <a:r>
              <a:rPr lang="de-AT" dirty="0"/>
              <a:t>":"</a:t>
            </a:r>
            <a:r>
              <a:rPr lang="de-AT" dirty="0" err="1"/>
              <a:t>binary_sensor.is_humidity_high</a:t>
            </a:r>
            <a:r>
              <a:rPr lang="de-AT" dirty="0"/>
              <a:t>"},{"</a:t>
            </a:r>
            <a:r>
              <a:rPr lang="de-AT" dirty="0" err="1"/>
              <a:t>property</a:t>
            </a:r>
            <a:r>
              <a:rPr lang="de-AT" dirty="0"/>
              <a:t>":"</a:t>
            </a:r>
            <a:r>
              <a:rPr lang="de-AT" dirty="0" err="1"/>
              <a:t>icon</a:t>
            </a:r>
            <a:r>
              <a:rPr lang="de-AT" dirty="0"/>
              <a:t>","</a:t>
            </a:r>
            <a:r>
              <a:rPr lang="de-AT" dirty="0" err="1"/>
              <a:t>value</a:t>
            </a:r>
            <a:r>
              <a:rPr lang="de-AT" dirty="0"/>
              <a:t>":""},{"</a:t>
            </a:r>
            <a:r>
              <a:rPr lang="de-AT" dirty="0" err="1"/>
              <a:t>property</a:t>
            </a:r>
            <a:r>
              <a:rPr lang="de-AT" dirty="0"/>
              <a:t>":"entity_</a:t>
            </a:r>
            <a:r>
              <a:rPr lang="de-AT" dirty="0" err="1"/>
              <a:t>category</a:t>
            </a:r>
            <a:r>
              <a:rPr lang="de-AT" dirty="0"/>
              <a:t>","</a:t>
            </a:r>
            <a:r>
              <a:rPr lang="de-AT" dirty="0" err="1"/>
              <a:t>value</a:t>
            </a:r>
            <a:r>
              <a:rPr lang="de-AT" dirty="0"/>
              <a:t>":""},{"</a:t>
            </a:r>
            <a:r>
              <a:rPr lang="de-AT" dirty="0" err="1"/>
              <a:t>property</a:t>
            </a:r>
            <a:r>
              <a:rPr lang="de-AT" dirty="0"/>
              <a:t>":"device_</a:t>
            </a:r>
            <a:r>
              <a:rPr lang="de-AT" dirty="0" err="1"/>
              <a:t>class</a:t>
            </a:r>
            <a:r>
              <a:rPr lang="de-AT" dirty="0"/>
              <a:t>","</a:t>
            </a:r>
            <a:r>
              <a:rPr lang="de-AT" dirty="0" err="1"/>
              <a:t>value</a:t>
            </a:r>
            <a:r>
              <a:rPr lang="de-AT" dirty="0"/>
              <a:t>":"</a:t>
            </a:r>
            <a:r>
              <a:rPr lang="de-AT" dirty="0" err="1"/>
              <a:t>moisture</a:t>
            </a:r>
            <a:r>
              <a:rPr lang="de-AT" dirty="0"/>
              <a:t>"}],"</a:t>
            </a:r>
            <a:r>
              <a:rPr lang="de-AT" dirty="0" err="1"/>
              <a:t>resend</a:t>
            </a:r>
            <a:r>
              <a:rPr lang="de-AT" dirty="0"/>
              <a:t>":</a:t>
            </a:r>
            <a:r>
              <a:rPr lang="de-AT" dirty="0" err="1"/>
              <a:t>false</a:t>
            </a:r>
            <a:r>
              <a:rPr lang="de-AT" dirty="0"/>
              <a:t>,"</a:t>
            </a:r>
            <a:r>
              <a:rPr lang="de-AT" dirty="0" err="1"/>
              <a:t>debugEnabled</a:t>
            </a:r>
            <a:r>
              <a:rPr lang="de-AT" dirty="0"/>
              <a:t>":</a:t>
            </a:r>
            <a:r>
              <a:rPr lang="de-AT" dirty="0" err="1"/>
              <a:t>false</a:t>
            </a:r>
            <a:r>
              <a:rPr lang="de-AT" dirty="0"/>
              <a:t>},{"id":"ea61b58f4bbbf96e","type":"ha-device-config","name":"NodeRedSensor","hwVersion":"","manufacturer":"Node-RED","model":"","swVersion":""}]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43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7012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80975" y="-674688"/>
            <a:ext cx="9421813" cy="706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 userDrawn="1"/>
        </p:nvSpPr>
        <p:spPr>
          <a:xfrm>
            <a:off x="-180975" y="4437063"/>
            <a:ext cx="9648825" cy="2520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4" name="Rechteck 3"/>
          <p:cNvSpPr/>
          <p:nvPr userDrawn="1"/>
        </p:nvSpPr>
        <p:spPr>
          <a:xfrm>
            <a:off x="4859338" y="0"/>
            <a:ext cx="3816350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59363" y="260350"/>
            <a:ext cx="34004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7"/>
          <p:cNvSpPr txBox="1">
            <a:spLocks noChangeArrowheads="1"/>
          </p:cNvSpPr>
          <p:nvPr userDrawn="1"/>
        </p:nvSpPr>
        <p:spPr>
          <a:xfrm>
            <a:off x="469900" y="1700213"/>
            <a:ext cx="7485063" cy="10810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de-AT" sz="38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Hier fügen Sie den </a:t>
            </a:r>
            <a:br>
              <a:rPr lang="de-AT" sz="38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</a:br>
            <a:r>
              <a:rPr lang="de-AT" sz="38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Titel der Präsentation ein.</a:t>
            </a:r>
            <a:endParaRPr lang="de-DE" sz="3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7" name="Rectangle 28"/>
          <p:cNvSpPr txBox="1">
            <a:spLocks noChangeArrowheads="1"/>
          </p:cNvSpPr>
          <p:nvPr userDrawn="1"/>
        </p:nvSpPr>
        <p:spPr>
          <a:xfrm>
            <a:off x="469900" y="3062288"/>
            <a:ext cx="7510463" cy="584200"/>
          </a:xfrm>
          <a:prstGeom prst="rect">
            <a:avLst/>
          </a:prstGeom>
        </p:spPr>
        <p:txBody>
          <a:bodyPr/>
          <a:lstStyle>
            <a:lvl1pPr marL="269875" indent="-269875" algn="l" defTabSz="914400" rtl="0" eaLnBrk="1" latinLnBrk="0" hangingPunct="1">
              <a:spcBef>
                <a:spcPct val="20000"/>
              </a:spcBef>
              <a:buSzPct val="65000"/>
              <a:buFont typeface="Wingdings" pitchFamily="2" charset="2"/>
              <a:buChar char="§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895350" indent="-354013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5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343025" indent="-269875" algn="l" defTabSz="914400" rtl="0" eaLnBrk="1" latinLnBrk="0" hangingPunct="1">
              <a:spcBef>
                <a:spcPct val="20000"/>
              </a:spcBef>
              <a:buSzPct val="65000"/>
              <a:buFont typeface="Wingdings" pitchFamily="2" charset="2"/>
              <a:buChar char="§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90700" indent="-3540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de-DE" sz="2400" noProof="1"/>
              <a:t>Fügen Sie hier den Untertitel ein.</a:t>
            </a:r>
            <a:endParaRPr lang="de-DE" sz="2400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288" y="4837113"/>
            <a:ext cx="6553200" cy="154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68052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68052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0000">
                <a:schemeClr val="bg1">
                  <a:lumMod val="65000"/>
                </a:schemeClr>
              </a:gs>
              <a:gs pos="0">
                <a:schemeClr val="tx1">
                  <a:lumMod val="61000"/>
                  <a:lumOff val="39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90117" name="Grafik 6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hteck 8"/>
          <p:cNvSpPr/>
          <p:nvPr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D1B3A30B-827A-41C3-9327-D27E88FC99E1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C00000"/>
              </a:gs>
              <a:gs pos="0">
                <a:srgbClr val="A40000">
                  <a:lumMod val="100000"/>
                </a:srgbClr>
              </a:gs>
              <a:gs pos="50000">
                <a:srgbClr val="D60000"/>
              </a:gs>
              <a:gs pos="100000">
                <a:srgbClr val="A80000">
                  <a:lumMod val="98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17414" name="Grafik 6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96DD54E4-5D87-4DDA-86A7-5D3265BB197B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FFAA01"/>
              </a:gs>
              <a:gs pos="0">
                <a:srgbClr val="F99707"/>
              </a:gs>
              <a:gs pos="50000">
                <a:srgbClr val="FFC000"/>
              </a:gs>
              <a:gs pos="100000">
                <a:srgbClr val="F99707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rgbClr val="F99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24582" name="Grafik 6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9E0A7362-2F94-4D89-A5F0-263D764F0B24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FFAA01"/>
              </a:gs>
              <a:gs pos="0">
                <a:srgbClr val="F99707"/>
              </a:gs>
              <a:gs pos="50000">
                <a:srgbClr val="FFC000"/>
              </a:gs>
              <a:gs pos="100000">
                <a:srgbClr val="F99707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rgbClr val="F99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30726" name="Grafik 6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268413"/>
            <a:ext cx="8229600" cy="478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046146C9-533C-4473-A975-7739642B77BB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SzPct val="65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SzPct val="65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AR432bguOY" TargetMode="External"/><Relationship Id="rId2" Type="http://schemas.openxmlformats.org/officeDocument/2006/relationships/hyperlink" Target="https://github.com/node-red/node-red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nodered.org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://localhost:1880/" TargetMode="Externa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s://stevesnoderedguide.com/node-red-variables" TargetMode="Externa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hyperlink" Target="https://techexplorations.com/guides/esp32/node-red-esp32-project/node-red-trigger/" TargetMode="External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9672A0-5EAD-0C47-8867-8D9C509E9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A10952-3D16-9748-9621-5DB2CE8002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000" b="1" dirty="0"/>
          </a:p>
          <a:p>
            <a:pPr marL="0" indent="0" algn="ctr">
              <a:buNone/>
            </a:pPr>
            <a:endParaRPr lang="en-US" sz="4000" b="1" dirty="0"/>
          </a:p>
          <a:p>
            <a:pPr marL="0" indent="0" algn="ctr">
              <a:buNone/>
            </a:pPr>
            <a:r>
              <a:rPr lang="en-US" sz="9600" b="1" dirty="0"/>
              <a:t>Node-RED</a:t>
            </a:r>
          </a:p>
        </p:txBody>
      </p:sp>
      <p:pic>
        <p:nvPicPr>
          <p:cNvPr id="1026" name="Picture 2" descr="Bildergebnis für nodered">
            <a:extLst>
              <a:ext uri="{FF2B5EF4-FFF2-40B4-BE49-F238E27FC236}">
                <a16:creationId xmlns:a16="http://schemas.microsoft.com/office/drawing/2014/main" id="{0FED2A8D-68B2-654F-B6A2-930D37CA4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59632"/>
            <a:ext cx="9145016" cy="914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322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A0F04C-FD1F-4F2D-8DD7-82BA6C9C9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Erster einfacher Flow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93D9C9E-68A8-44C7-ABB0-0D68695E76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Test des MQTT-Brokers</a:t>
            </a:r>
          </a:p>
          <a:p>
            <a:pPr lvl="1"/>
            <a:r>
              <a:rPr lang="de-DE" dirty="0"/>
              <a:t>192.168.2.3</a:t>
            </a:r>
          </a:p>
          <a:p>
            <a:r>
              <a:rPr lang="de-DE" dirty="0"/>
              <a:t>Publisher sendet </a:t>
            </a:r>
            <a:r>
              <a:rPr lang="de-DE" dirty="0" err="1"/>
              <a:t>Timestamp</a:t>
            </a:r>
            <a:endParaRPr lang="de-DE" dirty="0"/>
          </a:p>
          <a:p>
            <a:pPr lvl="1"/>
            <a:r>
              <a:rPr lang="de-DE" dirty="0" err="1"/>
              <a:t>Mqtt</a:t>
            </a:r>
            <a:r>
              <a:rPr lang="de-DE" dirty="0"/>
              <a:t>-Output </a:t>
            </a:r>
          </a:p>
          <a:p>
            <a:r>
              <a:rPr lang="de-DE" dirty="0"/>
              <a:t>Subscriber beobachtet Topic auf Broker</a:t>
            </a:r>
          </a:p>
          <a:p>
            <a:pPr lvl="1"/>
            <a:r>
              <a:rPr lang="de-DE" dirty="0" err="1"/>
              <a:t>Mqtt</a:t>
            </a:r>
            <a:r>
              <a:rPr lang="de-DE" dirty="0"/>
              <a:t>-Input</a:t>
            </a:r>
          </a:p>
          <a:p>
            <a:r>
              <a:rPr lang="de-DE" dirty="0"/>
              <a:t>Ausgabe im </a:t>
            </a:r>
            <a:r>
              <a:rPr lang="de-DE" dirty="0" err="1"/>
              <a:t>Debugfenster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99C900B-B5E6-41F9-BD94-858374CAE277}"/>
              </a:ext>
            </a:extLst>
          </p:cNvPr>
          <p:cNvSpPr txBox="1"/>
          <p:nvPr/>
        </p:nvSpPr>
        <p:spPr>
          <a:xfrm rot="20109396">
            <a:off x="532460" y="5195313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rgbClr val="FF0000"/>
                </a:solidFill>
              </a:rPr>
              <a:t>Übung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70E4F57-3A90-4038-9E6E-7D1173E39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866" y="1027487"/>
            <a:ext cx="1476581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425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68446C0-FCE4-4BA2-8C87-D9C60D340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336309"/>
            <a:ext cx="4305901" cy="273405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4141DE8-64DE-42E0-8060-7AAD2199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Neuer Flow </a:t>
            </a:r>
            <a:r>
              <a:rPr lang="de-DE" dirty="0" err="1"/>
              <a:t>MqttBrokerTest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EE6D23-CB08-46B1-B71F-FB1934DCE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268761"/>
            <a:ext cx="8207375" cy="2160240"/>
          </a:xfrm>
        </p:spPr>
        <p:txBody>
          <a:bodyPr/>
          <a:lstStyle/>
          <a:p>
            <a:r>
              <a:rPr lang="de-DE" dirty="0" err="1"/>
              <a:t>Mqtt</a:t>
            </a:r>
            <a:r>
              <a:rPr lang="de-DE" dirty="0"/>
              <a:t>-Input-</a:t>
            </a:r>
            <a:r>
              <a:rPr lang="de-DE" dirty="0" err="1"/>
              <a:t>Node</a:t>
            </a:r>
            <a:r>
              <a:rPr lang="de-DE" dirty="0"/>
              <a:t> auf Sheet ziehen</a:t>
            </a:r>
          </a:p>
        </p:txBody>
      </p:sp>
    </p:spTree>
    <p:extLst>
      <p:ext uri="{BB962C8B-B14F-4D97-AF65-F5344CB8AC3E}">
        <p14:creationId xmlns:p14="http://schemas.microsoft.com/office/powerpoint/2010/main" val="1978847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23D348-22E9-4D2D-91DB-921546252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Broker - Grundkonfiguration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B421ED-D133-4728-8813-153E26B807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124744"/>
            <a:ext cx="8207375" cy="4608165"/>
          </a:xfrm>
        </p:spPr>
        <p:txBody>
          <a:bodyPr/>
          <a:lstStyle/>
          <a:p>
            <a:r>
              <a:rPr lang="de-DE" dirty="0"/>
              <a:t>Alle Topics </a:t>
            </a:r>
            <a:r>
              <a:rPr lang="de-DE" dirty="0" err="1"/>
              <a:t>subscriben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168740F-AD63-FBEA-34A7-B63905C8F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564" y="1988840"/>
            <a:ext cx="4870872" cy="427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474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B44764-E7B7-44C3-AFB1-8591FED32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MQTT-Server konfigurieren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3575C8-4938-4AA2-B5CF-529524BD74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5A5F9F0-1361-4649-02C6-69C496C32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124744"/>
            <a:ext cx="5717512" cy="519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467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B8C221-58AA-457D-8758-DF294504A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Security-Tab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B96E09-50B2-40B8-A356-498DF09B91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Passwort: </a:t>
            </a:r>
            <a:r>
              <a:rPr lang="de-DE" dirty="0" err="1"/>
              <a:t>passme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2CE886A-3BB8-08BB-9A12-9A44B472A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2321577"/>
            <a:ext cx="783907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765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7E8369-61FE-49E8-B945-013DAB765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Nach dem Deploy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DE1665-9A14-4FAA-A6AB-6C68CA1DC4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Verbindung zum Broker steht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5B58A63-8428-4966-8BAC-D84AE3573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156" y="2466840"/>
            <a:ext cx="2781688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6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4AF5D9-8A20-4E7F-301A-7BD3E72EB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Ergebnis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F29456-089B-6A19-CCBB-AF6F6C817B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Mit </a:t>
            </a:r>
            <a:r>
              <a:rPr lang="de-AT" dirty="0" err="1"/>
              <a:t>Mqtt</a:t>
            </a:r>
            <a:r>
              <a:rPr lang="de-AT" dirty="0"/>
              <a:t>-Explorer Message schicken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C01AB92-5308-2839-1BFF-97FCE2D06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8520"/>
            <a:ext cx="9144000" cy="260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646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18F545-BE99-1945-7A0E-971BF6D75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Mqtt</a:t>
            </a:r>
            <a:r>
              <a:rPr lang="de-AT" dirty="0"/>
              <a:t>-Messages schicken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D0025C-C138-9C77-BA61-5BB534E4FE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Erweiterung: Über </a:t>
            </a:r>
            <a:r>
              <a:rPr lang="de-AT" dirty="0" err="1"/>
              <a:t>Mqtt</a:t>
            </a:r>
            <a:r>
              <a:rPr lang="de-AT" dirty="0"/>
              <a:t> wird per </a:t>
            </a:r>
            <a:r>
              <a:rPr lang="de-AT" dirty="0" err="1"/>
              <a:t>Inject-Node</a:t>
            </a:r>
            <a:r>
              <a:rPr lang="de-AT" dirty="0"/>
              <a:t> der aktuelle </a:t>
            </a:r>
            <a:r>
              <a:rPr lang="de-AT" dirty="0" err="1"/>
              <a:t>Timestamp</a:t>
            </a:r>
            <a:r>
              <a:rPr lang="de-AT" dirty="0"/>
              <a:t> geschickt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E14705A-B2C3-FA03-4E2A-485BD8868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93123"/>
            <a:ext cx="9144000" cy="207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238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2DAF60-BA62-532D-473D-E8A324965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Integration </a:t>
            </a:r>
            <a:r>
              <a:rPr lang="de-AT" dirty="0" err="1"/>
              <a:t>Node-Red</a:t>
            </a:r>
            <a:r>
              <a:rPr lang="de-AT" dirty="0"/>
              <a:t> in HA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73FB1E-9444-682C-137F-E7D47D13B6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5903887" cy="4608165"/>
          </a:xfrm>
        </p:spPr>
        <p:txBody>
          <a:bodyPr/>
          <a:lstStyle/>
          <a:p>
            <a:r>
              <a:rPr lang="de-AT" dirty="0"/>
              <a:t>Viele neue Nodes</a:t>
            </a:r>
          </a:p>
          <a:p>
            <a:r>
              <a:rPr lang="de-AT" dirty="0"/>
              <a:t>Zugriff auf </a:t>
            </a:r>
            <a:r>
              <a:rPr lang="de-AT" dirty="0" err="1"/>
              <a:t>Entities</a:t>
            </a:r>
            <a:r>
              <a:rPr lang="de-AT" dirty="0"/>
              <a:t> in HA aus </a:t>
            </a:r>
            <a:r>
              <a:rPr lang="de-AT" dirty="0" err="1"/>
              <a:t>Flows</a:t>
            </a:r>
            <a:endParaRPr lang="de-AT" dirty="0"/>
          </a:p>
          <a:p>
            <a:r>
              <a:rPr lang="de-AT" dirty="0"/>
              <a:t>Verwendung von HA-Services</a:t>
            </a:r>
          </a:p>
          <a:p>
            <a:r>
              <a:rPr lang="de-AT" dirty="0"/>
              <a:t>Definition eigener Sensors/Actors in </a:t>
            </a:r>
            <a:r>
              <a:rPr lang="de-AT" dirty="0" err="1"/>
              <a:t>Node-Red</a:t>
            </a:r>
            <a:endParaRPr lang="de-AT" dirty="0"/>
          </a:p>
          <a:p>
            <a:endParaRPr lang="de-AT" dirty="0"/>
          </a:p>
          <a:p>
            <a:r>
              <a:rPr lang="de-AT" dirty="0"/>
              <a:t>Alternative Möglichkeit Automatisierungen zu erstellen</a:t>
            </a:r>
          </a:p>
          <a:p>
            <a:r>
              <a:rPr lang="de-AT" dirty="0"/>
              <a:t>Nutzen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96A3286-5C69-41DE-7999-F40FFF3F1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559" y="0"/>
            <a:ext cx="1465694" cy="6858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021ECC6-5943-C31A-9E04-ED2AC2424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4132262"/>
            <a:ext cx="15049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951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03CFF9-F9B0-7503-DD3F-5BAE3F4A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Node</a:t>
            </a:r>
            <a:r>
              <a:rPr lang="de-AT" dirty="0"/>
              <a:t> </a:t>
            </a:r>
            <a:r>
              <a:rPr lang="de-AT" dirty="0" err="1"/>
              <a:t>Red</a:t>
            </a:r>
            <a:r>
              <a:rPr lang="de-AT" dirty="0"/>
              <a:t> über HACS installieren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C4352C-09D3-452E-3F9F-28F800C76F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0868BF1-7CB5-EA78-24F4-A534F366E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413"/>
            <a:ext cx="9144000" cy="320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980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0D048D-38BB-4685-BD66-3467A404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Mächtiges Tool für </a:t>
            </a:r>
            <a:r>
              <a:rPr lang="de-DE" dirty="0" err="1"/>
              <a:t>IoT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B87177-CDDE-4679-B79D-F5CE9BCEAC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Visualisierung</a:t>
            </a:r>
          </a:p>
          <a:p>
            <a:r>
              <a:rPr lang="de-DE" dirty="0"/>
              <a:t>Definition der Steuerungslogik</a:t>
            </a:r>
          </a:p>
          <a:p>
            <a:r>
              <a:rPr lang="de-DE" dirty="0"/>
              <a:t>Läuft auf vielen Plattformen</a:t>
            </a:r>
          </a:p>
          <a:p>
            <a:r>
              <a:rPr lang="de-DE" dirty="0"/>
              <a:t>Arbeitet u.a. eng mit </a:t>
            </a:r>
            <a:r>
              <a:rPr lang="de-DE" dirty="0" err="1"/>
              <a:t>Mqtt</a:t>
            </a:r>
            <a:r>
              <a:rPr lang="de-DE" dirty="0"/>
              <a:t> zusammen</a:t>
            </a:r>
          </a:p>
          <a:p>
            <a:r>
              <a:rPr lang="de-DE" dirty="0"/>
              <a:t>Ist sehr gut in HA integrierbar</a:t>
            </a:r>
          </a:p>
          <a:p>
            <a:pPr lvl="1"/>
            <a:r>
              <a:rPr lang="de-DE" dirty="0"/>
              <a:t>Komplexere Automatisierungen</a:t>
            </a:r>
          </a:p>
          <a:p>
            <a:r>
              <a:rPr lang="de-DE" dirty="0"/>
              <a:t>Open-Source </a:t>
            </a:r>
            <a:r>
              <a:rPr lang="de-DE" dirty="0">
                <a:hlinkClick r:id="rId2"/>
              </a:rPr>
              <a:t>https://github.com/node-red/node-red</a:t>
            </a:r>
            <a:r>
              <a:rPr lang="de-DE" dirty="0"/>
              <a:t> </a:t>
            </a:r>
          </a:p>
          <a:p>
            <a:r>
              <a:rPr lang="de-DE" dirty="0"/>
              <a:t>Guter Einstieg</a:t>
            </a:r>
          </a:p>
          <a:p>
            <a:pPr lvl="1"/>
            <a:r>
              <a:rPr lang="de-DE" dirty="0">
                <a:hlinkClick r:id="rId3"/>
              </a:rPr>
              <a:t>https://www.youtube.com/watch?v=3AR432bguOY</a:t>
            </a:r>
            <a:r>
              <a:rPr lang="de-DE" dirty="0"/>
              <a:t> 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7490DD-23CA-3646-B006-D594A3C670CF}"/>
              </a:ext>
            </a:extLst>
          </p:cNvPr>
          <p:cNvSpPr/>
          <p:nvPr/>
        </p:nvSpPr>
        <p:spPr>
          <a:xfrm>
            <a:off x="2771800" y="6165304"/>
            <a:ext cx="2249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https://nodered.org/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5104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D01540-D9DA-E65B-10D7-2A295F40A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Node</a:t>
            </a:r>
            <a:r>
              <a:rPr lang="de-AT" dirty="0"/>
              <a:t>-RED Companion herunterladen …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CC03BE-DF35-6A1B-1163-37F6574EAF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1758223-D108-647C-D2B2-123CB7FDB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0009"/>
            <a:ext cx="9144000" cy="453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352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93679A-7C60-906E-EAE2-386F44BA7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… und als neue Integration installieren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9041B8-82A8-8D2E-3209-895C8212B2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4FC093D-53F4-657B-69D0-1CD04DF30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268413"/>
            <a:ext cx="57721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723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E23969-0E47-9524-3BCC-48A8F5EF5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NodeRED</a:t>
            </a:r>
            <a:r>
              <a:rPr lang="de-AT" dirty="0"/>
              <a:t> starten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0A8E830-7F33-71B9-F9FD-DF804A5D78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052736"/>
            <a:ext cx="8207375" cy="4608165"/>
          </a:xfrm>
        </p:spPr>
        <p:txBody>
          <a:bodyPr/>
          <a:lstStyle/>
          <a:p>
            <a:r>
              <a:rPr lang="de-AT" dirty="0">
                <a:hlinkClick r:id="rId2"/>
              </a:rPr>
              <a:t>http://localhost:1880</a:t>
            </a:r>
            <a:r>
              <a:rPr lang="de-AT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8EBF6D2-0E1A-97C4-C2A4-E72330C64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267" y="1695398"/>
            <a:ext cx="7231533" cy="503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355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E0AD37-0A5B-B407-4595-FFF3D8A19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HA und </a:t>
            </a:r>
            <a:r>
              <a:rPr lang="de-AT" dirty="0" err="1"/>
              <a:t>NodeRed</a:t>
            </a:r>
            <a:r>
              <a:rPr lang="de-AT" dirty="0"/>
              <a:t> verbinden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B728D5-32CC-776F-592A-5DA56C0699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In </a:t>
            </a:r>
            <a:r>
              <a:rPr lang="de-AT" dirty="0" err="1"/>
              <a:t>NodeRed</a:t>
            </a:r>
            <a:r>
              <a:rPr lang="de-AT" dirty="0"/>
              <a:t> (Port 1880) Komponente installieren</a:t>
            </a:r>
          </a:p>
          <a:p>
            <a:pPr lvl="1"/>
            <a:r>
              <a:rPr lang="de-AT" dirty="0"/>
              <a:t>Palette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ACB9B2D-8AD3-F26C-E33E-60371AE8B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2420888"/>
            <a:ext cx="85534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09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AEBDFE-D92D-6F82-46D2-DB097601E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Server konfigurieren …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CA8505-96B2-BCDE-1801-A60F800038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C4BF172-14F0-A549-96E0-53A54ACB3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013408"/>
            <a:ext cx="6571257" cy="557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28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8DE68B-3ED2-30AF-EEB6-C388DC5B4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… vorher Accesstoken in HA anlegen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F9A171-F26E-1A50-3A40-A3770E8015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B845358-D217-EAC2-2DE5-5BAFCDB57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68413"/>
            <a:ext cx="8277842" cy="403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440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54D7E3-57A3-9FB1-C3B9-89A3E7D3A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Zugriff mit </a:t>
            </a:r>
            <a:r>
              <a:rPr lang="de-AT" dirty="0" err="1"/>
              <a:t>Intellisense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B29A56-816A-9B31-7B81-0401909249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98987E1-56F1-CA86-DF6A-9402433A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196752"/>
            <a:ext cx="4347493" cy="52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2350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0200FA-5C87-7DFE-1216-2860360D8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2800" dirty="0"/>
              <a:t>Kleiner Flow zum Testen der HA-Connection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3CE733-8CDC-FC18-DF45-80FF5B66D1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5C5B909-3A0A-8E12-6751-7815C5C16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54" y="1268413"/>
            <a:ext cx="7971821" cy="216058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A49EA9B-C25A-77FB-BA35-070861E32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914" y="3219670"/>
            <a:ext cx="3848100" cy="36576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C37F9004-78FD-4C7A-F702-CDBA83954115}"/>
              </a:ext>
            </a:extLst>
          </p:cNvPr>
          <p:cNvSpPr txBox="1"/>
          <p:nvPr/>
        </p:nvSpPr>
        <p:spPr>
          <a:xfrm rot="20109396">
            <a:off x="532460" y="5195313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rgbClr val="FF0000"/>
                </a:solidFill>
              </a:rPr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8975224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2EC8D3-9311-EF8B-BB59-913287DD0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Einbindung in Menü von HA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F47D16-A85E-D2D6-2F73-FA1257E995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980728"/>
            <a:ext cx="8207375" cy="4608165"/>
          </a:xfrm>
        </p:spPr>
        <p:txBody>
          <a:bodyPr/>
          <a:lstStyle/>
          <a:p>
            <a:r>
              <a:rPr lang="de-AT" dirty="0" err="1"/>
              <a:t>config.yaml</a:t>
            </a:r>
            <a:r>
              <a:rPr lang="de-AT" dirty="0"/>
              <a:t> editieren</a:t>
            </a:r>
          </a:p>
          <a:p>
            <a:pPr marL="625475" lvl="1" indent="0">
              <a:buNone/>
            </a:pP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panel_iframe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625475" lvl="1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nodered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625475" lvl="1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NodeRed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625475" lvl="1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"http://192.168.0.2:1880/"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625475" lvl="1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icon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si:nodered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625475" lvl="1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require_admin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625475" lvl="1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e-AT" dirty="0" err="1"/>
              <a:t>SimpleIcons</a:t>
            </a:r>
            <a:r>
              <a:rPr lang="de-AT" dirty="0"/>
              <a:t> über HACS herunterladen</a:t>
            </a:r>
          </a:p>
          <a:p>
            <a:pPr lvl="1"/>
            <a:r>
              <a:rPr lang="de-AT" dirty="0"/>
              <a:t>Als Integration installieren</a:t>
            </a:r>
          </a:p>
          <a:p>
            <a:r>
              <a:rPr lang="de-AT" dirty="0"/>
              <a:t>Ähnliche Vorgehensweise für andere Anwendungen</a:t>
            </a:r>
          </a:p>
          <a:p>
            <a:pPr lvl="1"/>
            <a:r>
              <a:rPr lang="de-AT" dirty="0"/>
              <a:t>ZigBee2Mqtt, </a:t>
            </a:r>
            <a:r>
              <a:rPr lang="de-AT" dirty="0" err="1"/>
              <a:t>Portainer</a:t>
            </a:r>
            <a:r>
              <a:rPr lang="de-AT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41158619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A73A29-38FD-8F8C-743A-B43A7EEE4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Aufgabenstellung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EC4279-DCE0-2F40-890F-D3C5961BA6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 err="1"/>
              <a:t>Kerui</a:t>
            </a:r>
            <a:r>
              <a:rPr lang="de-AT" dirty="0"/>
              <a:t>-</a:t>
            </a:r>
            <a:r>
              <a:rPr lang="de-AT" dirty="0" err="1"/>
              <a:t>Mqtt</a:t>
            </a:r>
            <a:r>
              <a:rPr lang="de-AT" dirty="0"/>
              <a:t>-Sensor in HA einbinden</a:t>
            </a:r>
          </a:p>
          <a:p>
            <a:r>
              <a:rPr lang="de-AT" dirty="0"/>
              <a:t>Wenn </a:t>
            </a:r>
            <a:r>
              <a:rPr lang="de-AT" dirty="0" err="1"/>
              <a:t>Humidity</a:t>
            </a:r>
            <a:r>
              <a:rPr lang="de-AT" dirty="0"/>
              <a:t> über 40% steigt </a:t>
            </a:r>
          </a:p>
          <a:p>
            <a:pPr lvl="1"/>
            <a:r>
              <a:rPr lang="de-AT" dirty="0"/>
              <a:t>einmalig eine Nachricht zum </a:t>
            </a:r>
            <a:r>
              <a:rPr lang="de-AT" dirty="0" err="1"/>
              <a:t>Mqtt</a:t>
            </a:r>
            <a:r>
              <a:rPr lang="de-AT" dirty="0"/>
              <a:t>-Broker (1921.68.2.3) schicken</a:t>
            </a:r>
          </a:p>
          <a:p>
            <a:pPr lvl="1"/>
            <a:r>
              <a:rPr lang="de-AT" dirty="0" err="1"/>
              <a:t>Notification</a:t>
            </a:r>
            <a:r>
              <a:rPr lang="de-AT" dirty="0"/>
              <a:t> an HA schicken</a:t>
            </a:r>
          </a:p>
          <a:p>
            <a:pPr lvl="1"/>
            <a:r>
              <a:rPr lang="de-AT" dirty="0"/>
              <a:t>Eigener </a:t>
            </a:r>
            <a:r>
              <a:rPr lang="de-AT" dirty="0" err="1"/>
              <a:t>NodeRed</a:t>
            </a:r>
            <a:r>
              <a:rPr lang="de-AT" dirty="0"/>
              <a:t>-Binary-Sensor in HA, der anzeigt, ob es aktuell eine hohe Luftfeuchte hat</a:t>
            </a:r>
          </a:p>
          <a:p>
            <a:endParaRPr lang="de-AT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10CE01D-F12F-FC1A-6E22-93E17713D20B}"/>
              </a:ext>
            </a:extLst>
          </p:cNvPr>
          <p:cNvSpPr txBox="1"/>
          <p:nvPr/>
        </p:nvSpPr>
        <p:spPr>
          <a:xfrm rot="20109396">
            <a:off x="532460" y="5195313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rgbClr val="FF0000"/>
                </a:solidFill>
              </a:rPr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3568760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150FA-3D62-4AF6-A5DD-41C7E18BC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Installation über Docker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5CA275-5F05-41BD-B10A-257D615416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125091"/>
            <a:ext cx="8207375" cy="4608165"/>
          </a:xfrm>
        </p:spPr>
        <p:txBody>
          <a:bodyPr/>
          <a:lstStyle/>
          <a:p>
            <a:r>
              <a:rPr lang="de-DE" dirty="0"/>
              <a:t>Läuft im selben Docker-Netzwerk wie HA</a:t>
            </a:r>
          </a:p>
          <a:p>
            <a:pPr lvl="1"/>
            <a:r>
              <a:rPr lang="de-DE" dirty="0"/>
              <a:t>DNS </a:t>
            </a:r>
            <a:r>
              <a:rPr lang="de-DE" dirty="0">
                <a:sym typeface="Wingdings" panose="05000000000000000000" pitchFamily="2" charset="2"/>
              </a:rPr>
              <a:t> </a:t>
            </a:r>
            <a:r>
              <a:rPr lang="de-DE" dirty="0" err="1">
                <a:sym typeface="Wingdings" panose="05000000000000000000" pitchFamily="2" charset="2"/>
              </a:rPr>
              <a:t>homeassistant</a:t>
            </a:r>
            <a:r>
              <a:rPr lang="de-DE" dirty="0">
                <a:sym typeface="Wingdings" panose="05000000000000000000" pitchFamily="2" charset="2"/>
              </a:rPr>
              <a:t> wird auf IP aufgelöst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EB1F996-4F28-0F7B-9B33-DC680937A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452687"/>
            <a:ext cx="5760640" cy="307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552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D4AA61-CBAD-CB80-2EFB-C86A90CB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Mqtt</a:t>
            </a:r>
            <a:r>
              <a:rPr lang="de-AT" dirty="0"/>
              <a:t> in HA einbinden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7A09FA-1A5C-35EC-362E-74AF7B7027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Companion-Integration ist bereits installiert</a:t>
            </a:r>
          </a:p>
          <a:p>
            <a:r>
              <a:rPr lang="de-AT" dirty="0" err="1"/>
              <a:t>Mqtt</a:t>
            </a:r>
            <a:r>
              <a:rPr lang="de-AT" dirty="0"/>
              <a:t>-Integration ist ebenfalls installiert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F9002E9-00EE-9758-9008-DB55866AE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2492896"/>
            <a:ext cx="3515668" cy="399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898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1A2D45-8F8B-589B-A582-3C4DB36AE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2400" dirty="0" err="1"/>
              <a:t>Mqtt</a:t>
            </a:r>
            <a:r>
              <a:rPr lang="de-AT" sz="2400" dirty="0"/>
              <a:t>-Sensoren in eigene </a:t>
            </a:r>
            <a:r>
              <a:rPr lang="de-AT" sz="2400" dirty="0" err="1"/>
              <a:t>Yaml</a:t>
            </a:r>
            <a:r>
              <a:rPr lang="de-AT" sz="2400" dirty="0"/>
              <a:t>-Datei auslagern …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9894EB-39D2-184A-5DE4-24DF6E8D66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DE697FB-65C4-DFD7-9797-92E3F268C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55" y="1124396"/>
            <a:ext cx="8600055" cy="489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3294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6F112C-89D5-0F4F-D3CB-778FECE68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… und in </a:t>
            </a:r>
            <a:r>
              <a:rPr lang="de-AT" dirty="0" err="1"/>
              <a:t>configuration.yaml</a:t>
            </a:r>
            <a:r>
              <a:rPr lang="de-AT" dirty="0"/>
              <a:t> einbinden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F7642F-9311-468B-4C96-38AF91FDC4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sz="2400" dirty="0"/>
              <a:t>Generelle Möglichkeit, die Konfigurationen zu strukturieren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E0B71F3-9710-F9B7-6433-416B34175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3" y="2322827"/>
            <a:ext cx="7344814" cy="250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8153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F4EF11-5C73-9045-F060-1E970EA78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Kontrolle über Entwicklerwerkzeuge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AB9D0-9A22-01CE-66BB-746305CE54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3E3897D-A477-84BE-8B38-61E450E05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37" y="1052736"/>
            <a:ext cx="8241706" cy="511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2936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593733-E840-04A8-ADFD-19810D05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Detailansicht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E8D7A4-E3AF-6531-E153-72474C7E99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980728"/>
            <a:ext cx="8207375" cy="4608165"/>
          </a:xfrm>
        </p:spPr>
        <p:txBody>
          <a:bodyPr/>
          <a:lstStyle/>
          <a:p>
            <a:r>
              <a:rPr lang="de-AT" dirty="0"/>
              <a:t>Status der Entität ist änderbar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E7A43B2-B9FC-7C54-137C-36CC17B24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556792"/>
            <a:ext cx="6480720" cy="507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1342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3AB566-B542-46B2-99C3-6B172AC3B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Kerui-Humidity</a:t>
            </a:r>
            <a:r>
              <a:rPr lang="de-AT" dirty="0"/>
              <a:t> in </a:t>
            </a:r>
            <a:r>
              <a:rPr lang="de-AT" dirty="0" err="1"/>
              <a:t>NodeRed</a:t>
            </a:r>
            <a:r>
              <a:rPr lang="de-AT" dirty="0"/>
              <a:t> anlegen …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38D2C0-140C-3434-CFA9-C22D73C102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8FEAADE-C088-0E61-41E3-400F4558D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58" y="1268413"/>
            <a:ext cx="9144000" cy="382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8290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8F5448-B70E-59A1-9B74-B928C855B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… und Änderungen protokollieren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0F17EE-1194-0B93-9CA5-17C4D86E4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AAA1458-A708-0027-5A22-737563810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6832"/>
            <a:ext cx="9144000" cy="201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7191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357ECF-6990-3905-F36A-0C8BECE68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Notification</a:t>
            </a:r>
            <a:r>
              <a:rPr lang="de-AT" dirty="0"/>
              <a:t> per </a:t>
            </a:r>
            <a:r>
              <a:rPr lang="de-AT" dirty="0" err="1"/>
              <a:t>Mqtt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92915DC-915C-A6EC-736F-F95FAF6FB8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DA0346F-24B5-3197-583B-C3212A318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" y="1288516"/>
            <a:ext cx="85820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3826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ED1F9D-3565-1F9B-8237-5B1A81A14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Messagetext aufbereiten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935F24-8851-9478-5B91-6711F0D04A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9A0442-6522-BAC1-2FF0-C7F2D539D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413"/>
            <a:ext cx="9144000" cy="347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6937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735B68-6FD8-BAC8-D28F-4A14E90DE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Messagetext an </a:t>
            </a:r>
            <a:r>
              <a:rPr lang="de-AT" dirty="0" err="1"/>
              <a:t>Mqtt</a:t>
            </a:r>
            <a:r>
              <a:rPr lang="de-AT" dirty="0"/>
              <a:t>-Broker senden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E60C6A-7C74-7178-51F3-7B06952078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EAFFF56-C377-8DFF-C2BA-418B9AFCA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129679"/>
            <a:ext cx="616267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142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1086A5-EC8F-46CA-8E79-CB071FCAE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337F695-23DB-48C3-99B7-317211C4C4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69C3BF7-7313-431D-BCC6-EC6C632B5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981075"/>
            <a:ext cx="5688632" cy="5474544"/>
          </a:xfrm>
          <a:prstGeom prst="rect">
            <a:avLst/>
          </a:prstGeom>
        </p:spPr>
      </p:pic>
      <p:sp>
        <p:nvSpPr>
          <p:cNvPr id="5" name="Abgerundetes Rechteck 7">
            <a:extLst>
              <a:ext uri="{FF2B5EF4-FFF2-40B4-BE49-F238E27FC236}">
                <a16:creationId xmlns:a16="http://schemas.microsoft.com/office/drawing/2014/main" id="{41D221B0-883E-450F-9B7C-F635CFFA9392}"/>
              </a:ext>
            </a:extLst>
          </p:cNvPr>
          <p:cNvSpPr/>
          <p:nvPr/>
        </p:nvSpPr>
        <p:spPr>
          <a:xfrm>
            <a:off x="1104504" y="1628800"/>
            <a:ext cx="1080120" cy="46081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Abgerundetes Rechteck 7">
            <a:extLst>
              <a:ext uri="{FF2B5EF4-FFF2-40B4-BE49-F238E27FC236}">
                <a16:creationId xmlns:a16="http://schemas.microsoft.com/office/drawing/2014/main" id="{90E45542-3F92-4274-B8DF-8EF35E9FC5FA}"/>
              </a:ext>
            </a:extLst>
          </p:cNvPr>
          <p:cNvSpPr/>
          <p:nvPr/>
        </p:nvSpPr>
        <p:spPr>
          <a:xfrm>
            <a:off x="4427984" y="1628800"/>
            <a:ext cx="2232248" cy="46081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Abgerundetes Rechteck 7">
            <a:extLst>
              <a:ext uri="{FF2B5EF4-FFF2-40B4-BE49-F238E27FC236}">
                <a16:creationId xmlns:a16="http://schemas.microsoft.com/office/drawing/2014/main" id="{C577C229-4D65-4051-B610-2C2FD4C19647}"/>
              </a:ext>
            </a:extLst>
          </p:cNvPr>
          <p:cNvSpPr/>
          <p:nvPr/>
        </p:nvSpPr>
        <p:spPr>
          <a:xfrm>
            <a:off x="2195736" y="1628800"/>
            <a:ext cx="2232248" cy="46081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815552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B4368A-3179-2677-BF7C-8ED82EEC5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Mit </a:t>
            </a:r>
            <a:r>
              <a:rPr lang="de-AT" dirty="0" err="1"/>
              <a:t>Mqtt</a:t>
            </a:r>
            <a:r>
              <a:rPr lang="de-AT" dirty="0"/>
              <a:t>-Explorer testen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C0A2DD-A026-D314-EAE2-0C928B35D6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504" y="1052736"/>
            <a:ext cx="8207375" cy="4608165"/>
          </a:xfrm>
        </p:spPr>
        <p:txBody>
          <a:bodyPr/>
          <a:lstStyle/>
          <a:p>
            <a:r>
              <a:rPr lang="de-AT" sz="2400" dirty="0"/>
              <a:t>Nachricht kommt innerhalb weniger Sekunden mehrmals</a:t>
            </a:r>
          </a:p>
          <a:p>
            <a:endParaRPr lang="de-AT" sz="2400" dirty="0"/>
          </a:p>
          <a:p>
            <a:endParaRPr lang="de-AT" sz="2400" dirty="0"/>
          </a:p>
          <a:p>
            <a:endParaRPr lang="de-AT" sz="2400" dirty="0"/>
          </a:p>
          <a:p>
            <a:endParaRPr lang="de-AT" sz="2400" dirty="0"/>
          </a:p>
          <a:p>
            <a:endParaRPr lang="de-AT" sz="2400" dirty="0"/>
          </a:p>
          <a:p>
            <a:endParaRPr lang="de-AT" sz="2400" dirty="0"/>
          </a:p>
          <a:p>
            <a:endParaRPr lang="de-AT" sz="2400" dirty="0"/>
          </a:p>
          <a:p>
            <a:endParaRPr lang="de-AT" sz="2400" dirty="0"/>
          </a:p>
          <a:p>
            <a:endParaRPr lang="de-AT" sz="2400" dirty="0"/>
          </a:p>
          <a:p>
            <a:r>
              <a:rPr lang="de-AT" sz="2400" dirty="0"/>
              <a:t>Wie können wir das verhindern?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05EF86C-E000-A7E4-50EA-6F9589E00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93" y="1754740"/>
            <a:ext cx="8064896" cy="334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9304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742C7C-1997-D533-6716-A12A4A7A1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State verwalten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8BA251-7480-A34B-7C03-2ADDE23976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520" y="908720"/>
            <a:ext cx="8207375" cy="4608165"/>
          </a:xfrm>
        </p:spPr>
        <p:txBody>
          <a:bodyPr/>
          <a:lstStyle/>
          <a:p>
            <a:r>
              <a:rPr lang="de-AT" dirty="0">
                <a:hlinkClick r:id="rId2"/>
              </a:rPr>
              <a:t>https://stevesnoderedguide.com/node-red-variables</a:t>
            </a:r>
            <a:r>
              <a:rPr lang="de-AT" dirty="0"/>
              <a:t> </a:t>
            </a:r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FA70A3C-BE4A-23B0-D6DA-1D300DC62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484784"/>
            <a:ext cx="5486400" cy="22669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B7B09E4-90A8-6295-475D-FBA0067680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25" y="4272880"/>
            <a:ext cx="85915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917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1D1CD9-E456-99D4-560A-E68C4B8FD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Nur mehr eine Nachricht, aber …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A309C5-9D49-1604-657A-1244F715E2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566D487-EC8F-1621-253B-1672D4659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413"/>
            <a:ext cx="9144000" cy="220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9341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9C47EA-5AD1-C91C-DE84-BF3EA2010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Flag</a:t>
            </a:r>
            <a:r>
              <a:rPr lang="de-AT" dirty="0"/>
              <a:t> zurücksetzen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EA74C4-BFE6-CC24-C45A-C4DF0E77C1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F0FC07C-DF54-006B-BC8E-9090F44D2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50" y="1233562"/>
            <a:ext cx="820102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0033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5BDA96-C0AD-81BB-89B5-E2F6B67A7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Entities</a:t>
            </a:r>
            <a:r>
              <a:rPr lang="de-AT" dirty="0"/>
              <a:t> per </a:t>
            </a:r>
            <a:r>
              <a:rPr lang="de-AT" dirty="0" err="1"/>
              <a:t>NodeRed</a:t>
            </a:r>
            <a:r>
              <a:rPr lang="de-AT" dirty="0"/>
              <a:t> anlegen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A70DB6-B0B0-60E5-AF37-5FCD7735E9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E17D302-6EB2-6786-C2CB-4C5FD8620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0870"/>
            <a:ext cx="4881537" cy="488153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A968507-1E82-7F60-B303-8C26096BD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905" y="1107773"/>
            <a:ext cx="4083591" cy="500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1012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43B444-4CC8-E9B1-A282-0649B5268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 HA verfügbar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338659-0FE4-9062-8FEF-DAF26F8338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B7CA1E5-A7FA-DEA6-3931-1E0349267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412776"/>
            <a:ext cx="7493415" cy="277050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D9B738F-BF27-6E1C-0194-475E246B2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14" y="4859172"/>
            <a:ext cx="3825602" cy="116399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A97871F-5EEE-04E0-2E7C-1DFF8A533D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5133" y="4888854"/>
            <a:ext cx="3825602" cy="101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3563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D5929A-733C-DEF0-F67D-14269A033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Notifications</a:t>
            </a:r>
            <a:r>
              <a:rPr lang="de-AT" dirty="0"/>
              <a:t>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A4AB34-9C24-6766-24BA-1406F1E138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Benachrichtigungen sind wichtig für </a:t>
            </a:r>
            <a:r>
              <a:rPr lang="de-AT" dirty="0" err="1"/>
              <a:t>DevOp</a:t>
            </a:r>
            <a:endParaRPr lang="de-AT" dirty="0"/>
          </a:p>
          <a:p>
            <a:pPr lvl="1"/>
            <a:r>
              <a:rPr lang="de-AT" dirty="0"/>
              <a:t>Eingreifen, bevor es Ärger gibt</a:t>
            </a:r>
          </a:p>
          <a:p>
            <a:pPr lvl="1"/>
            <a:r>
              <a:rPr lang="de-AT" dirty="0" err="1"/>
              <a:t>Actionable</a:t>
            </a:r>
            <a:r>
              <a:rPr lang="de-AT" dirty="0"/>
              <a:t> </a:t>
            </a:r>
            <a:r>
              <a:rPr lang="de-AT" dirty="0" err="1"/>
              <a:t>Notification</a:t>
            </a:r>
            <a:endParaRPr lang="de-AT" dirty="0"/>
          </a:p>
          <a:p>
            <a:pPr lvl="1"/>
            <a:endParaRPr lang="de-AT" dirty="0"/>
          </a:p>
          <a:p>
            <a:r>
              <a:rPr lang="de-AT" dirty="0"/>
              <a:t>Viele Ziele</a:t>
            </a:r>
          </a:p>
          <a:p>
            <a:pPr lvl="1"/>
            <a:r>
              <a:rPr lang="de-AT" dirty="0"/>
              <a:t>Handy über Companion-App</a:t>
            </a:r>
          </a:p>
          <a:p>
            <a:pPr lvl="1"/>
            <a:r>
              <a:rPr lang="de-AT" dirty="0"/>
              <a:t>HA-Dashboard</a:t>
            </a:r>
          </a:p>
          <a:p>
            <a:pPr lvl="1"/>
            <a:r>
              <a:rPr lang="de-AT" dirty="0"/>
              <a:t>Mail, </a:t>
            </a:r>
            <a:r>
              <a:rPr lang="de-AT" dirty="0" err="1"/>
              <a:t>Sms</a:t>
            </a:r>
            <a:r>
              <a:rPr lang="de-AT" dirty="0"/>
              <a:t>, …. Über Integrationen</a:t>
            </a:r>
          </a:p>
        </p:txBody>
      </p:sp>
    </p:spTree>
    <p:extLst>
      <p:ext uri="{BB962C8B-B14F-4D97-AF65-F5344CB8AC3E}">
        <p14:creationId xmlns:p14="http://schemas.microsoft.com/office/powerpoint/2010/main" val="40536826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2EF9C6-B2A3-E926-3D35-892FD0520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HA-</a:t>
            </a:r>
            <a:r>
              <a:rPr lang="de-AT" dirty="0" err="1"/>
              <a:t>Notification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B5A660-51B8-4AA5-C2EE-D96B360AD7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Wenn die Feuchtigkeit über 40% steigt, soll eine Benachrichtigung über HA ausgegeben werden</a:t>
            </a:r>
          </a:p>
          <a:p>
            <a:pPr lvl="1"/>
            <a:r>
              <a:rPr lang="de-AT" dirty="0"/>
              <a:t>Bei App </a:t>
            </a:r>
            <a:r>
              <a:rPr lang="de-AT" dirty="0">
                <a:sym typeface="Wingdings" panose="05000000000000000000" pitchFamily="2" charset="2"/>
              </a:rPr>
              <a:t> automatische Handy-</a:t>
            </a:r>
            <a:r>
              <a:rPr lang="de-AT" dirty="0" err="1">
                <a:sym typeface="Wingdings" panose="05000000000000000000" pitchFamily="2" charset="2"/>
              </a:rPr>
              <a:t>Notification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99BB8FC-468B-1E3F-A4A6-A2C66D0DD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780928"/>
            <a:ext cx="7262390" cy="357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1851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38DA0D-D4E1-4086-0CE0-A43316684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call</a:t>
            </a:r>
            <a:r>
              <a:rPr lang="de-AT" dirty="0"/>
              <a:t> </a:t>
            </a:r>
            <a:r>
              <a:rPr lang="de-AT" dirty="0" err="1"/>
              <a:t>service</a:t>
            </a:r>
            <a:r>
              <a:rPr lang="de-AT" dirty="0"/>
              <a:t> - </a:t>
            </a:r>
            <a:r>
              <a:rPr lang="de-AT" dirty="0" err="1"/>
              <a:t>Node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7BAF11-2B85-B344-FB9F-74835A86A0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6F7F425-65CF-2E27-E238-A33BA7BBB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858342"/>
            <a:ext cx="1828800" cy="3429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BB72D5A-C127-CA6C-58E1-8521CADB8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1283393"/>
            <a:ext cx="6001462" cy="478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790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1A91CC-185B-1B2D-FDC5-6D32748C1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Unterstützung nutzen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F58772-2D9C-2F11-0078-FA6CFFA5A8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907D8B7-F67C-F8A9-2AC2-A9F4CCF2D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553135"/>
            <a:ext cx="5282927" cy="403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668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F9FC9D-C275-43CB-A1A1-A69E206B6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 Schritte – </a:t>
            </a:r>
            <a:r>
              <a:rPr lang="de-DE" dirty="0" err="1"/>
              <a:t>Inject-Node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899113-3E7E-43B9-ADFC-68B7F93407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3599631" cy="4608165"/>
          </a:xfrm>
        </p:spPr>
        <p:txBody>
          <a:bodyPr/>
          <a:lstStyle/>
          <a:p>
            <a:r>
              <a:rPr lang="de-DE" sz="2000" dirty="0"/>
              <a:t>Input-</a:t>
            </a:r>
            <a:r>
              <a:rPr lang="de-DE" sz="2000" dirty="0" err="1"/>
              <a:t>Node</a:t>
            </a:r>
            <a:endParaRPr lang="de-DE" sz="2000" dirty="0"/>
          </a:p>
          <a:p>
            <a:r>
              <a:rPr lang="de-DE" sz="2000" dirty="0"/>
              <a:t>Injiziert Daten in Flow</a:t>
            </a:r>
          </a:p>
          <a:p>
            <a:r>
              <a:rPr lang="de-DE" sz="2000" dirty="0" err="1"/>
              <a:t>Enable</a:t>
            </a:r>
            <a:r>
              <a:rPr lang="de-DE" sz="2000" dirty="0"/>
              <a:t>/</a:t>
            </a:r>
            <a:r>
              <a:rPr lang="de-DE" sz="2000" dirty="0" err="1"/>
              <a:t>Disable</a:t>
            </a:r>
            <a:endParaRPr lang="de-DE" sz="2000" dirty="0"/>
          </a:p>
          <a:p>
            <a:pPr lvl="1"/>
            <a:r>
              <a:rPr lang="de-DE" sz="2000" dirty="0" err="1"/>
              <a:t>Repeatable</a:t>
            </a:r>
            <a:endParaRPr lang="de-DE" sz="2000" dirty="0"/>
          </a:p>
          <a:p>
            <a:r>
              <a:rPr lang="de-DE" sz="2000" dirty="0"/>
              <a:t>Beschreibung unter Info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89F0C5F-E410-4DEC-8DB9-FD618C44B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997" y="1152828"/>
            <a:ext cx="4752530" cy="455234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E0DFFAB-B4A0-46DA-AC18-97C3E562D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429000"/>
            <a:ext cx="3744416" cy="266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0225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1FE3D2-5910-BF0A-0308-5AD45E3E0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Test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EC1B67-1D20-AB28-8D13-E4FD88DFC3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798F002-0958-B4B3-5466-76C3F4CA4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375606"/>
            <a:ext cx="3233505" cy="410678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85A8F7F-3810-A55C-4C2E-5C1478BF3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2507718"/>
            <a:ext cx="3870269" cy="213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328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70198F-034C-8814-3BE3-A011BD4DD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Weitere Nodes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52AFB9-4F80-D4FB-73FE-C82FF26D69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1052736"/>
            <a:ext cx="5472608" cy="4608165"/>
          </a:xfrm>
        </p:spPr>
        <p:txBody>
          <a:bodyPr/>
          <a:lstStyle/>
          <a:p>
            <a:r>
              <a:rPr lang="de-AT" dirty="0"/>
              <a:t>Comment</a:t>
            </a:r>
          </a:p>
          <a:p>
            <a:r>
              <a:rPr lang="de-AT" dirty="0"/>
              <a:t>Events State als Trigger</a:t>
            </a:r>
          </a:p>
          <a:p>
            <a:r>
              <a:rPr lang="de-AT" dirty="0"/>
              <a:t>Delay</a:t>
            </a:r>
          </a:p>
          <a:p>
            <a:r>
              <a:rPr lang="de-AT" dirty="0"/>
              <a:t>Trigger</a:t>
            </a:r>
          </a:p>
          <a:p>
            <a:pPr lvl="1"/>
            <a:r>
              <a:rPr lang="de-AT" dirty="0">
                <a:hlinkClick r:id="rId2"/>
              </a:rPr>
              <a:t>https://techexplorations.com/guides/esp32/node-red-esp32-project/node-red-trigger/</a:t>
            </a:r>
            <a:r>
              <a:rPr lang="de-AT" dirty="0"/>
              <a:t> </a:t>
            </a:r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3EC713A-2EAE-841B-0357-06E1E3789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908720"/>
            <a:ext cx="3195136" cy="555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1822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93D689-6DE9-125D-86FC-51B56571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Debug</a:t>
            </a:r>
            <a:r>
              <a:rPr lang="de-AT" dirty="0"/>
              <a:t>-Output in Logs ausgeben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A15682-F3C2-D7BD-9057-18DA62A305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1196752"/>
            <a:ext cx="8207375" cy="4608165"/>
          </a:xfrm>
        </p:spPr>
        <p:txBody>
          <a:bodyPr/>
          <a:lstStyle/>
          <a:p>
            <a:r>
              <a:rPr lang="de-AT" dirty="0" err="1"/>
              <a:t>DebugNode</a:t>
            </a:r>
            <a:r>
              <a:rPr lang="de-AT" dirty="0"/>
              <a:t> konfigurieren</a:t>
            </a:r>
          </a:p>
          <a:p>
            <a:r>
              <a:rPr lang="de-AT" dirty="0" err="1"/>
              <a:t>AddOns</a:t>
            </a:r>
            <a:r>
              <a:rPr lang="de-AT" dirty="0"/>
              <a:t> </a:t>
            </a:r>
            <a:r>
              <a:rPr lang="de-AT" dirty="0">
                <a:sym typeface="Wingdings" panose="05000000000000000000" pitchFamily="2" charset="2"/>
              </a:rPr>
              <a:t> </a:t>
            </a:r>
            <a:r>
              <a:rPr lang="de-AT" dirty="0" err="1">
                <a:sym typeface="Wingdings" panose="05000000000000000000" pitchFamily="2" charset="2"/>
              </a:rPr>
              <a:t>NodeRed</a:t>
            </a:r>
            <a:br>
              <a:rPr lang="de-AT" dirty="0">
                <a:sym typeface="Wingdings" panose="05000000000000000000" pitchFamily="2" charset="2"/>
              </a:rPr>
            </a:br>
            <a:r>
              <a:rPr lang="de-AT" dirty="0">
                <a:sym typeface="Wingdings" panose="05000000000000000000" pitchFamily="2" charset="2"/>
              </a:rPr>
              <a:t>Protokoll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AA13B66-6DAE-59DC-13B5-932FA5C10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1268413"/>
            <a:ext cx="3392948" cy="261484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6FDBC51-5F27-0C93-5760-6A907D35E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241" y="4272739"/>
            <a:ext cx="9144000" cy="263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1392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F36116-3908-D8E9-E3D4-D59778110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Change </a:t>
            </a:r>
            <a:r>
              <a:rPr lang="de-AT" dirty="0" err="1"/>
              <a:t>Node</a:t>
            </a:r>
            <a:r>
              <a:rPr lang="de-AT" dirty="0"/>
              <a:t> </a:t>
            </a:r>
            <a:r>
              <a:rPr lang="de-AT" dirty="0">
                <a:sym typeface="Wingdings" panose="05000000000000000000" pitchFamily="2" charset="2"/>
              </a:rPr>
              <a:t> Mapping …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105E2E-CF81-993F-7AC6-D7A730C154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0AA5898-EAEF-1954-196D-360454B8D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636" y="970595"/>
            <a:ext cx="6552728" cy="567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6517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BF999E-D2A4-0B9C-DC40-A0475709A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… komplexe Pfade kopieren …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D4A81F-369A-1135-4DDB-396F45E183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76BA2DE-4F4A-62B4-AF01-CC97E91DA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268413"/>
            <a:ext cx="741045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6216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6F39D7-98F3-7C62-DC26-6B1447F37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… und einfügen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8FBA3A-2686-82BC-35FC-AD52956DAC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A327A3C-4237-D7B7-2CE6-ECF55958E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075" y="1781175"/>
            <a:ext cx="413385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078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6E39C6-EE7B-4C21-BF49-29DCAAD78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Zweiter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Debug-Node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4154DE-6C9A-4007-A605-8B87C41F9A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Beide Nodes verbinden</a:t>
            </a:r>
          </a:p>
          <a:p>
            <a:pPr lvl="1"/>
            <a:r>
              <a:rPr lang="de-DE" dirty="0"/>
              <a:t>Output des </a:t>
            </a:r>
            <a:r>
              <a:rPr lang="de-DE" dirty="0" err="1"/>
              <a:t>Notifiers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 Input des </a:t>
            </a:r>
            <a:r>
              <a:rPr lang="de-DE" dirty="0" err="1">
                <a:sym typeface="Wingdings" panose="05000000000000000000" pitchFamily="2" charset="2"/>
              </a:rPr>
              <a:t>DebugNodes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EB7FB63-238D-4445-8CF5-2C44BB394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564904"/>
            <a:ext cx="7037040" cy="148608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04B0A3B-01F4-08A5-25CC-6640B1D2D2BF}"/>
              </a:ext>
            </a:extLst>
          </p:cNvPr>
          <p:cNvSpPr txBox="1"/>
          <p:nvPr/>
        </p:nvSpPr>
        <p:spPr>
          <a:xfrm rot="20109396">
            <a:off x="532460" y="5195313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rgbClr val="FF0000"/>
                </a:solidFill>
              </a:rPr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3807461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F3E1C5-B106-4B2E-828B-22B5A5B60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Deploy </a:t>
            </a:r>
            <a:r>
              <a:rPr lang="de-DE" dirty="0">
                <a:sym typeface="Wingdings" panose="05000000000000000000" pitchFamily="2" charset="2"/>
              </a:rPr>
              <a:t> </a:t>
            </a:r>
            <a:r>
              <a:rPr lang="de-DE" dirty="0" err="1">
                <a:sym typeface="Wingdings" panose="05000000000000000000" pitchFamily="2" charset="2"/>
              </a:rPr>
              <a:t>Debug-Window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455C558-DDC3-40E7-950D-63ADB5EE86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413123"/>
            <a:ext cx="4895775" cy="4608165"/>
          </a:xfrm>
        </p:spPr>
        <p:txBody>
          <a:bodyPr/>
          <a:lstStyle/>
          <a:p>
            <a:r>
              <a:rPr lang="de-DE" sz="2400" dirty="0"/>
              <a:t>Ausgabe der aktuellen Zeit im Unix-Format</a:t>
            </a:r>
          </a:p>
          <a:p>
            <a:r>
              <a:rPr lang="de-DE" sz="2400" dirty="0"/>
              <a:t>Formatwechsel durch Klicken im </a:t>
            </a:r>
            <a:r>
              <a:rPr lang="de-DE" sz="2400" dirty="0" err="1"/>
              <a:t>Debugwindow</a:t>
            </a:r>
            <a:endParaRPr lang="de-DE" sz="2400" dirty="0"/>
          </a:p>
          <a:p>
            <a:pPr lvl="1"/>
            <a:r>
              <a:rPr lang="de-DE" sz="2000" dirty="0"/>
              <a:t>Hex, </a:t>
            </a:r>
            <a:r>
              <a:rPr lang="de-DE" sz="2000" dirty="0" err="1"/>
              <a:t>DateTime</a:t>
            </a:r>
            <a:endParaRPr lang="de-DE" sz="20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832D1A3-8A4B-4315-8DC5-913F40609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1506680"/>
            <a:ext cx="3486150" cy="40767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F9CEBEA-486C-4F4E-BE79-130C5344E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5" y="4077072"/>
            <a:ext cx="4669971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684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FA575E-977F-4569-881F-124B08C54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Usersettings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9AB17A-C850-47C6-A7DD-F212BF9936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A6862A6-DDD4-4941-9236-5CBF217AA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986786"/>
            <a:ext cx="3728378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404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A0B8E1-8948-47FF-8DD6-567E4C33B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Sichern der </a:t>
            </a:r>
            <a:r>
              <a:rPr lang="de-DE" dirty="0" err="1"/>
              <a:t>Flows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5E3CB6-8AC8-4B6C-8C6C-46D1DA644E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2400" dirty="0"/>
              <a:t>Selektiv als Textdatei möglich</a:t>
            </a:r>
          </a:p>
          <a:p>
            <a:r>
              <a:rPr lang="de-DE" sz="2400" dirty="0"/>
              <a:t>Einfacher Austausch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49128C1-0F7D-4A7A-A8F2-7DBDD4E67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1916832"/>
            <a:ext cx="4252571" cy="320003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D3F5D75-0E93-4578-8903-6080E04D1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29" y="4344368"/>
            <a:ext cx="47910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204035"/>
      </p:ext>
    </p:extLst>
  </p:cSld>
  <p:clrMapOvr>
    <a:masterClrMapping/>
  </p:clrMapOvr>
</p:sld>
</file>

<file path=ppt/theme/theme1.xml><?xml version="1.0" encoding="utf-8"?>
<a:theme xmlns:a="http://schemas.openxmlformats.org/drawingml/2006/main" name="1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6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2389</Words>
  <Application>Microsoft Office PowerPoint</Application>
  <PresentationFormat>Bildschirmpräsentation (4:3)</PresentationFormat>
  <Paragraphs>161</Paragraphs>
  <Slides>55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5</vt:i4>
      </vt:variant>
      <vt:variant>
        <vt:lpstr>Folientitel</vt:lpstr>
      </vt:variant>
      <vt:variant>
        <vt:i4>55</vt:i4>
      </vt:variant>
    </vt:vector>
  </HeadingPairs>
  <TitlesOfParts>
    <vt:vector size="65" baseType="lpstr">
      <vt:lpstr>Arial</vt:lpstr>
      <vt:lpstr>Calibri</vt:lpstr>
      <vt:lpstr>Consolas</vt:lpstr>
      <vt:lpstr>Symbol</vt:lpstr>
      <vt:lpstr>Wingdings</vt:lpstr>
      <vt:lpstr>1_Larissa</vt:lpstr>
      <vt:lpstr>2_Larissa</vt:lpstr>
      <vt:lpstr>5_Larissa</vt:lpstr>
      <vt:lpstr>6_Larissa</vt:lpstr>
      <vt:lpstr>4_Larissa</vt:lpstr>
      <vt:lpstr>PowerPoint-Präsentation</vt:lpstr>
      <vt:lpstr>Mächtiges Tool für IoT</vt:lpstr>
      <vt:lpstr>Installation über Docker</vt:lpstr>
      <vt:lpstr>Übersicht</vt:lpstr>
      <vt:lpstr>Erste Schritte – Inject-Node</vt:lpstr>
      <vt:lpstr>Zweiter Node Debug-Node</vt:lpstr>
      <vt:lpstr>Deploy  Debug-Window</vt:lpstr>
      <vt:lpstr>Usersettings</vt:lpstr>
      <vt:lpstr>Sichern der Flows</vt:lpstr>
      <vt:lpstr>Erster einfacher Flow</vt:lpstr>
      <vt:lpstr>Neuer Flow MqttBrokerTest</vt:lpstr>
      <vt:lpstr>Broker - Grundkonfiguration</vt:lpstr>
      <vt:lpstr>MQTT-Server konfigurieren</vt:lpstr>
      <vt:lpstr>Security-Tab</vt:lpstr>
      <vt:lpstr>Nach dem Deploy</vt:lpstr>
      <vt:lpstr>Ergebnis</vt:lpstr>
      <vt:lpstr>Mqtt-Messages schicken</vt:lpstr>
      <vt:lpstr>Integration Node-Red in HA</vt:lpstr>
      <vt:lpstr>Node Red über HACS installieren</vt:lpstr>
      <vt:lpstr>Node-RED Companion herunterladen …</vt:lpstr>
      <vt:lpstr>… und als neue Integration installieren</vt:lpstr>
      <vt:lpstr>NodeRED starten</vt:lpstr>
      <vt:lpstr>HA und NodeRed verbinden</vt:lpstr>
      <vt:lpstr>Server konfigurieren …</vt:lpstr>
      <vt:lpstr>… vorher Accesstoken in HA anlegen</vt:lpstr>
      <vt:lpstr>Zugriff mit Intellisense</vt:lpstr>
      <vt:lpstr>Kleiner Flow zum Testen der HA-Connection</vt:lpstr>
      <vt:lpstr>Einbindung in Menü von HA</vt:lpstr>
      <vt:lpstr>Aufgabenstellung</vt:lpstr>
      <vt:lpstr>Mqtt in HA einbinden</vt:lpstr>
      <vt:lpstr>Mqtt-Sensoren in eigene Yaml-Datei auslagern …</vt:lpstr>
      <vt:lpstr>… und in configuration.yaml einbinden</vt:lpstr>
      <vt:lpstr>Kontrolle über Entwicklerwerkzeuge</vt:lpstr>
      <vt:lpstr>Detailansicht</vt:lpstr>
      <vt:lpstr>Kerui-Humidity in NodeRed anlegen …</vt:lpstr>
      <vt:lpstr>… und Änderungen protokollieren</vt:lpstr>
      <vt:lpstr>Notification per Mqtt</vt:lpstr>
      <vt:lpstr>Messagetext aufbereiten</vt:lpstr>
      <vt:lpstr>Messagetext an Mqtt-Broker senden</vt:lpstr>
      <vt:lpstr>Mit Mqtt-Explorer testen</vt:lpstr>
      <vt:lpstr>State verwalten</vt:lpstr>
      <vt:lpstr>Nur mehr eine Nachricht, aber …</vt:lpstr>
      <vt:lpstr>Flag zurücksetzen</vt:lpstr>
      <vt:lpstr>Entities per NodeRed anlegen</vt:lpstr>
      <vt:lpstr>In HA verfügbar</vt:lpstr>
      <vt:lpstr>Notifications </vt:lpstr>
      <vt:lpstr>HA-Notification</vt:lpstr>
      <vt:lpstr>call service - Node</vt:lpstr>
      <vt:lpstr>Unterstützung nutzen</vt:lpstr>
      <vt:lpstr>Test</vt:lpstr>
      <vt:lpstr>Weitere Nodes</vt:lpstr>
      <vt:lpstr>Debug-Output in Logs ausgeben</vt:lpstr>
      <vt:lpstr>Change Node  Mapping …</vt:lpstr>
      <vt:lpstr>… komplexe Pfade kopieren …</vt:lpstr>
      <vt:lpstr>… und einfügen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Engleitner</dc:creator>
  <cp:lastModifiedBy>Gerald Köck</cp:lastModifiedBy>
  <cp:revision>677</cp:revision>
  <dcterms:created xsi:type="dcterms:W3CDTF">2011-08-18T07:37:01Z</dcterms:created>
  <dcterms:modified xsi:type="dcterms:W3CDTF">2023-01-13T18:56:39Z</dcterms:modified>
</cp:coreProperties>
</file>