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1173" r:id="rId2"/>
    <p:sldId id="1158" r:id="rId3"/>
    <p:sldId id="1163" r:id="rId4"/>
    <p:sldId id="1159" r:id="rId5"/>
    <p:sldId id="1160" r:id="rId6"/>
    <p:sldId id="1162" r:id="rId7"/>
    <p:sldId id="1161" r:id="rId8"/>
    <p:sldId id="1144" r:id="rId9"/>
    <p:sldId id="1172" r:id="rId10"/>
    <p:sldId id="1168" r:id="rId11"/>
    <p:sldId id="1169" r:id="rId12"/>
    <p:sldId id="1148" r:id="rId13"/>
    <p:sldId id="1171" r:id="rId14"/>
    <p:sldId id="1145" r:id="rId15"/>
    <p:sldId id="1165" r:id="rId16"/>
    <p:sldId id="1166" r:id="rId17"/>
    <p:sldId id="1167" r:id="rId18"/>
    <p:sldId id="1164" r:id="rId19"/>
    <p:sldId id="1149" r:id="rId20"/>
    <p:sldId id="1150" r:id="rId21"/>
    <p:sldId id="1153" r:id="rId22"/>
    <p:sldId id="1146" r:id="rId23"/>
    <p:sldId id="1151" r:id="rId24"/>
    <p:sldId id="1142" r:id="rId25"/>
    <p:sldId id="1152" r:id="rId26"/>
    <p:sldId id="1154" r:id="rId27"/>
    <p:sldId id="1155" r:id="rId28"/>
    <p:sldId id="1170" r:id="rId2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69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02.12.2022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02.12.2022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08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Ca. 9kWh/W </a:t>
            </a:r>
            <a:r>
              <a:rPr lang="de-AT" dirty="0">
                <a:sym typeface="Wingdings" panose="05000000000000000000" pitchFamily="2" charset="2"/>
              </a:rPr>
              <a:t> ca. 3€/Watt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47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e-assistant.io/installation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ichelt.de/de/de/barebone-pc-brix-gb-bmpd-6005-gb-bmpd-6005-p327306.html?PROVID=2788&amp;&amp;r=1&amp;gclid=Cj0KCQiAsoycBhC6ARIsAPPbeLssHV-oHm1JPbvF8I1jtClGwSqG6yIezE4Lrs4caFJN_9D8VgHP_yoaAgULEALw_wc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ommunity.home-assistant.io/t/moving-ha-to-docker-trying-to-restore-a-backup/477800/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crowdsupply.com/nabu-casa/home-assistant-yellow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kkytHSTcI&amp;ab_channel=EverythingSmartHome" TargetMode="External"/><Relationship Id="rId2" Type="http://schemas.openxmlformats.org/officeDocument/2006/relationships/hyperlink" Target="https://www.youtube.com/@AndreasSpiess/video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2.2:8006/" TargetMode="External"/><Relationship Id="rId2" Type="http://schemas.openxmlformats.org/officeDocument/2006/relationships/hyperlink" Target="http://192.168.2.3:812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://192.168.2.31:812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e-assistant.io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-nb.info/1154866785/34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Kursunterlagen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SFTP oder Samba-Share</a:t>
            </a:r>
          </a:p>
          <a:p>
            <a:pPr marL="541337" lvl="1" indent="0" algn="ctr">
              <a:buNone/>
            </a:pPr>
            <a:r>
              <a:rPr lang="de-AT" sz="3600" dirty="0">
                <a:solidFill>
                  <a:srgbClr val="FF0000"/>
                </a:solidFill>
              </a:rPr>
              <a:t>192.168.2.3</a:t>
            </a:r>
          </a:p>
          <a:p>
            <a:pPr marL="541337" lvl="1" indent="0" algn="ctr">
              <a:buNone/>
            </a:pPr>
            <a:r>
              <a:rPr lang="de-AT" sz="3600" dirty="0" err="1">
                <a:solidFill>
                  <a:srgbClr val="FF0000"/>
                </a:solidFill>
              </a:rPr>
              <a:t>leo</a:t>
            </a:r>
            <a:r>
              <a:rPr lang="de-AT" sz="3600" dirty="0">
                <a:solidFill>
                  <a:srgbClr val="FF0000"/>
                </a:solidFill>
              </a:rPr>
              <a:t>/</a:t>
            </a:r>
            <a:r>
              <a:rPr lang="de-AT" sz="3600" dirty="0" err="1">
                <a:solidFill>
                  <a:srgbClr val="FF0000"/>
                </a:solidFill>
              </a:rPr>
              <a:t>passme</a:t>
            </a:r>
            <a:endParaRPr lang="de-AT" sz="3600" dirty="0">
              <a:solidFill>
                <a:srgbClr val="FF0000"/>
              </a:solidFill>
            </a:endParaRP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F8A93D-9815-1028-7F34-CE645072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01423"/>
            <a:ext cx="5400600" cy="33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4C480-2C69-C43E-2261-B39B95FE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– Installationsmethoden (SW)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99A70-CAA8-4A2E-6E4C-5B11F96BD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https://www.home-assistant.io/installation/</a:t>
            </a:r>
            <a:r>
              <a:rPr lang="de-AT" dirty="0"/>
              <a:t> </a:t>
            </a:r>
          </a:p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Operating System</a:t>
            </a:r>
          </a:p>
          <a:p>
            <a:pPr lvl="1"/>
            <a:r>
              <a:rPr lang="de-AT" dirty="0"/>
              <a:t>HA übernimmt Kontrolle über Maschine</a:t>
            </a:r>
          </a:p>
          <a:p>
            <a:pPr lvl="1"/>
            <a:r>
              <a:rPr lang="de-AT" dirty="0"/>
              <a:t>Supervisor kümmert sich um Updates und </a:t>
            </a:r>
            <a:r>
              <a:rPr lang="de-AT" dirty="0" err="1"/>
              <a:t>AddOns</a:t>
            </a:r>
            <a:endParaRPr lang="de-AT" dirty="0"/>
          </a:p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Container</a:t>
            </a:r>
          </a:p>
          <a:p>
            <a:pPr lvl="1"/>
            <a:r>
              <a:rPr lang="de-AT" dirty="0"/>
              <a:t>HA Core läuft unter Docker</a:t>
            </a:r>
          </a:p>
          <a:p>
            <a:pPr lvl="1"/>
            <a:r>
              <a:rPr lang="de-AT" dirty="0"/>
              <a:t>Keine </a:t>
            </a:r>
            <a:r>
              <a:rPr lang="de-AT" dirty="0" err="1"/>
              <a:t>AddOns</a:t>
            </a:r>
            <a:endParaRPr lang="de-AT" dirty="0"/>
          </a:p>
          <a:p>
            <a:r>
              <a:rPr lang="de-AT" dirty="0"/>
              <a:t>Manuelle Installation von HA</a:t>
            </a:r>
          </a:p>
          <a:p>
            <a:pPr lvl="1"/>
            <a:r>
              <a:rPr lang="de-AT" dirty="0"/>
              <a:t>Direkt unter Debian</a:t>
            </a:r>
          </a:p>
          <a:p>
            <a:pPr lvl="1"/>
            <a:r>
              <a:rPr lang="de-AT" dirty="0"/>
              <a:t>Unter Python VE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4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27BE0-B1BB-5D45-8C3C-E15E5E00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DB39FB-BDD0-EFDA-9E68-BFE682AB3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82BEC4-05BF-70FF-990C-DB86E777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81075"/>
            <a:ext cx="6889105" cy="55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F507E-8658-EC6F-217F-AD2460E1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Hardware-Plattformen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7A7E6-E511-E68F-3A27-F3B2F1B51C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Raspberry 4 mit idealerweise 8GB und SSD</a:t>
            </a:r>
          </a:p>
          <a:p>
            <a:pPr lvl="1"/>
            <a:r>
              <a:rPr lang="de-AT" sz="2000" dirty="0"/>
              <a:t>Schwer erhältlich und teuer</a:t>
            </a:r>
          </a:p>
          <a:p>
            <a:pPr lvl="1"/>
            <a:r>
              <a:rPr lang="de-AT" sz="2000" dirty="0"/>
              <a:t>Einfachste Installation</a:t>
            </a:r>
          </a:p>
          <a:p>
            <a:pPr lvl="1"/>
            <a:r>
              <a:rPr lang="de-AT" sz="2000" dirty="0"/>
              <a:t>Bedingt leistungsfähig</a:t>
            </a:r>
          </a:p>
          <a:p>
            <a:pPr lvl="1"/>
            <a:r>
              <a:rPr lang="de-AT" sz="2000" dirty="0"/>
              <a:t>Geringer Energiebedarf (ca. 4W)</a:t>
            </a:r>
          </a:p>
          <a:p>
            <a:pPr lvl="1"/>
            <a:endParaRPr lang="de-AT" sz="2000" dirty="0"/>
          </a:p>
          <a:p>
            <a:r>
              <a:rPr lang="de-AT" sz="2400" dirty="0"/>
              <a:t>Altes Notebook/</a:t>
            </a:r>
            <a:r>
              <a:rPr lang="de-AT" sz="2400" dirty="0" err="1"/>
              <a:t>ThinClient</a:t>
            </a:r>
            <a:r>
              <a:rPr lang="de-AT" sz="2400" dirty="0"/>
              <a:t> </a:t>
            </a:r>
            <a:r>
              <a:rPr lang="de-AT" sz="2000" dirty="0"/>
              <a:t>(Dell </a:t>
            </a:r>
            <a:r>
              <a:rPr lang="de-AT" sz="2000" dirty="0" err="1"/>
              <a:t>Wyse</a:t>
            </a:r>
            <a:r>
              <a:rPr lang="de-AT" sz="2000" dirty="0"/>
              <a:t> 5070, HP T630)</a:t>
            </a:r>
            <a:endParaRPr lang="de-AT" sz="2400" dirty="0"/>
          </a:p>
          <a:p>
            <a:pPr lvl="1"/>
            <a:r>
              <a:rPr lang="de-AT" sz="2000" dirty="0"/>
              <a:t>Sehr leistungsfähig</a:t>
            </a:r>
          </a:p>
          <a:p>
            <a:pPr lvl="1"/>
            <a:r>
              <a:rPr lang="de-AT" sz="2000" dirty="0"/>
              <a:t>Ca. 20W Leistung </a:t>
            </a:r>
            <a:r>
              <a:rPr lang="de-AT" sz="2000" dirty="0">
                <a:sym typeface="Wingdings" panose="05000000000000000000" pitchFamily="2" charset="2"/>
              </a:rPr>
              <a:t> ca. 50€ mehr Stromkosten/Jahr</a:t>
            </a:r>
          </a:p>
          <a:p>
            <a:pPr lvl="1"/>
            <a:endParaRPr lang="de-AT" sz="2000" dirty="0"/>
          </a:p>
          <a:p>
            <a:r>
              <a:rPr lang="de-AT" sz="2400" dirty="0" err="1"/>
              <a:t>Barebone</a:t>
            </a:r>
            <a:r>
              <a:rPr lang="de-AT" sz="2400" dirty="0"/>
              <a:t>-PC/NUC	</a:t>
            </a:r>
          </a:p>
          <a:p>
            <a:pPr lvl="1"/>
            <a:r>
              <a:rPr lang="de-AT" sz="2200" dirty="0"/>
              <a:t>„</a:t>
            </a:r>
            <a:r>
              <a:rPr lang="de-AT" sz="2200" dirty="0">
                <a:hlinkClick r:id="rId3"/>
              </a:rPr>
              <a:t>Seminar-Server</a:t>
            </a:r>
            <a:r>
              <a:rPr lang="de-AT" sz="2200" dirty="0"/>
              <a:t>“</a:t>
            </a:r>
          </a:p>
          <a:p>
            <a:pPr lvl="1"/>
            <a:r>
              <a:rPr lang="de-AT" sz="2400" dirty="0"/>
              <a:t>Teurer, aber geringere Stromkosten/Jahr (25€/Jahr)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5854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37E28-EED2-43A3-F47F-6D552613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HA im Container – Selbst ist der Supervisor</a:t>
            </a:r>
            <a:endParaRPr lang="de-AT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499CA2-4720-B464-D248-CC4008C7D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DE" dirty="0" err="1"/>
              <a:t>AddOns</a:t>
            </a:r>
            <a:r>
              <a:rPr lang="de-DE" dirty="0"/>
              <a:t> als eigene Docker-Container</a:t>
            </a:r>
          </a:p>
          <a:p>
            <a:r>
              <a:rPr lang="de-DE" dirty="0"/>
              <a:t>Backup/Restore</a:t>
            </a:r>
          </a:p>
          <a:p>
            <a:r>
              <a:rPr lang="de-DE" dirty="0"/>
              <a:t>System aktuell halten</a:t>
            </a:r>
          </a:p>
          <a:p>
            <a:pPr lvl="1"/>
            <a:r>
              <a:rPr lang="de-AT" sz="1800" dirty="0">
                <a:hlinkClick r:id="rId2"/>
              </a:rPr>
              <a:t>https://community.home-assistant.io/t/moving-ha-to-docker-trying-to-restore-a-backup/477800/4</a:t>
            </a:r>
            <a:r>
              <a:rPr lang="de-DE" sz="1800" dirty="0"/>
              <a:t> </a:t>
            </a:r>
            <a:endParaRPr lang="de-AT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C2D961-2EB3-5D8D-73FE-28FF3135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429000"/>
            <a:ext cx="52993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74313-120F-E5C0-FB84-BA9174CD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Yellow von </a:t>
            </a:r>
            <a:r>
              <a:rPr lang="de-AT" dirty="0" err="1"/>
              <a:t>nabu</a:t>
            </a:r>
            <a:r>
              <a:rPr lang="de-AT" dirty="0"/>
              <a:t> </a:t>
            </a:r>
            <a:r>
              <a:rPr lang="de-AT" dirty="0" err="1"/>
              <a:t>casa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39D74-BC31-DF7A-6912-27C9C90B9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5091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2"/>
              </a:rPr>
              <a:t>https://www.crowdsupply.com/nabu-casa/home-assistant-yellow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7679AB-0E87-1F7C-4B71-EAAE091E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9144000" cy="42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8735E-66EA-B227-5371-038F4033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News aus der Community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0AB1E-D5FB-4959-A0B6-169DE2B36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000" dirty="0"/>
              <a:t>Andreas </a:t>
            </a:r>
            <a:r>
              <a:rPr lang="de-AT" sz="2000" dirty="0" err="1"/>
              <a:t>Spiess</a:t>
            </a:r>
            <a:endParaRPr lang="de-AT" sz="2000" dirty="0">
              <a:hlinkClick r:id="rId2"/>
            </a:endParaRPr>
          </a:p>
          <a:p>
            <a:pPr lvl="1"/>
            <a:r>
              <a:rPr lang="de-AT" sz="1800" dirty="0">
                <a:hlinkClick r:id="rId2"/>
              </a:rPr>
              <a:t>https://www.youtube.com/@AndreasSpiess/videos</a:t>
            </a:r>
            <a:r>
              <a:rPr lang="de-AT" sz="1800" dirty="0"/>
              <a:t> </a:t>
            </a:r>
          </a:p>
          <a:p>
            <a:pPr lvl="1"/>
            <a:endParaRPr lang="de-AT" sz="1800" dirty="0"/>
          </a:p>
          <a:p>
            <a:pPr lvl="1"/>
            <a:endParaRPr lang="de-AT" sz="1800" dirty="0"/>
          </a:p>
          <a:p>
            <a:pPr lvl="1"/>
            <a:endParaRPr lang="de-AT" sz="1800" dirty="0"/>
          </a:p>
          <a:p>
            <a:pPr lvl="1"/>
            <a:endParaRPr lang="de-AT" sz="1800" dirty="0"/>
          </a:p>
          <a:p>
            <a:endParaRPr lang="de-AT" sz="2000" dirty="0"/>
          </a:p>
          <a:p>
            <a:r>
              <a:rPr lang="de-AT" sz="2000" dirty="0"/>
              <a:t>Lewis Barclay</a:t>
            </a:r>
          </a:p>
          <a:p>
            <a:pPr lvl="1"/>
            <a:r>
              <a:rPr lang="de-AT" sz="1800" dirty="0">
                <a:hlinkClick r:id="rId3"/>
              </a:rPr>
              <a:t>https://www.youtube.com/watch?v=FXkkytHSTcI&amp;ab_channel=EverythingSmartHome</a:t>
            </a:r>
            <a:r>
              <a:rPr lang="de-AT" sz="1800" dirty="0"/>
              <a:t> </a:t>
            </a:r>
          </a:p>
          <a:p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A55B0-15CE-6706-5D84-83AFB7F0E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007476"/>
            <a:ext cx="3955652" cy="17036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14FC1C-CF8E-1520-95B2-2B3C5925C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4450153"/>
            <a:ext cx="5116208" cy="21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B21BE-7892-44A8-7B64-FCF6D89F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Benchmarks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430D-2AB8-1C4C-EC89-99B007AEA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7CA9B7-25AB-032D-A1D9-CAB0DDCE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460432" cy="47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4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51D5A-18EA-3149-A4B0-BD293CCA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Energieverbrauch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FA9FA-DDB3-10FC-3773-686E5822C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42E2F-9DF2-7B22-71B3-4D85A18A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97622"/>
            <a:ext cx="8640960" cy="49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3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53B5-FDB0-289F-4AF5-9D543CB1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Notebook/NUC ermöglicht mehr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51377-F8DA-86BB-0AB0-F7C28B769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172A90-75A1-1858-0639-F4650559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2623"/>
            <a:ext cx="8229600" cy="41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52265-C7EB-182A-1E00-D1C301F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- Anwendungsbeispiele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5FC38-BE3F-F64B-E2D1-C879CAD98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Visualisierung</a:t>
            </a:r>
          </a:p>
          <a:p>
            <a:pPr lvl="1"/>
            <a:r>
              <a:rPr lang="de-AT" dirty="0"/>
              <a:t>Einfache Dashboards</a:t>
            </a:r>
          </a:p>
          <a:p>
            <a:pPr lvl="1"/>
            <a:r>
              <a:rPr lang="de-AT" dirty="0"/>
              <a:t>Komplexere Diagramme mittels </a:t>
            </a:r>
            <a:r>
              <a:rPr lang="de-AT" dirty="0" err="1"/>
              <a:t>Grafana</a:t>
            </a:r>
            <a:endParaRPr lang="de-AT" dirty="0"/>
          </a:p>
          <a:p>
            <a:r>
              <a:rPr lang="de-AT" dirty="0"/>
              <a:t>Automatisierungen</a:t>
            </a:r>
          </a:p>
          <a:p>
            <a:pPr lvl="1"/>
            <a:r>
              <a:rPr lang="de-AT" dirty="0"/>
              <a:t>Einfach über Assistenten</a:t>
            </a:r>
          </a:p>
          <a:p>
            <a:pPr lvl="1"/>
            <a:r>
              <a:rPr lang="de-AT" dirty="0"/>
              <a:t>Mächtiger mittels </a:t>
            </a:r>
            <a:r>
              <a:rPr lang="de-AT" dirty="0" err="1"/>
              <a:t>Yaml</a:t>
            </a:r>
            <a:endParaRPr lang="de-AT" dirty="0"/>
          </a:p>
          <a:p>
            <a:pPr lvl="1"/>
            <a:r>
              <a:rPr lang="de-AT" dirty="0"/>
              <a:t>Alternativ mittels </a:t>
            </a:r>
            <a:r>
              <a:rPr lang="de-AT" dirty="0" err="1"/>
              <a:t>NodeRed</a:t>
            </a:r>
            <a:endParaRPr lang="de-AT" dirty="0"/>
          </a:p>
          <a:p>
            <a:r>
              <a:rPr lang="de-AT" dirty="0" err="1"/>
              <a:t>Notification</a:t>
            </a:r>
            <a:endParaRPr lang="de-AT" dirty="0"/>
          </a:p>
          <a:p>
            <a:pPr lvl="1"/>
            <a:r>
              <a:rPr lang="de-AT" dirty="0"/>
              <a:t>Verschiedene Kanäle (App, Mail, …)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71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FD953-6B06-5A01-46C8-D8F91A8A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SmartHome – WOZU?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4CFEB-6B22-10B1-718A-662DEDA4D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Bequemlichkeit und Zeitersparnis</a:t>
            </a:r>
          </a:p>
          <a:p>
            <a:pPr lvl="1"/>
            <a:r>
              <a:rPr lang="de-AT" dirty="0"/>
              <a:t>Saugroboter</a:t>
            </a:r>
          </a:p>
          <a:p>
            <a:pPr lvl="1"/>
            <a:r>
              <a:rPr lang="de-AT" dirty="0"/>
              <a:t>Automatische Bewässerung</a:t>
            </a:r>
          </a:p>
          <a:p>
            <a:r>
              <a:rPr lang="de-AT" dirty="0"/>
              <a:t>Energieeffizienz</a:t>
            </a:r>
          </a:p>
          <a:p>
            <a:pPr lvl="1"/>
            <a:r>
              <a:rPr lang="de-AT" dirty="0"/>
              <a:t>Verbraucher gezielt schalten</a:t>
            </a:r>
          </a:p>
          <a:p>
            <a:r>
              <a:rPr lang="de-AT" dirty="0"/>
              <a:t>Neue Möglichkeiten</a:t>
            </a:r>
          </a:p>
          <a:p>
            <a:pPr lvl="1"/>
            <a:r>
              <a:rPr lang="de-AT" dirty="0"/>
              <a:t>Rollläden in Abhängigkeit des Sonnenstands und der Anwesenheit von Personen rauf- und runter fahren</a:t>
            </a:r>
          </a:p>
          <a:p>
            <a:r>
              <a:rPr lang="de-AT" dirty="0"/>
              <a:t>WAF</a:t>
            </a:r>
          </a:p>
        </p:txBody>
      </p:sp>
    </p:spTree>
    <p:extLst>
      <p:ext uri="{BB962C8B-B14F-4D97-AF65-F5344CB8AC3E}">
        <p14:creationId xmlns:p14="http://schemas.microsoft.com/office/powerpoint/2010/main" val="1272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2DBDA-3FA4-877F-B036-5D1223A6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Visualisierung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61885-F213-1155-84D3-154AD3BB4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Einfach, aber leistungsfähig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EB79EC-D14A-36CD-B2B3-B4B38E7B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5625058" cy="47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4541-538B-8BEE-3B99-F0B9163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EB267-78CD-1062-BA08-D2A0130AF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Auswertungen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82D05F-89E0-8746-CF7F-286A6B88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91481"/>
            <a:ext cx="9144000" cy="495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38A1A-43D6-717E-B41E-34A30571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per Assistent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F4785-7C61-1E50-7DE6-860DEAC1B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CF65DC-D5AA-70BC-5871-82328DE5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24744"/>
            <a:ext cx="4177052" cy="55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DB14B-72F8-922F-5221-76F14BC1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oder per </a:t>
            </a:r>
            <a:r>
              <a:rPr lang="de-AT" dirty="0" err="1"/>
              <a:t>Yaml</a:t>
            </a:r>
            <a:r>
              <a:rPr lang="de-AT" dirty="0"/>
              <a:t>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85A714-4D93-AB61-BFD9-64FE92BE7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Beispiel: 2 HA-Instanzen überwachen sich gegenseitig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3BD9E9-6A58-2E6F-0E77-86101DC8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328592" cy="42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7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DACCE-2DE6-4DF5-8489-E240F00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oder per </a:t>
            </a:r>
            <a:r>
              <a:rPr lang="de-DE" dirty="0" err="1"/>
              <a:t>NodeRed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A94F0A-59E0-4E18-843B-E5B81C311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DE" sz="2400" dirty="0"/>
              <a:t>Feuchtesensoren der Pflanzen abfragen und bei Bedarf Text am Dashboard anzeigen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524054-5F82-FDE4-D848-74C324DA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" y="2348880"/>
            <a:ext cx="9144000" cy="27470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6360F2-3639-6B27-6712-21D75ED0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416075"/>
            <a:ext cx="4536504" cy="13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5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A883A-FB9F-9053-00A3-A4D3024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per HA-App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E55AF-A8B8-3DA5-388A-AB49793DF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327823" cy="4608165"/>
          </a:xfrm>
        </p:spPr>
        <p:txBody>
          <a:bodyPr/>
          <a:lstStyle/>
          <a:p>
            <a:r>
              <a:rPr lang="de-AT" dirty="0" err="1"/>
              <a:t>Watchdog</a:t>
            </a:r>
            <a:r>
              <a:rPr lang="de-AT" dirty="0"/>
              <a:t> wurde nicht getriggert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FD7C3C-05E2-C2A1-2CDC-83E1951B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628800"/>
            <a:ext cx="2916188" cy="37584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E8999-37AE-6F95-5021-586F9F52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4819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36954-17E8-D323-8B6A-BC6A312D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Mögliche Integrationen im Kurs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690DD-7AC2-E0DB-58EF-EEA19446D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5091"/>
            <a:ext cx="8207375" cy="4608165"/>
          </a:xfrm>
        </p:spPr>
        <p:txBody>
          <a:bodyPr/>
          <a:lstStyle/>
          <a:p>
            <a:r>
              <a:rPr lang="de-AT" sz="2400" dirty="0"/>
              <a:t>Netzwerküberwachung</a:t>
            </a:r>
          </a:p>
          <a:p>
            <a:r>
              <a:rPr lang="de-AT" sz="2400" dirty="0"/>
              <a:t>Eigene ESP32-Devices über </a:t>
            </a:r>
            <a:r>
              <a:rPr lang="de-AT" sz="2400" dirty="0" err="1"/>
              <a:t>EspHome</a:t>
            </a:r>
            <a:endParaRPr lang="de-AT" sz="2400" dirty="0"/>
          </a:p>
          <a:p>
            <a:r>
              <a:rPr lang="de-AT" sz="2400" dirty="0" err="1"/>
              <a:t>Mqtt</a:t>
            </a:r>
            <a:r>
              <a:rPr lang="de-AT" sz="2400" dirty="0"/>
              <a:t> mit eigenem ESP32-Device (</a:t>
            </a:r>
            <a:r>
              <a:rPr lang="de-AT" sz="2400" dirty="0" err="1"/>
              <a:t>NiLi</a:t>
            </a:r>
            <a:r>
              <a:rPr lang="de-AT" sz="2400" dirty="0"/>
              <a:t>-Sensorbox)</a:t>
            </a:r>
          </a:p>
          <a:p>
            <a:r>
              <a:rPr lang="de-AT" sz="2400" dirty="0"/>
              <a:t>Bluetooth direkt und über Esp32-Proxy (</a:t>
            </a:r>
            <a:r>
              <a:rPr lang="de-AT" sz="2400" dirty="0" err="1"/>
              <a:t>MiFlora</a:t>
            </a:r>
            <a:r>
              <a:rPr lang="de-AT" sz="2400" dirty="0"/>
              <a:t>)</a:t>
            </a:r>
          </a:p>
          <a:p>
            <a:r>
              <a:rPr lang="de-AT" sz="2400" dirty="0"/>
              <a:t>Shelly lokal</a:t>
            </a:r>
          </a:p>
          <a:p>
            <a:r>
              <a:rPr lang="de-AT" sz="2400" dirty="0"/>
              <a:t>ZigBee mittels USB-Stick (Lidl)</a:t>
            </a:r>
          </a:p>
          <a:p>
            <a:r>
              <a:rPr lang="de-AT" sz="2400" dirty="0" err="1"/>
              <a:t>Homematic</a:t>
            </a:r>
            <a:r>
              <a:rPr lang="de-AT" sz="2400" dirty="0"/>
              <a:t> mit Stick und CCU2</a:t>
            </a:r>
          </a:p>
          <a:p>
            <a:r>
              <a:rPr lang="de-AT" sz="2400" dirty="0" err="1"/>
              <a:t>Tuya</a:t>
            </a:r>
            <a:r>
              <a:rPr lang="de-AT" sz="2400" dirty="0"/>
              <a:t>-Geräte mit eigener Integration</a:t>
            </a:r>
          </a:p>
          <a:p>
            <a:r>
              <a:rPr lang="de-AT" sz="2400" dirty="0" err="1"/>
              <a:t>Sonoff</a:t>
            </a:r>
            <a:endParaRPr lang="de-AT" sz="2400" dirty="0"/>
          </a:p>
          <a:p>
            <a:r>
              <a:rPr lang="de-AT" sz="2400" dirty="0"/>
              <a:t>PV-Anlagen (Fronius, </a:t>
            </a:r>
            <a:r>
              <a:rPr lang="de-AT" sz="2400" dirty="0" err="1"/>
              <a:t>SolarEdge</a:t>
            </a:r>
            <a:r>
              <a:rPr lang="de-AT" sz="2400" dirty="0"/>
              <a:t>, Huawei) über </a:t>
            </a:r>
            <a:r>
              <a:rPr lang="de-AT" sz="2400" dirty="0" err="1"/>
              <a:t>ModBus</a:t>
            </a:r>
            <a:endParaRPr lang="de-AT" sz="2400" dirty="0"/>
          </a:p>
          <a:p>
            <a:r>
              <a:rPr lang="de-AT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67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EFB01-4544-A6AE-FF63-FF8A9FFF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 für heute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E3B60-4AD2-5A54-C671-1DEB42A18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„Gusto“ auf </a:t>
            </a:r>
            <a:r>
              <a:rPr lang="de-AT" dirty="0" err="1"/>
              <a:t>HomeAssistant</a:t>
            </a:r>
            <a:r>
              <a:rPr lang="de-AT" dirty="0"/>
              <a:t> machen</a:t>
            </a:r>
          </a:p>
          <a:p>
            <a:pPr lvl="1"/>
            <a:r>
              <a:rPr lang="de-AT" dirty="0"/>
              <a:t>Präsentation Live-System</a:t>
            </a:r>
          </a:p>
          <a:p>
            <a:r>
              <a:rPr lang="de-AT" dirty="0"/>
              <a:t>Auf vorinstallierter Entwickler-Instanz oder Docker</a:t>
            </a:r>
          </a:p>
          <a:p>
            <a:pPr lvl="1"/>
            <a:r>
              <a:rPr lang="de-AT" dirty="0"/>
              <a:t>Netzwerküberwachung mit Benachrichtigung</a:t>
            </a:r>
          </a:p>
          <a:p>
            <a:pPr lvl="1"/>
            <a:r>
              <a:rPr lang="de-AT" dirty="0"/>
              <a:t>Mit </a:t>
            </a:r>
            <a:r>
              <a:rPr lang="de-AT" dirty="0" err="1"/>
              <a:t>EspHome</a:t>
            </a:r>
            <a:r>
              <a:rPr lang="de-AT" dirty="0"/>
              <a:t> ESP32 mit  Co2 und/oder Temperatursensor einbinden</a:t>
            </a:r>
          </a:p>
          <a:p>
            <a:pPr lvl="1"/>
            <a:endParaRPr lang="de-AT" dirty="0"/>
          </a:p>
          <a:p>
            <a:r>
              <a:rPr lang="de-AT" dirty="0"/>
              <a:t>Optional</a:t>
            </a:r>
          </a:p>
          <a:p>
            <a:pPr lvl="1"/>
            <a:r>
              <a:rPr lang="de-AT" dirty="0"/>
              <a:t>Shelly-Plug einbinden</a:t>
            </a:r>
          </a:p>
          <a:p>
            <a:pPr lvl="1"/>
            <a:r>
              <a:rPr lang="de-AT" dirty="0"/>
              <a:t>Einfache Automation, die Shelly temperaturgesteuert ein-/ausschaltet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04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F71AC-B809-F4E8-1F72-67744E26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6C014-3C03-FDA0-83A7-77E83099A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dirty="0"/>
              <a:t>Eigenes Netzwerk</a:t>
            </a:r>
          </a:p>
          <a:p>
            <a:pPr lvl="1"/>
            <a:r>
              <a:rPr lang="de-AT" dirty="0"/>
              <a:t>SSID: </a:t>
            </a:r>
            <a:r>
              <a:rPr lang="de-AT" dirty="0" err="1">
                <a:solidFill>
                  <a:srgbClr val="FF0000"/>
                </a:solidFill>
              </a:rPr>
              <a:t>iot</a:t>
            </a:r>
            <a:r>
              <a:rPr lang="de-AT" dirty="0"/>
              <a:t>, Kennwort: </a:t>
            </a:r>
            <a:r>
              <a:rPr lang="de-AT" dirty="0" err="1">
                <a:solidFill>
                  <a:srgbClr val="FF0000"/>
                </a:solidFill>
              </a:rPr>
              <a:t>smarthome</a:t>
            </a:r>
            <a:endParaRPr lang="de-AT" dirty="0">
              <a:solidFill>
                <a:srgbClr val="FF0000"/>
              </a:solidFill>
            </a:endParaRPr>
          </a:p>
          <a:p>
            <a:r>
              <a:rPr lang="de-AT" dirty="0"/>
              <a:t>HA auf </a:t>
            </a:r>
            <a:r>
              <a:rPr lang="de-AT" dirty="0" err="1"/>
              <a:t>Raspi</a:t>
            </a:r>
            <a:r>
              <a:rPr lang="de-AT" dirty="0"/>
              <a:t>: </a:t>
            </a:r>
            <a:r>
              <a:rPr lang="de-AT" dirty="0">
                <a:hlinkClick r:id="rId2"/>
              </a:rPr>
              <a:t>http://192.168.2.3:8123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User: </a:t>
            </a:r>
            <a:r>
              <a:rPr lang="de-AT" dirty="0" err="1">
                <a:solidFill>
                  <a:srgbClr val="FF0000"/>
                </a:solidFill>
              </a:rPr>
              <a:t>leo</a:t>
            </a:r>
            <a:r>
              <a:rPr lang="de-AT" dirty="0"/>
              <a:t>, Kennwort: </a:t>
            </a:r>
            <a:r>
              <a:rPr lang="de-AT" dirty="0" err="1">
                <a:solidFill>
                  <a:srgbClr val="FF0000"/>
                </a:solidFill>
              </a:rPr>
              <a:t>passme</a:t>
            </a:r>
            <a:endParaRPr lang="de-AT" dirty="0">
              <a:solidFill>
                <a:srgbClr val="FF0000"/>
              </a:solidFill>
            </a:endParaRPr>
          </a:p>
          <a:p>
            <a:pPr lvl="1"/>
            <a:endParaRPr lang="de-AT" dirty="0"/>
          </a:p>
          <a:p>
            <a:r>
              <a:rPr lang="de-AT" dirty="0" err="1"/>
              <a:t>Barebone</a:t>
            </a:r>
            <a:r>
              <a:rPr lang="de-AT" dirty="0"/>
              <a:t> mit </a:t>
            </a:r>
            <a:r>
              <a:rPr lang="de-AT" dirty="0" err="1"/>
              <a:t>Proxmox</a:t>
            </a:r>
            <a:r>
              <a:rPr lang="de-AT" dirty="0"/>
              <a:t>: </a:t>
            </a:r>
            <a:r>
              <a:rPr lang="de-AT" dirty="0">
                <a:hlinkClick r:id="rId3"/>
              </a:rPr>
              <a:t>https://192.168.2.2:8006</a:t>
            </a:r>
            <a:endParaRPr lang="de-AT" dirty="0"/>
          </a:p>
          <a:p>
            <a:pPr lvl="1"/>
            <a:r>
              <a:rPr lang="de-AT" dirty="0"/>
              <a:t>HA-31-HA-35: </a:t>
            </a:r>
            <a:r>
              <a:rPr lang="de-AT" dirty="0">
                <a:hlinkClick r:id="rId4"/>
              </a:rPr>
              <a:t>http://192.168.2.31:8123</a:t>
            </a:r>
            <a:r>
              <a:rPr lang="de-AT" dirty="0"/>
              <a:t> 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3E51F7-6CAC-9582-60BF-979627BC3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4270984"/>
            <a:ext cx="4536504" cy="21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937AA9-ABB0-BD11-1DC2-E8174145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9" y="981075"/>
            <a:ext cx="8207376" cy="55230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DC194D-C899-4B2B-EF72-F3D11341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User-Interfaces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710774-828B-39CD-3015-FF87690EA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3277E4-566D-F1A2-5D0B-31C199EC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5" y="1124744"/>
            <a:ext cx="8720016" cy="38273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A67968-1779-7998-79CB-3E8AD5F5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49" y="2075170"/>
            <a:ext cx="2909072" cy="4693865"/>
          </a:xfrm>
          <a:prstGeom prst="rect">
            <a:avLst/>
          </a:prstGeom>
        </p:spPr>
      </p:pic>
      <p:pic>
        <p:nvPicPr>
          <p:cNvPr id="1026" name="Picture 2" descr="Home-Dashboard, your Home Assistant Wall Control In Style - Mobile Apps - Home  Assistant Community">
            <a:extLst>
              <a:ext uri="{FF2B5EF4-FFF2-40B4-BE49-F238E27FC236}">
                <a16:creationId xmlns:a16="http://schemas.microsoft.com/office/drawing/2014/main" id="{874119F8-6CC7-0660-D338-E41D43A2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9195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-Dashboard, your Home Assistant Wall Control In Style - Mobile Apps - Home  Assistant Community">
            <a:extLst>
              <a:ext uri="{FF2B5EF4-FFF2-40B4-BE49-F238E27FC236}">
                <a16:creationId xmlns:a16="http://schemas.microsoft.com/office/drawing/2014/main" id="{6DC3F685-0E01-36A6-5E3E-0CABE2A15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9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363A-F8DD-B5A1-9297-88BE5135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Voraussetzungen für smartes Home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3BAD4F-A57F-7FE5-6BF4-9B07FBE60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Erfassung von relevanten Zuständen</a:t>
            </a:r>
          </a:p>
          <a:p>
            <a:pPr lvl="1"/>
            <a:r>
              <a:rPr lang="de-AT" dirty="0"/>
              <a:t>Sensoren und Aktoren verschiedenster Hersteller </a:t>
            </a:r>
          </a:p>
          <a:p>
            <a:r>
              <a:rPr lang="de-AT" dirty="0"/>
              <a:t>Verarbeitung der Daten</a:t>
            </a:r>
          </a:p>
          <a:p>
            <a:pPr lvl="1"/>
            <a:r>
              <a:rPr lang="de-AT" dirty="0"/>
              <a:t>Automatisierungslogik</a:t>
            </a:r>
          </a:p>
          <a:p>
            <a:pPr lvl="2"/>
            <a:r>
              <a:rPr lang="de-AT" dirty="0"/>
              <a:t>Assistenzgestützt</a:t>
            </a:r>
          </a:p>
          <a:p>
            <a:pPr lvl="2"/>
            <a:r>
              <a:rPr lang="de-AT" dirty="0"/>
              <a:t>Textbasiert</a:t>
            </a:r>
          </a:p>
          <a:p>
            <a:pPr lvl="2"/>
            <a:r>
              <a:rPr lang="de-AT" dirty="0"/>
              <a:t>Per Code implementiert</a:t>
            </a:r>
          </a:p>
          <a:p>
            <a:r>
              <a:rPr lang="de-AT" dirty="0"/>
              <a:t>Auslösen von Aktionen</a:t>
            </a:r>
          </a:p>
          <a:p>
            <a:pPr lvl="1"/>
            <a:r>
              <a:rPr lang="de-AT" dirty="0"/>
              <a:t>Regelung</a:t>
            </a:r>
          </a:p>
          <a:p>
            <a:pPr lvl="1"/>
            <a:r>
              <a:rPr lang="de-AT" dirty="0"/>
              <a:t>Schalten von Aktoren</a:t>
            </a:r>
          </a:p>
          <a:p>
            <a:pPr lvl="1"/>
            <a:r>
              <a:rPr lang="de-AT" dirty="0"/>
              <a:t>Verständigung im Ausnahmefall, …</a:t>
            </a:r>
          </a:p>
        </p:txBody>
      </p:sp>
    </p:spTree>
    <p:extLst>
      <p:ext uri="{BB962C8B-B14F-4D97-AF65-F5344CB8AC3E}">
        <p14:creationId xmlns:p14="http://schemas.microsoft.com/office/powerpoint/2010/main" val="16115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9BC85-DAF3-D92F-B9EC-51C027AF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 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03F7B-DB2D-6CED-689C-10D8470F1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Viele unterschiedliche Systeme von vielen Herstellern</a:t>
            </a:r>
          </a:p>
          <a:p>
            <a:pPr lvl="1"/>
            <a:r>
              <a:rPr lang="de-AT" sz="2000" dirty="0"/>
              <a:t>Philips-Hue</a:t>
            </a:r>
          </a:p>
          <a:p>
            <a:pPr lvl="1"/>
            <a:r>
              <a:rPr lang="de-AT" sz="2000" dirty="0" err="1"/>
              <a:t>Homematic</a:t>
            </a:r>
            <a:endParaRPr lang="de-AT" sz="2000" dirty="0"/>
          </a:p>
          <a:p>
            <a:pPr lvl="1"/>
            <a:r>
              <a:rPr lang="de-AT" sz="2000" dirty="0"/>
              <a:t>Alexa,</a:t>
            </a:r>
          </a:p>
          <a:p>
            <a:pPr lvl="1"/>
            <a:r>
              <a:rPr lang="de-AT" sz="2000" dirty="0"/>
              <a:t>…</a:t>
            </a:r>
          </a:p>
          <a:p>
            <a:r>
              <a:rPr lang="de-AT" sz="2400" dirty="0"/>
              <a:t>Wildwuchs an Kommunikationsmedien (drahtgebunden, Funk, Optik, …) und Kommunikationsprotokollen</a:t>
            </a:r>
          </a:p>
          <a:p>
            <a:pPr lvl="1"/>
            <a:r>
              <a:rPr lang="de-AT" sz="2000" dirty="0"/>
              <a:t>BT, ZigBee, Wifi, …</a:t>
            </a:r>
          </a:p>
          <a:p>
            <a:pPr lvl="1"/>
            <a:r>
              <a:rPr lang="de-AT" sz="2000" dirty="0" err="1"/>
              <a:t>Properitäre</a:t>
            </a:r>
            <a:r>
              <a:rPr lang="de-AT" sz="2000" dirty="0"/>
              <a:t> Protokolle</a:t>
            </a:r>
          </a:p>
          <a:p>
            <a:pPr lvl="2"/>
            <a:r>
              <a:rPr lang="de-AT" sz="2000" dirty="0" err="1"/>
              <a:t>Homematic</a:t>
            </a:r>
            <a:endParaRPr lang="de-AT" sz="2000" dirty="0"/>
          </a:p>
          <a:p>
            <a:r>
              <a:rPr lang="de-AT" sz="2400" dirty="0"/>
              <a:t>Viele Cloudanbieter mit jeweils eigener App</a:t>
            </a:r>
          </a:p>
          <a:p>
            <a:pPr lvl="1"/>
            <a:r>
              <a:rPr lang="de-AT" sz="2200" dirty="0"/>
              <a:t>… und wieder wird mit Daten bezahlt</a:t>
            </a:r>
          </a:p>
        </p:txBody>
      </p:sp>
      <p:pic>
        <p:nvPicPr>
          <p:cNvPr id="2050" name="Picture 2" descr="Smart bulbs | Philips Hue AT">
            <a:extLst>
              <a:ext uri="{FF2B5EF4-FFF2-40B4-BE49-F238E27FC236}">
                <a16:creationId xmlns:a16="http://schemas.microsoft.com/office/drawing/2014/main" id="{3CBAC207-33B6-FDFC-2AD2-2E1BB1E2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237"/>
            <a:ext cx="990997" cy="9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mematic IP Funk Zentrale Access Point kaufen">
            <a:extLst>
              <a:ext uri="{FF2B5EF4-FFF2-40B4-BE49-F238E27FC236}">
                <a16:creationId xmlns:a16="http://schemas.microsoft.com/office/drawing/2014/main" id="{DE6C4EA9-A6CF-F10F-7521-73BDF2BF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54948"/>
            <a:ext cx="998559" cy="8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Echo Dot 5. Generation mit Uhr, blau">
            <a:extLst>
              <a:ext uri="{FF2B5EF4-FFF2-40B4-BE49-F238E27FC236}">
                <a16:creationId xmlns:a16="http://schemas.microsoft.com/office/drawing/2014/main" id="{84F36BCE-DE74-FDB0-D605-5016D4F1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06" y="1611188"/>
            <a:ext cx="1651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s ist Zigbee? Erklärung der weltweit populärsten  Smart-Light-Network-Technologie | Homey">
            <a:extLst>
              <a:ext uri="{FF2B5EF4-FFF2-40B4-BE49-F238E27FC236}">
                <a16:creationId xmlns:a16="http://schemas.microsoft.com/office/drawing/2014/main" id="{98505B0E-D98F-6252-402F-6DFC9078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61" y="3774231"/>
            <a:ext cx="627483" cy="8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69998E3-D081-6AE2-7CC5-C6E82DBA4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77269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93C4A48-823B-3301-C104-CCBAC67F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32" y="3684329"/>
            <a:ext cx="885028" cy="8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mazon Web Services – Wikipedia">
            <a:extLst>
              <a:ext uri="{FF2B5EF4-FFF2-40B4-BE49-F238E27FC236}">
                <a16:creationId xmlns:a16="http://schemas.microsoft.com/office/drawing/2014/main" id="{CAD6DFB4-841E-7C94-985F-D1067A0B0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9" y="6161432"/>
            <a:ext cx="711319" cy="42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946AE647-A3B9-22EF-C76C-407DBF07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79" y="6092725"/>
            <a:ext cx="1021282" cy="52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oogle Nest – Wikipedia">
            <a:extLst>
              <a:ext uri="{FF2B5EF4-FFF2-40B4-BE49-F238E27FC236}">
                <a16:creationId xmlns:a16="http://schemas.microsoft.com/office/drawing/2014/main" id="{8D984224-E41F-C070-549C-F6E560250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62" y="6044423"/>
            <a:ext cx="1352745" cy="46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FD65-253A-7BCE-18AD-CDCA226D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 neuer Anlauf aus dem Chaos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31D8F-AF9F-0E4D-5123-D6A071B9A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endParaRPr lang="de-AT" dirty="0"/>
          </a:p>
        </p:txBody>
      </p:sp>
      <p:pic>
        <p:nvPicPr>
          <p:cNvPr id="1030" name="Picture 6" descr="Matter: Diese Geräteklassen unterstützt der neue Smart Home Standard | NEXT  by tink">
            <a:extLst>
              <a:ext uri="{FF2B5EF4-FFF2-40B4-BE49-F238E27FC236}">
                <a16:creationId xmlns:a16="http://schemas.microsoft.com/office/drawing/2014/main" id="{6F619115-A0D4-41FC-E6D9-5793F366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344816" cy="55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62AB7-0E32-64A2-DDC2-3AF37E0A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 der Player waren schon 2005 dabei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2F8C10-6E50-7544-3034-BE3A56249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ZigBee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C3A74E-7864-8C8B-6C87-D30E8CCF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7236296" cy="4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6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E892-9EC3-6AC9-A7F5-F565468C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10" y="111214"/>
            <a:ext cx="8229600" cy="1143000"/>
          </a:xfrm>
        </p:spPr>
        <p:txBody>
          <a:bodyPr/>
          <a:lstStyle/>
          <a:p>
            <a:r>
              <a:rPr lang="de-AT" dirty="0"/>
              <a:t>Wieso also </a:t>
            </a:r>
            <a:r>
              <a:rPr lang="de-AT" dirty="0" err="1"/>
              <a:t>HomeAssistant</a:t>
            </a:r>
            <a:r>
              <a:rPr lang="de-AT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9D9CB-60CF-AEBE-9965-F81E6343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Integrationsplattform für ALLE </a:t>
            </a:r>
            <a:r>
              <a:rPr lang="de-AT" dirty="0" err="1"/>
              <a:t>Iot</a:t>
            </a:r>
            <a:r>
              <a:rPr lang="de-AT" dirty="0"/>
              <a:t>-Systeme/Devices</a:t>
            </a:r>
          </a:p>
          <a:p>
            <a:pPr lvl="1"/>
            <a:r>
              <a:rPr lang="de-AT" dirty="0"/>
              <a:t>Muss Matter erst erreichen</a:t>
            </a:r>
          </a:p>
          <a:p>
            <a:r>
              <a:rPr lang="de-AT" dirty="0" err="1"/>
              <a:t>OpenSource</a:t>
            </a:r>
            <a:endParaRPr lang="de-AT" dirty="0"/>
          </a:p>
          <a:p>
            <a:r>
              <a:rPr lang="de-AT" dirty="0" err="1"/>
              <a:t>LocalControl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Cloud minimieren</a:t>
            </a:r>
            <a:endParaRPr lang="de-AT" dirty="0"/>
          </a:p>
          <a:p>
            <a:r>
              <a:rPr lang="de-AT" dirty="0"/>
              <a:t>Erweiterbarkeit über </a:t>
            </a:r>
            <a:r>
              <a:rPr lang="de-AT" dirty="0" err="1"/>
              <a:t>AddOns</a:t>
            </a:r>
            <a:r>
              <a:rPr lang="de-AT" dirty="0"/>
              <a:t>/Integrationen</a:t>
            </a:r>
          </a:p>
          <a:p>
            <a:pPr lvl="1"/>
            <a:r>
              <a:rPr lang="de-AT" dirty="0"/>
              <a:t>Offiziell und aus </a:t>
            </a:r>
            <a:r>
              <a:rPr lang="de-AT" dirty="0" err="1"/>
              <a:t>CustumRepositories</a:t>
            </a:r>
            <a:endParaRPr lang="de-AT" dirty="0"/>
          </a:p>
          <a:p>
            <a:r>
              <a:rPr lang="de-AT" dirty="0"/>
              <a:t>Starke Community (Open Source, </a:t>
            </a:r>
            <a:r>
              <a:rPr lang="de-AT" dirty="0" err="1"/>
              <a:t>free</a:t>
            </a:r>
            <a:r>
              <a:rPr lang="de-AT" dirty="0"/>
              <a:t>)</a:t>
            </a:r>
          </a:p>
          <a:p>
            <a:r>
              <a:rPr lang="de-AT" dirty="0"/>
              <a:t>Freiheiten, Flexibilität und Anpassbarkeit</a:t>
            </a:r>
          </a:p>
          <a:p>
            <a:r>
              <a:rPr lang="de-AT" dirty="0"/>
              <a:t>Einfache und mächtige Automatisierungsmöglichkeit</a:t>
            </a:r>
          </a:p>
          <a:p>
            <a:r>
              <a:rPr lang="de-AT" dirty="0"/>
              <a:t>Security und Privacy</a:t>
            </a:r>
          </a:p>
          <a:p>
            <a:r>
              <a:rPr lang="de-AT" dirty="0"/>
              <a:t>Gut gepflegte Doku (</a:t>
            </a:r>
            <a:r>
              <a:rPr lang="de-AT" dirty="0">
                <a:hlinkClick r:id="rId2"/>
              </a:rPr>
              <a:t>https://www.home-assistant.io/</a:t>
            </a:r>
            <a:r>
              <a:rPr lang="de-AT" dirty="0"/>
              <a:t> 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14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2681D-6CD0-2C2E-0D2A-8A9C7A4D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Vergleich der Mitbewerber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FC6DD-71BC-E0DD-0B8F-640F9FC19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980728"/>
            <a:ext cx="8207375" cy="4608165"/>
          </a:xfrm>
        </p:spPr>
        <p:txBody>
          <a:bodyPr/>
          <a:lstStyle/>
          <a:p>
            <a:r>
              <a:rPr lang="de-AT" dirty="0"/>
              <a:t>DA </a:t>
            </a:r>
            <a:r>
              <a:rPr lang="de-AT" sz="2400" dirty="0">
                <a:hlinkClick r:id="rId2"/>
              </a:rPr>
              <a:t>https://d-nb.info/1154866785/34</a:t>
            </a:r>
            <a:endParaRPr lang="de-AT" dirty="0"/>
          </a:p>
        </p:txBody>
      </p:sp>
      <p:pic>
        <p:nvPicPr>
          <p:cNvPr id="3074" name="Picture 2" descr="ioBroker - Smart Home Franken e.V.">
            <a:extLst>
              <a:ext uri="{FF2B5EF4-FFF2-40B4-BE49-F238E27FC236}">
                <a16:creationId xmlns:a16="http://schemas.microsoft.com/office/drawing/2014/main" id="{7C7609E1-3807-A894-2280-D1217276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70" y="1170729"/>
            <a:ext cx="1578212" cy="8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HAB">
            <a:extLst>
              <a:ext uri="{FF2B5EF4-FFF2-40B4-BE49-F238E27FC236}">
                <a16:creationId xmlns:a16="http://schemas.microsoft.com/office/drawing/2014/main" id="{9201D838-331A-BC05-D0FE-81247059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72825"/>
            <a:ext cx="1805641" cy="39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F644A465-FFAC-A1CA-A84A-BF7B04F38102}"/>
              </a:ext>
            </a:extLst>
          </p:cNvPr>
          <p:cNvSpPr txBox="1">
            <a:spLocks/>
          </p:cNvSpPr>
          <p:nvPr/>
        </p:nvSpPr>
        <p:spPr>
          <a:xfrm>
            <a:off x="620713" y="1421160"/>
            <a:ext cx="8207375" cy="4608165"/>
          </a:xfrm>
          <a:prstGeom prst="rect">
            <a:avLst/>
          </a:prstGeom>
        </p:spPr>
        <p:txBody>
          <a:bodyPr/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6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4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0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7234EB-19EA-C48D-ED62-B9240A6E9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29124"/>
            <a:ext cx="6772275" cy="4362450"/>
          </a:xfrm>
          <a:prstGeom prst="rect">
            <a:avLst/>
          </a:prstGeom>
        </p:spPr>
      </p:pic>
      <p:pic>
        <p:nvPicPr>
          <p:cNvPr id="3078" name="Picture 6" descr="Node-RED – Wikipedia">
            <a:extLst>
              <a:ext uri="{FF2B5EF4-FFF2-40B4-BE49-F238E27FC236}">
                <a16:creationId xmlns:a16="http://schemas.microsoft.com/office/drawing/2014/main" id="{4EA326FD-426D-446D-5F23-CF9542AD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83" y="1025264"/>
            <a:ext cx="883859" cy="8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8683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643</Words>
  <Application>Microsoft Office PowerPoint</Application>
  <PresentationFormat>Bildschirmpräsentation (4:3)</PresentationFormat>
  <Paragraphs>155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Symbol</vt:lpstr>
      <vt:lpstr>Wingdings</vt:lpstr>
      <vt:lpstr>2_Larissa</vt:lpstr>
      <vt:lpstr>Kursunterlagen</vt:lpstr>
      <vt:lpstr>SmartHome – WOZU?</vt:lpstr>
      <vt:lpstr>User-Interfaces</vt:lpstr>
      <vt:lpstr>Voraussetzungen für smartes Home</vt:lpstr>
      <vt:lpstr>Aktuelle Situation</vt:lpstr>
      <vt:lpstr>Ein neuer Anlauf aus dem Chaos </vt:lpstr>
      <vt:lpstr>Viele der Player waren schon 2005 dabei</vt:lpstr>
      <vt:lpstr>Wieso also HomeAssistant?</vt:lpstr>
      <vt:lpstr>Vergleich der Mitbewerber</vt:lpstr>
      <vt:lpstr>HA – Installationsmethoden (SW)</vt:lpstr>
      <vt:lpstr>Möglichkeiten</vt:lpstr>
      <vt:lpstr>Hardware-Plattformen</vt:lpstr>
      <vt:lpstr>HA im Container – Selbst ist der Supervisor</vt:lpstr>
      <vt:lpstr>Home Assistant Yellow von nabu casa</vt:lpstr>
      <vt:lpstr>News aus der Community</vt:lpstr>
      <vt:lpstr>Benchmarks</vt:lpstr>
      <vt:lpstr>Energieverbrauch</vt:lpstr>
      <vt:lpstr>Notebook/NUC ermöglicht mehr</vt:lpstr>
      <vt:lpstr>HA - Anwendungsbeispiele</vt:lpstr>
      <vt:lpstr>Visualisierung </vt:lpstr>
      <vt:lpstr>Grafana</vt:lpstr>
      <vt:lpstr>Automatisierung per Assistent …</vt:lpstr>
      <vt:lpstr>… oder per Yaml …</vt:lpstr>
      <vt:lpstr>… oder per NodeRed</vt:lpstr>
      <vt:lpstr>Notification per HA-App</vt:lpstr>
      <vt:lpstr>Mögliche Integrationen im Kurs</vt:lpstr>
      <vt:lpstr>Ziel für heute</vt:lpstr>
      <vt:lpstr>Infrastruktur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855</cp:revision>
  <dcterms:created xsi:type="dcterms:W3CDTF">2011-08-18T07:37:01Z</dcterms:created>
  <dcterms:modified xsi:type="dcterms:W3CDTF">2022-12-02T13:50:54Z</dcterms:modified>
</cp:coreProperties>
</file>