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52"/>
  </p:notesMasterIdLst>
  <p:handoutMasterIdLst>
    <p:handoutMasterId r:id="rId53"/>
  </p:handoutMasterIdLst>
  <p:sldIdLst>
    <p:sldId id="1357" r:id="rId2"/>
    <p:sldId id="1381" r:id="rId3"/>
    <p:sldId id="1382" r:id="rId4"/>
    <p:sldId id="1385" r:id="rId5"/>
    <p:sldId id="1367" r:id="rId6"/>
    <p:sldId id="1371" r:id="rId7"/>
    <p:sldId id="1372" r:id="rId8"/>
    <p:sldId id="1369" r:id="rId9"/>
    <p:sldId id="1370" r:id="rId10"/>
    <p:sldId id="1373" r:id="rId11"/>
    <p:sldId id="1364" r:id="rId12"/>
    <p:sldId id="1329" r:id="rId13"/>
    <p:sldId id="1374" r:id="rId14"/>
    <p:sldId id="1331" r:id="rId15"/>
    <p:sldId id="1366" r:id="rId16"/>
    <p:sldId id="1375" r:id="rId17"/>
    <p:sldId id="1332" r:id="rId18"/>
    <p:sldId id="1333" r:id="rId19"/>
    <p:sldId id="1376" r:id="rId20"/>
    <p:sldId id="1377" r:id="rId21"/>
    <p:sldId id="1378" r:id="rId22"/>
    <p:sldId id="1335" r:id="rId23"/>
    <p:sldId id="1379" r:id="rId24"/>
    <p:sldId id="1337" r:id="rId25"/>
    <p:sldId id="1368" r:id="rId26"/>
    <p:sldId id="1336" r:id="rId27"/>
    <p:sldId id="1380" r:id="rId28"/>
    <p:sldId id="1338" r:id="rId29"/>
    <p:sldId id="1327" r:id="rId30"/>
    <p:sldId id="1339" r:id="rId31"/>
    <p:sldId id="1340" r:id="rId32"/>
    <p:sldId id="1330" r:id="rId33"/>
    <p:sldId id="1328" r:id="rId34"/>
    <p:sldId id="1341" r:id="rId35"/>
    <p:sldId id="1342" r:id="rId36"/>
    <p:sldId id="1365" r:id="rId37"/>
    <p:sldId id="1343" r:id="rId38"/>
    <p:sldId id="1344" r:id="rId39"/>
    <p:sldId id="1352" r:id="rId40"/>
    <p:sldId id="1345" r:id="rId41"/>
    <p:sldId id="1030" r:id="rId42"/>
    <p:sldId id="1348" r:id="rId43"/>
    <p:sldId id="1349" r:id="rId44"/>
    <p:sldId id="1350" r:id="rId45"/>
    <p:sldId id="1039" r:id="rId46"/>
    <p:sldId id="1351" r:id="rId47"/>
    <p:sldId id="1346" r:id="rId48"/>
    <p:sldId id="1347" r:id="rId49"/>
    <p:sldId id="1353" r:id="rId50"/>
    <p:sldId id="1354" r:id="rId51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2026" autoAdjust="0"/>
  </p:normalViewPr>
  <p:slideViewPr>
    <p:cSldViewPr>
      <p:cViewPr varScale="1">
        <p:scale>
          <a:sx n="59" d="100"/>
          <a:sy n="59" d="100"/>
        </p:scale>
        <p:origin x="2131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28.01.2023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28.01.2023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  <a:p>
            <a:r>
              <a:rPr lang="de-AT" dirty="0" err="1"/>
              <a:t>sudo</a:t>
            </a:r>
            <a:r>
              <a:rPr lang="de-AT" dirty="0"/>
              <a:t> –s</a:t>
            </a:r>
          </a:p>
          <a:p>
            <a:r>
              <a:rPr lang="de-AT" dirty="0" err="1"/>
              <a:t>apt</a:t>
            </a:r>
            <a:r>
              <a:rPr lang="de-AT" dirty="0"/>
              <a:t> </a:t>
            </a:r>
            <a:r>
              <a:rPr lang="de-AT" dirty="0" err="1"/>
              <a:t>install</a:t>
            </a:r>
            <a:r>
              <a:rPr lang="de-AT" dirty="0"/>
              <a:t> docker.io</a:t>
            </a:r>
          </a:p>
          <a:p>
            <a:r>
              <a:rPr lang="de-AT" dirty="0"/>
              <a:t>pip3 -v </a:t>
            </a:r>
            <a:r>
              <a:rPr lang="de-AT" dirty="0" err="1"/>
              <a:t>install</a:t>
            </a:r>
            <a:r>
              <a:rPr lang="de-AT" dirty="0"/>
              <a:t> </a:t>
            </a:r>
            <a:r>
              <a:rPr lang="de-AT" dirty="0" err="1"/>
              <a:t>docker-compose</a:t>
            </a:r>
            <a:endParaRPr lang="de-AT" dirty="0"/>
          </a:p>
          <a:p>
            <a:endParaRPr lang="de-AT" dirty="0"/>
          </a:p>
          <a:p>
            <a:r>
              <a:rPr lang="de-AT" dirty="0"/>
              <a:t>Path erweitern: </a:t>
            </a:r>
          </a:p>
          <a:p>
            <a:r>
              <a:rPr lang="en-US" dirty="0"/>
              <a:t>PATH=$PATH:/</a:t>
            </a:r>
            <a:r>
              <a:rPr lang="en-US" dirty="0" err="1"/>
              <a:t>usr</a:t>
            </a:r>
            <a:r>
              <a:rPr lang="en-US" dirty="0"/>
              <a:t>/local/bin</a:t>
            </a:r>
          </a:p>
          <a:p>
            <a:r>
              <a:rPr lang="en-US" dirty="0"/>
              <a:t>export PATH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39807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recorder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purge_keep_days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auto_purge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db_url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mysql://homeassistant:haKla87Sie57@192.168.1.76:3306/homeassistant?charset=utf8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36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86020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9796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b="0" i="0" dirty="0" err="1">
                <a:solidFill>
                  <a:srgbClr val="000000"/>
                </a:solidFill>
                <a:effectLst/>
                <a:latin typeface="-apple-system"/>
              </a:rPr>
              <a:t>sudo</a:t>
            </a:r>
            <a:r>
              <a:rPr lang="de-AT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de-AT" b="0" i="0" dirty="0" err="1">
                <a:solidFill>
                  <a:srgbClr val="000000"/>
                </a:solidFill>
                <a:effectLst/>
                <a:latin typeface="-apple-system"/>
              </a:rPr>
              <a:t>ufw</a:t>
            </a:r>
            <a:r>
              <a:rPr lang="de-AT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de-AT" b="0" i="0" dirty="0" err="1">
                <a:solidFill>
                  <a:srgbClr val="000000"/>
                </a:solidFill>
                <a:effectLst/>
                <a:latin typeface="-apple-system"/>
              </a:rPr>
              <a:t>status</a:t>
            </a:r>
            <a:r>
              <a:rPr lang="de-AT" b="0" i="0" dirty="0">
                <a:solidFill>
                  <a:srgbClr val="000000"/>
                </a:solidFill>
                <a:effectLst/>
                <a:latin typeface="-apple-system"/>
              </a:rPr>
              <a:t> verbose</a:t>
            </a:r>
            <a:endParaRPr lang="de-AT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17480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wget -O - https://get.hacs.xyz | bash -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50037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b="0" i="0" dirty="0" err="1">
                <a:solidFill>
                  <a:srgbClr val="CFD5E0"/>
                </a:solidFill>
                <a:effectLst/>
                <a:latin typeface="Inconsolata" panose="020B0604020202020204" pitchFamily="2" charset="0"/>
              </a:rPr>
              <a:t>sudo</a:t>
            </a:r>
            <a:r>
              <a:rPr lang="de-AT" b="0" i="0" dirty="0">
                <a:solidFill>
                  <a:srgbClr val="CFD5E0"/>
                </a:solidFill>
                <a:effectLst/>
                <a:latin typeface="Inconsolata" panose="020B0604020202020204" pitchFamily="2" charset="0"/>
              </a:rPr>
              <a:t> </a:t>
            </a:r>
            <a:r>
              <a:rPr lang="de-AT" b="0" i="0" dirty="0" err="1">
                <a:solidFill>
                  <a:srgbClr val="CFD5E0"/>
                </a:solidFill>
                <a:effectLst/>
                <a:latin typeface="Inconsolata" panose="020B0604020202020204" pitchFamily="2" charset="0"/>
              </a:rPr>
              <a:t>apt-get</a:t>
            </a:r>
            <a:r>
              <a:rPr lang="de-AT" b="0" i="0" dirty="0">
                <a:solidFill>
                  <a:srgbClr val="CFD5E0"/>
                </a:solidFill>
                <a:effectLst/>
                <a:latin typeface="Inconsolata" panose="020B0604020202020204" pitchFamily="2" charset="0"/>
              </a:rPr>
              <a:t> </a:t>
            </a:r>
            <a:r>
              <a:rPr lang="de-AT" b="0" i="0" dirty="0" err="1">
                <a:solidFill>
                  <a:srgbClr val="CFD5E0"/>
                </a:solidFill>
                <a:effectLst/>
                <a:latin typeface="Inconsolata" panose="020B0604020202020204" pitchFamily="2" charset="0"/>
              </a:rPr>
              <a:t>install</a:t>
            </a:r>
            <a:r>
              <a:rPr lang="de-AT" b="0" i="0" dirty="0">
                <a:solidFill>
                  <a:srgbClr val="CFD5E0"/>
                </a:solidFill>
                <a:effectLst/>
                <a:latin typeface="Inconsolata" panose="020B0604020202020204" pitchFamily="2" charset="0"/>
              </a:rPr>
              <a:t> </a:t>
            </a:r>
            <a:r>
              <a:rPr lang="de-AT" b="0" i="0" dirty="0" err="1">
                <a:solidFill>
                  <a:srgbClr val="CFD5E0"/>
                </a:solidFill>
                <a:effectLst/>
                <a:latin typeface="Inconsolata" panose="020B0604020202020204" pitchFamily="2" charset="0"/>
              </a:rPr>
              <a:t>zip</a:t>
            </a:r>
            <a:endParaRPr lang="de-AT" b="0" i="0" dirty="0">
              <a:solidFill>
                <a:srgbClr val="CFD5E0"/>
              </a:solidFill>
              <a:effectLst/>
              <a:latin typeface="Inconsolata" panose="020B0604020202020204" pitchFamily="2" charset="0"/>
            </a:endParaRPr>
          </a:p>
          <a:p>
            <a:r>
              <a:rPr lang="pt-BR" dirty="0"/>
              <a:t>wget -O - https://get.hacs.xyz | bash –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40131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eyJhbGciOiJIUzI1NiIsInR5cCI6IkpXVCJ9.eyJpc3MiOiI4MDllNDcxOTM3NmU0MzAwYTM3NTMyYmRhOWFlMmM1ZCIsImlhdCI6MTY3MjgyNjIzOSwiZXhwIjoxOTg4MTg2MjM5fQ.CXHTiYTbwRQ3anpuULAfCNbfiVrb5uqQw7OWfQKmGqg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23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06092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24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4430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panel_iframe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nodered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NodeRed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"http://192.168.0.2:1880/"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icon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si:nodered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require_admin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28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94677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recorder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purge_keep_days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auto_purge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db_url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mysql://homeassistant:haKla87Sie57@192.168.1.76:3306/homeassistant?charset=utf8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35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29589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ise.de/tipps-tricks/Ubuntu-Firewall-einrichten-4633959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acs.xyz/docs/setup/download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localhost:1880/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ordanrounds.com/installing-node-red-in-docker-for-home-assistant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eidisql.com/download.php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anto.online/guides/how-to-install-nano-on-your-synology-nas/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ssl.de/ssl-check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home-assistant.io/t/synology-docker-usb-zigbee-cc2652rb-no-ttyacom-or-ttyusb/340415" TargetMode="External"/><Relationship Id="rId2" Type="http://schemas.openxmlformats.org/officeDocument/2006/relationships/hyperlink" Target="https://github.com/robertklep/dsm7-usb-serial-driver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abenschlag.eu/posts/2021-11-18-setup-sonoff-zigbee-3-0-usb-dongle-with-home-assistant-running-docker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70C030-1D62-A383-9EA1-F0E6D1667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Ubuntu Server installieren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159DB9-B80E-7816-ED7C-9667A4E7F3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Image mit Balena </a:t>
            </a:r>
            <a:r>
              <a:rPr lang="de-AT" dirty="0" err="1"/>
              <a:t>Edger</a:t>
            </a:r>
            <a:r>
              <a:rPr lang="de-AT" dirty="0"/>
              <a:t> auf Stick laden</a:t>
            </a:r>
          </a:p>
          <a:p>
            <a:r>
              <a:rPr lang="de-AT" dirty="0"/>
              <a:t>Stick als </a:t>
            </a:r>
            <a:r>
              <a:rPr lang="de-AT" dirty="0" err="1"/>
              <a:t>Bootdevice</a:t>
            </a:r>
            <a:r>
              <a:rPr lang="de-AT" dirty="0"/>
              <a:t> definieren</a:t>
            </a:r>
          </a:p>
          <a:p>
            <a:r>
              <a:rPr lang="de-AT" dirty="0"/>
              <a:t>Vom Stick installieren</a:t>
            </a:r>
          </a:p>
          <a:p>
            <a:pPr lvl="1"/>
            <a:r>
              <a:rPr lang="de-AT" dirty="0"/>
              <a:t>Ohne Docker, weil </a:t>
            </a:r>
            <a:r>
              <a:rPr lang="de-AT" dirty="0" err="1"/>
              <a:t>docker-compose</a:t>
            </a:r>
            <a:r>
              <a:rPr lang="de-AT" dirty="0"/>
              <a:t> mit alten Python3 installiert wird</a:t>
            </a:r>
          </a:p>
        </p:txBody>
      </p:sp>
    </p:spTree>
    <p:extLst>
      <p:ext uri="{BB962C8B-B14F-4D97-AF65-F5344CB8AC3E}">
        <p14:creationId xmlns:p14="http://schemas.microsoft.com/office/powerpoint/2010/main" val="3981850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619A4B-17C2-A69B-E837-B44709E34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HA läuft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124B04-0E67-8352-CD72-7C1898B3D3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E7FEAAA-DBA7-FB68-E8CB-D329C90A9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155316"/>
            <a:ext cx="6480720" cy="443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392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722E7-A290-E4D3-D54C-C6643CDE0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Ubuntu Firewall </a:t>
            </a:r>
            <a:r>
              <a:rPr lang="de-AT" dirty="0" err="1"/>
              <a:t>ufw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14C107-634A-438D-BDB1-902C64DA8C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Steuerung per CLI</a:t>
            </a:r>
          </a:p>
          <a:p>
            <a:r>
              <a:rPr lang="de-AT" dirty="0">
                <a:hlinkClick r:id="rId3"/>
              </a:rPr>
              <a:t>https://www.heise.de/tipps-tricks/Ubuntu-Firewall-einrichten-4633959.html</a:t>
            </a:r>
            <a:r>
              <a:rPr lang="de-AT" dirty="0"/>
              <a:t> </a:t>
            </a:r>
          </a:p>
          <a:p>
            <a:r>
              <a:rPr lang="de-AT" dirty="0"/>
              <a:t>Befehle</a:t>
            </a:r>
          </a:p>
          <a:p>
            <a:pPr lvl="1"/>
            <a:r>
              <a:rPr lang="de-AT" b="0" i="0" dirty="0" err="1">
                <a:solidFill>
                  <a:srgbClr val="000000"/>
                </a:solidFill>
                <a:effectLst/>
                <a:latin typeface="-apple-system"/>
              </a:rPr>
              <a:t>sudo</a:t>
            </a:r>
            <a:r>
              <a:rPr lang="de-AT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de-AT" b="0" i="0" dirty="0" err="1">
                <a:solidFill>
                  <a:srgbClr val="000000"/>
                </a:solidFill>
                <a:effectLst/>
                <a:latin typeface="-apple-system"/>
              </a:rPr>
              <a:t>ufw</a:t>
            </a:r>
            <a:r>
              <a:rPr lang="de-AT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de-AT" b="0" i="0" dirty="0" err="1">
                <a:solidFill>
                  <a:srgbClr val="000000"/>
                </a:solidFill>
                <a:effectLst/>
                <a:latin typeface="-apple-system"/>
              </a:rPr>
              <a:t>status</a:t>
            </a:r>
            <a:r>
              <a:rPr lang="de-AT" b="0" i="0" dirty="0">
                <a:solidFill>
                  <a:srgbClr val="000000"/>
                </a:solidFill>
                <a:effectLst/>
                <a:latin typeface="-apple-system"/>
              </a:rPr>
              <a:t> verbose</a:t>
            </a:r>
            <a:endParaRPr lang="de-AT" b="0" dirty="0"/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90252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43C0A1-11C3-F2EA-E231-2179A9095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Install</a:t>
            </a:r>
            <a:r>
              <a:rPr lang="de-AT" dirty="0"/>
              <a:t> HACS über SSH im Container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226511-E72C-8377-A2AC-DED5D1EC73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124744"/>
            <a:ext cx="8207375" cy="4608165"/>
          </a:xfrm>
        </p:spPr>
        <p:txBody>
          <a:bodyPr/>
          <a:lstStyle/>
          <a:p>
            <a:r>
              <a:rPr lang="de-AT" dirty="0">
                <a:hlinkClick r:id="rId3"/>
              </a:rPr>
              <a:t>https://hacs.xyz/docs/setup/download/</a:t>
            </a:r>
            <a:r>
              <a:rPr lang="de-AT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A79DE72-8634-5EA2-602D-E36B2C5512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78205"/>
            <a:ext cx="9144000" cy="375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480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94ED87-B754-E493-0E9E-1394A6398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Bash in HA-Container öffnen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8F9F70-B02B-BD0E-C966-6E35CE980F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0ACF6A0-6A6B-D96E-E1CD-CF6148FFD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351" y="1268413"/>
            <a:ext cx="7596336" cy="494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01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CCDE77-4226-349F-ACA2-C740DC1B3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Portainer</a:t>
            </a:r>
            <a:r>
              <a:rPr lang="de-AT" dirty="0"/>
              <a:t> bash …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05C70F-E291-790B-D357-38611E9262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User </a:t>
            </a:r>
            <a:r>
              <a:rPr lang="de-AT" dirty="0" err="1"/>
              <a:t>leo</a:t>
            </a:r>
            <a:r>
              <a:rPr lang="de-AT" dirty="0"/>
              <a:t>/</a:t>
            </a:r>
            <a:r>
              <a:rPr lang="de-AT" dirty="0" err="1"/>
              <a:t>portainerpassme</a:t>
            </a:r>
            <a:r>
              <a:rPr lang="de-AT" dirty="0"/>
              <a:t> anlegen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RESTART Container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17422CD-0E9C-7489-517C-73106CA8D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73682"/>
            <a:ext cx="9144000" cy="299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98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C02084-BC55-D653-2080-02FC9FC60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… oder Docker-Desktop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54712A-84E3-4447-860B-A78B718F6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21D2FF0-8809-99F3-B9B0-CC2372018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413"/>
            <a:ext cx="9144000" cy="493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42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238464-3FD0-5E64-63B9-9F42FBB87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Container neu starten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DB3C9A-D55A-D7E3-F6E2-948BC02686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EC5DCB6-1FA6-DC85-806C-23648FA70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1075"/>
            <a:ext cx="9144000" cy="510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845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66D1DE-1646-6972-C9AF-BC07596BF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Integration HACS installationsbereit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99B730-1378-648D-7336-C722441986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02796BA-173C-2FCB-35A8-776DC3BCB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37" y="1909762"/>
            <a:ext cx="641032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503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03CFF9-F9B0-7503-DD3F-5BAE3F4A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Node</a:t>
            </a:r>
            <a:r>
              <a:rPr lang="de-AT" dirty="0"/>
              <a:t> </a:t>
            </a:r>
            <a:r>
              <a:rPr lang="de-AT" dirty="0" err="1"/>
              <a:t>Red</a:t>
            </a:r>
            <a:r>
              <a:rPr lang="de-AT" dirty="0"/>
              <a:t> über HACS installieren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C4352C-09D3-452E-3F9F-28F800C76F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0868BF1-7CB5-EA78-24F4-A534F366E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413"/>
            <a:ext cx="9144000" cy="320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980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D01540-D9DA-E65B-10D7-2A295F40A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Node</a:t>
            </a:r>
            <a:r>
              <a:rPr lang="de-AT" dirty="0"/>
              <a:t>-RED Companion herunterladen …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CC03BE-DF35-6A1B-1163-37F6574EAF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1758223-D108-647C-D2B2-123CB7FDB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0009"/>
            <a:ext cx="9144000" cy="453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352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8E55DF-46D1-B839-C388-1F5803243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Server aktualisieren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62C125-67F6-DDFA-886A-692C14D8F8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 err="1"/>
              <a:t>sudo</a:t>
            </a:r>
            <a:r>
              <a:rPr lang="de-AT" dirty="0"/>
              <a:t> –s</a:t>
            </a:r>
          </a:p>
          <a:p>
            <a:r>
              <a:rPr lang="de-DE" sz="2800" dirty="0" err="1"/>
              <a:t>apt-get</a:t>
            </a:r>
            <a:r>
              <a:rPr lang="de-DE" sz="2800" dirty="0"/>
              <a:t> update &amp;&amp; </a:t>
            </a:r>
            <a:r>
              <a:rPr lang="de-DE" sz="2800" dirty="0" err="1"/>
              <a:t>apt-get</a:t>
            </a:r>
            <a:r>
              <a:rPr lang="de-DE" sz="2800" dirty="0"/>
              <a:t> upgrade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5825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93679A-7C60-906E-EAE2-386F44BA7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… und als neue Integration installieren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9041B8-82A8-8D2E-3209-895C8212B2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4FC093D-53F4-657B-69D0-1CD04DF30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268413"/>
            <a:ext cx="57721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723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E23969-0E47-9524-3BCC-48A8F5EF5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NodeRED</a:t>
            </a:r>
            <a:r>
              <a:rPr lang="de-AT" dirty="0"/>
              <a:t> starten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A8E830-7F33-71B9-F9FD-DF804A5D78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052736"/>
            <a:ext cx="8207375" cy="4608165"/>
          </a:xfrm>
        </p:spPr>
        <p:txBody>
          <a:bodyPr/>
          <a:lstStyle/>
          <a:p>
            <a:r>
              <a:rPr lang="de-AT" dirty="0">
                <a:hlinkClick r:id="rId2"/>
              </a:rPr>
              <a:t>http://localhost:1880</a:t>
            </a:r>
            <a:r>
              <a:rPr lang="de-AT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8EBF6D2-0E1A-97C4-C2A4-E72330C64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267" y="1695398"/>
            <a:ext cx="7231533" cy="503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355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E0AD37-0A5B-B407-4595-FFF3D8A19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HA und </a:t>
            </a:r>
            <a:r>
              <a:rPr lang="de-AT" dirty="0" err="1"/>
              <a:t>NodeRed</a:t>
            </a:r>
            <a:r>
              <a:rPr lang="de-AT" dirty="0"/>
              <a:t> verbinden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B728D5-32CC-776F-592A-5DA56C0699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In </a:t>
            </a:r>
            <a:r>
              <a:rPr lang="de-AT" dirty="0" err="1"/>
              <a:t>NodeRed</a:t>
            </a:r>
            <a:r>
              <a:rPr lang="de-AT" dirty="0"/>
              <a:t> (Port 1880) Komponente installieren</a:t>
            </a:r>
          </a:p>
          <a:p>
            <a:pPr lvl="1"/>
            <a:r>
              <a:rPr lang="de-AT" dirty="0"/>
              <a:t>Palette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ACB9B2D-8AD3-F26C-E33E-60371AE8B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2420888"/>
            <a:ext cx="85534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0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ACC2E-5BD0-B287-B692-8EC3FB854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 HA Access-Token anlegen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DC7959-DA79-E2F8-2345-AF30CF71ED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7B9A49F-4925-48F0-2379-9FB9728DE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491" y="1248819"/>
            <a:ext cx="9144000" cy="414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668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AEBDFE-D92D-6F82-46D2-DB097601E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Server konfigurieren …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CA8505-96B2-BCDE-1801-A60F800038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C4BF172-14F0-A549-96E0-53A54ACB3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013408"/>
            <a:ext cx="6571257" cy="557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28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8DE68B-3ED2-30AF-EEB6-C388DC5B4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… vorher Accesstoken in HA anlegen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F9A171-F26E-1A50-3A40-A3770E8015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B845358-D217-EAC2-2DE5-5BAFCDB57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68413"/>
            <a:ext cx="8277842" cy="403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440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54D7E3-57A3-9FB1-C3B9-89A3E7D3A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Zugriff mit </a:t>
            </a:r>
            <a:r>
              <a:rPr lang="de-AT" dirty="0" err="1"/>
              <a:t>Intellisense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B29A56-816A-9B31-7B81-0401909249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98987E1-56F1-CA86-DF6A-9402433A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196752"/>
            <a:ext cx="4347493" cy="52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2350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0200FA-5C87-7DFE-1216-2860360D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Kleiner erster Flow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3CE733-8CDC-FC18-DF45-80FF5B66D1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5C5B909-3A0A-8E12-6751-7815C5C16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54" y="1268413"/>
            <a:ext cx="7971821" cy="216058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A49EA9B-C25A-77FB-BA35-070861E32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914" y="3219670"/>
            <a:ext cx="38481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5224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2EC8D3-9311-EF8B-BB59-913287DD0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Einbindung in Menü von HA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F47D16-A85E-D2D6-2F73-FA1257E995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980728"/>
            <a:ext cx="8207375" cy="4608165"/>
          </a:xfrm>
        </p:spPr>
        <p:txBody>
          <a:bodyPr/>
          <a:lstStyle/>
          <a:p>
            <a:r>
              <a:rPr lang="de-AT" dirty="0" err="1"/>
              <a:t>config.yaml</a:t>
            </a:r>
            <a:r>
              <a:rPr lang="de-AT" dirty="0"/>
              <a:t> editieren</a:t>
            </a:r>
          </a:p>
          <a:p>
            <a:pPr marL="625475" lvl="1" indent="0">
              <a:buNone/>
            </a:pP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panel_iframe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625475" lvl="1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nodered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625475" lvl="1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NodeRed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625475" lvl="1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"http://192.168.0.2:1880/"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625475" lvl="1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icon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si:nodered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625475" lvl="1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require_admin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625475" lvl="1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e-AT" dirty="0" err="1"/>
              <a:t>SimpleIcons</a:t>
            </a:r>
            <a:r>
              <a:rPr lang="de-AT" dirty="0"/>
              <a:t> über HACS herunterladen</a:t>
            </a:r>
          </a:p>
          <a:p>
            <a:pPr lvl="1"/>
            <a:r>
              <a:rPr lang="de-AT" dirty="0"/>
              <a:t>Als Integration installieren</a:t>
            </a:r>
          </a:p>
          <a:p>
            <a:r>
              <a:rPr lang="de-AT" dirty="0"/>
              <a:t>Ähnliche Vorgehensweise für andere Anwendungen</a:t>
            </a:r>
          </a:p>
          <a:p>
            <a:pPr lvl="1"/>
            <a:r>
              <a:rPr lang="de-AT" dirty="0"/>
              <a:t>ZigBee2Mqtt, </a:t>
            </a:r>
            <a:r>
              <a:rPr lang="de-AT" dirty="0" err="1"/>
              <a:t>Portainer</a:t>
            </a:r>
            <a:r>
              <a:rPr lang="de-AT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41158619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5D8414-0E97-4FA7-D94D-6B063CA69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NodeRed</a:t>
            </a:r>
            <a:r>
              <a:rPr lang="de-AT" dirty="0"/>
              <a:t> </a:t>
            </a:r>
            <a:r>
              <a:rPr lang="de-AT" dirty="0" err="1"/>
              <a:t>gedockert</a:t>
            </a:r>
            <a:r>
              <a:rPr lang="de-AT" dirty="0"/>
              <a:t> für HA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C3341D-BAC4-1704-2E86-72E53B1986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Gute Anleitung</a:t>
            </a:r>
          </a:p>
          <a:p>
            <a:pPr lvl="1"/>
            <a:r>
              <a:rPr lang="de-AT" dirty="0">
                <a:hlinkClick r:id="rId2"/>
              </a:rPr>
              <a:t>https://jordanrounds.com/installing-node-red-in-docker-for-home-assistant/</a:t>
            </a:r>
            <a:r>
              <a:rPr lang="de-AT" dirty="0"/>
              <a:t> 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97056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D76B05-ABBA-D1A1-9E50-E066F319F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Samba installieren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200D90-28D9-E7E4-572E-654A465567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 err="1"/>
              <a:t>sudo</a:t>
            </a:r>
            <a:r>
              <a:rPr lang="en-US" sz="2400" dirty="0"/>
              <a:t> apt-get install samba samba-common </a:t>
            </a:r>
            <a:r>
              <a:rPr lang="en-US" sz="2400" dirty="0" err="1"/>
              <a:t>smbclient</a:t>
            </a:r>
            <a:endParaRPr lang="de-DE" sz="2400" dirty="0"/>
          </a:p>
          <a:p>
            <a:r>
              <a:rPr lang="de-DE" sz="2400" dirty="0"/>
              <a:t>User </a:t>
            </a:r>
            <a:r>
              <a:rPr lang="de-DE" sz="2400" dirty="0" err="1"/>
              <a:t>pi</a:t>
            </a:r>
            <a:r>
              <a:rPr lang="de-DE" sz="2400" dirty="0"/>
              <a:t> anlegen: </a:t>
            </a:r>
            <a:r>
              <a:rPr lang="de-DE" sz="2400" dirty="0" err="1"/>
              <a:t>sudo</a:t>
            </a:r>
            <a:r>
              <a:rPr lang="de-DE" sz="2400" dirty="0"/>
              <a:t> </a:t>
            </a:r>
            <a:r>
              <a:rPr lang="de-DE" sz="2400" dirty="0" err="1"/>
              <a:t>smbpasswd</a:t>
            </a:r>
            <a:r>
              <a:rPr lang="de-DE" sz="2400" dirty="0"/>
              <a:t> -a </a:t>
            </a:r>
            <a:r>
              <a:rPr lang="de-DE" sz="2400" dirty="0" err="1"/>
              <a:t>gerald</a:t>
            </a:r>
            <a:endParaRPr lang="de-DE" sz="2400" dirty="0"/>
          </a:p>
          <a:p>
            <a:r>
              <a:rPr lang="de-DE" sz="2400" dirty="0"/>
              <a:t>Konfiguration: </a:t>
            </a:r>
            <a:r>
              <a:rPr lang="de-DE" sz="2400" dirty="0" err="1"/>
              <a:t>sudo</a:t>
            </a:r>
            <a:r>
              <a:rPr lang="de-DE" sz="2400" dirty="0"/>
              <a:t> </a:t>
            </a:r>
            <a:r>
              <a:rPr lang="de-DE" sz="2400" dirty="0" err="1"/>
              <a:t>nano</a:t>
            </a:r>
            <a:r>
              <a:rPr lang="de-DE" sz="2400" dirty="0"/>
              <a:t> /</a:t>
            </a:r>
            <a:r>
              <a:rPr lang="de-DE" sz="2400" dirty="0" err="1"/>
              <a:t>etc</a:t>
            </a:r>
            <a:r>
              <a:rPr lang="de-DE" sz="2400" dirty="0"/>
              <a:t>/</a:t>
            </a:r>
            <a:r>
              <a:rPr lang="de-DE" sz="2400" dirty="0" err="1"/>
              <a:t>samba</a:t>
            </a:r>
            <a:r>
              <a:rPr lang="de-DE" sz="2400" dirty="0"/>
              <a:t>/</a:t>
            </a:r>
            <a:r>
              <a:rPr lang="de-DE" sz="2400" dirty="0" err="1"/>
              <a:t>smb.conf</a:t>
            </a:r>
            <a:endParaRPr lang="de-DE" sz="2400" dirty="0"/>
          </a:p>
          <a:p>
            <a:pPr marL="541337" lvl="1" indent="0">
              <a:buNone/>
            </a:pPr>
            <a:r>
              <a:rPr lang="en-US" sz="2000" dirty="0"/>
              <a:t>[opt]</a:t>
            </a:r>
          </a:p>
          <a:p>
            <a:pPr marL="541337" lvl="1" indent="0">
              <a:buNone/>
            </a:pPr>
            <a:r>
              <a:rPr lang="en-US" sz="2000" dirty="0"/>
              <a:t>    comment = opt</a:t>
            </a:r>
          </a:p>
          <a:p>
            <a:pPr marL="541337" lvl="1" indent="0">
              <a:buNone/>
            </a:pPr>
            <a:r>
              <a:rPr lang="en-US" sz="2000" dirty="0"/>
              <a:t>    path = /opt/</a:t>
            </a:r>
          </a:p>
          <a:p>
            <a:pPr marL="541337" lvl="1" indent="0">
              <a:buNone/>
            </a:pPr>
            <a:r>
              <a:rPr lang="en-US" sz="2000" dirty="0"/>
              <a:t>    writeable = yes</a:t>
            </a:r>
          </a:p>
          <a:p>
            <a:pPr marL="541337" lvl="1" indent="0">
              <a:buNone/>
            </a:pPr>
            <a:r>
              <a:rPr lang="en-US" sz="2000" dirty="0"/>
              <a:t>    browsable = yes</a:t>
            </a:r>
          </a:p>
          <a:p>
            <a:endParaRPr lang="de-DE" sz="2400" dirty="0"/>
          </a:p>
          <a:p>
            <a:r>
              <a:rPr lang="en-US" sz="2400" dirty="0"/>
              <a:t>service </a:t>
            </a:r>
            <a:r>
              <a:rPr lang="en-US" sz="2400" dirty="0" err="1"/>
              <a:t>smbd</a:t>
            </a:r>
            <a:r>
              <a:rPr lang="en-US" sz="2400" dirty="0"/>
              <a:t> restart</a:t>
            </a:r>
          </a:p>
          <a:p>
            <a:r>
              <a:rPr lang="en-US" sz="2400" dirty="0" err="1"/>
              <a:t>chown</a:t>
            </a:r>
            <a:r>
              <a:rPr lang="en-US" sz="2400" dirty="0"/>
              <a:t> -R </a:t>
            </a:r>
            <a:r>
              <a:rPr lang="en-US" sz="2400" dirty="0" err="1"/>
              <a:t>gerald</a:t>
            </a:r>
            <a:r>
              <a:rPr lang="en-US" sz="2400" dirty="0"/>
              <a:t> /opt</a:t>
            </a:r>
          </a:p>
          <a:p>
            <a:r>
              <a:rPr lang="en-US" sz="2400" dirty="0" err="1"/>
              <a:t>Testen</a:t>
            </a:r>
            <a:endParaRPr lang="de-DE" sz="2400" dirty="0"/>
          </a:p>
          <a:p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5725833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F02905-113A-F842-9239-557651A92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2F9AEF-6777-267C-7312-8A70344C6A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397653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049838-3172-AF80-DEFD-DC179F3A0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EspHome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074FFD-7637-F702-54D3-37C3C7FCFB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Mittels Docker installieren</a:t>
            </a:r>
          </a:p>
          <a:p>
            <a:pPr lvl="1"/>
            <a:endParaRPr lang="de-AT" dirty="0"/>
          </a:p>
          <a:p>
            <a:r>
              <a:rPr lang="de-AT" dirty="0"/>
              <a:t>Über </a:t>
            </a:r>
            <a:r>
              <a:rPr lang="de-AT" dirty="0" err="1"/>
              <a:t>iframe</a:t>
            </a:r>
            <a:r>
              <a:rPr lang="de-AT" dirty="0"/>
              <a:t> einbinden</a:t>
            </a:r>
          </a:p>
          <a:p>
            <a:pPr marL="625475" lvl="1" indent="0">
              <a:buNone/>
            </a:pP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panel_iframe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625475" lvl="1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esphome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625475" lvl="1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EspHome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625475" lvl="1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"http://192.168.0.2:6052/"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625475" lvl="1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icon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si:esphome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625475" lvl="1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require_admin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011689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9768B1-FC96-56B1-0638-403E77466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MariaDb</a:t>
            </a:r>
            <a:r>
              <a:rPr lang="de-DE" dirty="0"/>
              <a:t> einbinden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604052-014A-8D25-3D0F-455D8DF3E7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Client </a:t>
            </a:r>
            <a:r>
              <a:rPr lang="de-DE" dirty="0" err="1"/>
              <a:t>HeidiSql</a:t>
            </a:r>
            <a:r>
              <a:rPr lang="de-DE" dirty="0"/>
              <a:t> installieren</a:t>
            </a:r>
          </a:p>
          <a:p>
            <a:pPr lvl="1"/>
            <a:r>
              <a:rPr lang="de-AT" dirty="0">
                <a:hlinkClick r:id="rId2"/>
              </a:rPr>
              <a:t>https://www.heidisql.com/download.php</a:t>
            </a:r>
            <a:r>
              <a:rPr lang="de-DE" dirty="0"/>
              <a:t> </a:t>
            </a:r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749967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3F297C-95F3-7B80-4D6C-918118046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Datenbank erstellen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E903B1-E8FA-D5AA-B16D-4D67D05BF5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3BFE532-6BA8-7D03-E131-23557B6E2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1857375"/>
            <a:ext cx="38862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1850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197C8-5EB4-1370-2694-5BE3429B0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Benutzer anlegen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E02D95-7EB1-B0C3-9C31-4808E8D321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F210B68-3C2E-5772-639E-B44F4E863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7121"/>
            <a:ext cx="9144000" cy="420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1720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ADC0E1-2400-2385-9A2D-B0844AF32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Neue Version von </a:t>
            </a:r>
            <a:r>
              <a:rPr lang="de-DE" dirty="0" err="1"/>
              <a:t>MariaDb</a:t>
            </a:r>
            <a:r>
              <a:rPr lang="de-DE" dirty="0"/>
              <a:t> </a:t>
            </a:r>
            <a:r>
              <a:rPr lang="de-DE" dirty="0" err="1"/>
              <a:t>builden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F618C7-08EA-C4E3-A46F-4C0153A38C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 </a:t>
            </a:r>
            <a:r>
              <a:rPr lang="de-AT" dirty="0" err="1"/>
              <a:t>sudo</a:t>
            </a:r>
            <a:r>
              <a:rPr lang="de-AT" dirty="0"/>
              <a:t> </a:t>
            </a:r>
            <a:r>
              <a:rPr lang="de-AT" dirty="0" err="1"/>
              <a:t>docker-compose</a:t>
            </a:r>
            <a:r>
              <a:rPr lang="de-AT" dirty="0"/>
              <a:t> </a:t>
            </a:r>
            <a:r>
              <a:rPr lang="de-AT" dirty="0" err="1"/>
              <a:t>up</a:t>
            </a:r>
            <a:r>
              <a:rPr lang="de-AT" dirty="0"/>
              <a:t> --</a:t>
            </a:r>
            <a:r>
              <a:rPr lang="de-AT" dirty="0" err="1"/>
              <a:t>force-recreate</a:t>
            </a:r>
            <a:endParaRPr lang="de-AT" dirty="0"/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4929810-E8CD-C426-2FB3-B8560A6F1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2276872"/>
            <a:ext cx="9144000" cy="346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8533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2C253A-822E-6892-C5A2-B884F795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DB einbinden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C22759-D7EF-F98A-BF4C-FCF687C283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recorder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purge_keep_days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auto_purge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db_url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mysql://homeassistant:haKla87Sie57@192.168.1.76:3306/homeassistant?charset=utf8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163002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82A55D-D64A-88B2-306C-148A4B33E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DB anlegen dauert etwas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78080E-49D7-7425-E32A-BE898216CE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520" y="1052736"/>
            <a:ext cx="8207375" cy="4608165"/>
          </a:xfrm>
        </p:spPr>
        <p:txBody>
          <a:bodyPr/>
          <a:lstStyle/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6499A18-CA3F-8A8E-4AAA-07FE29920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2776"/>
            <a:ext cx="9144000" cy="472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4074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230642-EC50-4113-C8E2-C954FB351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Synology</a:t>
            </a:r>
            <a:r>
              <a:rPr lang="de-AT" dirty="0"/>
              <a:t> – </a:t>
            </a:r>
            <a:r>
              <a:rPr lang="de-AT" dirty="0" err="1"/>
              <a:t>nano</a:t>
            </a:r>
            <a:r>
              <a:rPr lang="de-AT" dirty="0"/>
              <a:t> installieren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92F914-94C2-C06E-650A-2FBE550773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124744"/>
            <a:ext cx="8207375" cy="4608165"/>
          </a:xfrm>
        </p:spPr>
        <p:txBody>
          <a:bodyPr/>
          <a:lstStyle/>
          <a:p>
            <a:r>
              <a:rPr lang="de-AT" dirty="0">
                <a:hlinkClick r:id="rId2"/>
              </a:rPr>
              <a:t>https://anto.online/guides/how-to-install-nano-on-your-synology-nas/</a:t>
            </a:r>
            <a:r>
              <a:rPr lang="de-AT" dirty="0"/>
              <a:t> </a:t>
            </a:r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330C70A-304D-B754-D298-903E66A70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2395987"/>
            <a:ext cx="4900542" cy="448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2452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A65FDE-E47A-9369-6D6B-38742D86B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Remote-Access mit https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7AF2AD-C1C2-45A3-34DC-4A2AF0A5E1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A4E8004-1C14-59DA-7F6B-6007309BA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124744"/>
            <a:ext cx="7380312" cy="514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086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8B98DE-5DA9-F789-4652-3CF9E12E1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Docker installieren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94D9AD-7404-D940-FDB6-FC4F08E41B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Docker installieren</a:t>
            </a:r>
          </a:p>
          <a:p>
            <a:pPr lvl="1"/>
            <a:r>
              <a:rPr lang="de-AT" dirty="0" err="1"/>
              <a:t>sudo</a:t>
            </a:r>
            <a:r>
              <a:rPr lang="de-AT" dirty="0"/>
              <a:t> –s</a:t>
            </a:r>
          </a:p>
          <a:p>
            <a:pPr lvl="1"/>
            <a:r>
              <a:rPr lang="de-AT" dirty="0" err="1"/>
              <a:t>apt</a:t>
            </a:r>
            <a:r>
              <a:rPr lang="de-AT" dirty="0"/>
              <a:t> </a:t>
            </a:r>
            <a:r>
              <a:rPr lang="de-AT" dirty="0" err="1"/>
              <a:t>install</a:t>
            </a:r>
            <a:r>
              <a:rPr lang="de-AT" dirty="0"/>
              <a:t> docker.io</a:t>
            </a:r>
          </a:p>
          <a:p>
            <a:endParaRPr lang="de-AT" dirty="0"/>
          </a:p>
          <a:p>
            <a:r>
              <a:rPr lang="de-AT" dirty="0"/>
              <a:t>Docker-</a:t>
            </a:r>
            <a:r>
              <a:rPr lang="de-AT" dirty="0" err="1"/>
              <a:t>compose</a:t>
            </a:r>
            <a:r>
              <a:rPr lang="de-AT" dirty="0"/>
              <a:t> installieren</a:t>
            </a:r>
          </a:p>
          <a:p>
            <a:pPr lvl="1"/>
            <a:r>
              <a:rPr lang="de-AT" dirty="0" err="1"/>
              <a:t>apt</a:t>
            </a:r>
            <a:r>
              <a:rPr lang="de-AT" dirty="0"/>
              <a:t> </a:t>
            </a:r>
            <a:r>
              <a:rPr lang="de-AT" dirty="0" err="1"/>
              <a:t>install</a:t>
            </a:r>
            <a:r>
              <a:rPr lang="de-AT" dirty="0"/>
              <a:t> python3-pip</a:t>
            </a:r>
          </a:p>
          <a:p>
            <a:pPr lvl="1"/>
            <a:r>
              <a:rPr lang="de-AT" dirty="0"/>
              <a:t>pip3 -v </a:t>
            </a:r>
            <a:r>
              <a:rPr lang="de-AT" dirty="0" err="1"/>
              <a:t>install</a:t>
            </a:r>
            <a:r>
              <a:rPr lang="de-AT" dirty="0"/>
              <a:t> </a:t>
            </a:r>
            <a:r>
              <a:rPr lang="de-AT" dirty="0" err="1"/>
              <a:t>docker-compose</a:t>
            </a:r>
            <a:endParaRPr lang="de-AT" dirty="0"/>
          </a:p>
          <a:p>
            <a:r>
              <a:rPr lang="de-AT" dirty="0"/>
              <a:t>Pfad anpassen</a:t>
            </a:r>
          </a:p>
          <a:p>
            <a:pPr lvl="1"/>
            <a:r>
              <a:rPr lang="en-US" dirty="0"/>
              <a:t>PATH=$PATH:/</a:t>
            </a:r>
            <a:r>
              <a:rPr lang="en-US" dirty="0" err="1"/>
              <a:t>usr</a:t>
            </a:r>
            <a:r>
              <a:rPr lang="en-US" dirty="0"/>
              <a:t>/local/bin</a:t>
            </a:r>
          </a:p>
          <a:p>
            <a:pPr lvl="1"/>
            <a:r>
              <a:rPr lang="en-US" dirty="0"/>
              <a:t>export PATH</a:t>
            </a:r>
            <a:endParaRPr lang="de-AT" dirty="0"/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816464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780810-7928-8BD5-61C3-EF9013087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Remote-Zugriff über </a:t>
            </a:r>
            <a:r>
              <a:rPr lang="de-AT" dirty="0" err="1"/>
              <a:t>Synology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E61DFE-58E4-E6A7-AAEA-0746978A21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Dynv6-Domain registrieren</a:t>
            </a:r>
          </a:p>
          <a:p>
            <a:pPr lvl="1"/>
            <a:r>
              <a:rPr lang="de-AT" dirty="0"/>
              <a:t>DynV6-Updater konfigurieren</a:t>
            </a:r>
          </a:p>
          <a:p>
            <a:r>
              <a:rPr lang="de-AT" dirty="0" err="1"/>
              <a:t>FritzBox</a:t>
            </a:r>
            <a:endParaRPr lang="de-AT" dirty="0"/>
          </a:p>
          <a:p>
            <a:pPr lvl="1"/>
            <a:r>
              <a:rPr lang="de-AT" dirty="0"/>
              <a:t>https-Port über </a:t>
            </a:r>
            <a:r>
              <a:rPr lang="de-AT" dirty="0" err="1"/>
              <a:t>Synology</a:t>
            </a:r>
            <a:r>
              <a:rPr lang="de-AT" dirty="0"/>
              <a:t> auf HA umleiten</a:t>
            </a:r>
          </a:p>
          <a:p>
            <a:r>
              <a:rPr lang="de-AT" dirty="0" err="1"/>
              <a:t>Synology</a:t>
            </a:r>
            <a:endParaRPr lang="de-AT" dirty="0"/>
          </a:p>
          <a:p>
            <a:pPr lvl="1"/>
            <a:r>
              <a:rPr lang="de-AT" dirty="0"/>
              <a:t>Zertifikat anlegen</a:t>
            </a:r>
          </a:p>
          <a:p>
            <a:pPr lvl="1"/>
            <a:r>
              <a:rPr lang="de-AT" dirty="0" err="1"/>
              <a:t>Nginx</a:t>
            </a:r>
            <a:r>
              <a:rPr lang="de-AT" dirty="0"/>
              <a:t> konfigurieren</a:t>
            </a:r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597294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19FA50-F2D8-4C08-A5A6-6433CCE1B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Synology</a:t>
            </a:r>
            <a:r>
              <a:rPr lang="de-DE" dirty="0"/>
              <a:t>: Zertifikat erstellen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EFC745-9827-4D83-BF86-CED7D055A5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Sicherheit </a:t>
            </a:r>
            <a:r>
              <a:rPr lang="de-DE" dirty="0">
                <a:sym typeface="Wingdings" panose="05000000000000000000" pitchFamily="2" charset="2"/>
              </a:rPr>
              <a:t> Zertifikat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7DD1652-2113-401D-83BE-C3A75BD5B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21" y="1875953"/>
            <a:ext cx="3676600" cy="310609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52FA1E3E-7FCA-43FA-A215-DFDC3F391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729" y="1875953"/>
            <a:ext cx="3772990" cy="319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9202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9BEDFD-B999-B00D-79AC-2B78D899C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Synology</a:t>
            </a:r>
            <a:r>
              <a:rPr lang="de-AT" dirty="0"/>
              <a:t> – Zertifikat anlegen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7A004E-66EC-E313-3517-A84B713F1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80B4F50-331A-8578-4278-C2AC30213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038678"/>
            <a:ext cx="8207375" cy="485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9223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3B2C98-B1BB-0526-3C24-B4FAB6C07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Zertifikatspfad suchen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D2CB56-7327-CE63-7E4F-660E0383D3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 err="1"/>
              <a:t>sudo</a:t>
            </a:r>
            <a:r>
              <a:rPr lang="de-AT" dirty="0"/>
              <a:t> –s</a:t>
            </a:r>
          </a:p>
          <a:p>
            <a:r>
              <a:rPr lang="de-AT" dirty="0"/>
              <a:t>Zertifikate anzeigen lassen</a:t>
            </a:r>
          </a:p>
          <a:p>
            <a:pPr lvl="1"/>
            <a:r>
              <a:rPr lang="de-AT" dirty="0"/>
              <a:t>cd /</a:t>
            </a:r>
            <a:r>
              <a:rPr lang="de-AT" dirty="0" err="1"/>
              <a:t>usr</a:t>
            </a:r>
            <a:r>
              <a:rPr lang="de-AT" dirty="0"/>
              <a:t>/</a:t>
            </a:r>
            <a:r>
              <a:rPr lang="de-AT" dirty="0" err="1"/>
              <a:t>syno</a:t>
            </a:r>
            <a:r>
              <a:rPr lang="de-AT" dirty="0"/>
              <a:t>/</a:t>
            </a:r>
            <a:r>
              <a:rPr lang="de-AT" dirty="0" err="1"/>
              <a:t>etc</a:t>
            </a:r>
            <a:r>
              <a:rPr lang="de-AT" dirty="0"/>
              <a:t>/</a:t>
            </a:r>
            <a:r>
              <a:rPr lang="de-AT" dirty="0" err="1"/>
              <a:t>certificate</a:t>
            </a:r>
            <a:r>
              <a:rPr lang="de-AT" dirty="0"/>
              <a:t>/_</a:t>
            </a:r>
            <a:r>
              <a:rPr lang="de-AT" dirty="0" err="1"/>
              <a:t>archive</a:t>
            </a:r>
            <a:endParaRPr lang="de-AT" dirty="0"/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E750837-1ACA-AA63-CDAF-4755FD97E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3068960"/>
            <a:ext cx="58959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0722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42AB50-93BC-733A-39D2-2562B0754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Zertifikat überprüfen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4C0116-1B9B-E5E4-1C76-DA5CBB3C2D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908720"/>
            <a:ext cx="8207375" cy="4608165"/>
          </a:xfrm>
        </p:spPr>
        <p:txBody>
          <a:bodyPr/>
          <a:lstStyle/>
          <a:p>
            <a:r>
              <a:rPr lang="de-AT" dirty="0"/>
              <a:t>cd pJIWb8/</a:t>
            </a:r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3ABD0E1-43B3-2049-C9A7-DDABB5BE0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556792"/>
            <a:ext cx="5603877" cy="505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652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AA8B10-C9C8-4486-950E-175EB5AF1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Online-Check: </a:t>
            </a:r>
            <a:r>
              <a:rPr lang="de-DE" sz="2800" dirty="0">
                <a:hlinkClick r:id="rId2"/>
              </a:rPr>
              <a:t>https://ssl.de/ssl-check.html</a:t>
            </a:r>
            <a:endParaRPr lang="de-DE" sz="28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02FF73D-5747-424D-9DB2-97502BE74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64" y="1844824"/>
            <a:ext cx="5677692" cy="411537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3AFCB6C-8BBD-4062-BCD7-F15ED2854F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80" y="3038415"/>
            <a:ext cx="5449060" cy="3353268"/>
          </a:xfrm>
          <a:prstGeom prst="rect">
            <a:avLst/>
          </a:prstGeom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8AD700-3AFF-170E-DD0A-B03F53922E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124744"/>
            <a:ext cx="8207375" cy="4608165"/>
          </a:xfrm>
        </p:spPr>
        <p:txBody>
          <a:bodyPr/>
          <a:lstStyle/>
          <a:p>
            <a:r>
              <a:rPr lang="de-AT" dirty="0"/>
              <a:t>Zertifikat über Zwischenablage in Website kopieren</a:t>
            </a:r>
          </a:p>
        </p:txBody>
      </p:sp>
    </p:spTree>
    <p:extLst>
      <p:ext uri="{BB962C8B-B14F-4D97-AF65-F5344CB8AC3E}">
        <p14:creationId xmlns:p14="http://schemas.microsoft.com/office/powerpoint/2010/main" val="13371811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12CDE6-582D-A77A-ADDE-CD709CB9E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56819B-0E90-0AAE-746B-A8D4DDD4EA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Zertifikat über Zwischenablage in Website kopieren</a:t>
            </a:r>
          </a:p>
        </p:txBody>
      </p:sp>
    </p:spTree>
    <p:extLst>
      <p:ext uri="{BB962C8B-B14F-4D97-AF65-F5344CB8AC3E}">
        <p14:creationId xmlns:p14="http://schemas.microsoft.com/office/powerpoint/2010/main" val="35211889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56DA74-7ACA-C982-EAB9-AA2A8DFFA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Nginx</a:t>
            </a:r>
            <a:r>
              <a:rPr lang="de-AT" dirty="0"/>
              <a:t> konfigurieren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2096AF-4B92-DE05-73B2-A78566354A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980728"/>
            <a:ext cx="8207375" cy="4608165"/>
          </a:xfrm>
        </p:spPr>
        <p:txBody>
          <a:bodyPr/>
          <a:lstStyle/>
          <a:p>
            <a:r>
              <a:rPr lang="de-AT" dirty="0" err="1"/>
              <a:t>sudo</a:t>
            </a:r>
            <a:r>
              <a:rPr lang="de-AT" dirty="0"/>
              <a:t> cd/</a:t>
            </a:r>
            <a:r>
              <a:rPr lang="de-AT" dirty="0" err="1"/>
              <a:t>etc</a:t>
            </a:r>
            <a:r>
              <a:rPr lang="de-AT" dirty="0"/>
              <a:t>/</a:t>
            </a:r>
            <a:r>
              <a:rPr lang="de-AT" dirty="0" err="1"/>
              <a:t>nginx</a:t>
            </a:r>
            <a:r>
              <a:rPr lang="de-AT" dirty="0"/>
              <a:t>/</a:t>
            </a:r>
            <a:r>
              <a:rPr lang="de-AT" dirty="0" err="1"/>
              <a:t>sites-enabled</a:t>
            </a:r>
            <a:endParaRPr lang="de-AT" dirty="0"/>
          </a:p>
          <a:p>
            <a:r>
              <a:rPr lang="de-AT" dirty="0" err="1"/>
              <a:t>sudo</a:t>
            </a:r>
            <a:r>
              <a:rPr lang="de-AT" dirty="0"/>
              <a:t> </a:t>
            </a:r>
            <a:r>
              <a:rPr lang="de-AT" dirty="0" err="1"/>
              <a:t>nano</a:t>
            </a:r>
            <a:r>
              <a:rPr lang="de-AT" dirty="0"/>
              <a:t> leoha.dynv6.tld.conf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B8D109C-4322-4D17-0D54-D00986C52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276872"/>
            <a:ext cx="5493624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8326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0AF812-E80C-0B66-4F07-4855D90A1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Nginx</a:t>
            </a:r>
            <a:r>
              <a:rPr lang="de-AT" dirty="0"/>
              <a:t> </a:t>
            </a:r>
            <a:r>
              <a:rPr lang="de-AT" dirty="0" err="1"/>
              <a:t>reloaden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D50A2B-A52A-B971-B23B-2080559148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 err="1"/>
              <a:t>sudo</a:t>
            </a:r>
            <a:r>
              <a:rPr lang="de-AT" dirty="0"/>
              <a:t> </a:t>
            </a:r>
            <a:r>
              <a:rPr lang="de-AT" dirty="0" err="1"/>
              <a:t>nginx</a:t>
            </a:r>
            <a:r>
              <a:rPr lang="de-AT" dirty="0"/>
              <a:t> -s </a:t>
            </a:r>
            <a:r>
              <a:rPr lang="de-AT" dirty="0" err="1"/>
              <a:t>reload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11724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5B81E-2C5F-339E-4C2D-50F55EF2D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6A99C0-5043-3EFA-DE01-D84EF9CD81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76734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70C030-1D62-A383-9EA1-F0E6D1667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HomeAssistant</a:t>
            </a:r>
            <a:r>
              <a:rPr lang="de-AT" dirty="0"/>
              <a:t> installieren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159DB9-B80E-7816-ED7C-9667A4E7F3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052736"/>
            <a:ext cx="8207375" cy="4608165"/>
          </a:xfrm>
        </p:spPr>
        <p:txBody>
          <a:bodyPr/>
          <a:lstStyle/>
          <a:p>
            <a:r>
              <a:rPr lang="de-AT" dirty="0"/>
              <a:t>Docker-</a:t>
            </a:r>
            <a:r>
              <a:rPr lang="de-AT" dirty="0" err="1"/>
              <a:t>Compose</a:t>
            </a:r>
            <a:endParaRPr lang="de-AT" dirty="0"/>
          </a:p>
          <a:p>
            <a:r>
              <a:rPr lang="de-AT" dirty="0"/>
              <a:t>Alle Container in einem </a:t>
            </a:r>
            <a:r>
              <a:rPr lang="de-AT" dirty="0" err="1"/>
              <a:t>Compose</a:t>
            </a:r>
            <a:r>
              <a:rPr lang="de-AT" dirty="0"/>
              <a:t>-File</a:t>
            </a:r>
          </a:p>
          <a:p>
            <a:pPr lvl="1"/>
            <a:r>
              <a:rPr lang="de-AT" dirty="0"/>
              <a:t>Gemeinsames Netzwerk</a:t>
            </a:r>
          </a:p>
          <a:p>
            <a:pPr lvl="1"/>
            <a:r>
              <a:rPr lang="de-AT" dirty="0" err="1"/>
              <a:t>Volumes</a:t>
            </a:r>
            <a:r>
              <a:rPr lang="de-AT" dirty="0"/>
              <a:t> werden in Unterverzeichnisse gemappt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7ECB6B1-9614-C601-FD25-E18323195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429000"/>
            <a:ext cx="857917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5311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DF47D3-9970-B88F-0EC2-89FF69033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Sonoff</a:t>
            </a:r>
            <a:r>
              <a:rPr lang="de-AT" dirty="0"/>
              <a:t> </a:t>
            </a:r>
            <a:r>
              <a:rPr lang="de-AT" dirty="0" err="1"/>
              <a:t>Zigbee</a:t>
            </a:r>
            <a:r>
              <a:rPr lang="de-AT" dirty="0"/>
              <a:t>-Stick unter </a:t>
            </a:r>
            <a:r>
              <a:rPr lang="de-AT" dirty="0" err="1"/>
              <a:t>Synology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F9C9A4-7986-9124-C612-02656C08F6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USB-Treiber auf DSM 7.1 installieren</a:t>
            </a:r>
          </a:p>
          <a:p>
            <a:pPr lvl="1"/>
            <a:r>
              <a:rPr lang="de-AT" dirty="0">
                <a:hlinkClick r:id="rId2"/>
              </a:rPr>
              <a:t>https://github.com/robertklep/dsm7-usb-serial-drivers</a:t>
            </a:r>
            <a:r>
              <a:rPr lang="de-AT" dirty="0"/>
              <a:t> </a:t>
            </a:r>
          </a:p>
          <a:p>
            <a:r>
              <a:rPr lang="de-AT" dirty="0" err="1"/>
              <a:t>Sonoff</a:t>
            </a:r>
            <a:r>
              <a:rPr lang="de-AT" dirty="0"/>
              <a:t> Stick</a:t>
            </a:r>
          </a:p>
          <a:p>
            <a:pPr lvl="1"/>
            <a:r>
              <a:rPr lang="de-AT" dirty="0">
                <a:hlinkClick r:id="rId3"/>
              </a:rPr>
              <a:t>https://community.home-assistant.io/t/synology-docker-usb-zigbee-cc2652rb-no-ttyacom-or-ttyusb/340415</a:t>
            </a:r>
            <a:endParaRPr lang="de-AT" dirty="0"/>
          </a:p>
          <a:p>
            <a:pPr lvl="1"/>
            <a:r>
              <a:rPr lang="de-AT" dirty="0">
                <a:hlinkClick r:id="rId4"/>
              </a:rPr>
              <a:t>https://rabenschlag.eu/posts/2021-11-18-setup-sonoff-zigbee-3-0-usb-dongle-with-home-assistant-running-docker/</a:t>
            </a:r>
            <a:r>
              <a:rPr lang="de-A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7291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95D43F-D71D-C902-4BB4-993E375ED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Übung: HA mit </a:t>
            </a:r>
            <a:r>
              <a:rPr lang="de-AT" dirty="0" err="1"/>
              <a:t>docker-compose</a:t>
            </a:r>
            <a:r>
              <a:rPr lang="de-AT" dirty="0"/>
              <a:t> starten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DF6C10-7825-D5FB-A5BF-D020A0559F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File allinone.zip in Ordner </a:t>
            </a:r>
            <a:r>
              <a:rPr lang="de-AT" dirty="0" err="1"/>
              <a:t>entzippen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47A7044-D0C7-C88D-877A-7DF1805C1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276872"/>
            <a:ext cx="69151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654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6346EC-CCCD-2911-1419-1A690C586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 Terminal öffnen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BC0AFA-ED98-720C-E43B-7D06B05480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EC589B6-8E40-0356-402E-AA4DDB069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418331"/>
            <a:ext cx="12865586" cy="402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195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66F1D5-EED0-5E11-4078-8BE1CB2C4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docker-compose</a:t>
            </a:r>
            <a:r>
              <a:rPr lang="de-AT" dirty="0"/>
              <a:t> </a:t>
            </a:r>
            <a:r>
              <a:rPr lang="de-AT" dirty="0" err="1"/>
              <a:t>up</a:t>
            </a:r>
            <a:r>
              <a:rPr lang="de-AT" dirty="0"/>
              <a:t> -d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664B62-E655-8583-8580-11462FE84A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76ACCA3-7524-183A-80B8-5D8570FD9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945131"/>
            <a:ext cx="7598171" cy="578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872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EE2940-81FA-EBA0-F6D6-834236EAB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HA starten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DCE870-A066-DC50-086A-138A378F0F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520" y="980728"/>
            <a:ext cx="8207375" cy="4608165"/>
          </a:xfrm>
        </p:spPr>
        <p:txBody>
          <a:bodyPr/>
          <a:lstStyle/>
          <a:p>
            <a:r>
              <a:rPr lang="de-AT" dirty="0"/>
              <a:t>http:// localhost:8123 </a:t>
            </a:r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8D91156-7380-0D73-8227-20E0C80AE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87" y="1556792"/>
            <a:ext cx="4453524" cy="506780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36AC6D9-51C4-0F3C-60C6-0778220F7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628" y="696913"/>
            <a:ext cx="4141152" cy="606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860197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812</Words>
  <Application>Microsoft Office PowerPoint</Application>
  <PresentationFormat>Bildschirmpräsentation (4:3)</PresentationFormat>
  <Paragraphs>193</Paragraphs>
  <Slides>50</Slides>
  <Notes>10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50</vt:i4>
      </vt:variant>
    </vt:vector>
  </HeadingPairs>
  <TitlesOfParts>
    <vt:vector size="58" baseType="lpstr">
      <vt:lpstr>-apple-system</vt:lpstr>
      <vt:lpstr>Arial</vt:lpstr>
      <vt:lpstr>Calibri</vt:lpstr>
      <vt:lpstr>Consolas</vt:lpstr>
      <vt:lpstr>Inconsolata</vt:lpstr>
      <vt:lpstr>Symbol</vt:lpstr>
      <vt:lpstr>Wingdings</vt:lpstr>
      <vt:lpstr>2_Larissa</vt:lpstr>
      <vt:lpstr>Ubuntu Server installieren</vt:lpstr>
      <vt:lpstr>Server aktualisieren</vt:lpstr>
      <vt:lpstr>Samba installieren</vt:lpstr>
      <vt:lpstr>Docker installieren</vt:lpstr>
      <vt:lpstr>HomeAssistant installieren</vt:lpstr>
      <vt:lpstr>Übung: HA mit docker-compose starten</vt:lpstr>
      <vt:lpstr>In Terminal öffnen</vt:lpstr>
      <vt:lpstr>docker-compose up -d</vt:lpstr>
      <vt:lpstr>HA starten</vt:lpstr>
      <vt:lpstr>HA läuft</vt:lpstr>
      <vt:lpstr>Ubuntu Firewall ufw</vt:lpstr>
      <vt:lpstr>Install HACS über SSH im Container</vt:lpstr>
      <vt:lpstr>Bash in HA-Container öffnen</vt:lpstr>
      <vt:lpstr>Portainer bash …</vt:lpstr>
      <vt:lpstr>… oder Docker-Desktop</vt:lpstr>
      <vt:lpstr>Container neu starten</vt:lpstr>
      <vt:lpstr>Integration HACS installationsbereit</vt:lpstr>
      <vt:lpstr>Node Red über HACS installieren</vt:lpstr>
      <vt:lpstr>Node-RED Companion herunterladen …</vt:lpstr>
      <vt:lpstr>… und als neue Integration installieren</vt:lpstr>
      <vt:lpstr>NodeRED starten</vt:lpstr>
      <vt:lpstr>HA und NodeRed verbinden</vt:lpstr>
      <vt:lpstr>In HA Access-Token anlegen</vt:lpstr>
      <vt:lpstr>Server konfigurieren …</vt:lpstr>
      <vt:lpstr>… vorher Accesstoken in HA anlegen</vt:lpstr>
      <vt:lpstr>Zugriff mit Intellisense</vt:lpstr>
      <vt:lpstr>Kleiner erster Flow</vt:lpstr>
      <vt:lpstr>Einbindung in Menü von HA</vt:lpstr>
      <vt:lpstr>NodeRed gedockert für HA</vt:lpstr>
      <vt:lpstr>PowerPoint-Präsentation</vt:lpstr>
      <vt:lpstr>EspHome</vt:lpstr>
      <vt:lpstr>MariaDb einbinden</vt:lpstr>
      <vt:lpstr>Datenbank erstellen</vt:lpstr>
      <vt:lpstr>Benutzer anlegen</vt:lpstr>
      <vt:lpstr>Neue Version von MariaDb builden</vt:lpstr>
      <vt:lpstr>DB einbinden</vt:lpstr>
      <vt:lpstr>DB anlegen dauert etwas</vt:lpstr>
      <vt:lpstr>Synology – nano installieren</vt:lpstr>
      <vt:lpstr>Remote-Access mit https</vt:lpstr>
      <vt:lpstr>Remote-Zugriff über Synology</vt:lpstr>
      <vt:lpstr>Synology: Zertifikat erstellen</vt:lpstr>
      <vt:lpstr>Synology – Zertifikat anlegen</vt:lpstr>
      <vt:lpstr>Zertifikatspfad suchen</vt:lpstr>
      <vt:lpstr>Zertifikat überprüfen</vt:lpstr>
      <vt:lpstr>Online-Check: https://ssl.de/ssl-check.html</vt:lpstr>
      <vt:lpstr>PowerPoint-Präsentation</vt:lpstr>
      <vt:lpstr>Nginx konfigurieren </vt:lpstr>
      <vt:lpstr>Nginx reloaden</vt:lpstr>
      <vt:lpstr>PowerPoint-Präsentation</vt:lpstr>
      <vt:lpstr>Sonoff Zigbee-Stick unter Synology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Gerald Köck</cp:lastModifiedBy>
  <cp:revision>908</cp:revision>
  <dcterms:created xsi:type="dcterms:W3CDTF">2011-08-18T07:37:01Z</dcterms:created>
  <dcterms:modified xsi:type="dcterms:W3CDTF">2023-01-29T09:25:11Z</dcterms:modified>
</cp:coreProperties>
</file>