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47"/>
  </p:notesMasterIdLst>
  <p:handoutMasterIdLst>
    <p:handoutMasterId r:id="rId48"/>
  </p:handoutMasterIdLst>
  <p:sldIdLst>
    <p:sldId id="870" r:id="rId6"/>
    <p:sldId id="1441" r:id="rId7"/>
    <p:sldId id="1409" r:id="rId8"/>
    <p:sldId id="1411" r:id="rId9"/>
    <p:sldId id="1444" r:id="rId10"/>
    <p:sldId id="1410" r:id="rId11"/>
    <p:sldId id="1415" r:id="rId12"/>
    <p:sldId id="1414" r:id="rId13"/>
    <p:sldId id="1416" r:id="rId14"/>
    <p:sldId id="1412" r:id="rId15"/>
    <p:sldId id="1413" r:id="rId16"/>
    <p:sldId id="1417" r:id="rId17"/>
    <p:sldId id="1418" r:id="rId18"/>
    <p:sldId id="1419" r:id="rId19"/>
    <p:sldId id="1420" r:id="rId20"/>
    <p:sldId id="1424" r:id="rId21"/>
    <p:sldId id="1425" r:id="rId22"/>
    <p:sldId id="1421" r:id="rId23"/>
    <p:sldId id="1426" r:id="rId24"/>
    <p:sldId id="1427" r:id="rId25"/>
    <p:sldId id="1429" r:id="rId26"/>
    <p:sldId id="1428" r:id="rId27"/>
    <p:sldId id="1422" r:id="rId28"/>
    <p:sldId id="1423" r:id="rId29"/>
    <p:sldId id="1430" r:id="rId30"/>
    <p:sldId id="1431" r:id="rId31"/>
    <p:sldId id="1432" r:id="rId32"/>
    <p:sldId id="1433" r:id="rId33"/>
    <p:sldId id="1434" r:id="rId34"/>
    <p:sldId id="1435" r:id="rId35"/>
    <p:sldId id="1436" r:id="rId36"/>
    <p:sldId id="1437" r:id="rId37"/>
    <p:sldId id="1438" r:id="rId38"/>
    <p:sldId id="1439" r:id="rId39"/>
    <p:sldId id="1440" r:id="rId40"/>
    <p:sldId id="1399" r:id="rId41"/>
    <p:sldId id="1443" r:id="rId42"/>
    <p:sldId id="1401" r:id="rId43"/>
    <p:sldId id="1404" r:id="rId44"/>
    <p:sldId id="1402" r:id="rId45"/>
    <p:sldId id="1442" r:id="rId46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66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70980" autoAdjust="0"/>
  </p:normalViewPr>
  <p:slideViewPr>
    <p:cSldViewPr>
      <p:cViewPr varScale="1">
        <p:scale>
          <a:sx n="58" d="100"/>
          <a:sy n="58" d="100"/>
        </p:scale>
        <p:origin x="220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09.03.2023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0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09.03.2023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9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nodered.org/docs/user-guide/context" TargetMode="Externa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odered.org/docs/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explorations.com/node-red/" TargetMode="External"/><Relationship Id="rId2" Type="http://schemas.openxmlformats.org/officeDocument/2006/relationships/hyperlink" Target="http://noderedguide.com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72A0-5EAD-0C47-8867-8D9C509E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10952-3D16-9748-9621-5DB2CE800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9600" b="1" dirty="0"/>
              <a:t>Node-RED</a:t>
            </a:r>
          </a:p>
        </p:txBody>
      </p:sp>
      <p:pic>
        <p:nvPicPr>
          <p:cNvPr id="1026" name="Picture 2" descr="Bildergebnis für nodered">
            <a:extLst>
              <a:ext uri="{FF2B5EF4-FFF2-40B4-BE49-F238E27FC236}">
                <a16:creationId xmlns:a16="http://schemas.microsoft.com/office/drawing/2014/main" id="{0FED2A8D-68B2-654F-B6A2-930D37CA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59632"/>
            <a:ext cx="9145016" cy="9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2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C12A1-CAC6-FE12-B59F-7FA3B221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PIR-Einbindung wie gehabt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32CA56-35B7-1275-4ECB-4312C3B307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57874C-501C-669C-5471-87D382A5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50784"/>
            <a:ext cx="31908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1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B6E51-8270-4803-52D6-E1FC6A75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Universalwerkzeug </a:t>
            </a:r>
            <a:r>
              <a:rPr lang="de-AT" dirty="0" err="1"/>
              <a:t>function</a:t>
            </a:r>
            <a:r>
              <a:rPr lang="de-AT" dirty="0"/>
              <a:t>-Node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2821D-02A2-760E-AD15-63D0DC5015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AF2049-E367-399A-A902-7248BCAC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28696"/>
            <a:ext cx="5739358" cy="44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A66EC-01D8-CBAA-31AF-F8620B54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Zum Einstieg – simple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0D90F1-38E9-1C10-9C13-C8E8AC583E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Nur </a:t>
            </a:r>
            <a:r>
              <a:rPr lang="de-AT" dirty="0" err="1"/>
              <a:t>Humidity</a:t>
            </a:r>
            <a:r>
              <a:rPr lang="de-AT" dirty="0"/>
              <a:t> berücksichtigt</a:t>
            </a:r>
          </a:p>
          <a:p>
            <a:r>
              <a:rPr lang="de-AT" dirty="0"/>
              <a:t>Zwei Ausgänge</a:t>
            </a:r>
          </a:p>
          <a:p>
            <a:pPr lvl="1"/>
            <a:r>
              <a:rPr lang="de-AT" dirty="0"/>
              <a:t>Fan ON</a:t>
            </a:r>
          </a:p>
          <a:p>
            <a:pPr lvl="1"/>
            <a:r>
              <a:rPr lang="de-AT" dirty="0"/>
              <a:t>Fan OFF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4E5A483-E34E-9A4E-1B33-3C30D506D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86" y="3284984"/>
            <a:ext cx="8208101" cy="344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0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E1EED-67B0-A3E9-29A1-E036D52B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FC4508-423E-7C29-BAEF-76F9CEE24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Humidity</a:t>
            </a:r>
            <a:r>
              <a:rPr lang="de-AT" dirty="0"/>
              <a:t> ist unter 50%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386C4A-F610-F26B-ACF9-F381CA63D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9144000" cy="324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8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51B1C-5187-F6A7-26A3-F1D50EF5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ein Hauch genügt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E1D011-8661-D850-9400-DA413DB23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A10543-519E-8EAF-F386-6020DF60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8413"/>
            <a:ext cx="5594622" cy="46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8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4DEF4-8E56-381E-1AED-61EC2253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Statt </a:t>
            </a:r>
            <a:r>
              <a:rPr lang="de-AT" dirty="0" err="1"/>
              <a:t>Debug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 LED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289589-8CEC-AA36-346D-2BF56CBBC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268760"/>
            <a:ext cx="3309817" cy="4608165"/>
          </a:xfrm>
        </p:spPr>
        <p:txBody>
          <a:bodyPr/>
          <a:lstStyle/>
          <a:p>
            <a:r>
              <a:rPr lang="de-AT" dirty="0" err="1"/>
              <a:t>CallService</a:t>
            </a:r>
            <a:r>
              <a:rPr lang="de-AT" dirty="0"/>
              <a:t> steuert Aktoren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0ADB2B-90E5-3804-BF82-29B88DFC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130" y="907237"/>
            <a:ext cx="5114350" cy="58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76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D7DC2-F43C-50EB-9B16-884125AC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60590F-7DF0-DD3A-37AB-191422D2A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68% </a:t>
            </a:r>
            <a:r>
              <a:rPr lang="de-AT" dirty="0">
                <a:sym typeface="Wingdings" panose="05000000000000000000" pitchFamily="2" charset="2"/>
              </a:rPr>
              <a:t> LED leuchtet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1115C2-7253-4998-2419-D26B35703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8430"/>
            <a:ext cx="9144000" cy="264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6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8F198-A54F-A2BD-C1F3-2D392755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Mit Berücksichtigung des PIR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5F6FDC-4E8A-37A7-BD65-316496AFA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EAD086-2B38-44AD-CE5A-BDCE3610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11" y="1287615"/>
            <a:ext cx="8634178" cy="31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01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CAFEB-1046-53D6-18F2-A65EA48F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Nachlaufzeit  </a:t>
            </a:r>
            <a:r>
              <a:rPr lang="de-AT" dirty="0">
                <a:sym typeface="Wingdings" panose="05000000000000000000" pitchFamily="2" charset="2"/>
              </a:rPr>
              <a:t> Zustand erforderlich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108CE1-0260-022A-069B-16881D060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https://nodered.org/docs/user-guide/context</a:t>
            </a:r>
            <a:r>
              <a:rPr lang="de-AT" dirty="0"/>
              <a:t> </a:t>
            </a:r>
          </a:p>
          <a:p>
            <a:r>
              <a:rPr lang="de-AT" dirty="0"/>
              <a:t>Globale Variable </a:t>
            </a:r>
            <a:r>
              <a:rPr lang="de-AT" dirty="0" err="1"/>
              <a:t>fanOnTime</a:t>
            </a:r>
            <a:r>
              <a:rPr lang="de-AT" dirty="0"/>
              <a:t> im Flow-</a:t>
            </a:r>
            <a:r>
              <a:rPr lang="de-AT" dirty="0" err="1"/>
              <a:t>Context</a:t>
            </a:r>
            <a:r>
              <a:rPr lang="de-AT" dirty="0"/>
              <a:t> anlegen</a:t>
            </a:r>
          </a:p>
          <a:p>
            <a:pPr lvl="1"/>
            <a:r>
              <a:rPr lang="de-AT" dirty="0"/>
              <a:t>Initialisieren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2F8444-33EB-F84F-592B-2A65C1FB2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72" y="2996952"/>
            <a:ext cx="808998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1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52A38-4EA7-0DCB-FD4B-80A71BEC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Nachlaufzeit - </a:t>
            </a:r>
            <a:r>
              <a:rPr lang="de-AT" dirty="0" err="1"/>
              <a:t>retriggerbar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F2BB3B-27DA-46B7-F690-064407ADF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D7046A-5D93-51FE-A460-865ADA9BA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28" y="836712"/>
            <a:ext cx="8464060" cy="545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1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388B5-4D90-9262-314B-872E2127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https://nodered.org/docs/</a:t>
            </a:r>
            <a:r>
              <a:rPr lang="de-AT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3DAD6A-B369-D1F7-6E5A-E8C364C03C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DE46B3-180D-5ED8-3130-771645DF0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145013"/>
            <a:ext cx="6578143" cy="555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68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191ED-5177-4255-8DBF-537E47B9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Nächster Schritt – Grenzen einstellbar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4B6083-1319-F1E9-79EA-F0F7BD80E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Konzept der Helper in HA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3C96E8-C98D-7BF3-9F05-72E643CE8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16" y="2157805"/>
            <a:ext cx="781696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98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80003-67E0-4664-CE73-4512FF5A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sagt </a:t>
            </a:r>
            <a:r>
              <a:rPr lang="de-AT" dirty="0" err="1"/>
              <a:t>ChatGPT</a:t>
            </a:r>
            <a:r>
              <a:rPr lang="de-AT" dirty="0"/>
              <a:t> dazu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69C5FC-8354-2D52-0757-965EEFCF55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0EC15D-8F00-26EE-772D-8E9CC1A8C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075"/>
            <a:ext cx="9144000" cy="61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7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B6088-8261-723F-605A-F5C8891F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Helper in HA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75988-7697-1611-5198-165F29BE36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4" y="1268760"/>
            <a:ext cx="3965510" cy="4608165"/>
          </a:xfrm>
        </p:spPr>
        <p:txBody>
          <a:bodyPr/>
          <a:lstStyle/>
          <a:p>
            <a:r>
              <a:rPr lang="de-AT" dirty="0"/>
              <a:t>Numerische Helper</a:t>
            </a:r>
          </a:p>
          <a:p>
            <a:pPr lvl="1"/>
            <a:r>
              <a:rPr lang="de-AT" dirty="0" err="1"/>
              <a:t>fantimeextension</a:t>
            </a:r>
            <a:endParaRPr lang="de-AT" dirty="0"/>
          </a:p>
          <a:p>
            <a:pPr lvl="1"/>
            <a:r>
              <a:rPr lang="de-AT" dirty="0" err="1"/>
              <a:t>Maxhumidity</a:t>
            </a:r>
            <a:endParaRPr lang="de-AT" dirty="0"/>
          </a:p>
          <a:p>
            <a:r>
              <a:rPr lang="de-AT" dirty="0"/>
              <a:t>Über UI einstellbar</a:t>
            </a:r>
          </a:p>
          <a:p>
            <a:r>
              <a:rPr lang="de-AT" dirty="0"/>
              <a:t>Von </a:t>
            </a:r>
            <a:r>
              <a:rPr lang="de-AT" dirty="0" err="1"/>
              <a:t>NodeRed</a:t>
            </a:r>
            <a:r>
              <a:rPr lang="de-AT" dirty="0"/>
              <a:t> abrufbar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445E79C-40AF-BF09-9EA0-08DBE92B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23" y="988933"/>
            <a:ext cx="4710177" cy="516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91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865FB-5CBF-726A-83C0-46825374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Programm anpassen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F3F63D-8558-B837-7E30-7E7ACCB10B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268760"/>
            <a:ext cx="4103687" cy="4608165"/>
          </a:xfrm>
        </p:spPr>
        <p:txBody>
          <a:bodyPr/>
          <a:lstStyle/>
          <a:p>
            <a:r>
              <a:rPr lang="de-AT" dirty="0"/>
              <a:t>Verwendung analog zu Sensoren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9CBBA8-41F2-F4E5-C4AB-59FCF0C14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249143"/>
            <a:ext cx="4457471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35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99253-4B9E-6D71-9CF9-DA286F08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Code adaptieren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5AB8D8-A95B-4820-E037-678FC83B3E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9BFB8D-1465-646E-E54D-DEB27C563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412"/>
            <a:ext cx="7957270" cy="496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76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141DD-14EB-5B61-3E15-33B91ABD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DFB296-CEB7-D823-E07A-85BD16EE2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4023C5-506E-0A8B-416B-E1A72A4DD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3062"/>
            <a:ext cx="9144000" cy="34595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6A853AC-A7B5-6EDB-AC6A-CA85C5F32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964510"/>
            <a:ext cx="50101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44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D114C-B743-189A-57A4-1BF4301E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Tracen in </a:t>
            </a:r>
            <a:r>
              <a:rPr lang="de-AT" dirty="0" err="1"/>
              <a:t>NodeRed</a:t>
            </a:r>
            <a:r>
              <a:rPr lang="de-AT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29CC17-99DC-B115-AE25-882A57F52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EF2719-59EB-9189-C668-88781875D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81075"/>
            <a:ext cx="6427019" cy="36725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9A99B7-83F6-16BF-F536-6BC6EE565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50" y="4738687"/>
            <a:ext cx="77914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26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6155D-4FF7-C4BC-C572-D8A19F1B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Ausgabe in </a:t>
            </a:r>
            <a:r>
              <a:rPr lang="de-AT" dirty="0" err="1"/>
              <a:t>Debug-Window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EF5AA5-65A2-A2D1-CC4C-15968E0E8E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96DB6C-5E95-1F9D-A233-AE599AF4F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74584"/>
            <a:ext cx="7515770" cy="36727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FAD847-2D36-2D17-8D5F-A30AA9ED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258937"/>
            <a:ext cx="5106486" cy="335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49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741EE-5D01-6599-B28D-FEBD2EE2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Zusatzaufgabe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183EFF-EA5E-BF35-2A58-F553AAFC22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Verbleibende Nachlaufzeit soll angezeigt werden</a:t>
            </a:r>
          </a:p>
        </p:txBody>
      </p:sp>
    </p:spTree>
    <p:extLst>
      <p:ext uri="{BB962C8B-B14F-4D97-AF65-F5344CB8AC3E}">
        <p14:creationId xmlns:p14="http://schemas.microsoft.com/office/powerpoint/2010/main" val="1919997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7C28E-701E-5EAC-4C6C-030BCEAC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NodeRed</a:t>
            </a:r>
            <a:r>
              <a:rPr lang="de-AT" dirty="0"/>
              <a:t> Sensor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B63175-5AB8-A765-190B-89E71F9F8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24C9DC-DBFD-FB03-D505-D353F5C8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35141"/>
            <a:ext cx="4567230" cy="478771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E2E249B-9D10-EFA0-53C1-F44119DAD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901706"/>
            <a:ext cx="5724128" cy="26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7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4FADC-F72A-82CE-713D-96F53706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Viele gute Tutorials im Netz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6031D0-61EF-9581-6120-9156EF196C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http://noderedguide.com/</a:t>
            </a:r>
            <a:r>
              <a:rPr lang="de-AT" dirty="0"/>
              <a:t> </a:t>
            </a:r>
          </a:p>
          <a:p>
            <a:r>
              <a:rPr lang="de-AT" dirty="0">
                <a:hlinkClick r:id="rId3"/>
              </a:rPr>
              <a:t>https://techexplorations.com/node-red/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AC2CE0-4BBA-0F53-2E82-79164F0E5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" y="2492896"/>
            <a:ext cx="9144000" cy="36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82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9FBDA-93D0-8DDC-98CD-C76CAECA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Dritter Ausgang versorgt </a:t>
            </a:r>
            <a:r>
              <a:rPr lang="de-AT" dirty="0" err="1"/>
              <a:t>FanOnTime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39DBCD-0C5E-6A45-5C79-8B50135BC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Function</a:t>
            </a:r>
            <a:r>
              <a:rPr lang="de-AT" dirty="0"/>
              <a:t> um dritten Output erweitern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667971-ABAA-93CB-5B10-716B645AA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48880"/>
            <a:ext cx="8712968" cy="375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11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A9AC5-C20A-D329-1A7F-EE239A22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Sensor mit eigener Message versorgen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39EDAE-0778-447A-9E82-5A13F281C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Payload enthält Zahlenwert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891E09-7F16-A398-D8AB-A1CBACBA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658"/>
            <a:ext cx="9324528" cy="31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11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BEC3E-219A-B729-42B2-CC4B27CD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D5211B-1E08-AA81-ECFD-B1198FDB8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NodeRed</a:t>
            </a:r>
            <a:r>
              <a:rPr lang="de-AT" dirty="0"/>
              <a:t> hat neuen Sensor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20DBF8-7658-245B-1669-5F5EC6ACD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4" y="2439366"/>
            <a:ext cx="3933825" cy="22669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B4B2B88-A159-2B07-B2AE-62F1D3A92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86" y="1988840"/>
            <a:ext cx="5219700" cy="446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47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CD382-88A3-4174-C961-B5364BD4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Eigenes Dashboard </a:t>
            </a:r>
            <a:r>
              <a:rPr lang="de-AT" dirty="0" err="1"/>
              <a:t>NodeRedDemo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41F202-1C5C-6501-6E18-7F83E3A1B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2E6C83-C500-6CB4-9BFD-96E3E6D8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19" y="1273890"/>
            <a:ext cx="9144000" cy="21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22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6A898-0410-10D4-97C6-B1FA6EA7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Letzter Schritt – prüfen im Sekundentakt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DF2298-48FE-FDA9-CE1D-B079AD527B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897EB6-A25D-87FA-F87A-BAE93A7F6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981075"/>
            <a:ext cx="5886797" cy="58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58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79A85-BEA0-9D6A-105E-2B60858B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Spezialistenaufgaben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9CF8EE-47A8-843F-1E72-081B05AB9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CallService</a:t>
            </a:r>
            <a:r>
              <a:rPr lang="de-AT" dirty="0"/>
              <a:t> für Fan nur schicken, wenn notwendig</a:t>
            </a:r>
          </a:p>
          <a:p>
            <a:pPr lvl="1"/>
            <a:r>
              <a:rPr lang="de-AT" dirty="0" err="1"/>
              <a:t>Debugausgaben</a:t>
            </a:r>
            <a:r>
              <a:rPr lang="de-AT" dirty="0"/>
              <a:t> werden übersichtlicher</a:t>
            </a:r>
          </a:p>
          <a:p>
            <a:r>
              <a:rPr lang="de-AT" dirty="0" err="1"/>
              <a:t>Notification</a:t>
            </a:r>
            <a:r>
              <a:rPr lang="de-AT" dirty="0"/>
              <a:t>, wenn sich Lüfter einschaltet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0AC773-83C1-14F8-3E0B-6607364AC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12976"/>
            <a:ext cx="58578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76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5929A-733C-DEF0-F67D-14269A03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Notifications</a:t>
            </a:r>
            <a:r>
              <a:rPr lang="de-AT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A4AB34-9C24-6766-24BA-1406F1E13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Benachrichtigungen sind wichtig für </a:t>
            </a:r>
            <a:r>
              <a:rPr lang="de-AT" dirty="0" err="1"/>
              <a:t>DevOp</a:t>
            </a:r>
            <a:endParaRPr lang="de-AT" dirty="0"/>
          </a:p>
          <a:p>
            <a:pPr lvl="1"/>
            <a:r>
              <a:rPr lang="de-AT" dirty="0"/>
              <a:t>Eingreifen, bevor es Ärger gibt</a:t>
            </a:r>
          </a:p>
          <a:p>
            <a:pPr lvl="1"/>
            <a:r>
              <a:rPr lang="de-AT" dirty="0" err="1"/>
              <a:t>Actionable</a:t>
            </a:r>
            <a:r>
              <a:rPr lang="de-AT" dirty="0"/>
              <a:t> </a:t>
            </a:r>
            <a:r>
              <a:rPr lang="de-AT" dirty="0" err="1"/>
              <a:t>Notification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Viele Ziele</a:t>
            </a:r>
          </a:p>
          <a:p>
            <a:pPr lvl="1"/>
            <a:r>
              <a:rPr lang="de-AT" dirty="0"/>
              <a:t>Handy über Companion-App</a:t>
            </a:r>
          </a:p>
          <a:p>
            <a:pPr lvl="1"/>
            <a:r>
              <a:rPr lang="de-AT" dirty="0"/>
              <a:t>HA-Dashboard</a:t>
            </a:r>
          </a:p>
          <a:p>
            <a:pPr lvl="1"/>
            <a:r>
              <a:rPr lang="de-AT" dirty="0"/>
              <a:t>Mail, </a:t>
            </a:r>
            <a:r>
              <a:rPr lang="de-AT" dirty="0" err="1"/>
              <a:t>Sms</a:t>
            </a:r>
            <a:r>
              <a:rPr lang="de-AT" dirty="0"/>
              <a:t>, …. Über Integrationen</a:t>
            </a:r>
          </a:p>
        </p:txBody>
      </p:sp>
    </p:spTree>
    <p:extLst>
      <p:ext uri="{BB962C8B-B14F-4D97-AF65-F5344CB8AC3E}">
        <p14:creationId xmlns:p14="http://schemas.microsoft.com/office/powerpoint/2010/main" val="4053682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0E867-102C-80ED-412F-17E1B5BC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Call </a:t>
            </a:r>
            <a:r>
              <a:rPr lang="de-AT" dirty="0" err="1"/>
              <a:t>service</a:t>
            </a:r>
            <a:r>
              <a:rPr lang="de-AT" dirty="0"/>
              <a:t> Node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34ABFC-BE64-3E9B-92AB-78EFA79565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607187E-D8F2-2415-333A-AF2449C00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5715"/>
            <a:ext cx="9144000" cy="518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21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8DA0D-D4E1-4086-0CE0-A4331668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call</a:t>
            </a:r>
            <a:r>
              <a:rPr lang="de-AT" dirty="0"/>
              <a:t> </a:t>
            </a:r>
            <a:r>
              <a:rPr lang="de-AT" dirty="0" err="1"/>
              <a:t>service</a:t>
            </a:r>
            <a:r>
              <a:rPr lang="de-AT" dirty="0"/>
              <a:t> - </a:t>
            </a:r>
            <a:r>
              <a:rPr lang="de-AT" dirty="0" err="1"/>
              <a:t>Node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7BAF11-2B85-B344-FB9F-74835A86A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F7F425-65CF-2E27-E238-A33BA7BB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58342"/>
            <a:ext cx="1828800" cy="3429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BB72D5A-C127-CA6C-58E1-8521CADB8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283393"/>
            <a:ext cx="6001462" cy="478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79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A91CC-185B-1B2D-FDC5-6D32748C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Unterstützung nutzen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F58772-2D9C-2F11-0078-FA6CFFA5A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07D8B7-F67C-F8A9-2AC2-A9F4CCF2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53135"/>
            <a:ext cx="5282927" cy="403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6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E146C-15BE-3879-51E4-40A18759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Aufgabenstellung - Wohnraumlüftung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02C3DF-CA49-836A-36AF-CB248EF68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081" y="980728"/>
            <a:ext cx="8207375" cy="4608165"/>
          </a:xfrm>
        </p:spPr>
        <p:txBody>
          <a:bodyPr/>
          <a:lstStyle/>
          <a:p>
            <a:r>
              <a:rPr lang="de-AT" dirty="0"/>
              <a:t>Die Wohnraumlüftung (esp00 </a:t>
            </a:r>
            <a:r>
              <a:rPr lang="de-AT" dirty="0" err="1"/>
              <a:t>led</a:t>
            </a:r>
            <a:r>
              <a:rPr lang="de-AT" dirty="0"/>
              <a:t>) soll laufen, wenn</a:t>
            </a:r>
          </a:p>
          <a:p>
            <a:pPr lvl="1"/>
            <a:r>
              <a:rPr lang="de-AT" dirty="0"/>
              <a:t>Luftfeuchtigkeit über 50% liegt ODER</a:t>
            </a:r>
          </a:p>
          <a:p>
            <a:pPr lvl="1"/>
            <a:r>
              <a:rPr lang="de-AT" dirty="0"/>
              <a:t>Eine Bewegung erkannt wurde</a:t>
            </a:r>
          </a:p>
          <a:p>
            <a:pPr lvl="2"/>
            <a:r>
              <a:rPr lang="de-AT" dirty="0"/>
              <a:t>Neue Bewegung triggert Lüftung wieder neu</a:t>
            </a:r>
          </a:p>
          <a:p>
            <a:r>
              <a:rPr lang="de-AT" dirty="0"/>
              <a:t>Die Lüftung soll noch 10 Sekunden nachlaufen, wenn beide Bedingungen nicht erfüllt sind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CA90B5-7C54-54A3-5952-0FC4BBA1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9040"/>
            <a:ext cx="9144000" cy="21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90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FE3D2-5910-BF0A-0308-5AD45E3E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EC1B67-1D20-AB28-8D13-E4FD88DFC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98F002-0958-B4B3-5466-76C3F4CA4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75606"/>
            <a:ext cx="3233505" cy="41067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5A8F7F-3810-A55C-4C2E-5C1478BF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507718"/>
            <a:ext cx="3870269" cy="21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32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757D9-6BC9-4BD2-8E98-6764B0B3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REST-API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545D32-B6F8-ECDE-2303-87EA168992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980728"/>
            <a:ext cx="8207375" cy="4608165"/>
          </a:xfrm>
        </p:spPr>
        <p:txBody>
          <a:bodyPr/>
          <a:lstStyle/>
          <a:p>
            <a:r>
              <a:rPr lang="de-AT" dirty="0"/>
              <a:t>API mit JWT-Authentication aufrufen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BC95ED-B50C-69DA-E7B3-0FE6F2AF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628800"/>
            <a:ext cx="7096125" cy="8382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7BABBC6-85CE-9D3C-97F7-C65E9074C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67000"/>
            <a:ext cx="4547951" cy="23625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0CE302-97DE-CB52-963D-4003DF729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19" y="4886304"/>
            <a:ext cx="4547951" cy="198193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994DF86-D3FC-A9FB-9914-49B33B3BF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730" y="2500291"/>
            <a:ext cx="33528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6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AA41E-466E-3639-0F6B-752BED34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Flow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BA36C-85E0-B6EB-EC7E-32BD3C649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503EB5-1AAD-95DE-2055-F941DDF84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522"/>
            <a:ext cx="9144000" cy="47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0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E1E14-F0B6-6517-F3B2-6CED5032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Flow </a:t>
            </a:r>
            <a:r>
              <a:rPr lang="de-AT" dirty="0" err="1"/>
              <a:t>esp</a:t>
            </a:r>
            <a:r>
              <a:rPr lang="de-AT" dirty="0"/>
              <a:t>-demo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90588B-0B38-F3AF-8CF0-DB0A9B79B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ED191E-2B56-B20C-1B19-1343930D4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78352"/>
            <a:ext cx="6829425" cy="990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696A8F1-F453-FA36-8528-4BC410209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50" y="2240555"/>
            <a:ext cx="3911102" cy="450708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843C8B4-6A2A-51AB-2AD6-C94176745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866" y="2835739"/>
            <a:ext cx="4392191" cy="314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2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481BD-CA78-11BE-D3DD-53622B65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ECFC17-28DD-8ACE-40F1-E36F859EB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3003139-0596-646B-F480-4CA7263FC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68413"/>
            <a:ext cx="6048672" cy="502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3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CBF04-C574-D1A3-AD51-3EB1FC3E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Message-Objekt erweitern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7D4045-2D53-82A7-ED15-C4706BB37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4463729" cy="4608165"/>
          </a:xfrm>
        </p:spPr>
        <p:txBody>
          <a:bodyPr/>
          <a:lstStyle/>
          <a:p>
            <a:r>
              <a:rPr lang="de-AT" dirty="0"/>
              <a:t>Es sollen mehrere Messwerte eingelesen werden</a:t>
            </a:r>
          </a:p>
          <a:p>
            <a:r>
              <a:rPr lang="de-AT" dirty="0"/>
              <a:t>Natürlich auch für Temperatur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B07AEC-813B-AC60-9DA2-C6FD79045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2" y="1106594"/>
            <a:ext cx="4047158" cy="46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D2013-A112-806D-CA90-BDF13605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EC4DA2-6996-CEBA-7185-0BAF30B55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025137-3499-F735-3EDC-5273ADC77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12776"/>
            <a:ext cx="8610600" cy="8001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F088F50-9ECF-4238-B00F-7010F3F7F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383598"/>
            <a:ext cx="5398294" cy="39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91960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305</Words>
  <Application>Microsoft Office PowerPoint</Application>
  <PresentationFormat>Bildschirmpräsentation (4:3)</PresentationFormat>
  <Paragraphs>85</Paragraphs>
  <Slides>41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41</vt:i4>
      </vt:variant>
    </vt:vector>
  </HeadingPairs>
  <TitlesOfParts>
    <vt:vector size="50" baseType="lpstr">
      <vt:lpstr>Arial</vt:lpstr>
      <vt:lpstr>Calibri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PowerPoint-Präsentation</vt:lpstr>
      <vt:lpstr>https://nodered.org/docs/ </vt:lpstr>
      <vt:lpstr>Viele gute Tutorials im Netz</vt:lpstr>
      <vt:lpstr>Aufgabenstellung - Wohnraumlüftung</vt:lpstr>
      <vt:lpstr>Flow</vt:lpstr>
      <vt:lpstr>Flow esp-demo anlegen</vt:lpstr>
      <vt:lpstr>Ergebnis</vt:lpstr>
      <vt:lpstr>Message-Objekt erweitern</vt:lpstr>
      <vt:lpstr>Ergebnis</vt:lpstr>
      <vt:lpstr>PIR-Einbindung wie gehabt</vt:lpstr>
      <vt:lpstr>Universalwerkzeug function-Node</vt:lpstr>
      <vt:lpstr>Zum Einstieg – simple Logik</vt:lpstr>
      <vt:lpstr>Test …</vt:lpstr>
      <vt:lpstr>… ein Hauch genügt</vt:lpstr>
      <vt:lpstr>Statt Debug  LED</vt:lpstr>
      <vt:lpstr>Test</vt:lpstr>
      <vt:lpstr>Mit Berücksichtigung des PIR</vt:lpstr>
      <vt:lpstr>Nachlaufzeit   Zustand erforderlich</vt:lpstr>
      <vt:lpstr>Nachlaufzeit - retriggerbar</vt:lpstr>
      <vt:lpstr>Nächster Schritt – Grenzen einstellbar</vt:lpstr>
      <vt:lpstr>Was sagt ChatGPT dazu</vt:lpstr>
      <vt:lpstr>Helper in HA</vt:lpstr>
      <vt:lpstr>Programm anpassen</vt:lpstr>
      <vt:lpstr>Code adaptieren</vt:lpstr>
      <vt:lpstr>Ergebnis</vt:lpstr>
      <vt:lpstr>Tracen in NodeRed </vt:lpstr>
      <vt:lpstr>Ausgabe in Debug-Window</vt:lpstr>
      <vt:lpstr>Zusatzaufgabe</vt:lpstr>
      <vt:lpstr>In NodeRed Sensor anlegen</vt:lpstr>
      <vt:lpstr>Dritter Ausgang versorgt FanOnTime</vt:lpstr>
      <vt:lpstr>Sensor mit eigener Message versorgen</vt:lpstr>
      <vt:lpstr>Integration</vt:lpstr>
      <vt:lpstr>Eigenes Dashboard NodeRedDemo</vt:lpstr>
      <vt:lpstr>Letzter Schritt – prüfen im Sekundentakt</vt:lpstr>
      <vt:lpstr>Spezialistenaufgaben</vt:lpstr>
      <vt:lpstr>Notifications </vt:lpstr>
      <vt:lpstr>Call service Node</vt:lpstr>
      <vt:lpstr>call service - Node</vt:lpstr>
      <vt:lpstr>Unterstützung nutzen</vt:lpstr>
      <vt:lpstr>Test</vt:lpstr>
      <vt:lpstr>Beispiel REST-API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Gerald Köck</cp:lastModifiedBy>
  <cp:revision>686</cp:revision>
  <dcterms:created xsi:type="dcterms:W3CDTF">2011-08-18T07:37:01Z</dcterms:created>
  <dcterms:modified xsi:type="dcterms:W3CDTF">2023-03-10T11:45:06Z</dcterms:modified>
</cp:coreProperties>
</file>