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796" r:id="rId2"/>
    <p:sldId id="781" r:id="rId3"/>
    <p:sldId id="746" r:id="rId4"/>
    <p:sldId id="1175" r:id="rId5"/>
    <p:sldId id="783" r:id="rId6"/>
    <p:sldId id="784" r:id="rId7"/>
    <p:sldId id="785" r:id="rId8"/>
    <p:sldId id="1177" r:id="rId9"/>
    <p:sldId id="117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05.01.2023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05.01.2023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developer/artikel/Kommunikation-ueber-MQTT-3238975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rmatik-aktuell.de/betrieb/netzwerke/mqtt-leitfaden-zum-protokoll-fuer-das-internet-der-dinge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Mqtt</a:t>
            </a:r>
            <a:r>
              <a:rPr lang="en-US" sz="2800" dirty="0"/>
              <a:t> – Message Queuing </a:t>
            </a:r>
            <a:r>
              <a:rPr lang="en-US" sz="2800" dirty="0" err="1"/>
              <a:t>Telemtry</a:t>
            </a:r>
            <a:r>
              <a:rPr lang="en-US" sz="2800" dirty="0"/>
              <a:t> Transport</a:t>
            </a:r>
          </a:p>
        </p:txBody>
      </p:sp>
      <p:pic>
        <p:nvPicPr>
          <p:cNvPr id="1026" name="Picture 2" descr="Bildergebnis für mqtt">
            <a:extLst>
              <a:ext uri="{FF2B5EF4-FFF2-40B4-BE49-F238E27FC236}">
                <a16:creationId xmlns:a16="http://schemas.microsoft.com/office/drawing/2014/main" id="{898BD43B-3731-B040-83A0-3A7C0777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8" y="1268413"/>
            <a:ext cx="8528263" cy="4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604D0-42A6-A134-2286-F4DD4E88E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96" y="6021288"/>
            <a:ext cx="8229600" cy="4032448"/>
          </a:xfrm>
        </p:spPr>
        <p:txBody>
          <a:bodyPr/>
          <a:lstStyle/>
          <a:p>
            <a:r>
              <a:rPr lang="de-DE" sz="2000" dirty="0">
                <a:hlinkClick r:id="rId3"/>
              </a:rPr>
              <a:t>https://www.heise.de/developer/artikel/Kommunikation-ueber-MQTT-3238975.html</a:t>
            </a:r>
            <a:r>
              <a:rPr lang="de-DE" sz="2000" dirty="0"/>
              <a:t> 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42847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5228-5160-414D-9629-87695918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Eigenschaften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030BD-0979-4102-99D8-5EBD4EA5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48" y="1351309"/>
            <a:ext cx="8229600" cy="4525963"/>
          </a:xfrm>
        </p:spPr>
        <p:txBody>
          <a:bodyPr/>
          <a:lstStyle/>
          <a:p>
            <a:r>
              <a:rPr lang="de-DE" sz="2000" dirty="0"/>
              <a:t>M2M-Protokoll</a:t>
            </a:r>
          </a:p>
          <a:p>
            <a:pPr lvl="1"/>
            <a:r>
              <a:rPr lang="de-DE" sz="2000" dirty="0"/>
              <a:t>Message Queuing </a:t>
            </a:r>
            <a:r>
              <a:rPr lang="de-DE" sz="2000" dirty="0" err="1"/>
              <a:t>Telemetry</a:t>
            </a:r>
            <a:r>
              <a:rPr lang="de-DE" sz="2000" dirty="0"/>
              <a:t> Transport</a:t>
            </a:r>
          </a:p>
          <a:p>
            <a:r>
              <a:rPr lang="de-DE" sz="2000" dirty="0"/>
              <a:t>Geringer Bandbreitenbedarf</a:t>
            </a:r>
          </a:p>
          <a:p>
            <a:pPr lvl="1"/>
            <a:r>
              <a:rPr lang="de-DE" sz="2000" dirty="0"/>
              <a:t>Verwendet üblicherweise TCP</a:t>
            </a:r>
          </a:p>
          <a:p>
            <a:pPr lvl="1"/>
            <a:r>
              <a:rPr lang="de-DE" sz="2000" dirty="0"/>
              <a:t>Hält Verbindung offen</a:t>
            </a:r>
          </a:p>
          <a:p>
            <a:r>
              <a:rPr lang="de-DE" sz="2000" dirty="0"/>
              <a:t>Robust - Nutzbar auf „schlechten“ Verbindungen</a:t>
            </a:r>
          </a:p>
          <a:p>
            <a:pPr lvl="1"/>
            <a:r>
              <a:rPr lang="de-DE" sz="2000" dirty="0"/>
              <a:t>Z.B. Mobilfunknetze</a:t>
            </a:r>
          </a:p>
          <a:p>
            <a:r>
              <a:rPr lang="de-DE" sz="2000" dirty="0"/>
              <a:t>Leichtgewichtig </a:t>
            </a:r>
            <a:r>
              <a:rPr lang="de-DE" sz="2000" dirty="0">
                <a:sym typeface="Wingdings" panose="05000000000000000000" pitchFamily="2" charset="2"/>
              </a:rPr>
              <a:t> ideal für </a:t>
            </a:r>
            <a:r>
              <a:rPr lang="de-DE" sz="2000" dirty="0" err="1">
                <a:sym typeface="Wingdings" panose="05000000000000000000" pitchFamily="2" charset="2"/>
              </a:rPr>
              <a:t>EmbeddedDevices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Arbeitet nach dem Publish/</a:t>
            </a:r>
            <a:r>
              <a:rPr lang="de-DE" sz="2000" dirty="0" err="1">
                <a:sym typeface="Wingdings" panose="05000000000000000000" pitchFamily="2" charset="2"/>
              </a:rPr>
              <a:t>Subscribe</a:t>
            </a:r>
            <a:r>
              <a:rPr lang="de-DE" sz="2000" dirty="0">
                <a:sym typeface="Wingdings" panose="05000000000000000000" pitchFamily="2" charset="2"/>
              </a:rPr>
              <a:t>-Pattern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Zur Adressierung werden Topics verwendet</a:t>
            </a:r>
          </a:p>
          <a:p>
            <a:pPr lvl="2"/>
            <a:r>
              <a:rPr lang="de-DE" sz="1600" dirty="0">
                <a:sym typeface="Wingdings" panose="05000000000000000000" pitchFamily="2" charset="2"/>
              </a:rPr>
              <a:t>Meist hierarchische Strukturen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Daten (Payload) können beliebig strukturiert werden</a:t>
            </a:r>
          </a:p>
          <a:p>
            <a:pPr lvl="2"/>
            <a:r>
              <a:rPr lang="de-DE" sz="1600" dirty="0">
                <a:sym typeface="Wingdings" panose="05000000000000000000" pitchFamily="2" charset="2"/>
              </a:rPr>
              <a:t>Text, JSON, …</a:t>
            </a:r>
            <a:endParaRPr lang="de-DE" sz="1600" dirty="0"/>
          </a:p>
          <a:p>
            <a:pPr lvl="1"/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1137EB-EE10-421F-8959-72621E8B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192390"/>
            <a:ext cx="2088232" cy="5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5FE82-C177-41D6-AF22-D746A53D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de-DE" dirty="0">
                <a:hlinkClick r:id="rId2"/>
              </a:rPr>
              <a:t>http://mosquitto.org/download/</a:t>
            </a:r>
            <a:r>
              <a:rPr lang="de-DE" dirty="0"/>
              <a:t> </a:t>
            </a:r>
          </a:p>
          <a:p>
            <a:r>
              <a:rPr lang="de-DE" dirty="0"/>
              <a:t>Bei uns als Docker-Image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C18C68-121F-4F3D-8757-43C37306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58" y="1268413"/>
            <a:ext cx="1683445" cy="1660463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8BB96D60-D79F-47FD-9BE0-DD0769D6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OpenSource</a:t>
            </a:r>
            <a:r>
              <a:rPr lang="de-DE" dirty="0"/>
              <a:t> </a:t>
            </a:r>
            <a:r>
              <a:rPr lang="de-DE" dirty="0" err="1"/>
              <a:t>Mqtt</a:t>
            </a:r>
            <a:r>
              <a:rPr lang="de-DE" dirty="0"/>
              <a:t>-Broker </a:t>
            </a:r>
            <a:r>
              <a:rPr lang="de-DE" dirty="0" err="1"/>
              <a:t>Mosquitto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872F73-A201-E4B7-8462-05572D2E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541587"/>
            <a:ext cx="4210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7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748C0-162B-4FAC-9065-81693E6D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Mosquitto-Config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4A136-1A34-CF70-77D5-53C2EE52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7E7B61-86C6-7E3A-6185-8C76F50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5" y="1009923"/>
            <a:ext cx="2419923" cy="17710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DEC2E2-FF24-C9C3-79E1-D93C112B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26429"/>
            <a:ext cx="6919912" cy="44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6037-4626-48BD-8C49-3D4B5678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Wildcard-</a:t>
            </a:r>
            <a:r>
              <a:rPr lang="de-DE" dirty="0" err="1"/>
              <a:t>Subscriptions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0B3B8-92DD-40C8-8E11-B93B4093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207293"/>
            <a:ext cx="8229600" cy="4525963"/>
          </a:xfrm>
        </p:spPr>
        <p:txBody>
          <a:bodyPr/>
          <a:lstStyle/>
          <a:p>
            <a:r>
              <a:rPr lang="de-DE" sz="2000" dirty="0"/>
              <a:t>Beispiel </a:t>
            </a:r>
            <a:r>
              <a:rPr lang="de-DE" sz="2000" dirty="0" err="1"/>
              <a:t>Topicstruktur</a:t>
            </a:r>
            <a:endParaRPr lang="de-DE" sz="2000" dirty="0"/>
          </a:p>
          <a:p>
            <a:pPr lvl="1"/>
            <a:r>
              <a:rPr lang="de-DE" sz="2000" dirty="0"/>
              <a:t>schule/</a:t>
            </a:r>
            <a:r>
              <a:rPr lang="de-DE" sz="2000" dirty="0" err="1"/>
              <a:t>teilnehmer</a:t>
            </a:r>
            <a:r>
              <a:rPr lang="de-DE" sz="2000" dirty="0"/>
              <a:t>/</a:t>
            </a:r>
            <a:r>
              <a:rPr lang="de-DE" sz="2000" dirty="0" err="1"/>
              <a:t>sensor</a:t>
            </a:r>
            <a:endParaRPr lang="de-DE" sz="2000" dirty="0"/>
          </a:p>
          <a:p>
            <a:pPr lvl="2"/>
            <a:r>
              <a:rPr lang="de-DE" sz="2000" dirty="0"/>
              <a:t>Beispiel: </a:t>
            </a:r>
            <a:r>
              <a:rPr lang="de-DE" sz="2000" dirty="0" err="1"/>
              <a:t>neufelden</a:t>
            </a:r>
            <a:r>
              <a:rPr lang="de-DE" sz="2000" dirty="0"/>
              <a:t>/</a:t>
            </a:r>
            <a:r>
              <a:rPr lang="de-DE" sz="2000" dirty="0" err="1"/>
              <a:t>oberaigner</a:t>
            </a:r>
            <a:r>
              <a:rPr lang="de-DE" sz="2000" dirty="0"/>
              <a:t>/</a:t>
            </a:r>
            <a:r>
              <a:rPr lang="de-DE" sz="2000" dirty="0" err="1"/>
              <a:t>temperature</a:t>
            </a:r>
            <a:endParaRPr lang="de-DE" sz="2000" dirty="0"/>
          </a:p>
          <a:p>
            <a:pPr lvl="2"/>
            <a:endParaRPr lang="de-DE" sz="2000" dirty="0"/>
          </a:p>
          <a:p>
            <a:r>
              <a:rPr lang="de-DE" sz="2000" dirty="0"/>
              <a:t>#-Wildcard abonniert alle Topics ab der Ebene</a:t>
            </a:r>
          </a:p>
          <a:p>
            <a:pPr lvl="1"/>
            <a:r>
              <a:rPr lang="de-DE" sz="2000" dirty="0" err="1"/>
              <a:t>braunau</a:t>
            </a:r>
            <a:r>
              <a:rPr lang="de-DE" sz="2000" dirty="0"/>
              <a:t>/# abonniert alle Lehrer und Sensoren aus Braunau</a:t>
            </a:r>
          </a:p>
          <a:p>
            <a:pPr lvl="1"/>
            <a:r>
              <a:rPr lang="de-DE" sz="2000" dirty="0" err="1"/>
              <a:t>braunau</a:t>
            </a:r>
            <a:r>
              <a:rPr lang="de-DE" sz="2000" dirty="0"/>
              <a:t>/#/</a:t>
            </a:r>
            <a:r>
              <a:rPr lang="de-DE" sz="2000" dirty="0" err="1"/>
              <a:t>muster</a:t>
            </a:r>
            <a:r>
              <a:rPr lang="de-DE" sz="2000" dirty="0"/>
              <a:t> ist nicht erlaubt</a:t>
            </a:r>
          </a:p>
          <a:p>
            <a:pPr lvl="1"/>
            <a:endParaRPr lang="de-DE" sz="2000" dirty="0"/>
          </a:p>
          <a:p>
            <a:r>
              <a:rPr lang="de-DE" sz="2000" dirty="0"/>
              <a:t>+-Wildcard ersetzt eine Ebene</a:t>
            </a:r>
          </a:p>
          <a:p>
            <a:pPr lvl="1"/>
            <a:r>
              <a:rPr lang="de-DE" sz="2000" dirty="0"/>
              <a:t>+/+/</a:t>
            </a:r>
            <a:r>
              <a:rPr lang="de-DE" sz="2000" dirty="0" err="1"/>
              <a:t>temperature</a:t>
            </a:r>
            <a:r>
              <a:rPr lang="de-DE" sz="2000" dirty="0"/>
              <a:t> liefert alle Temperatursensoren</a:t>
            </a:r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r>
              <a:rPr lang="de-DE" sz="2300" dirty="0"/>
              <a:t>Vorher die Struktur der Topics überlegen!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150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623C1-0532-4A1E-8AFF-99282CB4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Quality </a:t>
            </a:r>
            <a:r>
              <a:rPr lang="de-DE" dirty="0" err="1"/>
              <a:t>of</a:t>
            </a:r>
            <a:r>
              <a:rPr lang="de-DE" dirty="0"/>
              <a:t> Service (QoS)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00125-081B-4752-BD49-A0C88233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000" dirty="0"/>
              <a:t>Unstabile Verbindungen </a:t>
            </a:r>
            <a:r>
              <a:rPr lang="de-DE" sz="2000" dirty="0">
                <a:sym typeface="Wingdings" panose="05000000000000000000" pitchFamily="2" charset="2"/>
              </a:rPr>
              <a:t> Definition der Anforderung an die Übermittlung der Daten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0: Nachricht wird nur einmal verschickt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Es kann vorkommen, dass der Empfänger sie nicht erhält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1: Sender wartet, bis Empfänger Erhalt bestätigt hat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Es kann vorkommen, dass der Empfänger Nachricht mehrfach erhält</a:t>
            </a:r>
          </a:p>
          <a:p>
            <a:r>
              <a:rPr lang="de-DE" sz="2000" dirty="0">
                <a:sym typeface="Wingdings" panose="05000000000000000000" pitchFamily="2" charset="2"/>
              </a:rPr>
              <a:t>QoS 2: Empfänger erhält Nachricht exakt ein mal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Höherer Kommunikationsaufwand</a:t>
            </a:r>
          </a:p>
          <a:p>
            <a:pPr lvl="1"/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  <a:hlinkClick r:id="rId2"/>
              </a:rPr>
              <a:t>https://www.informatik-aktuell.de/betrieb/netzwerke/mqtt-leitfaden-zum-protokoll-fuer-das-internet-der-dinge.html</a:t>
            </a:r>
            <a:endParaRPr lang="de-DE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33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038D2-E63A-4E43-A02F-513EDC1D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– Last Will und </a:t>
            </a:r>
            <a:r>
              <a:rPr lang="de-DE" dirty="0" err="1"/>
              <a:t>Retained</a:t>
            </a:r>
            <a:r>
              <a:rPr lang="de-DE" dirty="0"/>
              <a:t> Messages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D6EE-71E8-432C-A696-24D79ED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de-DE" sz="2400" dirty="0"/>
              <a:t>Last Will</a:t>
            </a:r>
          </a:p>
          <a:p>
            <a:pPr lvl="1"/>
            <a:r>
              <a:rPr lang="de-DE" sz="2100" dirty="0"/>
              <a:t>Client definiert, welche Nachricht gesendet wird, wenn er nicht verbunden ist</a:t>
            </a:r>
          </a:p>
          <a:p>
            <a:pPr lvl="2"/>
            <a:r>
              <a:rPr lang="de-DE" sz="1800" dirty="0"/>
              <a:t>Beispiel: „OFFLINE“</a:t>
            </a:r>
          </a:p>
          <a:p>
            <a:pPr lvl="2"/>
            <a:endParaRPr lang="de-DE" sz="1800" dirty="0"/>
          </a:p>
          <a:p>
            <a:r>
              <a:rPr lang="de-DE" sz="2400" dirty="0" err="1"/>
              <a:t>Retained</a:t>
            </a:r>
            <a:r>
              <a:rPr lang="de-DE" sz="2400" dirty="0"/>
              <a:t> Messages</a:t>
            </a:r>
          </a:p>
          <a:p>
            <a:pPr lvl="1"/>
            <a:r>
              <a:rPr lang="de-DE" sz="2100" dirty="0"/>
              <a:t>Nachricht des Publishers wird gespeichert und neuen </a:t>
            </a:r>
            <a:r>
              <a:rPr lang="de-DE" sz="2100" dirty="0" err="1"/>
              <a:t>Subscribern</a:t>
            </a:r>
            <a:r>
              <a:rPr lang="de-DE" sz="2100" dirty="0"/>
              <a:t> als Nachricht bei Anmeldung zugestellt</a:t>
            </a:r>
          </a:p>
          <a:p>
            <a:pPr lvl="2"/>
            <a:r>
              <a:rPr lang="de-DE" sz="1800" dirty="0"/>
              <a:t>Z.B. Subscriber erhält letzten Sensorwert und muss nicht warten, bis Publisher neuen Wert meldet</a:t>
            </a:r>
          </a:p>
          <a:p>
            <a:pPr lvl="2"/>
            <a:r>
              <a:rPr lang="de-DE" sz="1800" dirty="0"/>
              <a:t>Zeit ist Teil der Nachricht </a:t>
            </a:r>
            <a:r>
              <a:rPr lang="de-DE" sz="1800" dirty="0">
                <a:sym typeface="Wingdings" panose="05000000000000000000" pitchFamily="2" charset="2"/>
              </a:rPr>
              <a:t> veraltete Messwerte sind erkennbar</a:t>
            </a:r>
            <a:endParaRPr lang="de-DE" sz="1800" dirty="0"/>
          </a:p>
          <a:p>
            <a:pPr lvl="1"/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223324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75C4-AC6F-B744-46B7-34DE4168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BBAF31-010C-981E-0A1B-13CC07DC6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2FEBA2-9EEA-5278-7F7B-F2FDA4A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68" y="981075"/>
            <a:ext cx="7488064" cy="53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09080-3AA8-232C-FF4B-CF4AF986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BB9B4-1D52-595C-CE16-9533BFA7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-Explorer installieren</a:t>
            </a:r>
          </a:p>
          <a:p>
            <a:r>
              <a:rPr lang="de-AT" dirty="0"/>
              <a:t>Mit mqtt://192.168.2.3 verbinden</a:t>
            </a:r>
          </a:p>
          <a:p>
            <a:r>
              <a:rPr lang="de-AT" dirty="0"/>
              <a:t>Nachricht publishen</a:t>
            </a:r>
          </a:p>
          <a:p>
            <a:pPr lvl="1"/>
            <a:r>
              <a:rPr lang="de-AT" dirty="0"/>
              <a:t>Topic: </a:t>
            </a:r>
            <a:r>
              <a:rPr lang="de-AT" dirty="0" err="1"/>
              <a:t>iot</a:t>
            </a:r>
            <a:r>
              <a:rPr lang="de-AT" dirty="0"/>
              <a:t>/&lt;</a:t>
            </a:r>
            <a:r>
              <a:rPr lang="de-AT" dirty="0" err="1"/>
              <a:t>name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Message: Begrüßungstext	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99C900B-B5E6-41F9-BD94-858374CAE277}"/>
              </a:ext>
            </a:extLst>
          </p:cNvPr>
          <p:cNvSpPr txBox="1"/>
          <p:nvPr/>
        </p:nvSpPr>
        <p:spPr>
          <a:xfrm rot="20109396">
            <a:off x="7248472" y="5135234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461908574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Bildschirmpräsentation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2_Larissa</vt:lpstr>
      <vt:lpstr>Mqtt – Message Queuing Telemtry Transport</vt:lpstr>
      <vt:lpstr>MQTT Eigenschaften</vt:lpstr>
      <vt:lpstr>OpenSource Mqtt-Broker Mosquitto</vt:lpstr>
      <vt:lpstr>Mosquitto-Config</vt:lpstr>
      <vt:lpstr>MQTT – Wildcard-Subscriptions</vt:lpstr>
      <vt:lpstr>MQTT – Quality of Service (QoS)</vt:lpstr>
      <vt:lpstr>MQTT – Last Will und Retained Messages</vt:lpstr>
      <vt:lpstr>UI</vt:lpstr>
      <vt:lpstr>Übung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861</cp:revision>
  <dcterms:created xsi:type="dcterms:W3CDTF">2011-08-18T07:37:01Z</dcterms:created>
  <dcterms:modified xsi:type="dcterms:W3CDTF">2023-01-05T11:04:38Z</dcterms:modified>
</cp:coreProperties>
</file>