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0"/>
  </p:notesMasterIdLst>
  <p:handoutMasterIdLst>
    <p:handoutMasterId r:id="rId31"/>
  </p:handoutMasterIdLst>
  <p:sldIdLst>
    <p:sldId id="1173" r:id="rId2"/>
    <p:sldId id="1185" r:id="rId3"/>
    <p:sldId id="1184" r:id="rId4"/>
    <p:sldId id="1186" r:id="rId5"/>
    <p:sldId id="1188" r:id="rId6"/>
    <p:sldId id="1158" r:id="rId7"/>
    <p:sldId id="1189" r:id="rId8"/>
    <p:sldId id="1159" r:id="rId9"/>
    <p:sldId id="1160" r:id="rId10"/>
    <p:sldId id="1162" r:id="rId11"/>
    <p:sldId id="1180" r:id="rId12"/>
    <p:sldId id="1144" r:id="rId13"/>
    <p:sldId id="1174" r:id="rId14"/>
    <p:sldId id="1168" r:id="rId15"/>
    <p:sldId id="1148" r:id="rId16"/>
    <p:sldId id="1181" r:id="rId17"/>
    <p:sldId id="1149" r:id="rId18"/>
    <p:sldId id="1150" r:id="rId19"/>
    <p:sldId id="1176" r:id="rId20"/>
    <p:sldId id="1152" r:id="rId21"/>
    <p:sldId id="1177" r:id="rId22"/>
    <p:sldId id="1178" r:id="rId23"/>
    <p:sldId id="1179" r:id="rId24"/>
    <p:sldId id="1190" r:id="rId25"/>
    <p:sldId id="1192" r:id="rId26"/>
    <p:sldId id="1193" r:id="rId27"/>
    <p:sldId id="1191" r:id="rId28"/>
    <p:sldId id="1187" r:id="rId2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12.03.2025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12.03.2025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158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6088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Ca. 9kWh/W </a:t>
            </a:r>
            <a:r>
              <a:rPr lang="de-AT" dirty="0">
                <a:sym typeface="Wingdings" panose="05000000000000000000" pitchFamily="2" charset="2"/>
              </a:rPr>
              <a:t> ca. 3€/Watt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479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tl-leo/sperlhof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me-assistant.io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mLV6lJLzSU&amp;ab_channel=HomeAssistant" TargetMode="External"/><Relationship Id="rId2" Type="http://schemas.openxmlformats.org/officeDocument/2006/relationships/hyperlink" Target="https://www.nabucasa.com/about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me-assistant.io/installation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ichelt.de/de/de/barebone-pc-brix-gb-bmpd-6005-gb-bmpd-6005-p327306.html?PROVID=2788&amp;&amp;r=1&amp;gclid=Cj0KCQiAsoycBhC6ARIsAPPbeLssHV-oHm1JPbvF8I1jtClGwSqG6yIezE4Lrs4caFJN_9D8VgHP_yoaAgULEALw_wc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agab.de/5Ws1rp5g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hasshmo.dynv6.net/dashboard-tablet/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home-assistant.io/integration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CD45-5702-3D20-4C13-73C6ADC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Kursunterlagen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AD668-C3FB-A685-CECD-6119ADE90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endParaRPr lang="de-AT" sz="2800" dirty="0"/>
          </a:p>
          <a:p>
            <a:r>
              <a:rPr lang="de-AT" sz="2800" dirty="0"/>
              <a:t>IoT-Netz</a:t>
            </a:r>
          </a:p>
          <a:p>
            <a:pPr lvl="1"/>
            <a:r>
              <a:rPr lang="de-AT" sz="2800" dirty="0" err="1"/>
              <a:t>iot</a:t>
            </a:r>
            <a:r>
              <a:rPr lang="de-AT" sz="2800" dirty="0"/>
              <a:t>/</a:t>
            </a:r>
            <a:r>
              <a:rPr lang="de-AT" sz="2800" dirty="0" err="1"/>
              <a:t>smarthome</a:t>
            </a:r>
            <a:endParaRPr lang="de-AT" sz="2800" dirty="0"/>
          </a:p>
          <a:p>
            <a:pPr lvl="1"/>
            <a:endParaRPr lang="de-AT" sz="2800" dirty="0"/>
          </a:p>
          <a:p>
            <a:r>
              <a:rPr lang="de-AT" sz="2800" dirty="0" err="1"/>
              <a:t>Github</a:t>
            </a:r>
            <a:endParaRPr lang="de-AT" sz="2800" dirty="0"/>
          </a:p>
          <a:p>
            <a:pPr lvl="1"/>
            <a:r>
              <a:rPr lang="de-AT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https://github.com/htl-leo/sperlhof</a:t>
            </a:r>
            <a:r>
              <a:rPr lang="de-AT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lvl="1"/>
            <a:endParaRPr lang="de-AT" sz="2800" dirty="0"/>
          </a:p>
          <a:p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232228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FD65-253A-7BCE-18AD-CDCA226D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 neuer Anlauf aus dem Chaos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431D8F-AF9F-0E4D-5123-D6A071B9A0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endParaRPr lang="de-AT" dirty="0"/>
          </a:p>
        </p:txBody>
      </p:sp>
      <p:pic>
        <p:nvPicPr>
          <p:cNvPr id="1030" name="Picture 6" descr="Matter: Diese Geräteklassen unterstützt der neue Smart Home Standard | NEXT  by tink">
            <a:extLst>
              <a:ext uri="{FF2B5EF4-FFF2-40B4-BE49-F238E27FC236}">
                <a16:creationId xmlns:a16="http://schemas.microsoft.com/office/drawing/2014/main" id="{6F619115-A0D4-41FC-E6D9-5793F366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7344816" cy="550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34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A7708E-6AAE-E174-710D-8605481B8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Zigbee</a:t>
            </a:r>
            <a:r>
              <a:rPr lang="de-AT" dirty="0"/>
              <a:t> und Matter nicht mehr gemeinsam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B7F4B6-4A69-62F1-DB3C-E9718D729E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Lieber zwei Koordinatoren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92790D6-F450-D799-1C78-5D2D0224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6239722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EE892-9EC3-6AC9-A7F5-F565468C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10" y="111214"/>
            <a:ext cx="8229600" cy="1143000"/>
          </a:xfrm>
        </p:spPr>
        <p:txBody>
          <a:bodyPr/>
          <a:lstStyle/>
          <a:p>
            <a:r>
              <a:rPr lang="de-AT" dirty="0"/>
              <a:t>Wieso also </a:t>
            </a:r>
            <a:r>
              <a:rPr lang="de-AT" dirty="0" err="1"/>
              <a:t>HomeAssistant</a:t>
            </a:r>
            <a:r>
              <a:rPr lang="de-AT" dirty="0"/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9D9CB-60CF-AEBE-9965-F81E6343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Integrationsplattform für ALLE </a:t>
            </a:r>
            <a:r>
              <a:rPr lang="de-AT" dirty="0" err="1"/>
              <a:t>Iot</a:t>
            </a:r>
            <a:r>
              <a:rPr lang="de-AT" dirty="0"/>
              <a:t>-Systeme/Devices</a:t>
            </a:r>
          </a:p>
          <a:p>
            <a:pPr lvl="1"/>
            <a:r>
              <a:rPr lang="de-AT" dirty="0"/>
              <a:t>Muss Matter erst erreichen</a:t>
            </a:r>
          </a:p>
          <a:p>
            <a:r>
              <a:rPr lang="de-AT" dirty="0" err="1"/>
              <a:t>OpenSource</a:t>
            </a:r>
            <a:endParaRPr lang="de-AT" dirty="0"/>
          </a:p>
          <a:p>
            <a:r>
              <a:rPr lang="de-AT" dirty="0" err="1"/>
              <a:t>LocalControl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Cloud minimieren</a:t>
            </a:r>
            <a:endParaRPr lang="de-AT" dirty="0"/>
          </a:p>
          <a:p>
            <a:r>
              <a:rPr lang="de-AT" dirty="0"/>
              <a:t>Erweiterbarkeit über </a:t>
            </a:r>
            <a:r>
              <a:rPr lang="de-AT" dirty="0" err="1"/>
              <a:t>AddOns</a:t>
            </a:r>
            <a:r>
              <a:rPr lang="de-AT" dirty="0"/>
              <a:t>/Integrationen</a:t>
            </a:r>
          </a:p>
          <a:p>
            <a:pPr lvl="1"/>
            <a:r>
              <a:rPr lang="de-AT" dirty="0"/>
              <a:t>Offiziell und aus </a:t>
            </a:r>
            <a:r>
              <a:rPr lang="de-AT" dirty="0" err="1"/>
              <a:t>CustumRepositories</a:t>
            </a:r>
            <a:endParaRPr lang="de-AT" dirty="0"/>
          </a:p>
          <a:p>
            <a:r>
              <a:rPr lang="de-AT" dirty="0"/>
              <a:t>Starke Community (Open Source, </a:t>
            </a:r>
            <a:r>
              <a:rPr lang="de-AT" dirty="0" err="1"/>
              <a:t>free</a:t>
            </a:r>
            <a:r>
              <a:rPr lang="de-AT" dirty="0"/>
              <a:t>)</a:t>
            </a:r>
          </a:p>
          <a:p>
            <a:r>
              <a:rPr lang="de-AT" dirty="0"/>
              <a:t>Freiheiten, Flexibilität und Anpassbarkeit</a:t>
            </a:r>
          </a:p>
          <a:p>
            <a:r>
              <a:rPr lang="de-AT" dirty="0"/>
              <a:t>Einfache und mächtige Automatisierungsmöglichkeit</a:t>
            </a:r>
          </a:p>
          <a:p>
            <a:r>
              <a:rPr lang="de-AT" dirty="0"/>
              <a:t>Security und Privacy</a:t>
            </a:r>
          </a:p>
          <a:p>
            <a:r>
              <a:rPr lang="de-AT" dirty="0"/>
              <a:t>Gut gepflegte Doku (</a:t>
            </a:r>
            <a:r>
              <a:rPr lang="de-AT" dirty="0">
                <a:hlinkClick r:id="rId2"/>
              </a:rPr>
              <a:t>https://www.home-assistant.io/</a:t>
            </a:r>
            <a:r>
              <a:rPr lang="de-AT" dirty="0"/>
              <a:t> )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146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81449-F01E-44D9-F41A-B06B51C2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Nabu Casa – die Firma hinter 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2A5070-2078-7A84-312D-16E4B8DDD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>
                <a:hlinkClick r:id="rId2"/>
              </a:rPr>
              <a:t>https://www.nabucasa.com/about/</a:t>
            </a:r>
            <a:r>
              <a:rPr lang="de-AT" sz="2400" dirty="0"/>
              <a:t> </a:t>
            </a:r>
          </a:p>
          <a:p>
            <a:r>
              <a:rPr lang="de-AT" sz="2400" dirty="0"/>
              <a:t>Feierte kürzlich das 10-Jahres-Jubiläum</a:t>
            </a:r>
          </a:p>
          <a:p>
            <a:pPr lvl="1"/>
            <a:r>
              <a:rPr lang="de-AT" sz="2200" dirty="0">
                <a:hlinkClick r:id="rId3"/>
              </a:rPr>
              <a:t>https://www.youtube.com/watch?v=EmLV6lJLzSU&amp;ab_channel=HomeAssistant</a:t>
            </a:r>
            <a:r>
              <a:rPr lang="de-AT" sz="22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815847-C743-5070-66D8-26B044108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996952"/>
            <a:ext cx="5904656" cy="356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2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4C480-2C69-C43E-2261-B39B95FE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– Installationsmethoden (SW)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99A70-CAA8-4A2E-6E4C-5B11F96BD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https://www.home-assistant.io/installation/</a:t>
            </a:r>
            <a:r>
              <a:rPr lang="de-AT" dirty="0"/>
              <a:t> </a:t>
            </a:r>
          </a:p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 Operating System</a:t>
            </a:r>
          </a:p>
          <a:p>
            <a:pPr lvl="1"/>
            <a:r>
              <a:rPr lang="de-AT" dirty="0"/>
              <a:t>HA übernimmt Kontrolle über Maschine</a:t>
            </a:r>
          </a:p>
          <a:p>
            <a:pPr lvl="1"/>
            <a:r>
              <a:rPr lang="de-AT" dirty="0"/>
              <a:t>Supervisor kümmert sich um Updates und </a:t>
            </a:r>
            <a:r>
              <a:rPr lang="de-AT" dirty="0" err="1"/>
              <a:t>AddOns</a:t>
            </a:r>
            <a:endParaRPr lang="de-AT" dirty="0"/>
          </a:p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 Container</a:t>
            </a:r>
          </a:p>
          <a:p>
            <a:pPr lvl="1"/>
            <a:r>
              <a:rPr lang="de-AT" dirty="0"/>
              <a:t>HA Core läuft unter Docker</a:t>
            </a:r>
          </a:p>
          <a:p>
            <a:pPr lvl="1"/>
            <a:r>
              <a:rPr lang="de-AT" dirty="0"/>
              <a:t>Keine </a:t>
            </a:r>
            <a:r>
              <a:rPr lang="de-AT" dirty="0" err="1"/>
              <a:t>AddOns</a:t>
            </a:r>
            <a:endParaRPr lang="de-AT" dirty="0"/>
          </a:p>
          <a:p>
            <a:r>
              <a:rPr lang="de-AT" dirty="0"/>
              <a:t>Manuelle Installation von HA</a:t>
            </a:r>
          </a:p>
          <a:p>
            <a:pPr lvl="1"/>
            <a:r>
              <a:rPr lang="de-AT" dirty="0"/>
              <a:t>Direkt unter Debian</a:t>
            </a:r>
          </a:p>
          <a:p>
            <a:pPr lvl="1"/>
            <a:r>
              <a:rPr lang="de-AT" dirty="0"/>
              <a:t>Unter Python VE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4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F507E-8658-EC6F-217F-AD2460E1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Hardware-Plattformen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47A7E6-E511-E68F-3A27-F3B2F1B51C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9067"/>
            <a:ext cx="8207375" cy="4608165"/>
          </a:xfrm>
        </p:spPr>
        <p:txBody>
          <a:bodyPr/>
          <a:lstStyle/>
          <a:p>
            <a:r>
              <a:rPr lang="de-AT" sz="2400" dirty="0"/>
              <a:t>Raspberry Pi 4 mit idealerweise 8GB und SSD</a:t>
            </a:r>
          </a:p>
          <a:p>
            <a:pPr lvl="1"/>
            <a:r>
              <a:rPr lang="de-AT" sz="2000" dirty="0"/>
              <a:t>Bedingt leistungsfähig</a:t>
            </a:r>
          </a:p>
          <a:p>
            <a:pPr lvl="1"/>
            <a:r>
              <a:rPr lang="de-AT" sz="2000" dirty="0"/>
              <a:t>Geringer Energiebedarf (ca. 4W)</a:t>
            </a:r>
          </a:p>
          <a:p>
            <a:r>
              <a:rPr lang="de-AT" sz="2200" dirty="0"/>
              <a:t>Raspberry Pi 5 braucht zu viel Strom</a:t>
            </a:r>
          </a:p>
          <a:p>
            <a:r>
              <a:rPr lang="de-AT" sz="2200" dirty="0" err="1"/>
              <a:t>Odroid</a:t>
            </a:r>
            <a:r>
              <a:rPr lang="de-AT" sz="2200" dirty="0"/>
              <a:t> N2+</a:t>
            </a:r>
          </a:p>
          <a:p>
            <a:pPr lvl="1"/>
            <a:endParaRPr lang="de-AT" sz="2000" dirty="0"/>
          </a:p>
          <a:p>
            <a:r>
              <a:rPr lang="de-AT" sz="2400" dirty="0"/>
              <a:t>Altes Notebook/</a:t>
            </a:r>
            <a:r>
              <a:rPr lang="de-AT" sz="2400" dirty="0" err="1"/>
              <a:t>ThinClient</a:t>
            </a:r>
            <a:r>
              <a:rPr lang="de-AT" sz="2400" dirty="0"/>
              <a:t> </a:t>
            </a:r>
            <a:r>
              <a:rPr lang="de-AT" sz="2000" dirty="0"/>
              <a:t>(Dell </a:t>
            </a:r>
            <a:r>
              <a:rPr lang="de-AT" sz="2000" dirty="0" err="1"/>
              <a:t>Wyse</a:t>
            </a:r>
            <a:r>
              <a:rPr lang="de-AT" sz="2000" dirty="0"/>
              <a:t> 5070, HP T630)</a:t>
            </a:r>
            <a:endParaRPr lang="de-AT" sz="2400" dirty="0"/>
          </a:p>
          <a:p>
            <a:pPr lvl="1"/>
            <a:r>
              <a:rPr lang="de-AT" sz="2000" dirty="0"/>
              <a:t>Sehr leistungsfähig</a:t>
            </a:r>
          </a:p>
          <a:p>
            <a:pPr lvl="1"/>
            <a:r>
              <a:rPr lang="de-AT" sz="2000" dirty="0"/>
              <a:t>Ca. 20W Leistung </a:t>
            </a:r>
            <a:r>
              <a:rPr lang="de-AT" sz="2000" dirty="0">
                <a:sym typeface="Wingdings" panose="05000000000000000000" pitchFamily="2" charset="2"/>
              </a:rPr>
              <a:t> ca. 50€ mehr Stromkosten/Jahr</a:t>
            </a:r>
          </a:p>
          <a:p>
            <a:pPr lvl="1"/>
            <a:endParaRPr lang="de-AT" sz="2000" dirty="0"/>
          </a:p>
          <a:p>
            <a:r>
              <a:rPr lang="de-AT" sz="2400" dirty="0" err="1"/>
              <a:t>Barebone</a:t>
            </a:r>
            <a:r>
              <a:rPr lang="de-AT" sz="2400" dirty="0"/>
              <a:t>-PC/NUC	</a:t>
            </a:r>
          </a:p>
          <a:p>
            <a:pPr lvl="1"/>
            <a:r>
              <a:rPr lang="de-AT" sz="2200" dirty="0"/>
              <a:t>„</a:t>
            </a:r>
            <a:r>
              <a:rPr lang="de-AT" sz="2200" dirty="0">
                <a:hlinkClick r:id="rId3"/>
              </a:rPr>
              <a:t>Seminar-Server</a:t>
            </a:r>
            <a:r>
              <a:rPr lang="de-AT" sz="2200" dirty="0"/>
              <a:t>“</a:t>
            </a:r>
          </a:p>
          <a:p>
            <a:pPr lvl="1"/>
            <a:r>
              <a:rPr lang="de-AT" sz="2200" dirty="0"/>
              <a:t>Neue Alder Lake N100/150 Mini-PC</a:t>
            </a:r>
          </a:p>
          <a:p>
            <a:pPr lvl="1"/>
            <a:r>
              <a:rPr lang="de-AT" sz="2400" dirty="0"/>
              <a:t>Teurer, aber geringere Stromkosten/Jahr (25€/Jahr)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358548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BE2295-BB1E-1445-24F3-7E1A6AFD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Remote Access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68FA33-061A-6429-BD95-B734602D1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5091"/>
            <a:ext cx="8207375" cy="4608165"/>
          </a:xfrm>
        </p:spPr>
        <p:txBody>
          <a:bodyPr/>
          <a:lstStyle/>
          <a:p>
            <a:r>
              <a:rPr lang="de-AT" dirty="0"/>
              <a:t>Sicherheit </a:t>
            </a:r>
            <a:r>
              <a:rPr lang="de-AT" dirty="0">
                <a:sym typeface="Wingdings" panose="05000000000000000000" pitchFamily="2" charset="2"/>
              </a:rPr>
              <a:t> Bequemlichkeit</a:t>
            </a:r>
          </a:p>
          <a:p>
            <a:r>
              <a:rPr lang="de-AT" dirty="0">
                <a:sym typeface="Wingdings" panose="05000000000000000000" pitchFamily="2" charset="2"/>
              </a:rPr>
              <a:t>VPN z.B. mittels </a:t>
            </a:r>
            <a:r>
              <a:rPr lang="de-AT" dirty="0" err="1">
                <a:sym typeface="Wingdings" panose="05000000000000000000" pitchFamily="2" charset="2"/>
              </a:rPr>
              <a:t>WireGuard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Nur berechtigte Geräte haben Zugriff</a:t>
            </a:r>
          </a:p>
          <a:p>
            <a:r>
              <a:rPr lang="de-AT" dirty="0">
                <a:sym typeface="Wingdings" panose="05000000000000000000" pitchFamily="2" charset="2"/>
              </a:rPr>
              <a:t>Zugriff über </a:t>
            </a:r>
            <a:r>
              <a:rPr lang="de-AT" dirty="0" err="1">
                <a:sym typeface="Wingdings" panose="05000000000000000000" pitchFamily="2" charset="2"/>
              </a:rPr>
              <a:t>DynDns</a:t>
            </a:r>
            <a:endParaRPr lang="de-AT" dirty="0">
              <a:sym typeface="Wingdings" panose="05000000000000000000" pitchFamily="2" charset="2"/>
            </a:endParaRPr>
          </a:p>
          <a:p>
            <a:pPr lvl="1"/>
            <a:r>
              <a:rPr lang="de-AT" dirty="0">
                <a:sym typeface="Wingdings" panose="05000000000000000000" pitchFamily="2" charset="2"/>
              </a:rPr>
              <a:t>Erfordert offene Ports im Router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Implementierungen</a:t>
            </a:r>
          </a:p>
          <a:p>
            <a:pPr lvl="2"/>
            <a:r>
              <a:rPr lang="de-AT" dirty="0"/>
              <a:t> Nabu Casa Cloud</a:t>
            </a:r>
          </a:p>
          <a:p>
            <a:pPr lvl="2"/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DuckDns</a:t>
            </a:r>
            <a:endParaRPr lang="de-AT" dirty="0"/>
          </a:p>
          <a:p>
            <a:pPr lvl="2"/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Nginx</a:t>
            </a:r>
            <a:r>
              <a:rPr lang="de-AT" dirty="0"/>
              <a:t> Proxy Manager</a:t>
            </a:r>
          </a:p>
          <a:p>
            <a:pPr lvl="2"/>
            <a:r>
              <a:rPr lang="de-AT" dirty="0"/>
              <a:t>Eigene Konfiguration des Reverse Proxy</a:t>
            </a:r>
          </a:p>
          <a:p>
            <a:pPr lvl="3"/>
            <a:r>
              <a:rPr lang="de-AT" dirty="0"/>
              <a:t>Z.B. </a:t>
            </a:r>
            <a:r>
              <a:rPr lang="de-AT" dirty="0" err="1"/>
              <a:t>Nginx</a:t>
            </a:r>
            <a:r>
              <a:rPr lang="de-AT" dirty="0"/>
              <a:t> und </a:t>
            </a:r>
            <a:r>
              <a:rPr lang="de-AT" dirty="0" err="1"/>
              <a:t>Certbot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2806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52265-C7EB-182A-1E00-D1C301F0D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- 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C5FC38-BE3F-F64B-E2D1-C879CAD98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Visualisierung</a:t>
            </a:r>
          </a:p>
          <a:p>
            <a:pPr lvl="1"/>
            <a:r>
              <a:rPr lang="de-AT" dirty="0"/>
              <a:t>Einfache Dashboards</a:t>
            </a:r>
          </a:p>
          <a:p>
            <a:pPr lvl="2"/>
            <a:r>
              <a:rPr lang="de-AT" dirty="0"/>
              <a:t>Sehr viele </a:t>
            </a:r>
            <a:r>
              <a:rPr lang="de-AT" dirty="0" err="1"/>
              <a:t>CustomComponents</a:t>
            </a:r>
            <a:endParaRPr lang="de-AT" dirty="0"/>
          </a:p>
          <a:p>
            <a:pPr lvl="1"/>
            <a:r>
              <a:rPr lang="de-AT" dirty="0"/>
              <a:t>Komplexere Diagramme mittels </a:t>
            </a:r>
            <a:r>
              <a:rPr lang="de-AT" dirty="0" err="1"/>
              <a:t>Grafana</a:t>
            </a:r>
            <a:endParaRPr lang="de-AT" dirty="0"/>
          </a:p>
          <a:p>
            <a:r>
              <a:rPr lang="de-AT" dirty="0"/>
              <a:t>Automatisierungen</a:t>
            </a:r>
          </a:p>
          <a:p>
            <a:pPr lvl="1"/>
            <a:r>
              <a:rPr lang="de-AT" dirty="0"/>
              <a:t>Einfach über Assistenten</a:t>
            </a:r>
          </a:p>
          <a:p>
            <a:pPr lvl="1"/>
            <a:r>
              <a:rPr lang="de-AT" dirty="0"/>
              <a:t>Mächtiger mittels </a:t>
            </a:r>
            <a:r>
              <a:rPr lang="de-AT" dirty="0" err="1"/>
              <a:t>Yaml</a:t>
            </a:r>
            <a:endParaRPr lang="de-AT" dirty="0"/>
          </a:p>
          <a:p>
            <a:pPr lvl="1"/>
            <a:r>
              <a:rPr lang="de-AT" dirty="0"/>
              <a:t>Alternativ mittels </a:t>
            </a:r>
            <a:r>
              <a:rPr lang="de-AT" dirty="0" err="1"/>
              <a:t>NodeRed</a:t>
            </a:r>
            <a:endParaRPr lang="de-AT" dirty="0"/>
          </a:p>
          <a:p>
            <a:r>
              <a:rPr lang="de-AT" dirty="0" err="1"/>
              <a:t>Notification</a:t>
            </a:r>
            <a:endParaRPr lang="de-AT" dirty="0"/>
          </a:p>
          <a:p>
            <a:pPr lvl="1"/>
            <a:r>
              <a:rPr lang="de-AT" dirty="0"/>
              <a:t>Verschiedene Kanäle (App, Mail, …)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7711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2DBDA-3FA4-877F-B036-5D1223A6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Visualisierung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761885-F213-1155-84D3-154AD3BB46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4" y="1124744"/>
            <a:ext cx="3541668" cy="4608165"/>
          </a:xfrm>
        </p:spPr>
        <p:txBody>
          <a:bodyPr/>
          <a:lstStyle/>
          <a:p>
            <a:r>
              <a:rPr lang="de-AT" dirty="0"/>
              <a:t>Einfach, aber leistungsfähig</a:t>
            </a:r>
          </a:p>
          <a:p>
            <a:r>
              <a:rPr lang="de-AT" dirty="0"/>
              <a:t>Responsive web design</a:t>
            </a:r>
          </a:p>
          <a:p>
            <a:r>
              <a:rPr lang="de-AT" dirty="0"/>
              <a:t>Struktur</a:t>
            </a:r>
          </a:p>
          <a:p>
            <a:pPr lvl="1"/>
            <a:r>
              <a:rPr lang="de-AT" dirty="0"/>
              <a:t>Dashboards</a:t>
            </a:r>
          </a:p>
          <a:p>
            <a:pPr lvl="1"/>
            <a:r>
              <a:rPr lang="de-AT" dirty="0"/>
              <a:t>Views</a:t>
            </a:r>
          </a:p>
          <a:p>
            <a:pPr lvl="1"/>
            <a:r>
              <a:rPr lang="de-AT" dirty="0" err="1">
                <a:solidFill>
                  <a:srgbClr val="FF0000"/>
                </a:solidFill>
              </a:rPr>
              <a:t>Regions</a:t>
            </a:r>
            <a:endParaRPr lang="de-AT" dirty="0">
              <a:solidFill>
                <a:srgbClr val="FF0000"/>
              </a:solidFill>
            </a:endParaRPr>
          </a:p>
          <a:p>
            <a:pPr lvl="1"/>
            <a:r>
              <a:rPr lang="de-AT" dirty="0"/>
              <a:t>Cards</a:t>
            </a:r>
          </a:p>
          <a:p>
            <a:pPr lvl="1"/>
            <a:r>
              <a:rPr lang="de-AT" dirty="0" err="1"/>
              <a:t>Entities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49DB7E-8802-EF5C-5899-BBDA78C3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925448"/>
            <a:ext cx="3873312" cy="51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4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08172-4AC2-8763-75B5-DB12E5A57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Companion-App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CFB301-1FEE-298D-BDDA-4468DF4EEB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759871" cy="4608165"/>
          </a:xfrm>
        </p:spPr>
        <p:txBody>
          <a:bodyPr/>
          <a:lstStyle/>
          <a:p>
            <a:r>
              <a:rPr lang="de-AT" dirty="0"/>
              <a:t>Optimale Ergänzung</a:t>
            </a:r>
          </a:p>
          <a:p>
            <a:pPr lvl="1"/>
            <a:r>
              <a:rPr lang="de-AT" dirty="0" err="1"/>
              <a:t>Notifications</a:t>
            </a:r>
            <a:endParaRPr lang="de-AT" dirty="0"/>
          </a:p>
          <a:p>
            <a:pPr lvl="1"/>
            <a:r>
              <a:rPr lang="de-AT" dirty="0"/>
              <a:t>Remote Control</a:t>
            </a:r>
          </a:p>
          <a:p>
            <a:pPr lvl="1"/>
            <a:r>
              <a:rPr lang="de-AT" dirty="0"/>
              <a:t>Standort-Tracking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2D3007-92FF-2675-0412-4AFB5D26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981075"/>
            <a:ext cx="2551725" cy="56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0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D159A-63F8-9D46-6BD8-D76BE7170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Eure Wunschliste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8998B9-5F33-D69A-D7CD-5EF636C9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https://fragab.de/5Ws1rp5g</a:t>
            </a:r>
            <a:r>
              <a:rPr lang="de-AT" dirty="0"/>
              <a:t> 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7DC5036-4C83-5CF9-5DE4-5F4A8C71A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9144000" cy="40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7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A883A-FB9F-9053-00A3-A4D30241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per HA-App oder Handy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6E55AF-A8B8-3DA5-388A-AB49793DF2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5327823" cy="4608165"/>
          </a:xfrm>
        </p:spPr>
        <p:txBody>
          <a:bodyPr/>
          <a:lstStyle/>
          <a:p>
            <a:r>
              <a:rPr lang="de-AT" dirty="0" err="1"/>
              <a:t>Watchdog</a:t>
            </a:r>
            <a:r>
              <a:rPr lang="de-AT" dirty="0"/>
              <a:t> wurde nicht getriggert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FFD7C3C-05E2-C2A1-2CDC-83E1951B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628800"/>
            <a:ext cx="2916188" cy="37584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0E8999-37AE-6F95-5021-586F9F52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132856"/>
            <a:ext cx="48196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5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947B47-94B8-54C4-9463-199B32ED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Tablet als Zentrale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5BAEBC-DC62-564E-4CAA-C5FB7563D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https://hasshmo.dynv6.net/dashboard-tablet/0</a:t>
            </a:r>
            <a:r>
              <a:rPr lang="de-AT" dirty="0"/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3C7FC1-30FA-697F-AFBD-F13B59D35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772816"/>
            <a:ext cx="7092280" cy="43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85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B0F1E-4C73-A220-DD61-6DC9138A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AddOns</a:t>
            </a:r>
            <a:r>
              <a:rPr lang="de-AT" dirty="0"/>
              <a:t> erweitern die Funktionalität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41F9B9-F86B-73E5-DC2E-943CFF2B7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Pro </a:t>
            </a:r>
            <a:r>
              <a:rPr lang="de-AT" dirty="0" err="1"/>
              <a:t>AddOn</a:t>
            </a:r>
            <a:r>
              <a:rPr lang="de-AT" dirty="0"/>
              <a:t> ein Docker-Container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1D0F92A-0A2D-1926-00CB-75B317F7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516"/>
            <a:ext cx="9144000" cy="27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92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E5217-0120-A5F8-2765-4BCF2316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Integrationen integrieren Geräte/Plattformen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056D91-0DA7-ADBC-DE73-B821C6D4C1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dirty="0"/>
              <a:t>Stärke von HA </a:t>
            </a:r>
            <a:r>
              <a:rPr lang="de-AT" dirty="0">
                <a:sym typeface="Wingdings" panose="05000000000000000000" pitchFamily="2" charset="2"/>
              </a:rPr>
              <a:t> es ist praktisch alles integrierbar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Über 2500 Integrationen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Zur Not über MQTT</a:t>
            </a:r>
          </a:p>
          <a:p>
            <a:pPr lvl="1"/>
            <a:r>
              <a:rPr lang="de-AT" dirty="0">
                <a:hlinkClick r:id="rId2"/>
              </a:rPr>
              <a:t>https://www.home-assistant.io/integrations</a:t>
            </a:r>
            <a:r>
              <a:rPr lang="de-AT" dirty="0">
                <a:sym typeface="Wingdings" panose="05000000000000000000" pitchFamily="2" charset="2"/>
              </a:rPr>
              <a:t> 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48530F1-21B8-FFE3-2E43-3108EBC04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4810"/>
            <a:ext cx="9144000" cy="29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77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4254B-C756-3855-801E-9F6D3E010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Eigene positive Erfahrungen mit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53E16B-CD41-E65B-5B1C-06A9AEAE2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Homematic</a:t>
            </a:r>
            <a:r>
              <a:rPr lang="de-AT" dirty="0"/>
              <a:t>, Shellies, </a:t>
            </a:r>
            <a:r>
              <a:rPr lang="de-AT" dirty="0" err="1"/>
              <a:t>EspHome</a:t>
            </a:r>
            <a:r>
              <a:rPr lang="de-AT" dirty="0"/>
              <a:t>, </a:t>
            </a:r>
            <a:r>
              <a:rPr lang="de-AT" dirty="0" err="1"/>
              <a:t>Zigbee</a:t>
            </a:r>
            <a:endParaRPr lang="de-AT" dirty="0"/>
          </a:p>
          <a:p>
            <a:r>
              <a:rPr lang="de-AT" dirty="0"/>
              <a:t>Anwendungen</a:t>
            </a:r>
          </a:p>
          <a:p>
            <a:pPr lvl="1"/>
            <a:r>
              <a:rPr lang="de-AT" dirty="0"/>
              <a:t>Garagentor überwachen und bedienen</a:t>
            </a:r>
          </a:p>
          <a:p>
            <a:pPr lvl="2"/>
            <a:r>
              <a:rPr lang="de-AT" dirty="0"/>
              <a:t>App, Alexa, Automatisierung</a:t>
            </a:r>
          </a:p>
          <a:p>
            <a:pPr lvl="1"/>
            <a:r>
              <a:rPr lang="de-AT" dirty="0"/>
              <a:t>Kameras mit </a:t>
            </a:r>
            <a:r>
              <a:rPr lang="de-AT" dirty="0" err="1"/>
              <a:t>Coralstick</a:t>
            </a:r>
            <a:r>
              <a:rPr lang="de-AT" dirty="0"/>
              <a:t> und </a:t>
            </a:r>
            <a:r>
              <a:rPr lang="de-AT" dirty="0" err="1"/>
              <a:t>Frigate</a:t>
            </a:r>
            <a:endParaRPr lang="de-AT" dirty="0"/>
          </a:p>
          <a:p>
            <a:pPr lvl="1"/>
            <a:r>
              <a:rPr lang="de-AT" dirty="0"/>
              <a:t>Tablet an der Eingangstür und am Schreibtisch</a:t>
            </a:r>
          </a:p>
          <a:p>
            <a:pPr lvl="1"/>
            <a:r>
              <a:rPr lang="de-AT" dirty="0"/>
              <a:t>Grüner Daumen mit verschiedenen Sensoren</a:t>
            </a:r>
          </a:p>
          <a:p>
            <a:pPr lvl="2"/>
            <a:r>
              <a:rPr lang="de-AT" dirty="0" err="1"/>
              <a:t>Zigbee</a:t>
            </a:r>
            <a:r>
              <a:rPr lang="de-AT" dirty="0"/>
              <a:t>, Bluetooth, 433MHz</a:t>
            </a:r>
          </a:p>
          <a:p>
            <a:pPr lvl="2"/>
            <a:r>
              <a:rPr lang="de-AT" dirty="0"/>
              <a:t>Teilautomatische Bewässerung</a:t>
            </a:r>
          </a:p>
          <a:p>
            <a:pPr lvl="1"/>
            <a:r>
              <a:rPr lang="de-AT" dirty="0"/>
              <a:t>Energiemanagement Wärmepumpe</a:t>
            </a:r>
          </a:p>
        </p:txBody>
      </p:sp>
    </p:spTree>
    <p:extLst>
      <p:ext uri="{BB962C8B-B14F-4D97-AF65-F5344CB8AC3E}">
        <p14:creationId xmlns:p14="http://schemas.microsoft.com/office/powerpoint/2010/main" val="136817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73080-D163-65C1-F7A2-193EF4E9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Energiemanagement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3EEE2D-F19F-A726-D925-C35578CFAE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69D9FE-3E2E-0BC0-7C98-3D071D7C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257"/>
            <a:ext cx="9144000" cy="45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403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6A0C2-5024-7E6C-B2AD-D8D6EBB0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Grüner Daumen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18CE8D-6BA5-F79A-2DC9-F3D8BFBF2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65D45B8-3227-22DF-E597-CB338B765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2736"/>
            <a:ext cx="7696200" cy="296227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BBD3591-EFDD-F40C-3640-44733A848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3068960"/>
            <a:ext cx="5775339" cy="32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077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852F6-5354-F10E-9D10-AFE24E16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offene Themen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C03BDA-F64E-0DC2-F2F9-755147F65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Monitoring und proaktives Maintenance</a:t>
            </a:r>
          </a:p>
          <a:p>
            <a:pPr lvl="1"/>
            <a:r>
              <a:rPr lang="de-AT" dirty="0" err="1"/>
              <a:t>Frigate</a:t>
            </a:r>
            <a:r>
              <a:rPr lang="de-AT" dirty="0"/>
              <a:t>-Errors</a:t>
            </a:r>
          </a:p>
          <a:p>
            <a:pPr lvl="1"/>
            <a:r>
              <a:rPr lang="de-AT" dirty="0"/>
              <a:t>Batteriemanagement</a:t>
            </a:r>
          </a:p>
          <a:p>
            <a:r>
              <a:rPr lang="de-AT" dirty="0"/>
              <a:t>Weiterentwicklung Energiemanagement</a:t>
            </a:r>
          </a:p>
          <a:p>
            <a:pPr lvl="1"/>
            <a:r>
              <a:rPr lang="de-AT" dirty="0"/>
              <a:t>Optimierungen Wärmepumpe</a:t>
            </a:r>
          </a:p>
          <a:p>
            <a:r>
              <a:rPr lang="de-AT" dirty="0"/>
              <a:t>Nutzung HA als Alarmanlage</a:t>
            </a:r>
          </a:p>
          <a:p>
            <a:r>
              <a:rPr lang="de-AT" dirty="0"/>
              <a:t>Neuaufsetzen des Systems</a:t>
            </a:r>
          </a:p>
          <a:p>
            <a:pPr lvl="1"/>
            <a:r>
              <a:rPr lang="de-AT" dirty="0"/>
              <a:t>Namenskonventionen</a:t>
            </a:r>
          </a:p>
          <a:p>
            <a:pPr lvl="1"/>
            <a:r>
              <a:rPr lang="de-AT" dirty="0"/>
              <a:t>Strikte Trennung Echtsystem/Entwicklungssystem</a:t>
            </a:r>
          </a:p>
        </p:txBody>
      </p:sp>
    </p:spTree>
    <p:extLst>
      <p:ext uri="{BB962C8B-B14F-4D97-AF65-F5344CB8AC3E}">
        <p14:creationId xmlns:p14="http://schemas.microsoft.com/office/powerpoint/2010/main" val="2834600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169E1-520E-F1E5-0BCA-80FCB0AE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Basisinstallation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9A9445-0456-CCFB-7FA2-4115997F0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F2995DB-4724-A456-CB08-53336CF97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25185"/>
            <a:ext cx="5614194" cy="554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83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7EBDB-4DA8-854E-D435-D711052F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Geplanter Ablauf - Montag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3510C1-924C-6C11-6833-52C8DE073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97099"/>
            <a:ext cx="8207375" cy="4608165"/>
          </a:xfrm>
        </p:spPr>
        <p:txBody>
          <a:bodyPr/>
          <a:lstStyle/>
          <a:p>
            <a:r>
              <a:rPr lang="de-AT" dirty="0"/>
              <a:t>Einführung</a:t>
            </a:r>
          </a:p>
          <a:p>
            <a:r>
              <a:rPr lang="de-AT" dirty="0"/>
              <a:t>Infrastruktur</a:t>
            </a:r>
          </a:p>
          <a:p>
            <a:pPr lvl="1"/>
            <a:r>
              <a:rPr lang="de-AT" dirty="0"/>
              <a:t>Installation unter </a:t>
            </a:r>
            <a:r>
              <a:rPr lang="de-AT" dirty="0" err="1"/>
              <a:t>Proxmox</a:t>
            </a:r>
            <a:endParaRPr lang="de-AT" dirty="0"/>
          </a:p>
          <a:p>
            <a:pPr lvl="1"/>
            <a:r>
              <a:rPr lang="de-AT" dirty="0" err="1"/>
              <a:t>HomeAssistant</a:t>
            </a:r>
            <a:r>
              <a:rPr lang="de-AT" dirty="0"/>
              <a:t> App</a:t>
            </a:r>
          </a:p>
          <a:p>
            <a:pPr lvl="1"/>
            <a:r>
              <a:rPr lang="de-AT" dirty="0"/>
              <a:t>IoT- Plattformen (</a:t>
            </a:r>
            <a:r>
              <a:rPr lang="de-AT" dirty="0" err="1"/>
              <a:t>Mqtt</a:t>
            </a:r>
            <a:r>
              <a:rPr lang="de-AT" dirty="0"/>
              <a:t>, </a:t>
            </a:r>
            <a:r>
              <a:rPr lang="de-AT" dirty="0" err="1"/>
              <a:t>Zigbee</a:t>
            </a:r>
            <a:r>
              <a:rPr lang="de-AT" dirty="0"/>
              <a:t>, Wifi, Bluetooth, …)</a:t>
            </a:r>
          </a:p>
          <a:p>
            <a:r>
              <a:rPr lang="de-AT" dirty="0"/>
              <a:t>Erste Schritte</a:t>
            </a:r>
          </a:p>
          <a:p>
            <a:pPr lvl="1"/>
            <a:r>
              <a:rPr lang="de-AT" dirty="0"/>
              <a:t>Verwalten von Entitäten</a:t>
            </a:r>
          </a:p>
          <a:p>
            <a:pPr lvl="1"/>
            <a:r>
              <a:rPr lang="de-AT" dirty="0"/>
              <a:t>Gestalten einfacher </a:t>
            </a:r>
            <a:r>
              <a:rPr lang="de-AT" dirty="0" err="1"/>
              <a:t>Uis</a:t>
            </a:r>
            <a:endParaRPr lang="de-AT" dirty="0"/>
          </a:p>
          <a:p>
            <a:pPr lvl="1"/>
            <a:r>
              <a:rPr lang="de-AT" dirty="0"/>
              <a:t>Erste einfache Automatisierungen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1791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7EBDB-4DA8-854E-D435-D711052F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Geplanter Ablauf - </a:t>
            </a:r>
            <a:r>
              <a:rPr lang="de-AT" sz="3200" dirty="0"/>
              <a:t>Dienstag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3510C1-924C-6C11-6833-52C8DE073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/>
              <a:t>ESP-Home</a:t>
            </a:r>
          </a:p>
          <a:p>
            <a:pPr lvl="1"/>
            <a:r>
              <a:rPr lang="de-AT" sz="2000" dirty="0" err="1"/>
              <a:t>SperlBox</a:t>
            </a:r>
            <a:r>
              <a:rPr lang="de-AT" sz="2000" dirty="0"/>
              <a:t> unter </a:t>
            </a:r>
            <a:r>
              <a:rPr lang="de-AT" sz="2000" dirty="0" err="1"/>
              <a:t>ESPHome</a:t>
            </a:r>
            <a:r>
              <a:rPr lang="de-AT" sz="2000" dirty="0"/>
              <a:t> CLI</a:t>
            </a:r>
          </a:p>
          <a:p>
            <a:pPr lvl="2"/>
            <a:r>
              <a:rPr lang="de-AT" sz="2000" dirty="0"/>
              <a:t>Bewegungsmelder als Sensor</a:t>
            </a:r>
          </a:p>
          <a:p>
            <a:pPr lvl="2"/>
            <a:r>
              <a:rPr lang="de-AT" sz="2000" dirty="0"/>
              <a:t>Alarmierung per LED, </a:t>
            </a:r>
            <a:r>
              <a:rPr lang="de-AT" sz="2000" dirty="0" err="1"/>
              <a:t>Mqtt</a:t>
            </a:r>
            <a:r>
              <a:rPr lang="de-AT" sz="2000" dirty="0"/>
              <a:t>-Message und Handy-</a:t>
            </a:r>
            <a:r>
              <a:rPr lang="de-AT" sz="2000" dirty="0" err="1"/>
              <a:t>Notification</a:t>
            </a:r>
            <a:r>
              <a:rPr lang="de-AT" sz="2000" dirty="0"/>
              <a:t> </a:t>
            </a:r>
          </a:p>
          <a:p>
            <a:pPr lvl="2"/>
            <a:r>
              <a:rPr lang="de-AT" sz="2000" dirty="0"/>
              <a:t>Sensorbox analysieren</a:t>
            </a:r>
          </a:p>
          <a:p>
            <a:r>
              <a:rPr lang="de-AT" sz="2400" dirty="0"/>
              <a:t>Automatisierungen</a:t>
            </a:r>
          </a:p>
          <a:p>
            <a:pPr lvl="1"/>
            <a:r>
              <a:rPr lang="de-AT" dirty="0"/>
              <a:t>Skripte erstellen</a:t>
            </a:r>
          </a:p>
          <a:p>
            <a:r>
              <a:rPr lang="de-AT" sz="2400" dirty="0"/>
              <a:t>Betrieb und Wartung von </a:t>
            </a:r>
            <a:r>
              <a:rPr lang="de-AT" sz="2400" dirty="0" err="1"/>
              <a:t>HomeAssistant</a:t>
            </a:r>
            <a:endParaRPr lang="de-AT" sz="2400" dirty="0"/>
          </a:p>
          <a:p>
            <a:pPr lvl="1"/>
            <a:r>
              <a:rPr lang="de-AT" sz="2000" dirty="0"/>
              <a:t>Fehlersuche</a:t>
            </a:r>
          </a:p>
          <a:p>
            <a:pPr lvl="1"/>
            <a:r>
              <a:rPr lang="de-AT" sz="2000" dirty="0"/>
              <a:t>Tools für den Betrieb</a:t>
            </a:r>
          </a:p>
          <a:p>
            <a:pPr lvl="1"/>
            <a:r>
              <a:rPr lang="de-AT" sz="2000" dirty="0"/>
              <a:t>Energiemanagement</a:t>
            </a:r>
          </a:p>
          <a:p>
            <a:r>
              <a:rPr lang="de-AT" sz="2400" dirty="0"/>
              <a:t>Miniprojekte für Mittwoch definieren</a:t>
            </a:r>
          </a:p>
        </p:txBody>
      </p:sp>
    </p:spTree>
    <p:extLst>
      <p:ext uri="{BB962C8B-B14F-4D97-AF65-F5344CB8AC3E}">
        <p14:creationId xmlns:p14="http://schemas.microsoft.com/office/powerpoint/2010/main" val="412108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7EBDB-4DA8-854E-D435-D711052F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Geplanter Ablauf - </a:t>
            </a:r>
            <a:r>
              <a:rPr lang="de-AT" sz="3200" dirty="0"/>
              <a:t>Mittwoch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3510C1-924C-6C11-6833-52C8DE0734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800" dirty="0"/>
              <a:t>Miniprojekte in Kleingruppen</a:t>
            </a:r>
          </a:p>
          <a:p>
            <a:r>
              <a:rPr lang="de-AT" sz="2800" dirty="0"/>
              <a:t>Streifzug durch interessante Lösungen der Seminarteilnehmer</a:t>
            </a:r>
          </a:p>
          <a:p>
            <a:r>
              <a:rPr lang="de-AT" sz="2800" dirty="0"/>
              <a:t>Präsentationen</a:t>
            </a:r>
          </a:p>
        </p:txBody>
      </p:sp>
    </p:spTree>
    <p:extLst>
      <p:ext uri="{BB962C8B-B14F-4D97-AF65-F5344CB8AC3E}">
        <p14:creationId xmlns:p14="http://schemas.microsoft.com/office/powerpoint/2010/main" val="174888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1FD953-6B06-5A01-46C8-D8F91A8A1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SmartHome – WOZU?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54CFEB-6B22-10B1-718A-662DEDA4D0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Bequemlichkeit und Zeitersparnis</a:t>
            </a:r>
          </a:p>
          <a:p>
            <a:pPr lvl="1"/>
            <a:r>
              <a:rPr lang="de-AT" dirty="0"/>
              <a:t>Saugroboter</a:t>
            </a:r>
          </a:p>
          <a:p>
            <a:pPr lvl="1"/>
            <a:r>
              <a:rPr lang="de-AT" dirty="0"/>
              <a:t>Automatische Bewässerung</a:t>
            </a:r>
          </a:p>
          <a:p>
            <a:pPr lvl="1"/>
            <a:r>
              <a:rPr lang="de-AT" dirty="0"/>
              <a:t>Sprachsteuerung</a:t>
            </a:r>
          </a:p>
          <a:p>
            <a:r>
              <a:rPr lang="de-AT" dirty="0"/>
              <a:t>Energieeffizienz</a:t>
            </a:r>
          </a:p>
          <a:p>
            <a:pPr lvl="1"/>
            <a:r>
              <a:rPr lang="de-AT" dirty="0"/>
              <a:t>Erzeuger/Verbraucher gezielt schalten</a:t>
            </a:r>
          </a:p>
          <a:p>
            <a:r>
              <a:rPr lang="de-AT" dirty="0"/>
              <a:t>Neue Möglichkeiten</a:t>
            </a:r>
          </a:p>
          <a:p>
            <a:pPr lvl="1"/>
            <a:r>
              <a:rPr lang="de-AT" dirty="0"/>
              <a:t>Rollläden in Abhängigkeit des Sonnenstands und der Anwesenheit von Personen rauf- und runter fahren</a:t>
            </a:r>
          </a:p>
          <a:p>
            <a:r>
              <a:rPr lang="de-AT" dirty="0"/>
              <a:t>WAF</a:t>
            </a:r>
          </a:p>
        </p:txBody>
      </p:sp>
    </p:spTree>
    <p:extLst>
      <p:ext uri="{BB962C8B-B14F-4D97-AF65-F5344CB8AC3E}">
        <p14:creationId xmlns:p14="http://schemas.microsoft.com/office/powerpoint/2010/main" val="1272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21DB8-2B72-AE7F-9522-FA8132FD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Neuigkeiten seit dem Vorjahr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08EC38-75F8-9ADC-3ACB-94AE71A0B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000" dirty="0" err="1"/>
              <a:t>UserInterfaces</a:t>
            </a:r>
            <a:r>
              <a:rPr lang="de-AT" sz="2000" dirty="0"/>
              <a:t> mit Regionen</a:t>
            </a:r>
          </a:p>
          <a:p>
            <a:pPr lvl="1"/>
            <a:r>
              <a:rPr lang="de-AT" sz="2000" dirty="0"/>
              <a:t>Wird monatlich weiter entwickelt</a:t>
            </a:r>
          </a:p>
          <a:p>
            <a:pPr lvl="1"/>
            <a:r>
              <a:rPr lang="de-AT" sz="2000" dirty="0"/>
              <a:t>Einfache Konfiguration für Standardanzeigen</a:t>
            </a:r>
          </a:p>
          <a:p>
            <a:r>
              <a:rPr lang="de-AT" sz="2000" dirty="0"/>
              <a:t>Matter macht kleine Schritte nach vorne</a:t>
            </a:r>
          </a:p>
          <a:p>
            <a:pPr lvl="1"/>
            <a:r>
              <a:rPr lang="de-AT" sz="1800" dirty="0"/>
              <a:t>Geräte vielfach mit Wifi, Thread noch nicht so verbreitet</a:t>
            </a:r>
          </a:p>
          <a:p>
            <a:pPr lvl="1"/>
            <a:r>
              <a:rPr lang="de-AT" sz="1800" dirty="0"/>
              <a:t>Matter für Sprachsteuerung sehr praktisch </a:t>
            </a:r>
          </a:p>
          <a:p>
            <a:pPr lvl="2"/>
            <a:r>
              <a:rPr lang="de-AT" sz="1600" dirty="0"/>
              <a:t>Weil von Google und Amazon unterstützt</a:t>
            </a:r>
          </a:p>
          <a:p>
            <a:pPr lvl="2"/>
            <a:r>
              <a:rPr lang="de-AT" sz="1600" dirty="0"/>
              <a:t>HA als </a:t>
            </a:r>
            <a:r>
              <a:rPr lang="de-AT" sz="1600" dirty="0" err="1"/>
              <a:t>Borderrouter</a:t>
            </a:r>
            <a:r>
              <a:rPr lang="de-AT" sz="1600" dirty="0"/>
              <a:t> </a:t>
            </a:r>
            <a:r>
              <a:rPr lang="de-AT" sz="1600" dirty="0">
                <a:sym typeface="Wingdings" panose="05000000000000000000" pitchFamily="2" charset="2"/>
              </a:rPr>
              <a:t> Geräte in Matter verfügbar</a:t>
            </a:r>
          </a:p>
          <a:p>
            <a:r>
              <a:rPr lang="de-AT" sz="2000" dirty="0">
                <a:sym typeface="Wingdings" panose="05000000000000000000" pitchFamily="2" charset="2"/>
              </a:rPr>
              <a:t>Viele neue Sensoren/Aktoren</a:t>
            </a:r>
          </a:p>
          <a:p>
            <a:pPr lvl="1"/>
            <a:r>
              <a:rPr lang="de-AT" sz="1800" dirty="0">
                <a:sym typeface="Wingdings" panose="05000000000000000000" pitchFamily="2" charset="2"/>
              </a:rPr>
              <a:t>Radar-Bewegungsmelder</a:t>
            </a:r>
          </a:p>
          <a:p>
            <a:r>
              <a:rPr lang="de-AT" sz="2000" dirty="0">
                <a:sym typeface="Wingdings" panose="05000000000000000000" pitchFamily="2" charset="2"/>
              </a:rPr>
              <a:t>AI-Unterstützung</a:t>
            </a:r>
          </a:p>
          <a:p>
            <a:pPr lvl="1"/>
            <a:r>
              <a:rPr lang="de-AT" sz="1800" dirty="0">
                <a:sym typeface="Wingdings" panose="05000000000000000000" pitchFamily="2" charset="2"/>
              </a:rPr>
              <a:t>Kameras</a:t>
            </a:r>
          </a:p>
          <a:p>
            <a:pPr lvl="1"/>
            <a:r>
              <a:rPr lang="de-AT" sz="1800" dirty="0"/>
              <a:t>Automationen</a:t>
            </a:r>
          </a:p>
          <a:p>
            <a:pPr lvl="1"/>
            <a:r>
              <a:rPr lang="de-AT" sz="1800" dirty="0"/>
              <a:t>…</a:t>
            </a:r>
          </a:p>
          <a:p>
            <a:pPr lvl="1"/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102637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D363A-F8DD-B5A1-9297-88BE5135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Voraussetzungen für smartes Home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3BAD4F-A57F-7FE5-6BF4-9B07FBE60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Erfassung von relevanten Zuständen</a:t>
            </a:r>
          </a:p>
          <a:p>
            <a:pPr lvl="1"/>
            <a:r>
              <a:rPr lang="de-AT" dirty="0"/>
              <a:t>Sensoren und Aktoren verschiedenster Hersteller </a:t>
            </a:r>
          </a:p>
          <a:p>
            <a:r>
              <a:rPr lang="de-AT" dirty="0"/>
              <a:t>Verarbeitung der Daten</a:t>
            </a:r>
          </a:p>
          <a:p>
            <a:pPr lvl="1"/>
            <a:r>
              <a:rPr lang="de-AT" dirty="0"/>
              <a:t>Automatisierungslogik</a:t>
            </a:r>
          </a:p>
          <a:p>
            <a:pPr lvl="2"/>
            <a:r>
              <a:rPr lang="de-AT" dirty="0"/>
              <a:t>Assistenzgestützt in HA</a:t>
            </a:r>
          </a:p>
          <a:p>
            <a:pPr lvl="2"/>
            <a:r>
              <a:rPr lang="de-AT" dirty="0"/>
              <a:t>Textbasiert über YAML in HA</a:t>
            </a:r>
          </a:p>
          <a:p>
            <a:pPr lvl="2"/>
            <a:r>
              <a:rPr lang="de-AT" dirty="0"/>
              <a:t>Per Code implementiert in </a:t>
            </a:r>
            <a:r>
              <a:rPr lang="de-AT" dirty="0" err="1"/>
              <a:t>NodeRed</a:t>
            </a:r>
            <a:endParaRPr lang="de-AT" dirty="0"/>
          </a:p>
          <a:p>
            <a:r>
              <a:rPr lang="de-AT" dirty="0"/>
              <a:t>Auslösen von Aktionen</a:t>
            </a:r>
          </a:p>
          <a:p>
            <a:pPr lvl="1"/>
            <a:r>
              <a:rPr lang="de-AT" dirty="0"/>
              <a:t>Regelung</a:t>
            </a:r>
          </a:p>
          <a:p>
            <a:pPr lvl="1"/>
            <a:r>
              <a:rPr lang="de-AT" dirty="0"/>
              <a:t>Schalten von Aktoren</a:t>
            </a:r>
          </a:p>
          <a:p>
            <a:pPr lvl="1"/>
            <a:r>
              <a:rPr lang="de-AT" dirty="0"/>
              <a:t>Verständigung im Ausnahmefall, …</a:t>
            </a:r>
          </a:p>
        </p:txBody>
      </p:sp>
    </p:spTree>
    <p:extLst>
      <p:ext uri="{BB962C8B-B14F-4D97-AF65-F5344CB8AC3E}">
        <p14:creationId xmlns:p14="http://schemas.microsoft.com/office/powerpoint/2010/main" val="161155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9BC85-DAF3-D92F-B9EC-51C027AF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 Situation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503F7B-DB2D-6CED-689C-10D8470F1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Viele unterschiedliche Systeme von vielen Herstellern</a:t>
            </a:r>
          </a:p>
          <a:p>
            <a:pPr lvl="1"/>
            <a:r>
              <a:rPr lang="de-AT" sz="2000" dirty="0"/>
              <a:t>Philips-Hue</a:t>
            </a:r>
          </a:p>
          <a:p>
            <a:pPr lvl="1"/>
            <a:r>
              <a:rPr lang="de-AT" sz="2000" dirty="0" err="1"/>
              <a:t>Homematic</a:t>
            </a:r>
            <a:endParaRPr lang="de-AT" sz="2000" dirty="0"/>
          </a:p>
          <a:p>
            <a:pPr lvl="1"/>
            <a:r>
              <a:rPr lang="de-AT" sz="2000" dirty="0"/>
              <a:t>Alexa,</a:t>
            </a:r>
          </a:p>
          <a:p>
            <a:pPr lvl="1"/>
            <a:r>
              <a:rPr lang="de-AT" sz="2000" dirty="0"/>
              <a:t>…</a:t>
            </a:r>
          </a:p>
          <a:p>
            <a:r>
              <a:rPr lang="de-AT" sz="2400" dirty="0"/>
              <a:t>Wildwuchs an Kommunikationsmedien (drahtgebunden, Funk, Optik, …) und Kommunikationsprotokollen</a:t>
            </a:r>
          </a:p>
          <a:p>
            <a:pPr lvl="1"/>
            <a:r>
              <a:rPr lang="de-AT" sz="2000" dirty="0"/>
              <a:t>BT, ZigBee, Wifi, …</a:t>
            </a:r>
          </a:p>
          <a:p>
            <a:pPr lvl="1"/>
            <a:r>
              <a:rPr lang="de-AT" sz="2000" dirty="0" err="1"/>
              <a:t>Properitäre</a:t>
            </a:r>
            <a:r>
              <a:rPr lang="de-AT" sz="2000" dirty="0"/>
              <a:t> Protokolle</a:t>
            </a:r>
          </a:p>
          <a:p>
            <a:pPr lvl="2"/>
            <a:r>
              <a:rPr lang="de-AT" sz="2000" dirty="0" err="1"/>
              <a:t>Homematic</a:t>
            </a:r>
            <a:endParaRPr lang="de-AT" sz="2000" dirty="0"/>
          </a:p>
          <a:p>
            <a:r>
              <a:rPr lang="de-AT" sz="2400" dirty="0"/>
              <a:t>Viele Cloudanbieter mit jeweils eigener App</a:t>
            </a:r>
          </a:p>
          <a:p>
            <a:pPr lvl="1"/>
            <a:r>
              <a:rPr lang="de-AT" sz="2200" dirty="0"/>
              <a:t>… und wieder wird mit Daten bezahlt</a:t>
            </a:r>
          </a:p>
        </p:txBody>
      </p:sp>
      <p:pic>
        <p:nvPicPr>
          <p:cNvPr id="2050" name="Picture 2" descr="Smart bulbs | Philips Hue AT">
            <a:extLst>
              <a:ext uri="{FF2B5EF4-FFF2-40B4-BE49-F238E27FC236}">
                <a16:creationId xmlns:a16="http://schemas.microsoft.com/office/drawing/2014/main" id="{3CBAC207-33B6-FDFC-2AD2-2E1BB1E2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237"/>
            <a:ext cx="990997" cy="99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mematic IP Funk Zentrale Access Point kaufen">
            <a:extLst>
              <a:ext uri="{FF2B5EF4-FFF2-40B4-BE49-F238E27FC236}">
                <a16:creationId xmlns:a16="http://schemas.microsoft.com/office/drawing/2014/main" id="{DE6C4EA9-A6CF-F10F-7521-73BDF2BF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54948"/>
            <a:ext cx="998559" cy="88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MAZON Echo Dot 5. Generation mit Uhr, blau">
            <a:extLst>
              <a:ext uri="{FF2B5EF4-FFF2-40B4-BE49-F238E27FC236}">
                <a16:creationId xmlns:a16="http://schemas.microsoft.com/office/drawing/2014/main" id="{84F36BCE-DE74-FDB0-D605-5016D4F1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706" y="1611188"/>
            <a:ext cx="1651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as ist Zigbee? Erklärung der weltweit populärsten  Smart-Light-Network-Technologie | Homey">
            <a:extLst>
              <a:ext uri="{FF2B5EF4-FFF2-40B4-BE49-F238E27FC236}">
                <a16:creationId xmlns:a16="http://schemas.microsoft.com/office/drawing/2014/main" id="{98505B0E-D98F-6252-402F-6DFC9078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561" y="3774231"/>
            <a:ext cx="627483" cy="8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69998E3-D081-6AE2-7CC5-C6E82DBA4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77269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93C4A48-823B-3301-C104-CCBAC67F8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332" y="3684329"/>
            <a:ext cx="885028" cy="8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mazon Web Services – Wikipedia">
            <a:extLst>
              <a:ext uri="{FF2B5EF4-FFF2-40B4-BE49-F238E27FC236}">
                <a16:creationId xmlns:a16="http://schemas.microsoft.com/office/drawing/2014/main" id="{CAD6DFB4-841E-7C94-985F-D1067A0B0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9" y="6161432"/>
            <a:ext cx="711319" cy="42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ogo">
            <a:extLst>
              <a:ext uri="{FF2B5EF4-FFF2-40B4-BE49-F238E27FC236}">
                <a16:creationId xmlns:a16="http://schemas.microsoft.com/office/drawing/2014/main" id="{946AE647-A3B9-22EF-C76C-407DBF070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79" y="6092725"/>
            <a:ext cx="1021282" cy="52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Google Nest – Wikipedia">
            <a:extLst>
              <a:ext uri="{FF2B5EF4-FFF2-40B4-BE49-F238E27FC236}">
                <a16:creationId xmlns:a16="http://schemas.microsoft.com/office/drawing/2014/main" id="{8D984224-E41F-C070-549C-F6E560250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262" y="6044423"/>
            <a:ext cx="1352745" cy="46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801</Words>
  <Application>Microsoft Office PowerPoint</Application>
  <PresentationFormat>Bildschirmpräsentation (4:3)</PresentationFormat>
  <Paragraphs>206</Paragraphs>
  <Slides>28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Symbol</vt:lpstr>
      <vt:lpstr>Wingdings</vt:lpstr>
      <vt:lpstr>2_Larissa</vt:lpstr>
      <vt:lpstr>Kursunterlagen</vt:lpstr>
      <vt:lpstr>Eure Wunschliste</vt:lpstr>
      <vt:lpstr>Geplanter Ablauf - Montag</vt:lpstr>
      <vt:lpstr>Geplanter Ablauf - Dienstag</vt:lpstr>
      <vt:lpstr>Geplanter Ablauf - Mittwoch</vt:lpstr>
      <vt:lpstr>SmartHome – WOZU?</vt:lpstr>
      <vt:lpstr>Neuigkeiten seit dem Vorjahr</vt:lpstr>
      <vt:lpstr>Voraussetzungen für smartes Home</vt:lpstr>
      <vt:lpstr>Aktuelle Situation</vt:lpstr>
      <vt:lpstr>Ein neuer Anlauf aus dem Chaos </vt:lpstr>
      <vt:lpstr>Zigbee und Matter nicht mehr gemeinsam</vt:lpstr>
      <vt:lpstr>Wieso also HomeAssistant?</vt:lpstr>
      <vt:lpstr>Nabu Casa – die Firma hinter HA</vt:lpstr>
      <vt:lpstr>HA – Installationsmethoden (SW)</vt:lpstr>
      <vt:lpstr>Hardware-Plattformen</vt:lpstr>
      <vt:lpstr>Remote Access</vt:lpstr>
      <vt:lpstr>HA - Möglichkeiten</vt:lpstr>
      <vt:lpstr>Visualisierung </vt:lpstr>
      <vt:lpstr>Companion-App</vt:lpstr>
      <vt:lpstr>Notification per HA-App oder Handy</vt:lpstr>
      <vt:lpstr>Tablet als Zentrale</vt:lpstr>
      <vt:lpstr>AddOns erweitern die Funktionalität</vt:lpstr>
      <vt:lpstr>Integrationen integrieren Geräte/Plattformen</vt:lpstr>
      <vt:lpstr>Eigene positive Erfahrungen mit …</vt:lpstr>
      <vt:lpstr>Energiemanagement</vt:lpstr>
      <vt:lpstr>Grüner Daumen</vt:lpstr>
      <vt:lpstr>… und offene Themen</vt:lpstr>
      <vt:lpstr>Basisinstallation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874</cp:revision>
  <dcterms:created xsi:type="dcterms:W3CDTF">2011-08-18T07:37:01Z</dcterms:created>
  <dcterms:modified xsi:type="dcterms:W3CDTF">2025-03-12T10:09:51Z</dcterms:modified>
</cp:coreProperties>
</file>