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72"/>
  </p:notesMasterIdLst>
  <p:handoutMasterIdLst>
    <p:handoutMasterId r:id="rId73"/>
  </p:handoutMasterIdLst>
  <p:sldIdLst>
    <p:sldId id="1373" r:id="rId2"/>
    <p:sldId id="1380" r:id="rId3"/>
    <p:sldId id="1381" r:id="rId4"/>
    <p:sldId id="1382" r:id="rId5"/>
    <p:sldId id="1425" r:id="rId6"/>
    <p:sldId id="1426" r:id="rId7"/>
    <p:sldId id="1427" r:id="rId8"/>
    <p:sldId id="1428" r:id="rId9"/>
    <p:sldId id="1429" r:id="rId10"/>
    <p:sldId id="1430" r:id="rId11"/>
    <p:sldId id="1321" r:id="rId12"/>
    <p:sldId id="1442" r:id="rId13"/>
    <p:sldId id="1339" r:id="rId14"/>
    <p:sldId id="1443" r:id="rId15"/>
    <p:sldId id="747" r:id="rId16"/>
    <p:sldId id="1340" r:id="rId17"/>
    <p:sldId id="1341" r:id="rId18"/>
    <p:sldId id="774" r:id="rId19"/>
    <p:sldId id="842" r:id="rId20"/>
    <p:sldId id="1363" r:id="rId21"/>
    <p:sldId id="1343" r:id="rId22"/>
    <p:sldId id="1344" r:id="rId23"/>
    <p:sldId id="1345" r:id="rId24"/>
    <p:sldId id="1346" r:id="rId25"/>
    <p:sldId id="1348" r:id="rId26"/>
    <p:sldId id="1349" r:id="rId27"/>
    <p:sldId id="1365" r:id="rId28"/>
    <p:sldId id="1366" r:id="rId29"/>
    <p:sldId id="1350" r:id="rId30"/>
    <p:sldId id="1351" r:id="rId31"/>
    <p:sldId id="1352" r:id="rId32"/>
    <p:sldId id="1347" r:id="rId33"/>
    <p:sldId id="1367" r:id="rId34"/>
    <p:sldId id="1353" r:id="rId35"/>
    <p:sldId id="1357" r:id="rId36"/>
    <p:sldId id="1358" r:id="rId37"/>
    <p:sldId id="1359" r:id="rId38"/>
    <p:sldId id="1360" r:id="rId39"/>
    <p:sldId id="1356" r:id="rId40"/>
    <p:sldId id="1361" r:id="rId41"/>
    <p:sldId id="1354" r:id="rId42"/>
    <p:sldId id="1355" r:id="rId43"/>
    <p:sldId id="1444" r:id="rId44"/>
    <p:sldId id="1445" r:id="rId45"/>
    <p:sldId id="1446" r:id="rId46"/>
    <p:sldId id="1447" r:id="rId47"/>
    <p:sldId id="1449" r:id="rId48"/>
    <p:sldId id="1451" r:id="rId49"/>
    <p:sldId id="1450" r:id="rId50"/>
    <p:sldId id="1440" r:id="rId51"/>
    <p:sldId id="1326" r:id="rId52"/>
    <p:sldId id="1409" r:id="rId53"/>
    <p:sldId id="1410" r:id="rId54"/>
    <p:sldId id="1411" r:id="rId55"/>
    <p:sldId id="1412" r:id="rId56"/>
    <p:sldId id="1413" r:id="rId57"/>
    <p:sldId id="1405" r:id="rId58"/>
    <p:sldId id="1414" r:id="rId59"/>
    <p:sldId id="1415" r:id="rId60"/>
    <p:sldId id="1416" r:id="rId61"/>
    <p:sldId id="1417" r:id="rId62"/>
    <p:sldId id="1418" r:id="rId63"/>
    <p:sldId id="1452" r:id="rId64"/>
    <p:sldId id="1404" r:id="rId65"/>
    <p:sldId id="1408" r:id="rId66"/>
    <p:sldId id="1419" r:id="rId67"/>
    <p:sldId id="1420" r:id="rId68"/>
    <p:sldId id="1423" r:id="rId69"/>
    <p:sldId id="1424" r:id="rId70"/>
    <p:sldId id="1422" r:id="rId7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39" autoAdjust="0"/>
  </p:normalViewPr>
  <p:slideViewPr>
    <p:cSldViewPr>
      <p:cViewPr varScale="1">
        <p:scale>
          <a:sx n="66" d="100"/>
          <a:sy n="66" d="100"/>
        </p:scale>
        <p:origin x="19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binary_sensor</a:t>
            </a:r>
            <a:r>
              <a:rPr lang="en-US" dirty="0"/>
              <a:t>:</a:t>
            </a:r>
          </a:p>
          <a:p>
            <a:r>
              <a:rPr lang="en-US" dirty="0"/>
              <a:t>  - platform: </a:t>
            </a:r>
            <a:r>
              <a:rPr lang="en-US" dirty="0" err="1"/>
              <a:t>gpio</a:t>
            </a:r>
            <a:endParaRPr lang="en-US" dirty="0"/>
          </a:p>
          <a:p>
            <a:r>
              <a:rPr lang="en-US" dirty="0"/>
              <a:t>    pin: 25</a:t>
            </a:r>
          </a:p>
          <a:p>
            <a:r>
              <a:rPr lang="en-US" dirty="0"/>
              <a:t>    name: "PIR Sensor"</a:t>
            </a:r>
          </a:p>
          <a:p>
            <a:r>
              <a:rPr lang="en-US" dirty="0"/>
              <a:t>    </a:t>
            </a:r>
            <a:r>
              <a:rPr lang="en-US" dirty="0" err="1"/>
              <a:t>device_class</a:t>
            </a:r>
            <a:r>
              <a:rPr lang="en-US" dirty="0"/>
              <a:t>: motion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706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3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esphome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kerui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esp32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esp32dev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arduino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logging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Assistant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API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encryption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"09T6rbg6kRjpusDhj2opiK2Rr9jksMd7ikNJ7IwsSeE="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ota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"fb03e5760aa71932dc8e6cda63ed884d"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wifi_ssid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wifi_password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hotspot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(captive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portal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in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fails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Hotspot"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"CcQpyx5dWMJy"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captive_portal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Per Default ist die On-Board-Led die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Statusled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und damit für uns nicht mehr nutzbar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Statusled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wird ins "Leere" auf GPIO04 gelegt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!!! Ist ihm aber egal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status_led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GPIO4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web_server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mqtt_broker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mqtt_user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mqtt_password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i2c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sda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scl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bus_a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uart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rx_pin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GPIO13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tx_pin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GPIO12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baud_rate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9600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bme280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kerui_temperature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oversampling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16x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pressure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kerui_pressure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kerui_humidity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0x76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update_interval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10s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mhz19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co2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"kerui_co2"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"MH-Z19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update_interval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60s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automatic_baseline_calibration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tsl2591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luminosity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"my_tls2591"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0x29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update_interval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10s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gain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device_factor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53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glass_attenuation_factor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14.4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visible light"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infrared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infrared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light"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full_spectrum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light"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calculated_lux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i_lux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Lux"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binary_sensor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gpio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motion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device_class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motion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neopixelbus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GRB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WS2811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GPIO27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num_leds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kerui_neopixel_light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80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</a:t>
            </a:r>
            <a:r>
              <a:rPr lang="de-AT" dirty="0" err="1"/>
              <a:t>SensorBox</a:t>
            </a:r>
            <a:r>
              <a:rPr lang="de-AT" dirty="0"/>
              <a:t> </a:t>
            </a:r>
            <a:r>
              <a:rPr lang="de-AT" dirty="0" err="1"/>
              <a:t>NeoPixeldescription</a:t>
            </a:r>
            <a:r>
              <a:rPr lang="de-AT" dirty="0"/>
              <a:t>: ""</a:t>
            </a:r>
            <a:r>
              <a:rPr lang="de-AT" dirty="0" err="1"/>
              <a:t>trigger</a:t>
            </a:r>
            <a:r>
              <a:rPr lang="de-AT" dirty="0"/>
              <a:t>: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state</a:t>
            </a:r>
            <a:r>
              <a:rPr lang="de-AT" dirty="0"/>
              <a:t>    </a:t>
            </a:r>
            <a:r>
              <a:rPr lang="de-AT" dirty="0" err="1"/>
              <a:t>entity_id</a:t>
            </a:r>
            <a:r>
              <a:rPr lang="de-AT" dirty="0"/>
              <a:t>:      - sensor.kerui_co2condition: []</a:t>
            </a:r>
            <a:r>
              <a:rPr lang="de-AT" dirty="0" err="1"/>
              <a:t>action</a:t>
            </a:r>
            <a:r>
              <a:rPr lang="de-AT" dirty="0"/>
              <a:t>:  - </a:t>
            </a:r>
            <a:r>
              <a:rPr lang="de-AT" dirty="0" err="1"/>
              <a:t>choose</a:t>
            </a:r>
            <a:r>
              <a:rPr lang="de-AT" dirty="0"/>
              <a:t>:      - </a:t>
            </a:r>
            <a:r>
              <a:rPr lang="de-AT" dirty="0" err="1"/>
              <a:t>conditions</a:t>
            </a:r>
            <a:r>
              <a:rPr lang="de-AT" dirty="0"/>
              <a:t>: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           </a:t>
            </a:r>
            <a:r>
              <a:rPr lang="de-AT" dirty="0" err="1"/>
              <a:t>entity_id</a:t>
            </a:r>
            <a:r>
              <a:rPr lang="de-AT" dirty="0"/>
              <a:t>: sensor.kerui_co2            </a:t>
            </a:r>
            <a:r>
              <a:rPr lang="de-AT" dirty="0" err="1"/>
              <a:t>above</a:t>
            </a:r>
            <a:r>
              <a:rPr lang="de-AT" dirty="0"/>
              <a:t>: 800        </a:t>
            </a:r>
            <a:r>
              <a:rPr lang="de-AT" dirty="0" err="1"/>
              <a:t>sequence</a:t>
            </a:r>
            <a:r>
              <a:rPr lang="de-AT" dirty="0"/>
              <a:t>: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mqtt.publish</a:t>
            </a:r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             </a:t>
            </a:r>
            <a:r>
              <a:rPr lang="de-AT" dirty="0" err="1"/>
              <a:t>qos</a:t>
            </a:r>
            <a:r>
              <a:rPr lang="de-AT" dirty="0"/>
              <a:t>: "2"              </a:t>
            </a:r>
            <a:r>
              <a:rPr lang="de-AT" dirty="0" err="1"/>
              <a:t>topic</a:t>
            </a:r>
            <a:r>
              <a:rPr lang="de-AT" dirty="0"/>
              <a:t>: </a:t>
            </a:r>
            <a:r>
              <a:rPr lang="de-AT" dirty="0" err="1"/>
              <a:t>kerui</a:t>
            </a:r>
            <a:r>
              <a:rPr lang="de-AT" dirty="0"/>
              <a:t>/light/</a:t>
            </a:r>
            <a:r>
              <a:rPr lang="de-AT" dirty="0" err="1"/>
              <a:t>kerui_neopixel_light</a:t>
            </a:r>
            <a:r>
              <a:rPr lang="de-AT" dirty="0"/>
              <a:t>/</a:t>
            </a:r>
            <a:r>
              <a:rPr lang="de-AT" dirty="0" err="1"/>
              <a:t>command</a:t>
            </a:r>
            <a:r>
              <a:rPr lang="de-AT" dirty="0"/>
              <a:t>              </a:t>
            </a:r>
            <a:r>
              <a:rPr lang="de-AT" dirty="0" err="1"/>
              <a:t>retain</a:t>
            </a:r>
            <a:r>
              <a:rPr lang="de-AT" dirty="0"/>
              <a:t>: </a:t>
            </a:r>
            <a:r>
              <a:rPr lang="de-AT" dirty="0" err="1"/>
              <a:t>false</a:t>
            </a:r>
            <a:r>
              <a:rPr lang="de-AT" dirty="0"/>
              <a:t>              </a:t>
            </a:r>
            <a:r>
              <a:rPr lang="de-AT" dirty="0" err="1"/>
              <a:t>payload</a:t>
            </a:r>
            <a:r>
              <a:rPr lang="de-AT" dirty="0"/>
              <a:t>: &gt;-                {   "</a:t>
            </a:r>
            <a:r>
              <a:rPr lang="de-AT" dirty="0" err="1"/>
              <a:t>color_mode</a:t>
            </a:r>
            <a:r>
              <a:rPr lang="de-AT" dirty="0"/>
              <a:t>": "</a:t>
            </a:r>
            <a:r>
              <a:rPr lang="de-AT" dirty="0" err="1"/>
              <a:t>rgb</a:t>
            </a:r>
            <a:r>
              <a:rPr lang="de-AT" dirty="0"/>
              <a:t>",   "</a:t>
            </a:r>
            <a:r>
              <a:rPr lang="de-AT" dirty="0" err="1"/>
              <a:t>state</a:t>
            </a:r>
            <a:r>
              <a:rPr lang="de-AT" dirty="0"/>
              <a:t>": "ON",   "</a:t>
            </a:r>
            <a:r>
              <a:rPr lang="de-AT" dirty="0" err="1"/>
              <a:t>brightness</a:t>
            </a:r>
            <a:r>
              <a:rPr lang="de-AT" dirty="0"/>
              <a:t>": 180,                  "</a:t>
            </a:r>
            <a:r>
              <a:rPr lang="de-AT" dirty="0" err="1"/>
              <a:t>color</a:t>
            </a:r>
            <a:r>
              <a:rPr lang="de-AT" dirty="0"/>
              <a:t>": {     "r": 255,     "g": 0,     "b": 0   } }      - </a:t>
            </a:r>
            <a:r>
              <a:rPr lang="de-AT" dirty="0" err="1"/>
              <a:t>conditions</a:t>
            </a:r>
            <a:r>
              <a:rPr lang="de-AT" dirty="0"/>
              <a:t>: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           </a:t>
            </a:r>
            <a:r>
              <a:rPr lang="de-AT" dirty="0" err="1"/>
              <a:t>entity_id</a:t>
            </a:r>
            <a:r>
              <a:rPr lang="de-AT" dirty="0"/>
              <a:t>: sensor.kerui_co2            </a:t>
            </a:r>
            <a:r>
              <a:rPr lang="de-AT" dirty="0" err="1"/>
              <a:t>above</a:t>
            </a:r>
            <a:r>
              <a:rPr lang="de-AT" dirty="0"/>
              <a:t>: 500            </a:t>
            </a:r>
            <a:r>
              <a:rPr lang="de-AT" dirty="0" err="1"/>
              <a:t>below</a:t>
            </a:r>
            <a:r>
              <a:rPr lang="de-AT" dirty="0"/>
              <a:t>: 800        </a:t>
            </a:r>
            <a:r>
              <a:rPr lang="de-AT" dirty="0" err="1"/>
              <a:t>sequence</a:t>
            </a:r>
            <a:r>
              <a:rPr lang="de-AT" dirty="0"/>
              <a:t>: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mqtt.publish</a:t>
            </a:r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             </a:t>
            </a:r>
            <a:r>
              <a:rPr lang="de-AT" dirty="0" err="1"/>
              <a:t>topic</a:t>
            </a:r>
            <a:r>
              <a:rPr lang="de-AT" dirty="0"/>
              <a:t>: </a:t>
            </a:r>
            <a:r>
              <a:rPr lang="de-AT" dirty="0" err="1"/>
              <a:t>kerui</a:t>
            </a:r>
            <a:r>
              <a:rPr lang="de-AT" dirty="0"/>
              <a:t>/light/</a:t>
            </a:r>
            <a:r>
              <a:rPr lang="de-AT" dirty="0" err="1"/>
              <a:t>kerui_neopixel_light</a:t>
            </a:r>
            <a:r>
              <a:rPr lang="de-AT" dirty="0"/>
              <a:t>/</a:t>
            </a:r>
            <a:r>
              <a:rPr lang="de-AT" dirty="0" err="1"/>
              <a:t>command</a:t>
            </a:r>
            <a:r>
              <a:rPr lang="de-AT" dirty="0"/>
              <a:t>              </a:t>
            </a:r>
            <a:r>
              <a:rPr lang="de-AT" dirty="0" err="1"/>
              <a:t>retain</a:t>
            </a:r>
            <a:r>
              <a:rPr lang="de-AT" dirty="0"/>
              <a:t>: </a:t>
            </a:r>
            <a:r>
              <a:rPr lang="de-AT" dirty="0" err="1"/>
              <a:t>false</a:t>
            </a:r>
            <a:r>
              <a:rPr lang="de-AT" dirty="0"/>
              <a:t>              </a:t>
            </a:r>
            <a:r>
              <a:rPr lang="de-AT" dirty="0" err="1"/>
              <a:t>payload</a:t>
            </a:r>
            <a:r>
              <a:rPr lang="de-AT" dirty="0"/>
              <a:t>: &gt;-                {   "</a:t>
            </a:r>
            <a:r>
              <a:rPr lang="de-AT" dirty="0" err="1"/>
              <a:t>color_mode</a:t>
            </a:r>
            <a:r>
              <a:rPr lang="de-AT" dirty="0"/>
              <a:t>": "</a:t>
            </a:r>
            <a:r>
              <a:rPr lang="de-AT" dirty="0" err="1"/>
              <a:t>rgb</a:t>
            </a:r>
            <a:r>
              <a:rPr lang="de-AT" dirty="0"/>
              <a:t>",   "</a:t>
            </a:r>
            <a:r>
              <a:rPr lang="de-AT" dirty="0" err="1"/>
              <a:t>state</a:t>
            </a:r>
            <a:r>
              <a:rPr lang="de-AT" dirty="0"/>
              <a:t>": "ON",   "</a:t>
            </a:r>
            <a:r>
              <a:rPr lang="de-AT" dirty="0" err="1"/>
              <a:t>brightness</a:t>
            </a:r>
            <a:r>
              <a:rPr lang="de-AT" dirty="0"/>
              <a:t>": 180,                  "</a:t>
            </a:r>
            <a:r>
              <a:rPr lang="de-AT" dirty="0" err="1"/>
              <a:t>color</a:t>
            </a:r>
            <a:r>
              <a:rPr lang="de-AT" dirty="0"/>
              <a:t>": {     "r": 0,     "g": 0,     "b": 255   } }      - </a:t>
            </a:r>
            <a:r>
              <a:rPr lang="de-AT" dirty="0" err="1"/>
              <a:t>conditions</a:t>
            </a:r>
            <a:r>
              <a:rPr lang="de-AT" dirty="0"/>
              <a:t>: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           </a:t>
            </a:r>
            <a:r>
              <a:rPr lang="de-AT" dirty="0" err="1"/>
              <a:t>entity_id</a:t>
            </a:r>
            <a:r>
              <a:rPr lang="de-AT" dirty="0"/>
              <a:t>: sensor.kerui_co2            </a:t>
            </a:r>
            <a:r>
              <a:rPr lang="de-AT" dirty="0" err="1"/>
              <a:t>below</a:t>
            </a:r>
            <a:r>
              <a:rPr lang="de-AT" dirty="0"/>
              <a:t>: 500        </a:t>
            </a:r>
            <a:r>
              <a:rPr lang="de-AT" dirty="0" err="1"/>
              <a:t>sequence</a:t>
            </a:r>
            <a:r>
              <a:rPr lang="de-AT" dirty="0"/>
              <a:t>: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mqtt.publish</a:t>
            </a:r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             </a:t>
            </a:r>
            <a:r>
              <a:rPr lang="de-AT" dirty="0" err="1"/>
              <a:t>qos</a:t>
            </a:r>
            <a:r>
              <a:rPr lang="de-AT" dirty="0"/>
              <a:t>: "2"              </a:t>
            </a:r>
            <a:r>
              <a:rPr lang="de-AT" dirty="0" err="1"/>
              <a:t>payload</a:t>
            </a:r>
            <a:r>
              <a:rPr lang="de-AT" dirty="0"/>
              <a:t>: &gt;-                {   "</a:t>
            </a:r>
            <a:r>
              <a:rPr lang="de-AT" dirty="0" err="1"/>
              <a:t>color_mode</a:t>
            </a:r>
            <a:r>
              <a:rPr lang="de-AT" dirty="0"/>
              <a:t>": "</a:t>
            </a:r>
            <a:r>
              <a:rPr lang="de-AT" dirty="0" err="1"/>
              <a:t>rgb</a:t>
            </a:r>
            <a:r>
              <a:rPr lang="de-AT" dirty="0"/>
              <a:t>",   "</a:t>
            </a:r>
            <a:r>
              <a:rPr lang="de-AT" dirty="0" err="1"/>
              <a:t>state</a:t>
            </a:r>
            <a:r>
              <a:rPr lang="de-AT" dirty="0"/>
              <a:t>": "ON",   "</a:t>
            </a:r>
            <a:r>
              <a:rPr lang="de-AT" dirty="0" err="1"/>
              <a:t>brightness</a:t>
            </a:r>
            <a:r>
              <a:rPr lang="de-AT" dirty="0"/>
              <a:t>": 180,                  "</a:t>
            </a:r>
            <a:r>
              <a:rPr lang="de-AT" dirty="0" err="1"/>
              <a:t>color</a:t>
            </a:r>
            <a:r>
              <a:rPr lang="de-AT" dirty="0"/>
              <a:t>": {     "r": 0,     "g": 255,     "b": 0   } }              </a:t>
            </a:r>
            <a:r>
              <a:rPr lang="de-AT" dirty="0" err="1"/>
              <a:t>topic</a:t>
            </a:r>
            <a:r>
              <a:rPr lang="de-AT" dirty="0"/>
              <a:t>: </a:t>
            </a:r>
            <a:r>
              <a:rPr lang="de-AT" dirty="0" err="1"/>
              <a:t>kerui</a:t>
            </a:r>
            <a:r>
              <a:rPr lang="de-AT" dirty="0"/>
              <a:t>/light/</a:t>
            </a:r>
            <a:r>
              <a:rPr lang="de-AT" dirty="0" err="1"/>
              <a:t>kerui_neopixel_light</a:t>
            </a:r>
            <a:r>
              <a:rPr lang="de-AT" dirty="0"/>
              <a:t>/</a:t>
            </a:r>
            <a:r>
              <a:rPr lang="de-AT" dirty="0" err="1"/>
              <a:t>commandmode</a:t>
            </a:r>
            <a:r>
              <a:rPr lang="de-AT" dirty="0"/>
              <a:t>: </a:t>
            </a:r>
            <a:r>
              <a:rPr lang="de-AT" dirty="0" err="1"/>
              <a:t>single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85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" TargetMode="External"/><Relationship Id="rId2" Type="http://schemas.openxmlformats.org/officeDocument/2006/relationships/hyperlink" Target="https://www.tasmota.info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6052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guides/getting_started_command_lin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407A4-09EB-B957-0EE8-B28CAD56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ESP-basierter Geräte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14B53-B8DC-A2B1-D3A2-FE6FE3F19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Shellies </a:t>
            </a:r>
            <a:r>
              <a:rPr lang="de-AT" dirty="0">
                <a:sym typeface="Wingdings" panose="05000000000000000000" pitchFamily="2" charset="2"/>
              </a:rPr>
              <a:t> direkte Integration</a:t>
            </a:r>
          </a:p>
          <a:p>
            <a:r>
              <a:rPr lang="de-AT" dirty="0">
                <a:sym typeface="Wingdings" panose="05000000000000000000" pitchFamily="2" charset="2"/>
              </a:rPr>
              <a:t>Viele Marken und Eigenbau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Programmieren mit ESP-IDF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Lernkurve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Alle Möglichkeiten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Tasmota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>
                <a:sym typeface="Wingdings" panose="05000000000000000000" pitchFamily="2" charset="2"/>
                <a:hlinkClick r:id="rId2"/>
              </a:rPr>
              <a:t>https://www.tasmota.info/</a:t>
            </a:r>
            <a:r>
              <a:rPr lang="de-AT" dirty="0">
                <a:sym typeface="Wingdings" panose="05000000000000000000" pitchFamily="2" charset="2"/>
              </a:rPr>
              <a:t> )</a:t>
            </a:r>
          </a:p>
          <a:p>
            <a:pPr lvl="2"/>
            <a:r>
              <a:rPr lang="de-AT" dirty="0"/>
              <a:t>Theo-Arends-</a:t>
            </a:r>
            <a:r>
              <a:rPr lang="de-AT" dirty="0" err="1"/>
              <a:t>Sonoff</a:t>
            </a:r>
            <a:r>
              <a:rPr lang="de-AT" dirty="0"/>
              <a:t>-MQTT-OTA</a:t>
            </a:r>
          </a:p>
          <a:p>
            <a:pPr lvl="2"/>
            <a:r>
              <a:rPr lang="de-AT" dirty="0" err="1"/>
              <a:t>Flashen</a:t>
            </a:r>
            <a:r>
              <a:rPr lang="de-AT" dirty="0"/>
              <a:t> vieler ESP-Geräte möglich</a:t>
            </a:r>
          </a:p>
          <a:p>
            <a:pPr lvl="1"/>
            <a:r>
              <a:rPr lang="de-AT" dirty="0" err="1"/>
              <a:t>ESPHome</a:t>
            </a:r>
            <a:r>
              <a:rPr lang="de-AT" dirty="0"/>
              <a:t> (</a:t>
            </a:r>
            <a:r>
              <a:rPr lang="de-AT" dirty="0">
                <a:hlinkClick r:id="rId3"/>
              </a:rPr>
              <a:t>https://esphome.io/</a:t>
            </a:r>
            <a:r>
              <a:rPr lang="de-AT" dirty="0"/>
              <a:t> )</a:t>
            </a:r>
          </a:p>
          <a:p>
            <a:pPr lvl="2"/>
            <a:r>
              <a:rPr lang="de-AT" dirty="0"/>
              <a:t>Einfacher „Baukasten“ für eigene ESP-Geräte</a:t>
            </a:r>
          </a:p>
          <a:p>
            <a:pPr lvl="2"/>
            <a:r>
              <a:rPr lang="de-AT" dirty="0"/>
              <a:t>Konfigurieren statt programmieren</a:t>
            </a:r>
          </a:p>
          <a:p>
            <a:pPr lvl="2"/>
            <a:r>
              <a:rPr lang="de-AT" dirty="0"/>
              <a:t>Sehr gute HA-Integration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53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D22A7-A03F-ECAF-FA07-029E5146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 Konfiguration des </a:t>
            </a:r>
            <a:r>
              <a:rPr lang="de-AT" dirty="0" err="1"/>
              <a:t>ESPxx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A74A80-CF04-8A7F-5B76-3179D2125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Direkt aus HA heraus</a:t>
            </a:r>
          </a:p>
          <a:p>
            <a:pPr lvl="1"/>
            <a:r>
              <a:rPr lang="de-AT" dirty="0" err="1"/>
              <a:t>ESPHome</a:t>
            </a:r>
            <a:r>
              <a:rPr lang="de-AT" dirty="0"/>
              <a:t>-Team wurde von </a:t>
            </a:r>
            <a:r>
              <a:rPr lang="de-AT" dirty="0" err="1"/>
              <a:t>NabuCasa</a:t>
            </a:r>
            <a:r>
              <a:rPr lang="de-AT" dirty="0"/>
              <a:t> übernommen</a:t>
            </a:r>
          </a:p>
          <a:p>
            <a:pPr lvl="1"/>
            <a:r>
              <a:rPr lang="de-AT" dirty="0"/>
              <a:t>Macht mitunter Probleme </a:t>
            </a:r>
          </a:p>
          <a:p>
            <a:pPr lvl="2"/>
            <a:r>
              <a:rPr lang="de-AT" dirty="0"/>
              <a:t>Beobachtbarkeit nicht optimal</a:t>
            </a:r>
          </a:p>
          <a:p>
            <a:pPr lvl="2"/>
            <a:endParaRPr lang="de-AT" dirty="0"/>
          </a:p>
          <a:p>
            <a:r>
              <a:rPr lang="de-AT" dirty="0" err="1"/>
              <a:t>ESPHome</a:t>
            </a:r>
            <a:r>
              <a:rPr lang="de-AT" dirty="0"/>
              <a:t> auf PC installieren</a:t>
            </a:r>
          </a:p>
          <a:p>
            <a:pPr lvl="1"/>
            <a:r>
              <a:rPr lang="de-AT" dirty="0"/>
              <a:t>Stabiler</a:t>
            </a:r>
          </a:p>
          <a:p>
            <a:pPr lvl="1"/>
            <a:r>
              <a:rPr lang="de-AT" dirty="0"/>
              <a:t>Nicht nur für HA</a:t>
            </a:r>
          </a:p>
          <a:p>
            <a:pPr lvl="2"/>
            <a:r>
              <a:rPr lang="de-AT" dirty="0"/>
              <a:t>Anbindung über MQTT</a:t>
            </a:r>
          </a:p>
        </p:txBody>
      </p:sp>
    </p:spTree>
    <p:extLst>
      <p:ext uri="{BB962C8B-B14F-4D97-AF65-F5344CB8AC3E}">
        <p14:creationId xmlns:p14="http://schemas.microsoft.com/office/powerpoint/2010/main" val="301626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EA7A6-D78D-64EC-3406-719FBD1C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13E98-E784-DB1D-7ADB-E73DE815D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sz="2000" dirty="0"/>
              <a:t>Plattform zur einfachen Integration ESP32-basierter Geräte</a:t>
            </a:r>
          </a:p>
          <a:p>
            <a:pPr lvl="1"/>
            <a:r>
              <a:rPr lang="de-AT" sz="1800" dirty="0"/>
              <a:t>Geräte am Markt </a:t>
            </a:r>
          </a:p>
          <a:p>
            <a:pPr lvl="1"/>
            <a:r>
              <a:rPr lang="de-AT" sz="1800" dirty="0"/>
              <a:t>Eigenbau</a:t>
            </a:r>
          </a:p>
          <a:p>
            <a:r>
              <a:rPr lang="de-AT" sz="2000" dirty="0"/>
              <a:t>Docker:  </a:t>
            </a:r>
            <a:r>
              <a:rPr lang="de-AT" sz="2000" dirty="0">
                <a:hlinkClick r:id="rId2"/>
              </a:rPr>
              <a:t>http://localhost:6052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8A4814-BE2F-C56C-A5DC-EF7CD31F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2708920"/>
            <a:ext cx="7416824" cy="36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5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6B877-C962-AC9C-9307-6F2514F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 </a:t>
            </a:r>
            <a:r>
              <a:rPr lang="de-AT" dirty="0" err="1"/>
              <a:t>Configuration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A0979-C1D1-E140-61B5-388BD27D9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AA31D8-6DE1-5B0E-DD57-67D97C8B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9" y="980728"/>
            <a:ext cx="4349104" cy="5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4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AE01E-226C-AF85-3FBC-73BFE7C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überspringen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642FD-9837-0151-4EF4-6175E000D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24744"/>
            <a:ext cx="8207375" cy="4608165"/>
          </a:xfrm>
        </p:spPr>
        <p:txBody>
          <a:bodyPr/>
          <a:lstStyle/>
          <a:p>
            <a:r>
              <a:rPr lang="de-AT" dirty="0"/>
              <a:t>Zuerst </a:t>
            </a:r>
            <a:r>
              <a:rPr lang="de-AT" dirty="0" err="1"/>
              <a:t>Config</a:t>
            </a:r>
            <a:r>
              <a:rPr lang="de-AT" dirty="0"/>
              <a:t> anpassen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E55717-78A8-7621-5720-527A0009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2132856"/>
            <a:ext cx="6244762" cy="41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B4386-88AA-DDD1-4BD0-4FC7EBC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editieren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BC9FBC-B26F-D083-EFA0-5541FA0E2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85E4D0-5545-B988-4F72-D1963657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209800"/>
            <a:ext cx="5695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PIR</a:t>
            </a:r>
            <a:br>
              <a:rPr lang="en-US" dirty="0"/>
            </a:b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9A7C106-AA47-4FCD-8727-16825A59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28801"/>
            <a:ext cx="3024336" cy="24535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16C54F-18CD-45F1-86C7-46DE1730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6" y="3631357"/>
            <a:ext cx="3277057" cy="2000529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FF6C46-8BAD-4D56-AFEC-F3DDC5AD4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352159" cy="720080"/>
          </a:xfrm>
        </p:spPr>
        <p:txBody>
          <a:bodyPr/>
          <a:lstStyle/>
          <a:p>
            <a:r>
              <a:rPr lang="de-DE" dirty="0"/>
              <a:t>AM312</a:t>
            </a:r>
          </a:p>
          <a:p>
            <a:pPr lvl="1"/>
            <a:r>
              <a:rPr lang="de-DE" dirty="0"/>
              <a:t>3,3V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Vcc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Gnd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VOUT  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4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5B318-4062-C8A5-286C-929834AE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Config</a:t>
            </a:r>
            <a:r>
              <a:rPr lang="de-AT" dirty="0">
                <a:sym typeface="Wingdings" panose="05000000000000000000" pitchFamily="2" charset="2"/>
              </a:rPr>
              <a:t> suchen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86097-648C-4358-F231-96354F44E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A1744F-38F4-FDB3-F904-371C1AFD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80030"/>
            <a:ext cx="8316416" cy="49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3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3886-890C-36F8-2C8D-2814BE9F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in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0B485-8DC3-B474-9624-EAF69B2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6ACF04-2DB7-9AAC-5841-D9D4CE3C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6629"/>
            <a:ext cx="9144000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A59EB-E214-4019-A83D-3F887E0B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um DHT22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B82E4-E910-4D6A-87D3-BB5856C0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>
                <a:sym typeface="Wingdings" panose="05000000000000000000" pitchFamily="2" charset="2"/>
              </a:rPr>
              <a:t> 3.3V</a:t>
            </a:r>
          </a:p>
          <a:p>
            <a:r>
              <a:rPr lang="de-DE" dirty="0">
                <a:sym typeface="Wingdings" panose="05000000000000000000" pitchFamily="2" charset="2"/>
              </a:rPr>
              <a:t>-  GND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Out  27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C71F9A-8BEA-4146-B6E6-6FAF2C70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412776"/>
            <a:ext cx="26387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14AEB-F861-D544-D9E9-AD98AB9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„Nackte“ Variante</a:t>
            </a:r>
          </a:p>
        </p:txBody>
      </p:sp>
      <p:pic>
        <p:nvPicPr>
          <p:cNvPr id="1026" name="Picture 2" descr="AM2302 / DHT22 Datasheet">
            <a:extLst>
              <a:ext uri="{FF2B5EF4-FFF2-40B4-BE49-F238E27FC236}">
                <a16:creationId xmlns:a16="http://schemas.microsoft.com/office/drawing/2014/main" id="{03711EB4-31B0-4E33-3DC3-F8798941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7791"/>
            <a:ext cx="5760640" cy="47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08ED-D970-F57E-9D85-6D7245D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Vorbedingung: USB-UART Treiber installiert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950C-DCC4-BF05-90AF-DF100BF24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Windows: Gerätemanager</a:t>
            </a:r>
          </a:p>
          <a:p>
            <a:r>
              <a:rPr lang="de-AT" dirty="0"/>
              <a:t>COM-Port ermitteln</a:t>
            </a:r>
          </a:p>
          <a:p>
            <a:r>
              <a:rPr lang="de-AT" dirty="0"/>
              <a:t>Wenn kein </a:t>
            </a:r>
            <a:r>
              <a:rPr lang="de-AT" dirty="0" err="1"/>
              <a:t>Com</a:t>
            </a:r>
            <a:r>
              <a:rPr lang="de-AT" dirty="0"/>
              <a:t>-Port ersichtlich </a:t>
            </a:r>
            <a:r>
              <a:rPr lang="de-AT" dirty="0">
                <a:sym typeface="Wingdings" panose="05000000000000000000" pitchFamily="2" charset="2"/>
              </a:rPr>
              <a:t> Treiber installieren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DF4CC5-FD6A-8E3B-8604-6BE4DE8C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72842"/>
            <a:ext cx="5760640" cy="2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6B194-8853-2596-4D0C-39880F4E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erweitern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82731-855F-3756-5BA5-7FBA2C978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2BBB7B-7FF3-04E8-D834-D1695F40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15763"/>
            <a:ext cx="7596336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174D4-CC43-E74A-9C4C-B6A4132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Fertige </a:t>
            </a:r>
            <a:r>
              <a:rPr lang="de-AT" dirty="0" err="1"/>
              <a:t>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59743-511E-0B0B-75D5-97483C20C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F41873-D44C-A196-BECF-0F8B74D0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1075"/>
            <a:ext cx="70389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1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E7B44-E61D-10DC-55C2-B6BD5B7E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ESP32 - </a:t>
            </a:r>
            <a:r>
              <a:rPr lang="de-AT" dirty="0" err="1"/>
              <a:t>install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E5F36-6637-2266-1722-B4662B88C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F800B9-2A8A-6905-9A61-117ACED3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329887"/>
            <a:ext cx="8496942" cy="41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BA0BE-F77A-810F-8E12-827431B7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Erstinstallation über USB-Kabel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B0BFC-E544-6FD5-BC6E-01990F84C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/>
              <a:t>Eigener Rechner oder </a:t>
            </a:r>
            <a:r>
              <a:rPr lang="de-AT" dirty="0" err="1"/>
              <a:t>Odroid</a:t>
            </a:r>
            <a:endParaRPr lang="de-AT" dirty="0"/>
          </a:p>
          <a:p>
            <a:pPr lvl="1"/>
            <a:r>
              <a:rPr lang="de-AT" dirty="0"/>
              <a:t>Performance am eigenen Rechner besser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8D1530-D542-882C-5FC8-8A7D816B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20" y="2348880"/>
            <a:ext cx="5606116" cy="46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63F05-4ACC-63B9-FA20-47EC48E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Project </a:t>
            </a:r>
            <a:r>
              <a:rPr lang="de-AT" dirty="0">
                <a:sym typeface="Wingdings" panose="05000000000000000000" pitchFamily="2" charset="2"/>
              </a:rPr>
              <a:t> Download dauert …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4BA65-AD70-5B9D-4B78-4DA0546F2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97099"/>
            <a:ext cx="8207375" cy="4608165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18837-5290-14F2-C64B-3E46A82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34852"/>
            <a:ext cx="6891116" cy="52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2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4903-ACD6-3DCD-0C48-1246164A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endlich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25824-6417-2B1C-F078-FD8A5C48B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Download, dann Open </a:t>
            </a:r>
            <a:r>
              <a:rPr lang="de-AT" dirty="0" err="1"/>
              <a:t>ESPHome</a:t>
            </a:r>
            <a:r>
              <a:rPr lang="de-AT" dirty="0"/>
              <a:t> Web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5A8794-3B73-7946-7649-39BFD09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63964"/>
            <a:ext cx="6553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04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55F1-433A-CC20-5FC0-2C619068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Mit ESP aus Browser heraus lokal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51D347-D0B4-FF4C-34A8-F46BAD4CE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E009D-822D-C5E8-F40D-1FD91169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5126137" cy="54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3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F2742-A497-CABC-1FE1-44BC4E20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an Notebook anschließen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858C7-3D18-516B-B80A-CA2976DEF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335" y="1124917"/>
            <a:ext cx="8207375" cy="4608165"/>
          </a:xfrm>
        </p:spPr>
        <p:txBody>
          <a:bodyPr/>
          <a:lstStyle/>
          <a:p>
            <a:r>
              <a:rPr lang="de-AT" sz="2400" dirty="0"/>
              <a:t>Prüfen über Gerätemanager</a:t>
            </a:r>
          </a:p>
          <a:p>
            <a:r>
              <a:rPr lang="de-AT" sz="2400" dirty="0"/>
              <a:t>Probleme</a:t>
            </a:r>
          </a:p>
          <a:p>
            <a:pPr lvl="1"/>
            <a:r>
              <a:rPr lang="de-AT" sz="2200" dirty="0"/>
              <a:t>Steckrichtung</a:t>
            </a:r>
          </a:p>
          <a:p>
            <a:pPr lvl="1"/>
            <a:r>
              <a:rPr lang="de-AT" sz="2200" dirty="0"/>
              <a:t>Kabel</a:t>
            </a:r>
          </a:p>
          <a:p>
            <a:pPr lvl="1"/>
            <a:r>
              <a:rPr lang="de-AT" sz="2200" dirty="0"/>
              <a:t>Treiber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C24554-4667-08BC-6F3F-D81330E2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77" y="3068960"/>
            <a:ext cx="5112568" cy="34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6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1F307-6FAF-0EA6-1CD0-1556D05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Firefox macht Schwierigkeiten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B7630-E768-94AC-36DE-6D4B57A44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868C66-8DFA-2D5A-D1AB-F433E4A7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24744"/>
            <a:ext cx="4970884" cy="50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80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E23B8-386D-919F-D838-ED3E1D2A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Connected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Install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35B57-4584-B5D1-FD3E-744DFBAC6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A0046F-EF9E-4204-5245-51272704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19237"/>
            <a:ext cx="63055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29C8B-E585-3986-709E-8AD2331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USB-UART – Treiber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05C6C-87BA-11A3-CEE3-EED801569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https://www.silabs.com/developers/usb-to-uart-bridge-vcp-drivers?tab=downloads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C692B-87A7-11A4-BB38-081A126A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92" y="2254031"/>
            <a:ext cx="7740352" cy="4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98DE1-A885-AFB2-8C04-AD5B9B52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hochladen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C76BD6-5B9D-4897-9D66-70C6BC691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E4585-66BB-6478-96DA-250AC992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29667"/>
            <a:ext cx="79152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68D5E-802E-DBFC-DF2A-30982A4C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Dauert wieder etwas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3C1249-F4D6-0566-D426-B43104A6B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9A1A0-696C-2D80-74AF-138CE4B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2" y="1545752"/>
            <a:ext cx="3795052" cy="34075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27FB47-D361-99DA-D979-DB665969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99" y="1556791"/>
            <a:ext cx="3842910" cy="3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7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EAE3A-9265-7626-B0F4-CC937C3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… bis zum Erfolg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58E000-6C78-0C57-7A48-95E2590D7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FBBD4E-5860-49CA-07B1-55EFB628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413"/>
            <a:ext cx="5924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57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A7832-0CA0-7803-524A-D246FB33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Wenn ESP nicht </a:t>
            </a:r>
            <a:r>
              <a:rPr lang="de-AT" dirty="0" err="1"/>
              <a:t>flashbar</a:t>
            </a:r>
            <a:r>
              <a:rPr lang="de-AT" dirty="0"/>
              <a:t> ist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BAC371-630C-0C28-CEC8-1C03AE47A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SW1 oder </a:t>
            </a:r>
            <a:r>
              <a:rPr lang="de-AT" dirty="0" err="1"/>
              <a:t>boot</a:t>
            </a:r>
            <a:r>
              <a:rPr lang="de-AT" dirty="0"/>
              <a:t>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FAE9DD-213A-0A76-91F8-B6C3353C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1037"/>
            <a:ext cx="6134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48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8A6BA-DE04-1B53-EBC5-2A7A2181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A85EDD-718D-B904-25A2-F725AE272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C9C3E-5E0A-DCE3-5444-A823CB1D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864380"/>
            <a:ext cx="6372225" cy="1943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E5D75A6-AFFF-C9F2-90DC-A07EB265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27" y="2794459"/>
            <a:ext cx="63341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1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EC264-7C99-C768-3AB0-CB90DA5B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30541"/>
            <a:ext cx="8229600" cy="1143000"/>
          </a:xfrm>
        </p:spPr>
        <p:txBody>
          <a:bodyPr/>
          <a:lstStyle/>
          <a:p>
            <a:r>
              <a:rPr lang="de-AT" dirty="0"/>
              <a:t>OTA-Update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E558A-F466-CB8F-0590-19610367C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 err="1"/>
              <a:t>Configänderung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9FFF4A-8241-0E7D-AF73-D0F68602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72" y="1784647"/>
            <a:ext cx="7016335" cy="50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64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39E70-33BC-6D46-5CC8-B8267D01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Save,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diesmal OTA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055F6-35D7-AF04-4A89-AA9608080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A9F78E-EE2D-90E8-95EF-14462D35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58388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5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E40AA-7420-72AA-DF3A-32DF0F6F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Compile</a:t>
            </a:r>
            <a:r>
              <a:rPr lang="de-AT" dirty="0"/>
              <a:t>, Link, Flash wird transparent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7B5CF9-9A46-8982-9CCB-2D00186F6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DC4525-DB67-541C-4DBB-B83C656C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243"/>
            <a:ext cx="90773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45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CCAEB-F22A-AAEC-F62B-CF29C81B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Alles 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AC4AE-9D54-DA53-215C-19435B998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FEB562-7B78-0B89-6689-CD0BA920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268413"/>
            <a:ext cx="8143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45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AC0A5-F55E-B694-18D2-13A994C7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C4C66B-74A2-ED49-1D9C-34C96BDDE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CDC0B4-E5E3-C92E-4304-00207F78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37" y="1385554"/>
            <a:ext cx="3825924" cy="17767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02CCB8-C41B-62AF-7A86-7E67E3C3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695700"/>
            <a:ext cx="3724275" cy="21812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7A2828-7D2B-9FDC-3E35-FEC59F89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528853"/>
            <a:ext cx="4536504" cy="22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BA0A3-C631-6702-3AFB-5B0724A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Treiber installieren/aktualisieren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C9E44-F632-A3BA-CFD9-ED10E838F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Entpacken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D89CC-8FC2-7AD1-FF17-87BDA6A5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3574"/>
            <a:ext cx="5724028" cy="27195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48DB61-47D3-AFD1-ED9A-55001702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40" y="3598514"/>
            <a:ext cx="6237718" cy="31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668A0-E3F2-918B-B749-362DD662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Für HA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B7A5B-5251-D162-2A78-F7F6A3A3C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3DA47B-4EDF-6923-69E8-044912C8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3" y="1796429"/>
            <a:ext cx="4552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76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478A6-C15C-4216-2842-90D58930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C43A2-6AF9-5F92-A739-F92B0FEB8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A22713-9304-44DC-D00B-5715CD79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457"/>
            <a:ext cx="9144000" cy="3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88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6A81-90A6-B90D-4E4E-D8F7C4EE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843A3-66C5-6DDD-B459-B507D7F84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Schlechtes USB-Kabel</a:t>
            </a:r>
          </a:p>
          <a:p>
            <a:r>
              <a:rPr lang="de-AT" dirty="0"/>
              <a:t>ESP32 geht nicht automatisch in Boot-Mode</a:t>
            </a:r>
          </a:p>
          <a:p>
            <a:pPr lvl="1"/>
            <a:r>
              <a:rPr lang="de-AT" dirty="0"/>
              <a:t>Boot-Taste drücken</a:t>
            </a:r>
          </a:p>
          <a:p>
            <a:r>
              <a:rPr lang="de-AT" dirty="0"/>
              <a:t>System ist nicht aktuell </a:t>
            </a:r>
            <a:r>
              <a:rPr lang="de-AT" dirty="0">
                <a:sym typeface="Wingdings" panose="05000000000000000000" pitchFamily="2" charset="2"/>
              </a:rPr>
              <a:t> Neustart</a:t>
            </a:r>
          </a:p>
          <a:p>
            <a:r>
              <a:rPr lang="de-AT" dirty="0" err="1">
                <a:sym typeface="Wingdings" panose="05000000000000000000" pitchFamily="2" charset="2"/>
              </a:rPr>
              <a:t>Preparing</a:t>
            </a:r>
            <a:r>
              <a:rPr lang="de-AT" dirty="0">
                <a:sym typeface="Wingdings" panose="05000000000000000000" pitchFamily="2" charset="2"/>
              </a:rPr>
              <a:t> bleibt hängen (länger als 5 Minuten)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Manual </a:t>
            </a:r>
            <a:r>
              <a:rPr lang="de-AT" dirty="0" err="1">
                <a:sym typeface="Wingdings" panose="05000000000000000000" pitchFamily="2" charset="2"/>
              </a:rPr>
              <a:t>download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6258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5A582-8B92-74B3-86CD-703FF1C1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Manual Download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46C75F-D228-F139-D54D-90E3FDE50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sz="2400" dirty="0"/>
              <a:t>Bessere Beobachtbarkeit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6438B7-C3A2-724A-0192-3B807F49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7129020" cy="43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29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34DD-B34A-BB61-D129-BCDB77AD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2F10F-6A70-98C3-96C6-2038DCCEF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96752"/>
            <a:ext cx="8207375" cy="4608165"/>
          </a:xfrm>
        </p:spPr>
        <p:txBody>
          <a:bodyPr/>
          <a:lstStyle/>
          <a:p>
            <a:r>
              <a:rPr lang="de-AT" dirty="0"/>
              <a:t>Dauert auch über 3 Minuten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A18731-0477-70F1-F43C-E96C57FE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060848"/>
            <a:ext cx="9144000" cy="41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4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3AC3-6FAF-D230-3CDB-E86E779C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Wieder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Open </a:t>
            </a:r>
            <a:r>
              <a:rPr lang="de-AT" dirty="0" err="1">
                <a:sym typeface="Wingdings" panose="05000000000000000000" pitchFamily="2" charset="2"/>
              </a:rPr>
              <a:t>ESPHome</a:t>
            </a:r>
            <a:r>
              <a:rPr lang="de-AT" dirty="0">
                <a:sym typeface="Wingdings" panose="05000000000000000000" pitchFamily="2" charset="2"/>
              </a:rPr>
              <a:t> Web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8E922-8995-E77F-376A-2B263CC9A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E3F192-DF17-5D3F-F437-53224D89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669823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4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B0FD6-9240-6671-5312-5F38C70E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ESP verbinden und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72642-A1B6-E589-B325-7D6563DD08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2FA09B-CEC8-D78F-C091-4F520565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51" y="1268413"/>
            <a:ext cx="7027698" cy="29523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692EB2-2D2A-0731-734E-310128AC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38" y="4053471"/>
            <a:ext cx="8050167" cy="26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30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0919-212A-ABA9-E1FA-6C6EC5DE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Datei auswählen und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14851-A621-9E79-857A-BC7B458A5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150135-2713-690F-AB73-7A4E6BE4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338262"/>
            <a:ext cx="5086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34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1353B-BB6C-29B0-0AA6-1912841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8CAA26-6694-E4A4-1249-91253AE4A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46D6D-952E-13CD-1CBE-93FBF29B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" y="981075"/>
            <a:ext cx="3314700" cy="1914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8B3B3D-D2E9-0A98-9209-F183F585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981075"/>
            <a:ext cx="3190875" cy="1800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10690C-A4A4-7C19-4D07-4BC8D7A0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076575"/>
            <a:ext cx="4114800" cy="26193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E58325-4357-B9F5-5958-E7005DA4F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504945"/>
            <a:ext cx="3219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3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DD7B7-1405-19D1-B6C5-A9108567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Schon wieder fehlerhaft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11E2A-EB89-3048-C270-FF2E9CB3F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15BAA6-6018-463A-E33A-89189C3D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761"/>
            <a:ext cx="9144000" cy="49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30AEC-244B-DA93-9B98-D2709100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ESPxx</a:t>
            </a:r>
            <a:r>
              <a:rPr lang="de-AT" dirty="0"/>
              <a:t> ist bereits vorkonfiguriert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D0269-6157-D8E6-A6B8-42B76FCB5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887663" cy="4608165"/>
          </a:xfrm>
        </p:spPr>
        <p:txBody>
          <a:bodyPr/>
          <a:lstStyle/>
          <a:p>
            <a:r>
              <a:rPr lang="de-AT" dirty="0"/>
              <a:t>Wenn </a:t>
            </a:r>
            <a:r>
              <a:rPr lang="de-AT" dirty="0" err="1"/>
              <a:t>ESPHome</a:t>
            </a:r>
            <a:r>
              <a:rPr lang="de-AT" dirty="0"/>
              <a:t> installiert ist, wird </a:t>
            </a:r>
            <a:r>
              <a:rPr lang="de-AT" dirty="0" err="1"/>
              <a:t>ESPxx</a:t>
            </a:r>
            <a:r>
              <a:rPr lang="de-AT" dirty="0"/>
              <a:t> nach kurzer Zeit entdeckt</a:t>
            </a:r>
          </a:p>
          <a:p>
            <a:r>
              <a:rPr lang="de-AT" dirty="0"/>
              <a:t>Oder über </a:t>
            </a:r>
            <a:r>
              <a:rPr lang="de-AT" dirty="0" err="1"/>
              <a:t>Autodiscovery</a:t>
            </a:r>
            <a:r>
              <a:rPr lang="de-AT" dirty="0"/>
              <a:t> mittels MQTT</a:t>
            </a:r>
          </a:p>
          <a:p>
            <a:endParaRPr lang="de-AT" dirty="0"/>
          </a:p>
          <a:p>
            <a:r>
              <a:rPr lang="de-AT" dirty="0"/>
              <a:t>Aber nur auf dem Seminar-</a:t>
            </a:r>
            <a:r>
              <a:rPr lang="de-AT" dirty="0" err="1"/>
              <a:t>Raspi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520AD6-EB53-2DAE-BE8A-C1BEDB52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56792"/>
            <a:ext cx="4472267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39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6F5A-DD6A-7041-08E6-49203B44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Dann über CLI …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E2CE5-DCED-C7DD-D132-F6BC41991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7CD181-F67C-4B10-FBE3-33EEC08E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172"/>
            <a:ext cx="8100392" cy="49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0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33EB0-6770-6455-24BE-61DE187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D776-BA06-6B4B-136B-357C2A453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Wenn Installation über Web-Serial Probleme macht</a:t>
            </a:r>
          </a:p>
          <a:p>
            <a:pPr lvl="1"/>
            <a:r>
              <a:rPr lang="de-AT" dirty="0"/>
              <a:t>Schlechte Beobachtbarkeit des Ablaufs</a:t>
            </a:r>
          </a:p>
          <a:p>
            <a:r>
              <a:rPr lang="de-AT" dirty="0"/>
              <a:t>Installation</a:t>
            </a:r>
          </a:p>
          <a:p>
            <a:pPr lvl="1"/>
            <a:r>
              <a:rPr lang="de-AT" dirty="0">
                <a:hlinkClick r:id="rId3"/>
              </a:rPr>
              <a:t>https://esphome.io/guides/getting_started_command_line.html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Ergebnis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9B520F-005E-1FD1-C991-D8171292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924425"/>
            <a:ext cx="78676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17722-3FA9-E655-5211-1433ADB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-Datei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21584-5CA7-7C24-554E-17133A61B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 err="1"/>
              <a:t>Secrets.yaml</a:t>
            </a:r>
            <a:r>
              <a:rPr lang="de-AT" dirty="0"/>
              <a:t> enthält die sensiblen Daten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EB8235-107D-4FB6-8115-52CD34DE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06168"/>
            <a:ext cx="6469394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5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397AE-8AE0-094B-0107-9E5F360B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Secrets.yaml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660713-0934-0D9F-918E-39487895A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B67527-0D41-8282-790E-A0F18079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53565"/>
            <a:ext cx="6192686" cy="34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900B0-B7D7-6589-BFB8-7D733E94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80B7E-651B-038E-9B60-4EE4BC405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000" dirty="0"/>
              <a:t>Erzeugt automatisch passende Topic-Struktur</a:t>
            </a:r>
          </a:p>
          <a:p>
            <a:r>
              <a:rPr lang="de-AT" sz="2000" dirty="0"/>
              <a:t>Wird von HA Auto-Discovery automatisch erkannt</a:t>
            </a:r>
          </a:p>
          <a:p>
            <a:r>
              <a:rPr lang="de-AT" sz="2000" dirty="0"/>
              <a:t>Verwendet </a:t>
            </a:r>
            <a:r>
              <a:rPr lang="de-AT" sz="2000" dirty="0" err="1"/>
              <a:t>Builtin</a:t>
            </a:r>
            <a:r>
              <a:rPr lang="de-AT" sz="2000" dirty="0"/>
              <a:t>-LED als Status </a:t>
            </a:r>
            <a:r>
              <a:rPr lang="de-AT" sz="2000" dirty="0">
                <a:sym typeface="Wingdings" panose="05000000000000000000" pitchFamily="2" charset="2"/>
              </a:rPr>
              <a:t> nicht für eigene Zwecke nutzbar</a:t>
            </a:r>
          </a:p>
          <a:p>
            <a:pPr lvl="1"/>
            <a:r>
              <a:rPr lang="de-AT" sz="1800" dirty="0">
                <a:sym typeface="Wingdings" panose="05000000000000000000" pitchFamily="2" charset="2"/>
              </a:rPr>
              <a:t>Bei direkter </a:t>
            </a:r>
            <a:r>
              <a:rPr lang="de-AT" sz="1800" dirty="0" err="1">
                <a:sym typeface="Wingdings" panose="05000000000000000000" pitchFamily="2" charset="2"/>
              </a:rPr>
              <a:t>EspHome</a:t>
            </a:r>
            <a:r>
              <a:rPr lang="de-AT" sz="1800" dirty="0">
                <a:sym typeface="Wingdings" panose="05000000000000000000" pitchFamily="2" charset="2"/>
              </a:rPr>
              <a:t>-Einbindung (ohne MQTT) kein Problem</a:t>
            </a:r>
            <a:endParaRPr lang="de-AT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F2B4C3-104D-192E-BD09-FC50F160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" y="2708920"/>
            <a:ext cx="87136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92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FBC37-B5C3-7179-599E-250A406F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Definition der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C4A10C-5157-1AAE-4E03-9D6834C02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679751" cy="4608165"/>
          </a:xfrm>
        </p:spPr>
        <p:txBody>
          <a:bodyPr/>
          <a:lstStyle/>
          <a:p>
            <a:r>
              <a:rPr lang="de-AT" sz="2400" dirty="0"/>
              <a:t>Keine Konfiguration der Topics und Messages erforderlich</a:t>
            </a:r>
          </a:p>
          <a:p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2D23A-0DD8-8721-7674-0143AC78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72" y="1007259"/>
            <a:ext cx="3752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20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010D-ABB5-B327-205E-B2AD132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</a:t>
            </a:r>
            <a:r>
              <a:rPr lang="de-AT" dirty="0" err="1"/>
              <a:t>builden</a:t>
            </a:r>
            <a:r>
              <a:rPr lang="de-AT" dirty="0"/>
              <a:t> und </a:t>
            </a:r>
            <a:r>
              <a:rPr lang="de-AT" dirty="0" err="1"/>
              <a:t>flashen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C45B6-423F-6874-DA03-89C9DF5D8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9E22F-19E1-B185-F2C8-847624EE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96752"/>
            <a:ext cx="8543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9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F6B7C-5DB4-872D-0325-E06464E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lädt einiges herunter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C096F-A2D0-7C3F-AEFD-8AD5F0AA9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31138-53E8-D239-EA46-9822FF42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33512"/>
            <a:ext cx="6391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8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0220-3F22-DFE1-6BAF-CA6ED5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Upload über USB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58CF5-1936-7497-C38E-883E11F77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FE969-A3A3-6E5F-5335-2A7B7D49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00225"/>
            <a:ext cx="8420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02418-81B9-563D-8F89-5017B706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Wifi verbunden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FEEB7-16A6-D65F-7479-A28638166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6B3855-EA8A-C048-AEAD-733C512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85937"/>
            <a:ext cx="8858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48C3C-5E84-5756-CB10-730B6133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YAML-Datei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C5FB0A-A80E-C357-FA09-22830EA85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D33164-61CF-8A13-5925-2456CD4E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828800"/>
            <a:ext cx="7038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8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81845-F9C8-D925-ECCB-3BC58A7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Sendet auch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E4BF7-3E66-EC4C-3774-60953A261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94E5DF-D68C-0CC2-8FD7-FA3C0EB9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11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7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9D0DD-AE3C-1877-4F21-8FB7A6B8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 in </a:t>
            </a:r>
            <a:r>
              <a:rPr lang="de-AT" dirty="0" err="1"/>
              <a:t>Mqtt</a:t>
            </a:r>
            <a:r>
              <a:rPr lang="de-AT" dirty="0"/>
              <a:t>-Explorer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F135D-A064-912C-07B6-4F2814E56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83FB42-3672-A805-E2D0-C3036D66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124744"/>
            <a:ext cx="90868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2DA-ABC2-EDBD-FD3D-C7C0962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Kommt auch in HA 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8E290-200F-7907-5956-C36AF4756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1F347B-C968-5688-E04F-825ECF4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12776"/>
            <a:ext cx="713222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DE486-718A-8E61-A0BC-D453B8F4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Log über WiFi funktioniert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9820A-14ED-9661-7C70-DA39A72B4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0B649A-3B64-503F-C36D-E749093F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650"/>
            <a:ext cx="9144000" cy="40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43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B854D-457E-3BB0-5803-82941664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719453-D44B-A8F3-6C24-984B05B39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Friendly_name</a:t>
            </a:r>
            <a:r>
              <a:rPr lang="de-AT" dirty="0"/>
              <a:t> löschen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718324-76B8-3FB5-1B5E-8862E0E2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" y="2492896"/>
            <a:ext cx="9058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4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90412-5E4A-6FF8-8835-5A6F3EA2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OTA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338EA5-0FF3-3C2E-CC4E-21ABC9C05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Ist um einiges flotter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CD7E0-A002-E2E9-3872-55517733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0888"/>
            <a:ext cx="7772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74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53C13-D58F-74CF-C1DF-4F22C430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Zugriffsmöglichkeit: http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1C6FD-B7BB-C1A3-2DC8-6FD88CA7C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60BB38-C567-B221-177A-488F87E5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5518"/>
            <a:ext cx="7344816" cy="46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8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EFC73-4AA4-8351-BB2C-A5995733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über http://esp09.local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51787-8EDC-FCED-5B5C-EEE0F8D0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3511DD-4EE4-6A64-402E-125285A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3" y="1268413"/>
            <a:ext cx="8746673" cy="25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5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EF158-C3B5-1E23-4B79-B24F9656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Unsere Sensorbox per </a:t>
            </a:r>
            <a:r>
              <a:rPr lang="de-AT" sz="2800" dirty="0" err="1"/>
              <a:t>EspHome</a:t>
            </a:r>
            <a:r>
              <a:rPr lang="de-AT" sz="2800" dirty="0"/>
              <a:t>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09D0-CB4E-5375-19F7-1FC2FD47E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Zentrale Steuerung über </a:t>
            </a:r>
            <a:r>
              <a:rPr lang="de-AT" dirty="0" err="1"/>
              <a:t>NodeRed</a:t>
            </a:r>
            <a:endParaRPr lang="de-AT" dirty="0"/>
          </a:p>
          <a:p>
            <a:pPr lvl="1"/>
            <a:r>
              <a:rPr lang="de-AT" dirty="0"/>
              <a:t>Publish per MQTT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AC3697-FDD7-982D-11FB-7C737F74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4373290" cy="36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201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F0247-7567-6EB8-2E20-EB9FDE9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Kerui.yaml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BDF8B-643B-F3D9-D985-7B49E63D7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F5FED-73AA-0042-124D-C9C5B542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11699"/>
            <a:ext cx="5044262" cy="55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3E07A-D9BA-8A23-6861-3FF1ED87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Dient der verschlüsselten Datenübertragung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CB515-F7D7-B0EF-9FB6-53B51D122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178C5C-48CF-AA37-CC4F-75C43D80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233487"/>
            <a:ext cx="7115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4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836D-C08A-CE7A-3B95-F6ECFF19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für </a:t>
            </a:r>
            <a:r>
              <a:rPr lang="de-AT" dirty="0" err="1"/>
              <a:t>NeoPixel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1820E-3DF5-65B0-EC1E-B9BAFCB74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011E3-995C-A804-7928-8950D1DE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4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8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EEF8C-EA61-7E45-12B3-5D360CD6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F2266-7C04-163E-C462-EE046EB9A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568B1B-61F1-779B-97FB-71BC32B2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4667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70D1-8C86-461B-5BA6-9292F484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83A99-F615-3F9A-E14F-670A53CE2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9D4395-DA96-33AA-42C9-B8E4D91F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89446"/>
            <a:ext cx="6353688" cy="42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067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1379</Words>
  <Application>Microsoft Office PowerPoint</Application>
  <PresentationFormat>Bildschirmpräsentation (4:3)</PresentationFormat>
  <Paragraphs>247</Paragraphs>
  <Slides>70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Symbol</vt:lpstr>
      <vt:lpstr>Wingdings</vt:lpstr>
      <vt:lpstr>2_Larissa</vt:lpstr>
      <vt:lpstr>Integration ESP-basierter Geräte</vt:lpstr>
      <vt:lpstr>Vorbedingung: USB-UART Treiber installiert</vt:lpstr>
      <vt:lpstr>USB-UART – Treiber herunterladen</vt:lpstr>
      <vt:lpstr>Treiber installieren/aktualisieren</vt:lpstr>
      <vt:lpstr>ESPxx ist bereits vorkonfiguriert</vt:lpstr>
      <vt:lpstr>API-Key aus YAML-Datei</vt:lpstr>
      <vt:lpstr>Dient der verschlüsselten Datenübertragung</vt:lpstr>
      <vt:lpstr>PowerPoint-Präsentation</vt:lpstr>
      <vt:lpstr>Kontrolle</vt:lpstr>
      <vt:lpstr>Eigene Konfiguration des ESPxx</vt:lpstr>
      <vt:lpstr>AddOn EspHome</vt:lpstr>
      <vt:lpstr>Create Configuration</vt:lpstr>
      <vt:lpstr>Installation überspringen</vt:lpstr>
      <vt:lpstr>Config editieren</vt:lpstr>
      <vt:lpstr>Sensor PIR </vt:lpstr>
      <vt:lpstr>EspHome  Config suchen</vt:lpstr>
      <vt:lpstr>Config in Yaml</vt:lpstr>
      <vt:lpstr>Erweiterung um DHT22</vt:lpstr>
      <vt:lpstr>„Nackte“ Variante</vt:lpstr>
      <vt:lpstr>Config erweitern</vt:lpstr>
      <vt:lpstr>Fertige Config</vt:lpstr>
      <vt:lpstr>ESP32 - install</vt:lpstr>
      <vt:lpstr>Erstinstallation über USB-Kabel</vt:lpstr>
      <vt:lpstr>Build Project  Download dauert …</vt:lpstr>
      <vt:lpstr>… endlich</vt:lpstr>
      <vt:lpstr>Mit ESP aus Browser heraus lokal verbinden</vt:lpstr>
      <vt:lpstr>ESP32 an Notebook anschließen …</vt:lpstr>
      <vt:lpstr>Firefox macht Schwierigkeiten</vt:lpstr>
      <vt:lpstr>Connected  Install</vt:lpstr>
      <vt:lpstr>Firmware hochladen</vt:lpstr>
      <vt:lpstr>Dauert wieder etwas …</vt:lpstr>
      <vt:lpstr> … bis zum Erfolg</vt:lpstr>
      <vt:lpstr>Wenn ESP nicht flashbar ist</vt:lpstr>
      <vt:lpstr>Kontrolle</vt:lpstr>
      <vt:lpstr>OTA-Update</vt:lpstr>
      <vt:lpstr>Save, Install  diesmal OTA</vt:lpstr>
      <vt:lpstr>Compile, Link, Flash wird transparent</vt:lpstr>
      <vt:lpstr>Alles OK</vt:lpstr>
      <vt:lpstr>Einbindung in HA</vt:lpstr>
      <vt:lpstr>Für HA konfigurieren</vt:lpstr>
      <vt:lpstr>Ergebnis</vt:lpstr>
      <vt:lpstr>Fehlerquellen</vt:lpstr>
      <vt:lpstr>Manual Download</vt:lpstr>
      <vt:lpstr>Firmware herunterladen</vt:lpstr>
      <vt:lpstr>Wieder install  Open ESPHome Web</vt:lpstr>
      <vt:lpstr>Mit ESP verbinden und installieren</vt:lpstr>
      <vt:lpstr>Datei auswählen und installieren</vt:lpstr>
      <vt:lpstr>Warten</vt:lpstr>
      <vt:lpstr>Schon wieder fehlerhaft</vt:lpstr>
      <vt:lpstr>Dann über CLI …</vt:lpstr>
      <vt:lpstr>EspHome CLI</vt:lpstr>
      <vt:lpstr>Yaml-Datei anlegen</vt:lpstr>
      <vt:lpstr>Secrets.yaml</vt:lpstr>
      <vt:lpstr>Mqtt-Definition</vt:lpstr>
      <vt:lpstr>Definition der Sensoren und Aktoren</vt:lpstr>
      <vt:lpstr>Firmware builden und flashen</vt:lpstr>
      <vt:lpstr>Build lädt einiges herunter</vt:lpstr>
      <vt:lpstr>Erster Upload über USB</vt:lpstr>
      <vt:lpstr>Mit Wifi verbunden</vt:lpstr>
      <vt:lpstr>Sendet auch Werte</vt:lpstr>
      <vt:lpstr>Check in Mqtt-Explorer</vt:lpstr>
      <vt:lpstr>Kommt auch in HA an</vt:lpstr>
      <vt:lpstr>Auch Log über WiFi funktioniert</vt:lpstr>
      <vt:lpstr>Fehlermeldung</vt:lpstr>
      <vt:lpstr>Über OTA installieren</vt:lpstr>
      <vt:lpstr>Weitere Zugriffsmöglichkeit: http</vt:lpstr>
      <vt:lpstr>Zugriff über http://esp09.local</vt:lpstr>
      <vt:lpstr>Unsere Sensorbox per EspHome einbinden</vt:lpstr>
      <vt:lpstr>Kerui.yaml</vt:lpstr>
      <vt:lpstr>Automatisierung für NeoPixel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926</cp:revision>
  <dcterms:created xsi:type="dcterms:W3CDTF">2011-08-18T07:37:01Z</dcterms:created>
  <dcterms:modified xsi:type="dcterms:W3CDTF">2023-04-14T14:35:10Z</dcterms:modified>
</cp:coreProperties>
</file>