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74"/>
  </p:notesMasterIdLst>
  <p:handoutMasterIdLst>
    <p:handoutMasterId r:id="rId75"/>
  </p:handoutMasterIdLst>
  <p:sldIdLst>
    <p:sldId id="1197" r:id="rId2"/>
    <p:sldId id="1198" r:id="rId3"/>
    <p:sldId id="1199" r:id="rId4"/>
    <p:sldId id="1200" r:id="rId5"/>
    <p:sldId id="1202" r:id="rId6"/>
    <p:sldId id="1201" r:id="rId7"/>
    <p:sldId id="1203" r:id="rId8"/>
    <p:sldId id="1204" r:id="rId9"/>
    <p:sldId id="1205" r:id="rId10"/>
    <p:sldId id="1206" r:id="rId11"/>
    <p:sldId id="1207" r:id="rId12"/>
    <p:sldId id="1208" r:id="rId13"/>
    <p:sldId id="1209" r:id="rId14"/>
    <p:sldId id="1210" r:id="rId15"/>
    <p:sldId id="1211" r:id="rId16"/>
    <p:sldId id="1212" r:id="rId17"/>
    <p:sldId id="1213" r:id="rId18"/>
    <p:sldId id="1214" r:id="rId19"/>
    <p:sldId id="1215" r:id="rId20"/>
    <p:sldId id="1217" r:id="rId21"/>
    <p:sldId id="1216" r:id="rId22"/>
    <p:sldId id="1218" r:id="rId23"/>
    <p:sldId id="1219" r:id="rId24"/>
    <p:sldId id="1220" r:id="rId25"/>
    <p:sldId id="1221" r:id="rId26"/>
    <p:sldId id="1222" r:id="rId27"/>
    <p:sldId id="1223" r:id="rId28"/>
    <p:sldId id="1224" r:id="rId29"/>
    <p:sldId id="1225" r:id="rId30"/>
    <p:sldId id="1226" r:id="rId31"/>
    <p:sldId id="1228" r:id="rId32"/>
    <p:sldId id="1229" r:id="rId33"/>
    <p:sldId id="1230" r:id="rId34"/>
    <p:sldId id="1231" r:id="rId35"/>
    <p:sldId id="1232" r:id="rId36"/>
    <p:sldId id="1227" r:id="rId37"/>
    <p:sldId id="1233" r:id="rId38"/>
    <p:sldId id="1234" r:id="rId39"/>
    <p:sldId id="1235" r:id="rId40"/>
    <p:sldId id="1236" r:id="rId41"/>
    <p:sldId id="1237" r:id="rId42"/>
    <p:sldId id="1238" r:id="rId43"/>
    <p:sldId id="1239" r:id="rId44"/>
    <p:sldId id="1240" r:id="rId45"/>
    <p:sldId id="1241" r:id="rId46"/>
    <p:sldId id="1242" r:id="rId47"/>
    <p:sldId id="1243" r:id="rId48"/>
    <p:sldId id="1244" r:id="rId49"/>
    <p:sldId id="1245" r:id="rId50"/>
    <p:sldId id="1246" r:id="rId51"/>
    <p:sldId id="1247" r:id="rId52"/>
    <p:sldId id="1248" r:id="rId53"/>
    <p:sldId id="1249" r:id="rId54"/>
    <p:sldId id="1250" r:id="rId55"/>
    <p:sldId id="1251" r:id="rId56"/>
    <p:sldId id="1252" r:id="rId57"/>
    <p:sldId id="1253" r:id="rId58"/>
    <p:sldId id="1254" r:id="rId59"/>
    <p:sldId id="1255" r:id="rId60"/>
    <p:sldId id="1256" r:id="rId61"/>
    <p:sldId id="1257" r:id="rId62"/>
    <p:sldId id="1258" r:id="rId63"/>
    <p:sldId id="1260" r:id="rId64"/>
    <p:sldId id="1261" r:id="rId65"/>
    <p:sldId id="1259" r:id="rId66"/>
    <p:sldId id="1262" r:id="rId67"/>
    <p:sldId id="1263" r:id="rId68"/>
    <p:sldId id="1264" r:id="rId69"/>
    <p:sldId id="1265" r:id="rId70"/>
    <p:sldId id="1266" r:id="rId71"/>
    <p:sldId id="1267" r:id="rId72"/>
    <p:sldId id="1268" r:id="rId73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353" autoAdjust="0"/>
  </p:normalViewPr>
  <p:slideViewPr>
    <p:cSldViewPr>
      <p:cViewPr varScale="1">
        <p:scale>
          <a:sx n="68" d="100"/>
          <a:sy n="68" d="100"/>
        </p:scale>
        <p:origin x="186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10.04.2024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10.04.2024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59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0566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Increment</a:t>
            </a:r>
            <a:r>
              <a:rPr lang="de-AT" dirty="0"/>
              <a:t>: http://192.168.2.152:8123/api/webhook/people-counter-all-kkY0vVKFYxN1uwlzM0BwACpQ </a:t>
            </a:r>
          </a:p>
          <a:p>
            <a:r>
              <a:rPr lang="de-AT" dirty="0" err="1"/>
              <a:t>Reset</a:t>
            </a:r>
            <a:r>
              <a:rPr lang="de-AT" dirty="0"/>
              <a:t>: http://192.168.2.152:8123/api/webhook/people-counter-all-oV9HjHemvjFiGla-cFzLMJo8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65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66672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eyJhbGciOiJIUzI1NiIsInR5cCI6IkpXVCJ9.eyJpc3MiOiJjZGE0NWZhZjgyYTQ0YmMxOTRmMGQzM2M1ZjliNmQ4ZSIsImlhdCI6MTcxMjY3NzM2OCwiZXhwIjoyMDI4MDM3MzY4fQ.vfT9SK-OAIRi4MPILrlMrQy0uGJvahhAaeanUotI7fc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67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4334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hyperlink" Target="https://hacs.xyz/docs/setup/prerequisite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hyperlink" Target="https://community.home-assistant.io/t/card-mod-add-css-styles-to-any-lovelace-card/120744/1188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10C6F-70E5-E760-2A77-7388BBC3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Live-Beispiel </a:t>
            </a:r>
            <a:r>
              <a:rPr lang="de-AT" dirty="0">
                <a:sym typeface="Wingdings" panose="05000000000000000000" pitchFamily="2" charset="2"/>
              </a:rPr>
              <a:t> Gefühl kriegen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044C24-D090-0958-0F42-0A1F68392C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052736"/>
            <a:ext cx="8207375" cy="4608165"/>
          </a:xfrm>
        </p:spPr>
        <p:txBody>
          <a:bodyPr/>
          <a:lstStyle/>
          <a:p>
            <a:r>
              <a:rPr lang="de-AT" sz="2400" dirty="0"/>
              <a:t>Eine Schülergruppe ist per Bus </a:t>
            </a:r>
            <a:br>
              <a:rPr lang="de-AT" sz="2400" dirty="0"/>
            </a:br>
            <a:r>
              <a:rPr lang="de-AT" sz="2400" dirty="0"/>
              <a:t>unterwegs</a:t>
            </a:r>
          </a:p>
          <a:p>
            <a:r>
              <a:rPr lang="de-AT" sz="2400" dirty="0"/>
              <a:t>Mehrere Zähl-Personen erfassen die </a:t>
            </a:r>
            <a:br>
              <a:rPr lang="de-AT" sz="2400" dirty="0"/>
            </a:br>
            <a:r>
              <a:rPr lang="de-AT" sz="2400" dirty="0"/>
              <a:t>einsteigenden Schüler bei den </a:t>
            </a:r>
            <a:br>
              <a:rPr lang="de-AT" sz="2400" dirty="0"/>
            </a:br>
            <a:r>
              <a:rPr lang="de-AT" sz="2400" dirty="0"/>
              <a:t>Türen mit einem </a:t>
            </a:r>
            <a:r>
              <a:rPr lang="de-AT" sz="2400" dirty="0" err="1"/>
              <a:t>Zigbee</a:t>
            </a:r>
            <a:r>
              <a:rPr lang="de-AT" sz="2400" dirty="0"/>
              <a:t>-Button</a:t>
            </a:r>
          </a:p>
          <a:p>
            <a:pPr lvl="1"/>
            <a:r>
              <a:rPr lang="de-AT" sz="2000" dirty="0"/>
              <a:t>Single-Click auf Button</a:t>
            </a:r>
          </a:p>
          <a:p>
            <a:r>
              <a:rPr lang="de-AT" sz="2400" dirty="0"/>
              <a:t>Wenn die erwartete Schülerzahl </a:t>
            </a:r>
          </a:p>
          <a:p>
            <a:r>
              <a:rPr lang="de-AT" sz="2400" dirty="0"/>
              <a:t>erreicht ist, wird dies mit einem </a:t>
            </a:r>
            <a:br>
              <a:rPr lang="de-AT" sz="2400" dirty="0"/>
            </a:br>
            <a:r>
              <a:rPr lang="de-AT" sz="2400" dirty="0"/>
              <a:t>Doppel-Click quittiert</a:t>
            </a:r>
          </a:p>
          <a:p>
            <a:r>
              <a:rPr lang="de-AT" sz="2400" dirty="0"/>
              <a:t>Der Busfahrer bekommt eine Benachrichtigung auf sein Handy, dass er abfahren kann</a:t>
            </a:r>
          </a:p>
          <a:p>
            <a:r>
              <a:rPr lang="de-AT" sz="2400" dirty="0"/>
              <a:t>Erweiterung: weitere Zählpersonen mit App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E44973-728A-8418-B0B9-4CE756DEA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601" y="981075"/>
            <a:ext cx="30384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58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6A2651-4B3A-587F-83D5-713A1A18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Dashboard </a:t>
            </a:r>
            <a:r>
              <a:rPr lang="de-AT" dirty="0">
                <a:sym typeface="Wingdings" panose="05000000000000000000" pitchFamily="2" charset="2"/>
              </a:rPr>
              <a:t> Views  Cards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8615F6-CA27-3977-8656-49C26F4632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dirty="0"/>
              <a:t>Views werden über Layouts strukturiert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EBACEE5-A9F5-3A1D-AE42-36A31E48B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745125"/>
            <a:ext cx="5778860" cy="48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26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D99AC-6862-0705-C52B-5309731F9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View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74AC96-22DE-CD5E-BB6A-7520E21986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268760"/>
            <a:ext cx="4607743" cy="4608165"/>
          </a:xfrm>
        </p:spPr>
        <p:txBody>
          <a:bodyPr/>
          <a:lstStyle/>
          <a:p>
            <a:r>
              <a:rPr lang="de-AT" dirty="0"/>
              <a:t>Neue Layoutmöglichkeit </a:t>
            </a:r>
            <a:r>
              <a:rPr lang="de-AT" dirty="0" err="1"/>
              <a:t>Sections</a:t>
            </a:r>
            <a:endParaRPr lang="de-AT" dirty="0"/>
          </a:p>
          <a:p>
            <a:r>
              <a:rPr lang="de-AT" dirty="0"/>
              <a:t>Unteransicht für „modale“ Dialoge</a:t>
            </a:r>
          </a:p>
          <a:p>
            <a:r>
              <a:rPr lang="de-AT" dirty="0"/>
              <a:t>View kann auch wieder gelöscht werden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D657E85-0220-E5B4-AEA4-FCAD5CC84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472" y="979108"/>
            <a:ext cx="3974268" cy="587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93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983E7-7B97-2BA8-58CC-A5CF4D08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Unser Counter soll visualisiert werden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A0AD80-C608-0164-54B9-37F906B8B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Typ bestimmt das Aussehen</a:t>
            </a:r>
          </a:p>
          <a:p>
            <a:pPr lvl="1"/>
            <a:r>
              <a:rPr lang="de-AT" dirty="0"/>
              <a:t>Kann natürlich geändert werden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4DBDEE-C7D5-4032-86BD-68527F599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20888"/>
            <a:ext cx="8216834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65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C8338C-59B2-7363-B7BB-1C3BFEA7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Minimalistisches UI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4B8258-62FD-21E1-662F-5C364827FE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779B1AB-CA24-0DC9-048D-B942A5EF0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268413"/>
            <a:ext cx="6923699" cy="216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88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A572A-064C-4E2A-BF3C-76C1DEB1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Zigbee</a:t>
            </a:r>
            <a:r>
              <a:rPr lang="de-AT" dirty="0"/>
              <a:t>-Taster einbinden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6AE6D6-7D3A-8DEB-5CB7-7201E87A7B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08720"/>
            <a:ext cx="8207375" cy="4608165"/>
          </a:xfrm>
        </p:spPr>
        <p:txBody>
          <a:bodyPr/>
          <a:lstStyle/>
          <a:p>
            <a:r>
              <a:rPr lang="de-AT" sz="2000" dirty="0"/>
              <a:t>Ist über Zigbee2Mqtt an den </a:t>
            </a:r>
            <a:r>
              <a:rPr lang="de-AT" sz="2000" dirty="0" err="1"/>
              <a:t>Mqtt</a:t>
            </a:r>
            <a:r>
              <a:rPr lang="de-AT" sz="2000" dirty="0"/>
              <a:t>-Broker des Seminar-</a:t>
            </a:r>
            <a:r>
              <a:rPr lang="de-AT" sz="2000" dirty="0" err="1"/>
              <a:t>Odroiden</a:t>
            </a:r>
            <a:r>
              <a:rPr lang="de-AT" sz="2000" dirty="0"/>
              <a:t> angebunden </a:t>
            </a:r>
          </a:p>
          <a:p>
            <a:pPr lvl="1"/>
            <a:r>
              <a:rPr lang="de-AT" sz="1800" dirty="0"/>
              <a:t>mqtt://192.168.2.99:1883 </a:t>
            </a:r>
            <a:r>
              <a:rPr lang="de-AT" sz="1800" dirty="0" err="1"/>
              <a:t>leo</a:t>
            </a:r>
            <a:r>
              <a:rPr lang="de-AT" sz="1800" dirty="0"/>
              <a:t>/</a:t>
            </a:r>
            <a:r>
              <a:rPr lang="de-AT" sz="1800" dirty="0" err="1"/>
              <a:t>passme</a:t>
            </a:r>
            <a:endParaRPr lang="de-AT" sz="1800" dirty="0"/>
          </a:p>
          <a:p>
            <a:r>
              <a:rPr lang="de-AT" sz="2000" dirty="0"/>
              <a:t>Kann über die </a:t>
            </a:r>
            <a:r>
              <a:rPr lang="de-AT" sz="2000" dirty="0" err="1"/>
              <a:t>Mqtt</a:t>
            </a:r>
            <a:r>
              <a:rPr lang="de-AT" sz="2000" dirty="0"/>
              <a:t>-Integration in euren HA eingebunden werden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9085CD8-4802-379F-279B-AE72E22A3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83" y="2699792"/>
            <a:ext cx="8283129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15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C0B92A-5C51-DE63-9614-4D7629B8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Integration </a:t>
            </a:r>
            <a:r>
              <a:rPr lang="de-AT" dirty="0" err="1"/>
              <a:t>Mqtt</a:t>
            </a:r>
            <a:r>
              <a:rPr lang="de-AT" dirty="0"/>
              <a:t> hinzufügen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07D86D-FDF8-9326-D9B5-D09B70479C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Einstellungen </a:t>
            </a:r>
            <a:r>
              <a:rPr lang="de-AT" dirty="0">
                <a:sym typeface="Wingdings" panose="05000000000000000000" pitchFamily="2" charset="2"/>
              </a:rPr>
              <a:t> Geräte &amp; Dienste  Integrationen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34BEA38-56C7-102A-627C-6A4DFD5A2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38" y="2276872"/>
            <a:ext cx="6401724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59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65B6-6433-053D-35B0-83AFE831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Mqtt</a:t>
            </a:r>
            <a:r>
              <a:rPr lang="de-AT" dirty="0"/>
              <a:t> über Broker konfigurieren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1FF13A-D085-3AD0-093F-29E4D6CBF0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E460729-F302-FF0C-5868-B4A155748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124744"/>
            <a:ext cx="5090810" cy="541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02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2A139F-AB37-8F04-B440-56A6D2B1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Anbindung an Broker konfigurieren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AA10BE-598D-5B3A-5A1A-92C59C880F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6C72085-C270-9EA1-DA84-061C966C8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140776"/>
            <a:ext cx="3878628" cy="556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3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E51A15-A8E3-71F1-EBE9-580D0EAED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Autodiscovery</a:t>
            </a:r>
            <a:r>
              <a:rPr lang="de-AT" dirty="0"/>
              <a:t> findet einige Geräte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F88500-2BDA-C63E-D000-E059E26779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E283A22-E361-099F-8A47-3089BDF1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390650"/>
            <a:ext cx="560070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17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4C3C6-A52C-7714-96AB-0D0A02FB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Übersicht ist jetzt überladen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B72514-8DBF-4313-6D85-C0BE73A450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D57C36C-8C87-A29C-E0A1-55E80058E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1" y="1249366"/>
            <a:ext cx="8807857" cy="404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3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A952A-CB5B-B96A-72C9-6F55AEC4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wird benötigt?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7E2364-A58F-0EF8-7A64-ED8BDF7320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4608165"/>
          </a:xfrm>
        </p:spPr>
        <p:txBody>
          <a:bodyPr/>
          <a:lstStyle/>
          <a:p>
            <a:r>
              <a:rPr lang="de-AT" dirty="0"/>
              <a:t>Button der Signal liefert (</a:t>
            </a:r>
            <a:r>
              <a:rPr lang="de-AT" dirty="0" err="1"/>
              <a:t>single</a:t>
            </a:r>
            <a:r>
              <a:rPr lang="de-AT" dirty="0"/>
              <a:t>/double-</a:t>
            </a:r>
            <a:r>
              <a:rPr lang="de-AT" dirty="0" err="1"/>
              <a:t>click</a:t>
            </a:r>
            <a:r>
              <a:rPr lang="de-AT" dirty="0"/>
              <a:t>)</a:t>
            </a:r>
          </a:p>
          <a:p>
            <a:pPr lvl="1"/>
            <a:r>
              <a:rPr lang="de-AT" dirty="0"/>
              <a:t>Hardware </a:t>
            </a:r>
            <a:r>
              <a:rPr lang="de-AT" dirty="0">
                <a:sym typeface="Wingdings" panose="05000000000000000000" pitchFamily="2" charset="2"/>
              </a:rPr>
              <a:t> </a:t>
            </a:r>
            <a:r>
              <a:rPr lang="de-AT" dirty="0" err="1">
                <a:sym typeface="Wingdings" panose="05000000000000000000" pitchFamily="2" charset="2"/>
              </a:rPr>
              <a:t>Zigbee</a:t>
            </a:r>
            <a:endParaRPr lang="de-AT" dirty="0">
              <a:sym typeface="Wingdings" panose="05000000000000000000" pitchFamily="2" charset="2"/>
            </a:endParaRPr>
          </a:p>
          <a:p>
            <a:pPr lvl="1"/>
            <a:r>
              <a:rPr lang="de-AT" dirty="0">
                <a:sym typeface="Wingdings" panose="05000000000000000000" pitchFamily="2" charset="2"/>
              </a:rPr>
              <a:t>Software  HA</a:t>
            </a:r>
            <a:endParaRPr lang="de-AT" dirty="0"/>
          </a:p>
          <a:p>
            <a:r>
              <a:rPr lang="de-AT" dirty="0"/>
              <a:t>„Zählervariable“, die aktuelle Personenanzahl verwaltet</a:t>
            </a:r>
          </a:p>
          <a:p>
            <a:r>
              <a:rPr lang="de-AT" dirty="0"/>
              <a:t>Automation, die </a:t>
            </a:r>
            <a:r>
              <a:rPr lang="de-AT" dirty="0" err="1"/>
              <a:t>Clicks</a:t>
            </a:r>
            <a:r>
              <a:rPr lang="de-AT" dirty="0"/>
              <a:t> verarbeitet</a:t>
            </a:r>
          </a:p>
          <a:p>
            <a:pPr lvl="1"/>
            <a:r>
              <a:rPr lang="de-AT" dirty="0"/>
              <a:t>Erhöht Zählervariable</a:t>
            </a:r>
          </a:p>
          <a:p>
            <a:pPr lvl="1"/>
            <a:r>
              <a:rPr lang="de-AT" dirty="0"/>
              <a:t>Setzt Zählervariable zurück</a:t>
            </a:r>
          </a:p>
          <a:p>
            <a:pPr lvl="1"/>
            <a:r>
              <a:rPr lang="de-AT" dirty="0" err="1"/>
              <a:t>Notification</a:t>
            </a:r>
            <a:r>
              <a:rPr lang="de-AT" dirty="0"/>
              <a:t> senden, wenn abfahrbereit</a:t>
            </a:r>
          </a:p>
          <a:p>
            <a:r>
              <a:rPr lang="de-AT" dirty="0"/>
              <a:t>Handy, dass </a:t>
            </a:r>
            <a:r>
              <a:rPr lang="de-AT" dirty="0" err="1"/>
              <a:t>Notification</a:t>
            </a:r>
            <a:r>
              <a:rPr lang="de-AT" dirty="0"/>
              <a:t> entgegennimmt</a:t>
            </a:r>
          </a:p>
        </p:txBody>
      </p:sp>
    </p:spTree>
    <p:extLst>
      <p:ext uri="{BB962C8B-B14F-4D97-AF65-F5344CB8AC3E}">
        <p14:creationId xmlns:p14="http://schemas.microsoft.com/office/powerpoint/2010/main" val="2248265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0FFE3-679C-D4C3-A71A-1639E5FF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Auch der Button ist da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E7EF98-D1D7-5498-ECB9-0B92BFA424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36C45C5-9BDE-49F1-1507-672E0563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997430"/>
            <a:ext cx="53435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89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9D22CD-70D5-61E1-C11E-D554460DC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Ran ans Programmieren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488802-2B27-4454-5CC9-5F690BC3FC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4608165"/>
          </a:xfrm>
        </p:spPr>
        <p:txBody>
          <a:bodyPr/>
          <a:lstStyle/>
          <a:p>
            <a:r>
              <a:rPr lang="de-AT" dirty="0"/>
              <a:t>Erste Automatisierung erstellen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BC6F5E1-796C-5644-63CB-06D09B848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60848"/>
            <a:ext cx="7020272" cy="454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94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F0848-8873-FBBA-372F-B5FA3AA8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 Anfänger getrimmt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B5F8E9-5E5B-4993-3808-F7A7B4BB87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2BCC2FD-8A95-8AEE-025C-7A8817574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614" y="1268413"/>
            <a:ext cx="6464771" cy="488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57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1F431-9048-840D-2098-60305243A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Der Button ist der Auslöser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CB3E7D-6317-0A1B-1FF6-2ED07206BC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C2D67E6-FC6D-5DC1-45C1-60999CA1B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76" y="981075"/>
            <a:ext cx="5724525" cy="39528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73C7549-87F6-8C78-4548-5C933EEF6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017962"/>
            <a:ext cx="76390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48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95CD3-C9F9-0E48-E98B-19E648D8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Aktuell interessiert uns ein single-</a:t>
            </a:r>
            <a:r>
              <a:rPr lang="de-AT" dirty="0" err="1"/>
              <a:t>click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CE6D15-1FC3-7BA6-5D5F-407AE94EB7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39EE057-3479-1D14-0391-B4C25BFFB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96752"/>
            <a:ext cx="75914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98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72CB23-6852-3F71-B189-0B76EE5F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Dann mache 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703ED6-9C75-7D84-D3D4-536AC0579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96752"/>
            <a:ext cx="8207375" cy="4608165"/>
          </a:xfrm>
        </p:spPr>
        <p:txBody>
          <a:bodyPr/>
          <a:lstStyle/>
          <a:p>
            <a:r>
              <a:rPr lang="de-AT" dirty="0"/>
              <a:t>Zähler erhöhen</a:t>
            </a:r>
          </a:p>
          <a:p>
            <a:r>
              <a:rPr lang="de-AT" dirty="0"/>
              <a:t>Nicht mehr ganz so intuitiv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EC890AC-8177-8C4D-153F-9F2381A99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7" y="2492896"/>
            <a:ext cx="47720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6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E3EB47-9729-F1EB-E250-3287C0409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Zähler hat Verhalten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1D2268-B609-35FA-8BCA-2D1D945B41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9DB7DB6-BCEA-F15A-181B-3B4312D6C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1490662"/>
            <a:ext cx="46767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52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5AB1EC-3529-8FEB-D5F6-C4CA8317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Klar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F19158-1882-2459-540F-DDDAB22704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1747FA4-B8E9-0160-503C-301768096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1471612"/>
            <a:ext cx="46386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54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CE4075-0649-4483-5ED8-EF3F209AF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Ziel muss noch gewählt werden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89E87F-C95F-022F-FE1A-6F43F5B1A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dirty="0"/>
              <a:t>Meist Entität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0B29CD8-12A3-C3F1-7DC8-1DE6D1B98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060848"/>
            <a:ext cx="76009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81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C1891-2A53-7EF4-4798-AB3F223EF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Gibt bei uns nur einen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7E7D82-923A-56E3-5D1A-47ABEEBD84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DB385FF-A106-AE7F-9791-8CAA4F33F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1395412"/>
            <a:ext cx="74771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3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1AF10-EE72-30F3-A92A-0EDF14E2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Helper </a:t>
            </a:r>
            <a:r>
              <a:rPr lang="de-AT" dirty="0" err="1"/>
              <a:t>PeopleCounter</a:t>
            </a:r>
            <a:r>
              <a:rPr lang="de-AT" dirty="0"/>
              <a:t> hinzufügen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0B6841-EB81-222E-A9F7-BC96ED9F03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0982849-7625-4739-3F8D-32593BFE0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33109"/>
            <a:ext cx="7344816" cy="517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49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0AECC8-102D-CD0E-4D9C-87478A05F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Automatisierung speichern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7DDD81-5A2A-D01F-F5E2-A6275A4C4B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5F6D70C-330F-CD0F-E3E5-B30FE92F3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7" y="1957387"/>
            <a:ext cx="38957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00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93854-5C01-3E6F-48DD-603B2EBF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Automatisierung im Assistenten 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870BBF-DF55-9932-8716-420E10C54B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D9EE5CF-86D1-95E1-028C-5B52C98A3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1124744"/>
            <a:ext cx="8207376" cy="512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88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3EA37-5BC9-B84B-F38B-97BC1904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… und per YAML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F127FF-BC10-3A60-8425-7CF3296951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B3DC151-2A45-C27C-5C1E-EFDA5A9B7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124" y="1010041"/>
            <a:ext cx="6457752" cy="518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78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FC2D3-F29F-A946-CE3F-BD87BE0D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Testen per UI 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89D242-9EB9-EDF0-EEBD-9F85A55EA7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E600EC-2825-1C52-5173-FF5388FAB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1556792"/>
            <a:ext cx="87153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331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7934AA-22B5-8F28-3EB6-26433158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… und per Trace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363E29-F921-D68D-A620-30673D6928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C898AA8-CF85-5100-065E-E87885CE9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229072"/>
            <a:ext cx="5548089" cy="501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414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3A064-6A7E-0826-762E-5F4BB037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Auslösung wird optisch signalisiert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50A2D1-BE0C-A3BF-17C4-35A901EA79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BC7B05F-2B4F-8434-D440-156E1C950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981075"/>
            <a:ext cx="6612409" cy="535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702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252054-5BC5-8B8A-CAE4-2A4AF52EE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Rücksetzen des Zählers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D01EBC-FB2E-3379-F2F5-6E74062CD5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Diesmal über Doppel-Click</a:t>
            </a:r>
          </a:p>
          <a:p>
            <a:r>
              <a:rPr lang="de-AT" dirty="0"/>
              <a:t>Verständigung über dauerhafte Benachrichtigung</a:t>
            </a:r>
          </a:p>
        </p:txBody>
      </p:sp>
    </p:spTree>
    <p:extLst>
      <p:ext uri="{BB962C8B-B14F-4D97-AF65-F5344CB8AC3E}">
        <p14:creationId xmlns:p14="http://schemas.microsoft.com/office/powerpoint/2010/main" val="3258644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EFD50E-EDB7-AFE6-927E-6BD1303F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Rücksetzen </a:t>
            </a:r>
            <a:r>
              <a:rPr lang="de-AT" dirty="0">
                <a:sym typeface="Wingdings" panose="05000000000000000000" pitchFamily="2" charset="2"/>
              </a:rPr>
              <a:t> nichts Neues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19D9D8-6B2A-8759-9DA3-DA4405D66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735A6A-A2E1-F6BD-869F-E6B1F509D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124744"/>
            <a:ext cx="6636792" cy="534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15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3AC21-BD51-DD18-07E9-402FF292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Verständigung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3E37FD-8482-8C15-93D0-3EAB3794C1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4E74388-B9D6-C8A5-2E62-9F4C247D9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507" y="1437776"/>
            <a:ext cx="46958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95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A222DF-1BB9-AA3D-AE27-C2F4D938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Ergebnis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99FDD1-C2E6-0871-5263-34C9740E1D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F112364-9228-1228-EA64-DADD8E096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141258"/>
            <a:ext cx="4464496" cy="21439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D24235B-EA6F-E73D-3CCA-886F6ABC2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572842"/>
            <a:ext cx="5449800" cy="280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53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E745D-227F-F637-5C68-337CE71F6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ist ein Helper?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7A63BA-55E6-D491-0FE3-BD02A77E48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268760"/>
            <a:ext cx="4358445" cy="4608165"/>
          </a:xfrm>
        </p:spPr>
        <p:txBody>
          <a:bodyPr/>
          <a:lstStyle/>
          <a:p>
            <a:r>
              <a:rPr lang="de-AT" sz="2400" dirty="0"/>
              <a:t>Globale Variable mit Datentyp und Verhalten</a:t>
            </a:r>
          </a:p>
          <a:p>
            <a:r>
              <a:rPr lang="de-AT" sz="2400" dirty="0"/>
              <a:t>„Virtueller“ Sensor</a:t>
            </a:r>
          </a:p>
          <a:p>
            <a:r>
              <a:rPr lang="de-AT" sz="2400" dirty="0"/>
              <a:t>Anzahl ist im letzten Jahr explodiert</a:t>
            </a:r>
          </a:p>
          <a:p>
            <a:endParaRPr lang="de-AT" sz="2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D89B652-A412-C1B2-4E92-80D17E7B5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957" y="1124744"/>
            <a:ext cx="4579585" cy="315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315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D9802-73F0-9A60-83EF-9E5C74766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Erweiterung – Zählerstand ausgeben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C82EBB-BEA4-D282-D095-C580B95070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80728"/>
            <a:ext cx="8207375" cy="4608165"/>
          </a:xfrm>
        </p:spPr>
        <p:txBody>
          <a:bodyPr/>
          <a:lstStyle/>
          <a:p>
            <a:r>
              <a:rPr lang="de-AT" dirty="0"/>
              <a:t>Verwendung von Templates</a:t>
            </a:r>
          </a:p>
          <a:p>
            <a:r>
              <a:rPr lang="de-AT" dirty="0"/>
              <a:t>Entwicklerwerkzeuge </a:t>
            </a:r>
            <a:r>
              <a:rPr lang="de-AT" dirty="0">
                <a:sym typeface="Wingdings" panose="05000000000000000000" pitchFamily="2" charset="2"/>
              </a:rPr>
              <a:t> Template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7FB4FA8-F6B2-4CB3-F660-5100D377F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348880"/>
            <a:ext cx="4750986" cy="461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847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C5E0A-4356-D09B-5A60-37FC94D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Ganzes Objekt mit allen Attributen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C29D46-DD81-90D1-6EE2-E55538DD27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BC86A6-0E65-A49D-A704-5DC84925A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13" y="1044692"/>
            <a:ext cx="6905774" cy="544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189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AFF95-5A83-E475-4847-E24486671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Uns interessiert der State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42E989-C831-7DF7-85A2-24A831E6EA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930F6B3-E114-718D-6092-FE0687A31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981075"/>
            <a:ext cx="6943874" cy="534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982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A27C9-AC78-0337-0CF4-4B40C6D8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Visueller Editor kann kein YAML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9EAF66-1189-8703-EE86-CD8818C644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155696D-8A39-031F-8F0B-67039A8F2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5080"/>
            <a:ext cx="9144000" cy="390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191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9003DD-5566-EB11-02EC-23057E4D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Funktioniert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F898E6-5741-3A90-0586-5344950829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26AB7AD-7A5D-03C9-DA2A-0E380079E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412776"/>
            <a:ext cx="6272504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204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713C65-4C76-588C-3693-9B19B6A88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Nächster Schritt: </a:t>
            </a:r>
            <a:r>
              <a:rPr lang="de-AT" dirty="0" err="1"/>
              <a:t>Notification</a:t>
            </a:r>
            <a:r>
              <a:rPr lang="de-AT" dirty="0"/>
              <a:t> auf Handy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1B76C8-B85D-A7A0-60CD-E7D0C47BC8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Companion-App installieren</a:t>
            </a:r>
          </a:p>
          <a:p>
            <a:r>
              <a:rPr lang="de-AT" dirty="0"/>
              <a:t>Im </a:t>
            </a:r>
            <a:r>
              <a:rPr lang="de-AT" dirty="0" err="1"/>
              <a:t>Iot</a:t>
            </a:r>
            <a:r>
              <a:rPr lang="de-AT" dirty="0"/>
              <a:t>-WLAN anmelden</a:t>
            </a:r>
          </a:p>
        </p:txBody>
      </p:sp>
    </p:spTree>
    <p:extLst>
      <p:ext uri="{BB962C8B-B14F-4D97-AF65-F5344CB8AC3E}">
        <p14:creationId xmlns:p14="http://schemas.microsoft.com/office/powerpoint/2010/main" val="24946617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4DEEF-EF4E-D558-53CB-C8C78D04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2800" dirty="0"/>
              <a:t>Es können mehrere Server hinzugefügt werden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29D922-66B7-5A71-D0B2-95AFFA8CA7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0BFD8AF-21C0-471F-D432-4864E4CE3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48330"/>
            <a:ext cx="2652597" cy="570468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821EBCD-CF71-723E-D798-BE89FFF07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124744"/>
            <a:ext cx="3171825" cy="67627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FBFBB33-38BB-E022-B2E8-680C2523D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315" y="1003452"/>
            <a:ext cx="312420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642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98AD4-2E93-FF9F-89A6-0A4D7EE8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Namen mit Bedacht wählen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58F548-34D3-4625-BE80-87C0FA1797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5453981" cy="4608165"/>
          </a:xfrm>
        </p:spPr>
        <p:txBody>
          <a:bodyPr/>
          <a:lstStyle/>
          <a:p>
            <a:r>
              <a:rPr lang="de-AT" dirty="0"/>
              <a:t>Wird nicht nur für </a:t>
            </a:r>
            <a:r>
              <a:rPr lang="de-AT" dirty="0" err="1"/>
              <a:t>Notifications</a:t>
            </a:r>
            <a:r>
              <a:rPr lang="de-AT" dirty="0"/>
              <a:t> verwendet</a:t>
            </a:r>
          </a:p>
          <a:p>
            <a:r>
              <a:rPr lang="de-AT" dirty="0"/>
              <a:t>Auch beim Tracking</a:t>
            </a:r>
          </a:p>
          <a:p>
            <a:r>
              <a:rPr lang="de-AT" dirty="0"/>
              <a:t>Es geschieht vieles automatisch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3A7A2A4-B0D9-A5E2-E9C0-27849773E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294" y="981075"/>
            <a:ext cx="2753393" cy="558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799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43BF0-32C6-8395-8B51-87CFCFB6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Startdashboard einstellen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70B8C0-15C6-BF85-B892-A29FE6AC90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5643" y="1268413"/>
            <a:ext cx="4505636" cy="4608165"/>
          </a:xfrm>
        </p:spPr>
        <p:txBody>
          <a:bodyPr/>
          <a:lstStyle/>
          <a:p>
            <a:r>
              <a:rPr lang="de-AT" dirty="0"/>
              <a:t>Per Default </a:t>
            </a:r>
            <a:r>
              <a:rPr lang="de-AT" dirty="0">
                <a:sym typeface="Wingdings" panose="05000000000000000000" pitchFamily="2" charset="2"/>
              </a:rPr>
              <a:t> Übersicht</a:t>
            </a:r>
          </a:p>
          <a:p>
            <a:r>
              <a:rPr lang="de-AT" dirty="0">
                <a:sym typeface="Wingdings" panose="05000000000000000000" pitchFamily="2" charset="2"/>
              </a:rPr>
              <a:t>Einstellungen  Dashboards</a:t>
            </a:r>
          </a:p>
          <a:p>
            <a:pPr lvl="1"/>
            <a:r>
              <a:rPr lang="de-AT" dirty="0" err="1">
                <a:sym typeface="Wingdings" panose="05000000000000000000" pitchFamily="2" charset="2"/>
              </a:rPr>
              <a:t>PeopleCounter</a:t>
            </a:r>
            <a:r>
              <a:rPr lang="de-AT" dirty="0">
                <a:sym typeface="Wingdings" panose="05000000000000000000" pitchFamily="2" charset="2"/>
              </a:rPr>
              <a:t> als Startseite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7C91503-7427-79F8-8805-68D3A5CA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791" y="1124744"/>
            <a:ext cx="2161559" cy="458276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2367399-B740-0035-AAC6-4EDC2951D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1099344"/>
            <a:ext cx="2269382" cy="460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779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714A1-6FCC-32C9-6D31-33135674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Ergebnis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152C54-2B2F-A696-59D0-829AB37EE1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A5E584D-F944-7796-E44E-A8F261F7D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268413"/>
            <a:ext cx="4327518" cy="288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48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030DA6-0AE5-C16C-533D-05599935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 Zeitplan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C3D826-B892-1F19-1C95-706EDE73F3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49E5299-CBAF-EA81-84B9-E34956914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1519237"/>
            <a:ext cx="58102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308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D4FFED-6D6A-41AE-5C4C-C8D4FF52C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Tracking-Einstellung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89A3B2-BDA2-B39E-4EEE-B46AF80063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13339F6-3256-87AD-66E8-8D7C2F9A4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375" y="836712"/>
            <a:ext cx="3014375" cy="602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646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F6A65-9893-EEEA-B0DF-625DA76AA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Notifications</a:t>
            </a:r>
            <a:r>
              <a:rPr lang="de-AT" dirty="0"/>
              <a:t> auf Handy sind verfügbar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A213EB-C35C-9348-075C-422F873E5E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673AB61-61C4-ED61-BC03-D86D9C4FC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1057275"/>
            <a:ext cx="88106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888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1D967-455E-E9E2-24DD-11AA54B1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Testen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B06851-A4D2-903A-E4FC-BCECF456E0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903B370-75BD-FBAE-8507-8FF752BFD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44" y="981075"/>
            <a:ext cx="7380312" cy="377348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3EB9BA9-0733-4C76-6EFC-D3A42E5B1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612" y="4902991"/>
            <a:ext cx="31527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747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E7E297-9EDB-5450-4933-7E3F75096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 Programm einbauen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7E5E8F-1ABA-57DA-C676-8FBE1B2F10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dirty="0"/>
              <a:t>Nur Serviceziel wurde angepasst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FB8BD06-ACA8-A06F-F3A8-58180CF76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844824"/>
            <a:ext cx="7740352" cy="455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456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1BE240-7FDC-C206-B559-56110658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Ergebnis wie erwartet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ABD449-13A2-0615-603D-6DFE732150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0142BEE-65E2-2F69-0E78-82FD6DD10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772816"/>
            <a:ext cx="4610347" cy="264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499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6BFA2-8E07-CF5C-7D0C-BD7262E6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Verbesserungsmöglichkeiten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05EFC1-392E-016B-C643-6F79D980D9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Beide Abläufe in eine Automation</a:t>
            </a:r>
          </a:p>
          <a:p>
            <a:pPr lvl="1"/>
            <a:r>
              <a:rPr lang="de-AT" dirty="0"/>
              <a:t>Erhöht die Übersichtlichkeit</a:t>
            </a:r>
          </a:p>
          <a:p>
            <a:r>
              <a:rPr lang="de-AT" dirty="0"/>
              <a:t>Zähler auch vom Handy aus hochzählen lassen</a:t>
            </a:r>
          </a:p>
          <a:p>
            <a:pPr lvl="1"/>
            <a:r>
              <a:rPr lang="de-AT" dirty="0" err="1"/>
              <a:t>Reset</a:t>
            </a:r>
            <a:r>
              <a:rPr lang="de-AT" dirty="0"/>
              <a:t> mit eigenem Button</a:t>
            </a:r>
          </a:p>
          <a:p>
            <a:r>
              <a:rPr lang="de-AT" dirty="0"/>
              <a:t>Optisch aufputzen</a:t>
            </a:r>
          </a:p>
        </p:txBody>
      </p:sp>
    </p:spTree>
    <p:extLst>
      <p:ext uri="{BB962C8B-B14F-4D97-AF65-F5344CB8AC3E}">
        <p14:creationId xmlns:p14="http://schemas.microsoft.com/office/powerpoint/2010/main" val="27095551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BF80EB-6D78-C4AC-4D8B-C0460671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Beide Abläufe in einer Automatisierung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1DBDB2-F6D6-A5B0-B1D8-5631F61B95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4608165"/>
          </a:xfrm>
        </p:spPr>
        <p:txBody>
          <a:bodyPr/>
          <a:lstStyle/>
          <a:p>
            <a:r>
              <a:rPr lang="de-AT" dirty="0"/>
              <a:t>Trigger mit ID versehen</a:t>
            </a:r>
          </a:p>
          <a:p>
            <a:pPr lvl="1"/>
            <a:r>
              <a:rPr lang="de-AT" dirty="0"/>
              <a:t>Damit im Aktionsteil selektiert werden kann</a:t>
            </a:r>
          </a:p>
          <a:p>
            <a:r>
              <a:rPr lang="de-AT" dirty="0"/>
              <a:t>Intuitiv ist anders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7B08853-9B29-2CC7-1F5B-CA09AF233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996952"/>
            <a:ext cx="2649566" cy="277934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BEDE9A8-8310-55CF-228C-533111E46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495" y="2996952"/>
            <a:ext cx="2505846" cy="267740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E8497E9-32BE-B9C5-32BA-39C510BE7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9269" y="3429000"/>
            <a:ext cx="2853881" cy="256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970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F6A24A-B849-B512-FF2B-314CF45B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Buttons in HA </a:t>
            </a:r>
            <a:r>
              <a:rPr lang="de-AT" dirty="0" err="1"/>
              <a:t>increment</a:t>
            </a:r>
            <a:r>
              <a:rPr lang="de-AT" dirty="0"/>
              <a:t>/</a:t>
            </a:r>
            <a:r>
              <a:rPr lang="de-AT" dirty="0" err="1"/>
              <a:t>reset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BA6C8D-C763-28E7-80EB-17D6BF8238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Parallel zum </a:t>
            </a:r>
            <a:r>
              <a:rPr lang="de-AT" dirty="0" err="1"/>
              <a:t>Zigbee</a:t>
            </a:r>
            <a:r>
              <a:rPr lang="de-AT" dirty="0"/>
              <a:t>-Button sollen die Abläufe auch über den HA getriggert werden können</a:t>
            </a:r>
          </a:p>
          <a:p>
            <a:r>
              <a:rPr lang="de-AT" dirty="0"/>
              <a:t>Ein Button für </a:t>
            </a:r>
            <a:r>
              <a:rPr lang="de-AT" dirty="0" err="1"/>
              <a:t>Increment</a:t>
            </a:r>
            <a:r>
              <a:rPr lang="de-AT" dirty="0"/>
              <a:t>, ein zweiter für </a:t>
            </a:r>
            <a:r>
              <a:rPr lang="de-AT" dirty="0" err="1"/>
              <a:t>Reset</a:t>
            </a:r>
            <a:endParaRPr lang="de-AT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F62850A-1D76-C7E9-0755-E67459F530B4}"/>
              </a:ext>
            </a:extLst>
          </p:cNvPr>
          <p:cNvSpPr txBox="1"/>
          <p:nvPr/>
        </p:nvSpPr>
        <p:spPr>
          <a:xfrm rot="20109396">
            <a:off x="7680520" y="5999330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D4C8FFE-66B7-F21D-6712-9B49FCE1C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212976"/>
            <a:ext cx="7056784" cy="152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105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59E1BA-F894-EFAC-174E-A35117E6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Umsetzung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82698D-4A7E-1FB4-C576-62879D6B4A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Beide Button-</a:t>
            </a:r>
            <a:r>
              <a:rPr lang="de-AT" dirty="0" err="1"/>
              <a:t>Clicks</a:t>
            </a:r>
            <a:r>
              <a:rPr lang="de-AT" dirty="0"/>
              <a:t> sollen die gleichen Trigger auslösen wie der </a:t>
            </a:r>
            <a:r>
              <a:rPr lang="de-AT" dirty="0" err="1"/>
              <a:t>Zigbee</a:t>
            </a:r>
            <a:r>
              <a:rPr lang="de-AT" dirty="0"/>
              <a:t>-Button bei </a:t>
            </a:r>
            <a:r>
              <a:rPr lang="de-AT" dirty="0" err="1"/>
              <a:t>click</a:t>
            </a:r>
            <a:r>
              <a:rPr lang="de-AT" dirty="0"/>
              <a:t>/</a:t>
            </a:r>
            <a:r>
              <a:rPr lang="de-AT" dirty="0" err="1"/>
              <a:t>doubleclick</a:t>
            </a:r>
            <a:endParaRPr lang="de-AT" dirty="0"/>
          </a:p>
          <a:p>
            <a:r>
              <a:rPr lang="de-AT" dirty="0"/>
              <a:t>Button-Click kann nicht als Auslöser verwendet werden</a:t>
            </a:r>
          </a:p>
          <a:p>
            <a:r>
              <a:rPr lang="de-AT" dirty="0"/>
              <a:t>Umgekehrter Weg</a:t>
            </a:r>
          </a:p>
          <a:p>
            <a:pPr lvl="1"/>
            <a:r>
              <a:rPr lang="de-AT" dirty="0"/>
              <a:t>Bei Tap-Action des Button wird Skript ausgelöst</a:t>
            </a:r>
          </a:p>
          <a:p>
            <a:pPr lvl="1"/>
            <a:r>
              <a:rPr lang="de-AT" dirty="0"/>
              <a:t>Skript mach das selbe, wie Teile der Automatisierung</a:t>
            </a:r>
          </a:p>
          <a:p>
            <a:r>
              <a:rPr lang="de-AT" dirty="0"/>
              <a:t>DRY</a:t>
            </a:r>
          </a:p>
          <a:p>
            <a:pPr lvl="1"/>
            <a:r>
              <a:rPr lang="de-AT" dirty="0"/>
              <a:t>Auch in Automatisierung Skripte aufrufen</a:t>
            </a:r>
          </a:p>
        </p:txBody>
      </p:sp>
    </p:spTree>
    <p:extLst>
      <p:ext uri="{BB962C8B-B14F-4D97-AF65-F5344CB8AC3E}">
        <p14:creationId xmlns:p14="http://schemas.microsoft.com/office/powerpoint/2010/main" val="30717806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DBC2A-4EA2-6FE2-DE0C-6E78C770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Reset</a:t>
            </a:r>
            <a:r>
              <a:rPr lang="de-AT" dirty="0"/>
              <a:t>-Skript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2A14CF-FF9C-2C16-7F57-3AA240A180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2C2A1C0-697E-8126-019F-C8D5E566A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2" y="992069"/>
            <a:ext cx="9036496" cy="534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33ED4-1156-F6D4-4057-20C841F4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Wir brauchen Counter (Zähler)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BA50A0-E879-4D5E-E131-E427E3D610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EACC293-75BA-053D-A6F4-7F6668347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196751"/>
            <a:ext cx="7055186" cy="468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038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7E82D-3CFF-2B4D-09A6-939F0AA4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Automatisierung ruft Skript auf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5DC520-16E9-6516-794B-7EEAE42BC0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3EA65B9-A3E0-A6CF-F558-791285969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1" y="1124743"/>
            <a:ext cx="8207375" cy="525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3957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27A5C8-8540-B7ED-82B0-21F6A849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Styling anpassen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8B0C51-C07A-D667-C3F0-9220D2E4A3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Markdown</a:t>
            </a:r>
            <a:r>
              <a:rPr lang="de-AT" dirty="0"/>
              <a:t>-Card für Zähler</a:t>
            </a:r>
          </a:p>
          <a:p>
            <a:r>
              <a:rPr lang="de-AT" dirty="0"/>
              <a:t>Zählerstand gut sichtbare Größe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96CE404-3A48-D1F2-61F2-A50A0D8344AA}"/>
              </a:ext>
            </a:extLst>
          </p:cNvPr>
          <p:cNvSpPr txBox="1"/>
          <p:nvPr/>
        </p:nvSpPr>
        <p:spPr>
          <a:xfrm rot="20109396">
            <a:off x="7680520" y="5999330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FDB577E-09AF-2FE0-9A90-957FAD58F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710793"/>
            <a:ext cx="31432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886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81503-03DD-92DA-B9BE-30C5DD963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HACS einbinden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210E6E-9ECC-3A4C-FE61-64B4B63E73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1052736"/>
            <a:ext cx="8207375" cy="4608165"/>
          </a:xfrm>
        </p:spPr>
        <p:txBody>
          <a:bodyPr/>
          <a:lstStyle/>
          <a:p>
            <a:r>
              <a:rPr lang="de-AT" dirty="0"/>
              <a:t>HACS herunterladen</a:t>
            </a:r>
          </a:p>
          <a:p>
            <a:pPr lvl="1"/>
            <a:r>
              <a:rPr lang="de-AT" dirty="0">
                <a:hlinkClick r:id="rId2"/>
              </a:rPr>
              <a:t>https://hacs.xyz/docs/setup/prerequisites</a:t>
            </a:r>
            <a:r>
              <a:rPr lang="de-AT" dirty="0"/>
              <a:t> </a:t>
            </a:r>
          </a:p>
          <a:p>
            <a:r>
              <a:rPr lang="de-AT" dirty="0"/>
              <a:t>HA neu starten</a:t>
            </a:r>
          </a:p>
          <a:p>
            <a:r>
              <a:rPr lang="de-AT" dirty="0"/>
              <a:t>Integration HACS installieren</a:t>
            </a:r>
          </a:p>
          <a:p>
            <a:pPr lvl="1"/>
            <a:r>
              <a:rPr lang="de-AT" dirty="0" err="1"/>
              <a:t>Github</a:t>
            </a:r>
            <a:r>
              <a:rPr lang="de-AT" dirty="0"/>
              <a:t> bestätigen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777B84E-87E7-8213-BF9A-C553D2A36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4012347"/>
            <a:ext cx="4914900" cy="21907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9AC234E-EC71-D308-5116-6FE4D85A1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3068960"/>
            <a:ext cx="3314303" cy="346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076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2D1F2-5369-A955-3CAD-0AF1CA9A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HACS-Integration </a:t>
            </a:r>
            <a:r>
              <a:rPr lang="de-AT" dirty="0" err="1"/>
              <a:t>card-mod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EFE8EB-669A-3F0A-8C2C-DEB0446A4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980728"/>
            <a:ext cx="8207375" cy="4608165"/>
          </a:xfrm>
        </p:spPr>
        <p:txBody>
          <a:bodyPr/>
          <a:lstStyle/>
          <a:p>
            <a:r>
              <a:rPr lang="de-AT" dirty="0"/>
              <a:t>CSS-Styling für viele Cards</a:t>
            </a:r>
          </a:p>
          <a:p>
            <a:r>
              <a:rPr lang="de-AT" dirty="0">
                <a:hlinkClick r:id="rId2"/>
              </a:rPr>
              <a:t>https://community.home-assistant.io/t/card-mod-add-css-styles-to-any-lovelace-card/120744/1188</a:t>
            </a:r>
            <a:r>
              <a:rPr lang="de-AT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4E36A6C-708D-850B-14FC-9482CA217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93" y="2708920"/>
            <a:ext cx="7776864" cy="389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497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28E911-244F-E840-1B89-AE124187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Etwas Konfiguration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0D0794-B735-4E59-78A9-6C78326B6C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FDEFFAA-7F63-F46D-1077-B344E0267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8413"/>
            <a:ext cx="74676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338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3ABF9B-ABED-553E-FD49-787EC211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Webhook</a:t>
            </a:r>
            <a:r>
              <a:rPr lang="de-AT" dirty="0"/>
              <a:t> für </a:t>
            </a:r>
            <a:r>
              <a:rPr lang="de-AT" dirty="0" err="1"/>
              <a:t>Increment</a:t>
            </a:r>
            <a:r>
              <a:rPr lang="de-AT" dirty="0"/>
              <a:t>/</a:t>
            </a:r>
            <a:r>
              <a:rPr lang="de-AT" dirty="0" err="1"/>
              <a:t>Reset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23B942-422C-E8F7-2390-2C04BC6AC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Leichte Integration in C#/Java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C833163-52C5-0F1A-B94D-A96C225F7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7" y="2204864"/>
            <a:ext cx="5114925" cy="40767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9A4C01B-C95A-80EE-AC12-9F14C1D597E6}"/>
              </a:ext>
            </a:extLst>
          </p:cNvPr>
          <p:cNvSpPr txBox="1"/>
          <p:nvPr/>
        </p:nvSpPr>
        <p:spPr>
          <a:xfrm rot="20109396">
            <a:off x="7680520" y="5999330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14744383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2BC873-92AD-2A5F-2334-B08981D75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Zugriff mittels REST-API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90865C-CEC5-92A4-EF05-9D482A6A3A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Abfragen und Setzen von Entitäten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A09F1DB-60E5-4A1C-CA99-153A8F7B6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397494"/>
            <a:ext cx="3305175" cy="317182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214FC0A-7ED5-569B-7ACB-48DB83DA937E}"/>
              </a:ext>
            </a:extLst>
          </p:cNvPr>
          <p:cNvSpPr txBox="1"/>
          <p:nvPr/>
        </p:nvSpPr>
        <p:spPr>
          <a:xfrm rot="20109396">
            <a:off x="7680520" y="5999330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16169389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ACAE14-5E94-3844-ACCE-96AF25BC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Langlebigen Token erstellen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6184F5-10B0-158B-210C-B00D801C64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Profil </a:t>
            </a:r>
            <a:r>
              <a:rPr lang="de-AT" dirty="0">
                <a:sym typeface="Wingdings" panose="05000000000000000000" pitchFamily="2" charset="2"/>
              </a:rPr>
              <a:t> Sicherheit</a:t>
            </a:r>
          </a:p>
          <a:p>
            <a:r>
              <a:rPr lang="de-AT" dirty="0">
                <a:sym typeface="Wingdings" panose="05000000000000000000" pitchFamily="2" charset="2"/>
              </a:rPr>
              <a:t>Wegspeichern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7F41C69-03CB-9CCE-8C5C-31E1650AF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047934"/>
            <a:ext cx="48672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830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524E6-0856-6EEE-A408-39A1735EF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Alle States auslesen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5DA4BD-C658-347F-B13B-3B5B12609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Alle States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6B8FD20-692A-F592-0756-E6F1F57E3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35" y="910470"/>
            <a:ext cx="9144000" cy="594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616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E3181A-14BD-36BD-B877-1FFD5985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Spezielles Entity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08F058-A138-A912-0935-662E4FFF97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6E6F89C-1EB9-6683-E8B9-E2AE94D0B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9144000" cy="287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46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9B01C-8E18-26C2-C3E8-90D71FDD2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Global verfügbar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731C2A-45E5-E6DC-07D6-E9155A4D1F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39D785E-027D-342A-7CFF-273228AD5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1255176"/>
            <a:ext cx="69818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500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D4DE4F-A7CC-9FCE-2BB7-7C1D3FC28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Counter per API ändern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3D5675-FDD0-751B-C587-6F4F7D4DA8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0F23A8D-9B6F-C2F1-CC6D-9CEF83E6F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36" y="1117110"/>
            <a:ext cx="7524328" cy="462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825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A7F611-7425-1170-F0D5-A212DCB61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Counter ändern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57B96C-8BE2-DCD7-8FCB-29A48FF7D0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8726044-0C8A-B505-6B1B-F9E7E836D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" y="1268413"/>
            <a:ext cx="9144000" cy="281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105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3EF4B-0CE1-CADC-0373-8F716494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Anmerkungen zum Thema REST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A5B416-E276-07EC-26BF-1934638DB8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sz="2400" dirty="0"/>
              <a:t>Für </a:t>
            </a:r>
            <a:r>
              <a:rPr lang="de-AT" sz="2400" dirty="0" err="1"/>
              <a:t>DotNet</a:t>
            </a:r>
            <a:r>
              <a:rPr lang="de-AT" sz="2400" dirty="0"/>
              <a:t>/Java-Programme einfache Möglichkeit selbst gebasteltes </a:t>
            </a:r>
            <a:r>
              <a:rPr lang="de-AT" sz="2400" dirty="0" err="1"/>
              <a:t>Addon</a:t>
            </a:r>
            <a:r>
              <a:rPr lang="de-AT" sz="2400" dirty="0"/>
              <a:t> (</a:t>
            </a:r>
            <a:r>
              <a:rPr lang="de-AT" sz="2400" dirty="0" err="1"/>
              <a:t>gedockerte</a:t>
            </a:r>
            <a:r>
              <a:rPr lang="de-AT" sz="2400" dirty="0"/>
              <a:t> Anwendung) und Integration (HA-Entitäten) zu implementieren</a:t>
            </a:r>
          </a:p>
          <a:p>
            <a:r>
              <a:rPr lang="de-AT" sz="2400" dirty="0"/>
              <a:t>Der umgekehrte Weg, HA verständigt Anwendung ist über REST-Command und Skript/Automation ebenso einfach möglich</a:t>
            </a:r>
          </a:p>
          <a:p>
            <a:endParaRPr lang="de-AT" sz="2400" dirty="0"/>
          </a:p>
          <a:p>
            <a:r>
              <a:rPr lang="de-AT" sz="2400" dirty="0"/>
              <a:t>Use-Cases</a:t>
            </a:r>
          </a:p>
          <a:p>
            <a:pPr lvl="1"/>
            <a:r>
              <a:rPr lang="de-AT" sz="2000" dirty="0"/>
              <a:t>Komplexeres Energiemanagement mit eigener </a:t>
            </a:r>
            <a:r>
              <a:rPr lang="de-AT" sz="2000" dirty="0" err="1"/>
              <a:t>Mod</a:t>
            </a:r>
            <a:r>
              <a:rPr lang="de-AT" sz="2000" dirty="0"/>
              <a:t>-Bus-Steuerung</a:t>
            </a:r>
          </a:p>
        </p:txBody>
      </p:sp>
    </p:spTree>
    <p:extLst>
      <p:ext uri="{BB962C8B-B14F-4D97-AF65-F5344CB8AC3E}">
        <p14:creationId xmlns:p14="http://schemas.microsoft.com/office/powerpoint/2010/main" val="3608151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02C3F-2722-F8C3-CAEB-231F0A23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Simples UI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BA7D5C-5144-84A3-4DF3-6126D1D253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268760"/>
            <a:ext cx="4560134" cy="4608165"/>
          </a:xfrm>
        </p:spPr>
        <p:txBody>
          <a:bodyPr/>
          <a:lstStyle/>
          <a:p>
            <a:r>
              <a:rPr lang="de-AT" dirty="0"/>
              <a:t>Eigenes Dashboard „People Counter“</a:t>
            </a:r>
          </a:p>
          <a:p>
            <a:r>
              <a:rPr lang="de-AT" dirty="0"/>
              <a:t>Einstellung </a:t>
            </a:r>
            <a:r>
              <a:rPr lang="de-AT" dirty="0">
                <a:sym typeface="Wingdings" panose="05000000000000000000" pitchFamily="2" charset="2"/>
              </a:rPr>
              <a:t> Dashboards</a:t>
            </a:r>
          </a:p>
          <a:p>
            <a:r>
              <a:rPr lang="de-AT" dirty="0">
                <a:sym typeface="Wingdings" panose="05000000000000000000" pitchFamily="2" charset="2"/>
              </a:rPr>
              <a:t>Öffnen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0A9EB6-5AB1-395D-1CCE-CA0F57520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447" y="1124744"/>
            <a:ext cx="4010778" cy="560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7C10C2-8B67-8BC7-0A1C-06081807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Dashboard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DC2601-685E-2E8C-B7F2-A0D3EB5982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15EEAE-2B48-C7D4-406D-A0C091435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288712"/>
            <a:ext cx="7884368" cy="463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37978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718</Words>
  <Application>Microsoft Office PowerPoint</Application>
  <PresentationFormat>Bildschirmpräsentation (4:3)</PresentationFormat>
  <Paragraphs>167</Paragraphs>
  <Slides>72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72</vt:i4>
      </vt:variant>
    </vt:vector>
  </HeadingPairs>
  <TitlesOfParts>
    <vt:vector size="77" baseType="lpstr">
      <vt:lpstr>Arial</vt:lpstr>
      <vt:lpstr>Calibri</vt:lpstr>
      <vt:lpstr>Symbol</vt:lpstr>
      <vt:lpstr>Wingdings</vt:lpstr>
      <vt:lpstr>2_Larissa</vt:lpstr>
      <vt:lpstr>Live-Beispiel  Gefühl kriegen</vt:lpstr>
      <vt:lpstr>Was wird benötigt?</vt:lpstr>
      <vt:lpstr>Helper PeopleCounter hinzufügen</vt:lpstr>
      <vt:lpstr>Was ist ein Helper?</vt:lpstr>
      <vt:lpstr>Beispiel Zeitplan</vt:lpstr>
      <vt:lpstr>Wir brauchen Counter (Zähler)</vt:lpstr>
      <vt:lpstr>Global verfügbar</vt:lpstr>
      <vt:lpstr>Simples UI</vt:lpstr>
      <vt:lpstr>Dashboard bearbeiten</vt:lpstr>
      <vt:lpstr>Dashboard  Views  Cards</vt:lpstr>
      <vt:lpstr>View bearbeiten</vt:lpstr>
      <vt:lpstr>Unser Counter soll visualisiert werden</vt:lpstr>
      <vt:lpstr>Minimalistisches UI</vt:lpstr>
      <vt:lpstr>Zigbee-Taster einbinden</vt:lpstr>
      <vt:lpstr>Integration Mqtt hinzufügen</vt:lpstr>
      <vt:lpstr>Mqtt über Broker konfigurieren</vt:lpstr>
      <vt:lpstr>Anbindung an Broker konfigurieren</vt:lpstr>
      <vt:lpstr>Autodiscovery findet einige Geräte</vt:lpstr>
      <vt:lpstr>Übersicht ist jetzt überladen</vt:lpstr>
      <vt:lpstr>Auch der Button ist da</vt:lpstr>
      <vt:lpstr>Ran ans Programmieren</vt:lpstr>
      <vt:lpstr>Auf Anfänger getrimmt</vt:lpstr>
      <vt:lpstr>Der Button ist der Auslöser</vt:lpstr>
      <vt:lpstr>Aktuell interessiert uns ein single-click</vt:lpstr>
      <vt:lpstr>Dann mache …</vt:lpstr>
      <vt:lpstr>Zähler hat Verhalten</vt:lpstr>
      <vt:lpstr>Klar</vt:lpstr>
      <vt:lpstr>Ziel muss noch gewählt werden</vt:lpstr>
      <vt:lpstr>Gibt bei uns nur einen</vt:lpstr>
      <vt:lpstr>Automatisierung speichern</vt:lpstr>
      <vt:lpstr>Automatisierung im Assistenten …</vt:lpstr>
      <vt:lpstr>… und per YAML</vt:lpstr>
      <vt:lpstr>Testen per UI …</vt:lpstr>
      <vt:lpstr>… und per Trace</vt:lpstr>
      <vt:lpstr>Auslösung wird optisch signalisiert</vt:lpstr>
      <vt:lpstr>Rücksetzen des Zählers</vt:lpstr>
      <vt:lpstr>Rücksetzen  nichts Neues</vt:lpstr>
      <vt:lpstr>Verständigung </vt:lpstr>
      <vt:lpstr>Ergebnis</vt:lpstr>
      <vt:lpstr>Erweiterung – Zählerstand ausgeben</vt:lpstr>
      <vt:lpstr>Ganzes Objekt mit allen Attributen</vt:lpstr>
      <vt:lpstr>Uns interessiert der State</vt:lpstr>
      <vt:lpstr>Visueller Editor kann kein YAML</vt:lpstr>
      <vt:lpstr>Funktioniert</vt:lpstr>
      <vt:lpstr>Nächster Schritt: Notification auf Handy</vt:lpstr>
      <vt:lpstr>Es können mehrere Server hinzugefügt werden</vt:lpstr>
      <vt:lpstr>Namen mit Bedacht wählen</vt:lpstr>
      <vt:lpstr>Startdashboard einstellen</vt:lpstr>
      <vt:lpstr>Ergebnis</vt:lpstr>
      <vt:lpstr>Tracking-Einstellung</vt:lpstr>
      <vt:lpstr>Notifications auf Handy sind verfügbar</vt:lpstr>
      <vt:lpstr>Testen</vt:lpstr>
      <vt:lpstr>In Programm einbauen</vt:lpstr>
      <vt:lpstr>Ergebnis wie erwartet</vt:lpstr>
      <vt:lpstr>Verbesserungsmöglichkeiten</vt:lpstr>
      <vt:lpstr>Beide Abläufe in einer Automatisierung</vt:lpstr>
      <vt:lpstr>Buttons in HA increment/reset</vt:lpstr>
      <vt:lpstr>Umsetzung</vt:lpstr>
      <vt:lpstr>Reset-Skript</vt:lpstr>
      <vt:lpstr>Automatisierung ruft Skript auf</vt:lpstr>
      <vt:lpstr>Styling anpassen</vt:lpstr>
      <vt:lpstr>HACS einbinden</vt:lpstr>
      <vt:lpstr>HACS-Integration card-mod</vt:lpstr>
      <vt:lpstr>Etwas Konfiguration</vt:lpstr>
      <vt:lpstr>Webhook für Increment/Reset</vt:lpstr>
      <vt:lpstr>Zugriff mittels REST-API</vt:lpstr>
      <vt:lpstr>Langlebigen Token erstellen</vt:lpstr>
      <vt:lpstr>Alle States auslesen</vt:lpstr>
      <vt:lpstr>Spezielles Entity</vt:lpstr>
      <vt:lpstr>Counter per API ändern</vt:lpstr>
      <vt:lpstr>Counter ändern</vt:lpstr>
      <vt:lpstr>Anmerkungen zum Thema 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879</cp:revision>
  <dcterms:created xsi:type="dcterms:W3CDTF">2011-08-18T07:37:01Z</dcterms:created>
  <dcterms:modified xsi:type="dcterms:W3CDTF">2024-04-10T08:51:33Z</dcterms:modified>
</cp:coreProperties>
</file>