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9"/>
  </p:notesMasterIdLst>
  <p:handoutMasterIdLst>
    <p:handoutMasterId r:id="rId30"/>
  </p:handoutMasterIdLst>
  <p:sldIdLst>
    <p:sldId id="796" r:id="rId2"/>
    <p:sldId id="781" r:id="rId3"/>
    <p:sldId id="783" r:id="rId4"/>
    <p:sldId id="784" r:id="rId5"/>
    <p:sldId id="785" r:id="rId6"/>
    <p:sldId id="746" r:id="rId7"/>
    <p:sldId id="1175" r:id="rId8"/>
    <p:sldId id="1182" r:id="rId9"/>
    <p:sldId id="1184" r:id="rId10"/>
    <p:sldId id="1185" r:id="rId11"/>
    <p:sldId id="1178" r:id="rId12"/>
    <p:sldId id="1186" r:id="rId13"/>
    <p:sldId id="1187" r:id="rId14"/>
    <p:sldId id="1188" r:id="rId15"/>
    <p:sldId id="1189" r:id="rId16"/>
    <p:sldId id="1190" r:id="rId17"/>
    <p:sldId id="1191" r:id="rId18"/>
    <p:sldId id="1192" r:id="rId19"/>
    <p:sldId id="1193" r:id="rId20"/>
    <p:sldId id="1181" r:id="rId21"/>
    <p:sldId id="1196" r:id="rId22"/>
    <p:sldId id="1195" r:id="rId23"/>
    <p:sldId id="1197" r:id="rId24"/>
    <p:sldId id="1198" r:id="rId25"/>
    <p:sldId id="1179" r:id="rId26"/>
    <p:sldId id="1180" r:id="rId27"/>
    <p:sldId id="1199" r:id="rId28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developer/artikel/Kommunikation-ueber-MQTT-3238975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rmatik-aktuell.de/betrieb/netzwerke/mqtt-leitfaden-zum-protokoll-fuer-das-internet-der-dinge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Mqtt</a:t>
            </a:r>
            <a:r>
              <a:rPr lang="en-US" sz="2800" dirty="0"/>
              <a:t> – Message Queuing </a:t>
            </a:r>
            <a:r>
              <a:rPr lang="en-US" sz="2800" dirty="0" err="1"/>
              <a:t>Telemtry</a:t>
            </a:r>
            <a:r>
              <a:rPr lang="en-US" sz="2800" dirty="0"/>
              <a:t> Transport</a:t>
            </a:r>
          </a:p>
        </p:txBody>
      </p:sp>
      <p:pic>
        <p:nvPicPr>
          <p:cNvPr id="1026" name="Picture 2" descr="Bildergebnis für mqtt">
            <a:extLst>
              <a:ext uri="{FF2B5EF4-FFF2-40B4-BE49-F238E27FC236}">
                <a16:creationId xmlns:a16="http://schemas.microsoft.com/office/drawing/2014/main" id="{898BD43B-3731-B040-83A0-3A7C0777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8" y="1268413"/>
            <a:ext cx="8528263" cy="4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604D0-42A6-A134-2286-F4DD4E88E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96" y="6021288"/>
            <a:ext cx="8229600" cy="4032448"/>
          </a:xfrm>
        </p:spPr>
        <p:txBody>
          <a:bodyPr/>
          <a:lstStyle/>
          <a:p>
            <a:r>
              <a:rPr lang="de-DE" sz="2000" dirty="0">
                <a:hlinkClick r:id="rId3"/>
              </a:rPr>
              <a:t>https://www.heise.de/developer/artikel/Kommunikation-ueber-MQTT-3238975.html</a:t>
            </a:r>
            <a:r>
              <a:rPr lang="de-DE" sz="2000" dirty="0"/>
              <a:t> 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428479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8D0A-94F4-2FCF-A812-C6662E25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Testen mit </a:t>
            </a:r>
            <a:r>
              <a:rPr lang="de-AT" dirty="0" err="1"/>
              <a:t>MqttExplorer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69D38-55F2-6C78-D78F-508186F6F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-Broker läuft auf zentralem </a:t>
            </a:r>
            <a:r>
              <a:rPr lang="de-AT" dirty="0" err="1"/>
              <a:t>Raspi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F44BC0-62B3-6A83-025B-2FA8013D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1327"/>
            <a:ext cx="9144000" cy="2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5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09080-3AA8-232C-FF4B-CF4AF986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BB9B4-1D52-595C-CE16-9533BFA7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-Explorer installieren</a:t>
            </a:r>
          </a:p>
          <a:p>
            <a:r>
              <a:rPr lang="de-AT" dirty="0"/>
              <a:t>Mit mqtt://192.168.2.3 verbinden</a:t>
            </a:r>
          </a:p>
          <a:p>
            <a:r>
              <a:rPr lang="de-AT" dirty="0"/>
              <a:t>Nachricht publishen</a:t>
            </a:r>
          </a:p>
          <a:p>
            <a:pPr lvl="1"/>
            <a:r>
              <a:rPr lang="de-AT" dirty="0"/>
              <a:t>Topic: </a:t>
            </a:r>
            <a:r>
              <a:rPr lang="de-AT" dirty="0" err="1"/>
              <a:t>iot</a:t>
            </a:r>
            <a:r>
              <a:rPr lang="de-AT" dirty="0"/>
              <a:t>/&lt;</a:t>
            </a:r>
            <a:r>
              <a:rPr lang="de-AT" dirty="0" err="1"/>
              <a:t>name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Message: Begrüßungstext	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99C900B-B5E6-41F9-BD94-858374CAE277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46190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BF4A0-EED4-2F41-39A9-ACEBA0AA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HA-optimierte Sensorbox betreiben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F6810-9D5A-7A8F-2B7F-70A90634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Kerui</a:t>
            </a:r>
            <a:r>
              <a:rPr lang="de-AT" dirty="0"/>
              <a:t> mit Spannung versorgen</a:t>
            </a:r>
          </a:p>
          <a:p>
            <a:pPr lvl="1"/>
            <a:r>
              <a:rPr lang="de-AT" dirty="0"/>
              <a:t>Verbindet sich mit Broker</a:t>
            </a:r>
          </a:p>
          <a:p>
            <a:r>
              <a:rPr lang="de-AT" dirty="0"/>
              <a:t>Ist für HA-</a:t>
            </a:r>
            <a:r>
              <a:rPr lang="de-AT" dirty="0" err="1"/>
              <a:t>AutoDiscovery</a:t>
            </a:r>
            <a:r>
              <a:rPr lang="de-AT" dirty="0"/>
              <a:t> vorbereitet</a:t>
            </a:r>
          </a:p>
          <a:p>
            <a:pPr lvl="1"/>
            <a:r>
              <a:rPr lang="de-AT" dirty="0"/>
              <a:t>Sollte in kurzer Zeit in HA verfügbar sein</a:t>
            </a:r>
          </a:p>
        </p:txBody>
      </p:sp>
    </p:spTree>
    <p:extLst>
      <p:ext uri="{BB962C8B-B14F-4D97-AF65-F5344CB8AC3E}">
        <p14:creationId xmlns:p14="http://schemas.microsoft.com/office/powerpoint/2010/main" val="134633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40623-560F-820B-96B3-521A79BB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Autodiscovery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Topic-Struktur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1FD1B6-8720-2F5D-53DB-0F7F77831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7C53E-6016-D35C-7106-2CBD5C7C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62" y="886969"/>
            <a:ext cx="7898646" cy="54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1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09C01-58C1-75D7-C641-4F260EA8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durch Geisterhand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242AA7-AE55-0C48-2751-9723383CC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CCFC0E-1733-607C-7F42-5DAA1C2F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013792"/>
            <a:ext cx="4162061" cy="51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80F1B-C486-162D-2B6C-A76E38EC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von 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95CA07-5E86-841C-D601-69D01F2D8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817BF7-89A1-F794-694D-2B5ECE31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81075"/>
            <a:ext cx="3897475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9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7CCAF-7A03-7417-F05B-483CF769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 Geräte-Explorer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0E4A7-A730-273F-6806-A4731AF63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1B5963-BBAA-4DB4-B047-320FDB02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340768"/>
            <a:ext cx="821693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6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BAF1-C1BE-8CF5-94B8-1B6DDDE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Entwicklerwerkzeuge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FFE1B2-E51D-5FC8-21FA-5883E01A4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State, Attributes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1DCA2B-BF3D-19E2-5D30-7321F192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39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CAA0B-007A-A8D8-25F7-7ADF686B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Entwicklerwerkzeuge . Status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57E367-27FB-4473-815E-9CC1670BD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Kommunikation mit Gerät findet nicht statt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6C64F-6D88-E5D1-8C19-F7993801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47186"/>
            <a:ext cx="5544616" cy="51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0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021FD-46CA-EE70-B9D0-AB646B3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MQTT-Devices allgemein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77E7BF-ABCE-604D-8EFE-D4A86B9D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Topic/</a:t>
            </a:r>
            <a:r>
              <a:rPr lang="de-AT" dirty="0" err="1"/>
              <a:t>Payloadstruktur</a:t>
            </a:r>
            <a:r>
              <a:rPr lang="de-AT" dirty="0"/>
              <a:t> passt nicht zu HA</a:t>
            </a:r>
          </a:p>
          <a:p>
            <a:r>
              <a:rPr lang="de-AT" dirty="0"/>
              <a:t>Eigene Sensoren sind über YAML definierbar</a:t>
            </a:r>
          </a:p>
          <a:p>
            <a:r>
              <a:rPr lang="de-AT" dirty="0"/>
              <a:t>Eintragen in </a:t>
            </a:r>
            <a:r>
              <a:rPr lang="de-AT" dirty="0" err="1"/>
              <a:t>configuration.yaml</a:t>
            </a:r>
            <a:endParaRPr lang="de-AT" dirty="0"/>
          </a:p>
          <a:p>
            <a:pPr lvl="1"/>
            <a:r>
              <a:rPr lang="de-AT" dirty="0"/>
              <a:t>Besser in eigene Datei auslagern</a:t>
            </a:r>
          </a:p>
          <a:p>
            <a:r>
              <a:rPr lang="de-AT" dirty="0" err="1"/>
              <a:t>mqtt.yaml</a:t>
            </a:r>
            <a:r>
              <a:rPr lang="de-AT" dirty="0"/>
              <a:t> enthält alle Sensoren, die händisch über MQTT angelegt werden</a:t>
            </a:r>
          </a:p>
          <a:p>
            <a:pPr lvl="1"/>
            <a:r>
              <a:rPr lang="de-AT" dirty="0" err="1"/>
              <a:t>unique_id</a:t>
            </a:r>
            <a:r>
              <a:rPr lang="de-AT" dirty="0"/>
              <a:t> für spätere Bearbeitung in HA notwendig</a:t>
            </a:r>
          </a:p>
          <a:p>
            <a:pPr lvl="1"/>
            <a:r>
              <a:rPr lang="de-AT" dirty="0" err="1"/>
              <a:t>state_topic</a:t>
            </a:r>
            <a:r>
              <a:rPr lang="de-AT" dirty="0"/>
              <a:t> definiert zu belauschendes Topic</a:t>
            </a:r>
          </a:p>
          <a:p>
            <a:pPr lvl="1"/>
            <a:r>
              <a:rPr lang="de-AT" dirty="0" err="1"/>
              <a:t>unit_of_measurement</a:t>
            </a:r>
            <a:r>
              <a:rPr lang="de-AT" dirty="0"/>
              <a:t> spielt in HA Rolle</a:t>
            </a:r>
          </a:p>
          <a:p>
            <a:pPr lvl="1"/>
            <a:r>
              <a:rPr lang="de-AT" dirty="0" err="1"/>
              <a:t>value_template</a:t>
            </a:r>
            <a:r>
              <a:rPr lang="de-AT" dirty="0"/>
              <a:t> beschreibt Struktur der Werte</a:t>
            </a:r>
          </a:p>
          <a:p>
            <a:pPr lvl="2"/>
            <a:r>
              <a:rPr lang="de-AT" dirty="0"/>
              <a:t>Auch Attribute sind möglich</a:t>
            </a:r>
          </a:p>
        </p:txBody>
      </p:sp>
    </p:spTree>
    <p:extLst>
      <p:ext uri="{BB962C8B-B14F-4D97-AF65-F5344CB8AC3E}">
        <p14:creationId xmlns:p14="http://schemas.microsoft.com/office/powerpoint/2010/main" val="37245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5228-5160-414D-9629-8769591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Eigenschaften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030BD-0979-4102-99D8-5EBD4EA5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48" y="1351309"/>
            <a:ext cx="8229600" cy="4525963"/>
          </a:xfrm>
        </p:spPr>
        <p:txBody>
          <a:bodyPr/>
          <a:lstStyle/>
          <a:p>
            <a:r>
              <a:rPr lang="de-DE" sz="2000" dirty="0"/>
              <a:t>M2M-Protokoll</a:t>
            </a:r>
          </a:p>
          <a:p>
            <a:pPr lvl="1"/>
            <a:r>
              <a:rPr lang="de-DE" sz="2000" dirty="0"/>
              <a:t>Message Queuing </a:t>
            </a:r>
            <a:r>
              <a:rPr lang="de-DE" sz="2000" dirty="0" err="1"/>
              <a:t>Telemetry</a:t>
            </a:r>
            <a:r>
              <a:rPr lang="de-DE" sz="2000" dirty="0"/>
              <a:t> Transport</a:t>
            </a:r>
          </a:p>
          <a:p>
            <a:r>
              <a:rPr lang="de-DE" sz="2000" dirty="0"/>
              <a:t>Geringer Bandbreitenbedarf</a:t>
            </a:r>
          </a:p>
          <a:p>
            <a:pPr lvl="1"/>
            <a:r>
              <a:rPr lang="de-DE" sz="2000" dirty="0"/>
              <a:t>Verwendet üblicherweise TCP</a:t>
            </a:r>
          </a:p>
          <a:p>
            <a:pPr lvl="1"/>
            <a:r>
              <a:rPr lang="de-DE" sz="2000" dirty="0"/>
              <a:t>Hält Verbindung offen</a:t>
            </a:r>
          </a:p>
          <a:p>
            <a:r>
              <a:rPr lang="de-DE" sz="2000" dirty="0"/>
              <a:t>Robust - Nutzbar auf „schlechten“ Verbindungen</a:t>
            </a:r>
          </a:p>
          <a:p>
            <a:pPr lvl="1"/>
            <a:r>
              <a:rPr lang="de-DE" sz="2000" dirty="0"/>
              <a:t>Z.B. Mobilfunknetze</a:t>
            </a:r>
          </a:p>
          <a:p>
            <a:r>
              <a:rPr lang="de-DE" sz="2000" dirty="0"/>
              <a:t>Leichtgewichtig </a:t>
            </a:r>
            <a:r>
              <a:rPr lang="de-DE" sz="2000" dirty="0">
                <a:sym typeface="Wingdings" panose="05000000000000000000" pitchFamily="2" charset="2"/>
              </a:rPr>
              <a:t> ideal für </a:t>
            </a:r>
            <a:r>
              <a:rPr lang="de-DE" sz="2000" dirty="0" err="1">
                <a:sym typeface="Wingdings" panose="05000000000000000000" pitchFamily="2" charset="2"/>
              </a:rPr>
              <a:t>EmbeddedDevices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Arbeitet nach dem Publish/</a:t>
            </a:r>
            <a:r>
              <a:rPr lang="de-DE" sz="2000" dirty="0" err="1">
                <a:sym typeface="Wingdings" panose="05000000000000000000" pitchFamily="2" charset="2"/>
              </a:rPr>
              <a:t>Subscribe</a:t>
            </a:r>
            <a:r>
              <a:rPr lang="de-DE" sz="2000" dirty="0">
                <a:sym typeface="Wingdings" panose="05000000000000000000" pitchFamily="2" charset="2"/>
              </a:rPr>
              <a:t>-Pattern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Zur Adressierung werden Topics verwendet</a:t>
            </a:r>
          </a:p>
          <a:p>
            <a:pPr lvl="2"/>
            <a:r>
              <a:rPr lang="de-DE" sz="1600" dirty="0">
                <a:sym typeface="Wingdings" panose="05000000000000000000" pitchFamily="2" charset="2"/>
              </a:rPr>
              <a:t>Meist hierarchische Strukturen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Daten (Payload) können beliebig strukturiert werden</a:t>
            </a:r>
          </a:p>
          <a:p>
            <a:pPr lvl="2"/>
            <a:r>
              <a:rPr lang="de-DE" sz="1600" dirty="0">
                <a:sym typeface="Wingdings" panose="05000000000000000000" pitchFamily="2" charset="2"/>
              </a:rPr>
              <a:t>Text, JSON, …</a:t>
            </a:r>
            <a:endParaRPr lang="de-DE" sz="1600" dirty="0"/>
          </a:p>
          <a:p>
            <a:pPr lvl="1"/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1137EB-EE10-421F-8959-72621E8B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192390"/>
            <a:ext cx="2088232" cy="5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4A505-44EE-7CBE-71B5-E919CA62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-Sensor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84235-C9A9-28D7-BDF2-7AC14859A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Beispiel </a:t>
            </a:r>
            <a:r>
              <a:rPr lang="de-AT" dirty="0" err="1"/>
              <a:t>Kerui-Ldr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0A4621-E367-9739-0DE2-D1761CD7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7824421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8B462-544A-C403-DA86-54BDB922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configuration.yaml</a:t>
            </a:r>
            <a:r>
              <a:rPr lang="de-AT" dirty="0"/>
              <a:t> „</a:t>
            </a:r>
            <a:r>
              <a:rPr lang="de-AT" dirty="0" err="1"/>
              <a:t>includen</a:t>
            </a:r>
            <a:r>
              <a:rPr lang="de-AT" dirty="0"/>
              <a:t>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A091B1-BE3B-566C-E4F9-8764B31CA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06A2C0-52C1-DC79-A328-58F13BCF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18972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2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ABC1A-9D8C-9AAD-05C0-A9CF7F3D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Developer-Tools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9CDE5-61AD-A9DF-EA77-1B1C03B80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D69E40-5A07-379E-1E86-6E9DF3B7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1075"/>
            <a:ext cx="7231300" cy="50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7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D9C0-DCB4-5910-2E94-B67F6C04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eigenem Dashboard anzeigen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6FF0BB-DA88-21B8-11D5-72C6CDCF0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Entities</a:t>
            </a:r>
            <a:r>
              <a:rPr lang="de-AT" dirty="0"/>
              <a:t>-Card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B78E7F-C6B5-46BE-FCEC-FD2BC8F1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06386"/>
            <a:ext cx="7960044" cy="30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83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63A4F-7165-338E-7219-E2EC82A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6C07B-BFBB-A4E0-49AE-9C4DC28B1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Icon ergibt sich teilweise über </a:t>
            </a:r>
            <a:r>
              <a:rPr lang="de-AT" dirty="0" err="1"/>
              <a:t>unit_of_measurement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8E20-FE55-E359-18D9-BD760FFC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7239243" cy="40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3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6724A-3A9B-452D-2FA9-B699ECCB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ESPxx</a:t>
            </a:r>
            <a:r>
              <a:rPr lang="de-AT" dirty="0"/>
              <a:t>-Device in Betrieb nehmen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78839-0599-C321-ADE5-729E48568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Jeder Teilnehmer bekommt einen eigenen ESP</a:t>
            </a:r>
          </a:p>
          <a:p>
            <a:pPr lvl="1"/>
            <a:r>
              <a:rPr lang="de-AT" dirty="0"/>
              <a:t>Zahl auf dem ESP bestimmt verwendeten </a:t>
            </a:r>
            <a:r>
              <a:rPr lang="de-AT" dirty="0" err="1"/>
              <a:t>Odroid</a:t>
            </a:r>
            <a:endParaRPr lang="de-AT" dirty="0"/>
          </a:p>
          <a:p>
            <a:r>
              <a:rPr lang="de-AT" dirty="0" err="1"/>
              <a:t>ESPxx</a:t>
            </a:r>
            <a:r>
              <a:rPr lang="de-AT" dirty="0"/>
              <a:t> verwendet Sensoren und Aktoren</a:t>
            </a:r>
          </a:p>
          <a:p>
            <a:pPr lvl="1"/>
            <a:r>
              <a:rPr lang="de-AT" dirty="0"/>
              <a:t>DHT22 für Temperatur und Luftfeuchte</a:t>
            </a:r>
          </a:p>
          <a:p>
            <a:pPr lvl="1"/>
            <a:r>
              <a:rPr lang="de-AT" dirty="0"/>
              <a:t>PIR als </a:t>
            </a:r>
            <a:r>
              <a:rPr lang="de-AT" dirty="0" err="1"/>
              <a:t>Motionsensor</a:t>
            </a:r>
            <a:endParaRPr lang="de-AT" dirty="0"/>
          </a:p>
          <a:p>
            <a:pPr lvl="1"/>
            <a:r>
              <a:rPr lang="de-AT" dirty="0"/>
              <a:t>ESP-LED als Aktor</a:t>
            </a:r>
          </a:p>
          <a:p>
            <a:r>
              <a:rPr lang="de-AT" dirty="0"/>
              <a:t>Nach Anlegen der Versorgung meldet sich Device bei MQTT von 192.168.2.3 an</a:t>
            </a:r>
          </a:p>
          <a:p>
            <a:r>
              <a:rPr lang="de-AT" dirty="0"/>
              <a:t>Später Einbindung über </a:t>
            </a:r>
            <a:r>
              <a:rPr lang="de-AT" dirty="0" err="1"/>
              <a:t>ESPHome</a:t>
            </a:r>
            <a:r>
              <a:rPr lang="de-AT" dirty="0"/>
              <a:t> am eigenen HA</a:t>
            </a:r>
          </a:p>
        </p:txBody>
      </p:sp>
    </p:spTree>
    <p:extLst>
      <p:ext uri="{BB962C8B-B14F-4D97-AF65-F5344CB8AC3E}">
        <p14:creationId xmlns:p14="http://schemas.microsoft.com/office/powerpoint/2010/main" val="60553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6C536-E59B-7C97-9F30-DA357DA1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über </a:t>
            </a:r>
            <a:r>
              <a:rPr lang="de-AT" dirty="0" err="1"/>
              <a:t>MqtExplorer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8EF73-7CDF-FB4F-36F2-58901B27E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A7926-F6DF-E68F-E483-7E4A0217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" y="798100"/>
            <a:ext cx="8839200" cy="2914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AA06B3F-4F7C-E8B3-0319-561E256E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55" y="3501008"/>
            <a:ext cx="6651653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81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3DF3F-4130-5AF0-9A71-723EE82E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wenigen Sekunden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E77EB-9D98-EF68-3A95-4C2E35106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8E9654-7F5D-D853-3317-BDD1ACE0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085975"/>
            <a:ext cx="4819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6037-4626-48BD-8C49-3D4B5678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Wildcard-</a:t>
            </a:r>
            <a:r>
              <a:rPr lang="de-DE" dirty="0" err="1"/>
              <a:t>Subscriptions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0B3B8-92DD-40C8-8E11-B93B4093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207293"/>
            <a:ext cx="8229600" cy="4525963"/>
          </a:xfrm>
        </p:spPr>
        <p:txBody>
          <a:bodyPr/>
          <a:lstStyle/>
          <a:p>
            <a:r>
              <a:rPr lang="de-DE" sz="2000" dirty="0"/>
              <a:t>Beispiel </a:t>
            </a:r>
            <a:r>
              <a:rPr lang="de-DE" sz="2000" dirty="0" err="1"/>
              <a:t>Topicstruktur</a:t>
            </a:r>
            <a:endParaRPr lang="de-DE" sz="2000" dirty="0"/>
          </a:p>
          <a:p>
            <a:pPr lvl="1"/>
            <a:r>
              <a:rPr lang="de-DE" sz="2000" dirty="0"/>
              <a:t>schule/</a:t>
            </a:r>
            <a:r>
              <a:rPr lang="de-DE" sz="2000" dirty="0" err="1"/>
              <a:t>teilnehmer</a:t>
            </a:r>
            <a:r>
              <a:rPr lang="de-DE" sz="2000" dirty="0"/>
              <a:t>/</a:t>
            </a:r>
            <a:r>
              <a:rPr lang="de-DE" sz="2000" dirty="0" err="1"/>
              <a:t>sensor</a:t>
            </a:r>
            <a:endParaRPr lang="de-DE" sz="2000" dirty="0"/>
          </a:p>
          <a:p>
            <a:pPr lvl="2"/>
            <a:r>
              <a:rPr lang="de-DE" sz="2000" dirty="0"/>
              <a:t>Beispiel: </a:t>
            </a:r>
            <a:r>
              <a:rPr lang="de-DE" sz="2000" dirty="0" err="1"/>
              <a:t>neufelden</a:t>
            </a:r>
            <a:r>
              <a:rPr lang="de-DE" sz="2000" dirty="0"/>
              <a:t>/</a:t>
            </a:r>
            <a:r>
              <a:rPr lang="de-DE" sz="2000" dirty="0" err="1"/>
              <a:t>oberaigner</a:t>
            </a:r>
            <a:r>
              <a:rPr lang="de-DE" sz="2000" dirty="0"/>
              <a:t>/</a:t>
            </a:r>
            <a:r>
              <a:rPr lang="de-DE" sz="2000" dirty="0" err="1"/>
              <a:t>temperature</a:t>
            </a:r>
            <a:endParaRPr lang="de-DE" sz="2000" dirty="0"/>
          </a:p>
          <a:p>
            <a:pPr lvl="2"/>
            <a:endParaRPr lang="de-DE" sz="2000" dirty="0"/>
          </a:p>
          <a:p>
            <a:r>
              <a:rPr lang="de-DE" sz="2000" dirty="0"/>
              <a:t>#-Wildcard abonniert alle Topics ab der Ebene</a:t>
            </a:r>
          </a:p>
          <a:p>
            <a:pPr lvl="1"/>
            <a:r>
              <a:rPr lang="de-DE" sz="2000" dirty="0" err="1"/>
              <a:t>braunau</a:t>
            </a:r>
            <a:r>
              <a:rPr lang="de-DE" sz="2000" dirty="0"/>
              <a:t>/# abonniert alle Lehrer und Sensoren aus Braunau</a:t>
            </a:r>
          </a:p>
          <a:p>
            <a:pPr lvl="1"/>
            <a:r>
              <a:rPr lang="de-DE" sz="2000" dirty="0" err="1"/>
              <a:t>braunau</a:t>
            </a:r>
            <a:r>
              <a:rPr lang="de-DE" sz="2000" dirty="0"/>
              <a:t>/#/</a:t>
            </a:r>
            <a:r>
              <a:rPr lang="de-DE" sz="2000" dirty="0" err="1"/>
              <a:t>muster</a:t>
            </a:r>
            <a:r>
              <a:rPr lang="de-DE" sz="2000" dirty="0"/>
              <a:t> ist nicht erlaubt</a:t>
            </a:r>
          </a:p>
          <a:p>
            <a:pPr lvl="1"/>
            <a:endParaRPr lang="de-DE" sz="2000" dirty="0"/>
          </a:p>
          <a:p>
            <a:r>
              <a:rPr lang="de-DE" sz="2000" dirty="0"/>
              <a:t>+-Wildcard ersetzt eine Ebene</a:t>
            </a:r>
          </a:p>
          <a:p>
            <a:pPr lvl="1"/>
            <a:r>
              <a:rPr lang="de-DE" sz="2000" dirty="0"/>
              <a:t>+/+/</a:t>
            </a:r>
            <a:r>
              <a:rPr lang="de-DE" sz="2000" dirty="0" err="1"/>
              <a:t>temperature</a:t>
            </a:r>
            <a:r>
              <a:rPr lang="de-DE" sz="2000" dirty="0"/>
              <a:t> liefert alle Temperatursensoren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r>
              <a:rPr lang="de-DE" sz="2300" dirty="0"/>
              <a:t>Vorher die Struktur der Topics überlegen!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150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623C1-0532-4A1E-8AFF-99282CB4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Quality </a:t>
            </a:r>
            <a:r>
              <a:rPr lang="de-DE" dirty="0" err="1"/>
              <a:t>of</a:t>
            </a:r>
            <a:r>
              <a:rPr lang="de-DE" dirty="0"/>
              <a:t> Service (QoS)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00125-081B-4752-BD49-A0C88233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000" dirty="0"/>
              <a:t>Unstabile Verbindungen </a:t>
            </a:r>
            <a:r>
              <a:rPr lang="de-DE" sz="2000" dirty="0">
                <a:sym typeface="Wingdings" panose="05000000000000000000" pitchFamily="2" charset="2"/>
              </a:rPr>
              <a:t> Definition der Anforderung an die Übermittlung der Daten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0: Nachricht wird nur einmal verschickt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 kann vorkommen, dass der Empfänger sie nicht erhält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1: Sender wartet, bis Empfänger Erhalt bestätigt hat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 kann vorkommen, dass der Empfänger Nachricht mehrfach erhält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2: Empfänger erhält Nachricht exakt ein mal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Höherer Kommunikationsaufwand</a:t>
            </a:r>
          </a:p>
          <a:p>
            <a:pPr lvl="1"/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  <a:hlinkClick r:id="rId2"/>
              </a:rPr>
              <a:t>https://www.informatik-aktuell.de/betrieb/netzwerke/mqtt-leitfaden-zum-protokoll-fuer-das-internet-der-dinge.html</a:t>
            </a:r>
            <a:endParaRPr lang="de-DE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33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038D2-E63A-4E43-A02F-513EDC1D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Last Will und </a:t>
            </a:r>
            <a:r>
              <a:rPr lang="de-DE" dirty="0" err="1"/>
              <a:t>Retained</a:t>
            </a:r>
            <a:r>
              <a:rPr lang="de-DE" dirty="0"/>
              <a:t> Messages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D6EE-71E8-432C-A696-24D79ED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de-DE" sz="2400" dirty="0"/>
              <a:t>Last Will</a:t>
            </a:r>
          </a:p>
          <a:p>
            <a:pPr lvl="1"/>
            <a:r>
              <a:rPr lang="de-DE" sz="2100" dirty="0"/>
              <a:t>Client definiert, welche Nachricht gesendet wird, wenn er nicht verbunden ist</a:t>
            </a:r>
          </a:p>
          <a:p>
            <a:pPr lvl="2"/>
            <a:r>
              <a:rPr lang="de-DE" sz="1800" dirty="0"/>
              <a:t>Beispiel: „OFFLINE“</a:t>
            </a:r>
          </a:p>
          <a:p>
            <a:pPr lvl="2"/>
            <a:endParaRPr lang="de-DE" sz="1800" dirty="0"/>
          </a:p>
          <a:p>
            <a:r>
              <a:rPr lang="de-DE" sz="2400" dirty="0" err="1"/>
              <a:t>Retained</a:t>
            </a:r>
            <a:r>
              <a:rPr lang="de-DE" sz="2400" dirty="0"/>
              <a:t> Messages</a:t>
            </a:r>
          </a:p>
          <a:p>
            <a:pPr lvl="1"/>
            <a:r>
              <a:rPr lang="de-DE" sz="2100" dirty="0"/>
              <a:t>Nachricht des Publishers wird gespeichert und neuen </a:t>
            </a:r>
            <a:r>
              <a:rPr lang="de-DE" sz="2100" dirty="0" err="1"/>
              <a:t>Subscribern</a:t>
            </a:r>
            <a:r>
              <a:rPr lang="de-DE" sz="2100" dirty="0"/>
              <a:t> als Nachricht bei Anmeldung zugestellt</a:t>
            </a:r>
          </a:p>
          <a:p>
            <a:pPr lvl="2"/>
            <a:r>
              <a:rPr lang="de-DE" sz="1800" dirty="0"/>
              <a:t>Z.B. Subscriber erhält letzten Sensorwert und muss nicht warten, bis Publisher neuen Wert meldet</a:t>
            </a:r>
          </a:p>
          <a:p>
            <a:pPr lvl="2"/>
            <a:r>
              <a:rPr lang="de-DE" sz="1800" dirty="0"/>
              <a:t>Zeit ist Teil der Nachricht </a:t>
            </a:r>
            <a:r>
              <a:rPr lang="de-DE" sz="1800" dirty="0">
                <a:sym typeface="Wingdings" panose="05000000000000000000" pitchFamily="2" charset="2"/>
              </a:rPr>
              <a:t> veraltete Messwerte sind erkennbar</a:t>
            </a:r>
            <a:endParaRPr lang="de-DE" sz="1800" dirty="0"/>
          </a:p>
          <a:p>
            <a:pPr lvl="1"/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22332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5FE82-C177-41D6-AF22-D746A53D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de-DE" dirty="0">
                <a:hlinkClick r:id="rId2"/>
              </a:rPr>
              <a:t>http://mosquitto.org/download/</a:t>
            </a:r>
            <a:r>
              <a:rPr lang="de-DE" dirty="0"/>
              <a:t> </a:t>
            </a:r>
          </a:p>
          <a:p>
            <a:r>
              <a:rPr lang="de-DE" dirty="0"/>
              <a:t>Bei uns als Docker-Image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C18C68-121F-4F3D-8757-43C37306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58" y="1268413"/>
            <a:ext cx="1683445" cy="1660463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8BB96D60-D79F-47FD-9BE0-DD0769D6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Docker: </a:t>
            </a:r>
            <a:r>
              <a:rPr lang="de-DE" dirty="0" err="1"/>
              <a:t>Mqtt</a:t>
            </a:r>
            <a:r>
              <a:rPr lang="de-DE" dirty="0"/>
              <a:t>-Broker </a:t>
            </a:r>
            <a:r>
              <a:rPr lang="de-DE" dirty="0" err="1"/>
              <a:t>Mosquitto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872F73-A201-E4B7-8462-05572D2E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541587"/>
            <a:ext cx="4210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2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748C0-162B-4FAC-9065-81693E6D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Mosquitto-Config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4A136-1A34-CF70-77D5-53C2EE52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7E7B61-86C6-7E3A-6185-8C76F50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5" y="1009923"/>
            <a:ext cx="2419923" cy="17710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DEC2E2-FF24-C9C3-79E1-D93C112B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26429"/>
            <a:ext cx="6919912" cy="4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278AF-331A-C2A6-4E85-3AFE5C7F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Mosquitto</a:t>
            </a:r>
            <a:r>
              <a:rPr lang="de-AT" dirty="0"/>
              <a:t> als </a:t>
            </a:r>
            <a:r>
              <a:rPr lang="de-AT" dirty="0" err="1"/>
              <a:t>AddOn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DD0ACE-958D-50DD-5115-7B35EA34A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Offizielles </a:t>
            </a:r>
            <a:r>
              <a:rPr lang="de-AT" dirty="0" err="1"/>
              <a:t>AddOn</a:t>
            </a:r>
            <a:endParaRPr lang="de-AT" dirty="0"/>
          </a:p>
          <a:p>
            <a:r>
              <a:rPr lang="de-AT" dirty="0"/>
              <a:t>Sollte in keiner Installation fehlen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88FFDE-3F73-6590-C75A-D240B74A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716743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472A6-24D5-2B51-E1B5-2BC8AB61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Starten </a:t>
            </a:r>
            <a:r>
              <a:rPr lang="de-AT" dirty="0">
                <a:sym typeface="Wingdings" panose="05000000000000000000" pitchFamily="2" charset="2"/>
              </a:rPr>
              <a:t> Protokoll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6C41D-1BC3-55EF-F494-693F318A3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2E4657-2F65-0D15-FE61-BC6C2DD0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50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9734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Office PowerPoint</Application>
  <PresentationFormat>Bildschirmpräsentation (4:3)</PresentationFormat>
  <Paragraphs>109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Symbol</vt:lpstr>
      <vt:lpstr>Wingdings</vt:lpstr>
      <vt:lpstr>2_Larissa</vt:lpstr>
      <vt:lpstr>Mqtt – Message Queuing Telemtry Transport</vt:lpstr>
      <vt:lpstr>MQTT Eigenschaften</vt:lpstr>
      <vt:lpstr>MQTT – Wildcard-Subscriptions</vt:lpstr>
      <vt:lpstr>MQTT – Quality of Service (QoS)</vt:lpstr>
      <vt:lpstr>MQTT – Last Will und Retained Messages</vt:lpstr>
      <vt:lpstr>Docker: Mqtt-Broker Mosquitto</vt:lpstr>
      <vt:lpstr>Mosquitto-Config</vt:lpstr>
      <vt:lpstr>Mosquitto als AddOn</vt:lpstr>
      <vt:lpstr>Starten  Protokoll</vt:lpstr>
      <vt:lpstr>Testen mit MqttExplorer</vt:lpstr>
      <vt:lpstr>Übung</vt:lpstr>
      <vt:lpstr>HA-optimierte Sensorbox betreiben</vt:lpstr>
      <vt:lpstr>Autodiscovery  Topic-Struktur</vt:lpstr>
      <vt:lpstr>Wie durch Geisterhand</vt:lpstr>
      <vt:lpstr>Config von MQTT</vt:lpstr>
      <vt:lpstr>Im Geräte-Explorer …</vt:lpstr>
      <vt:lpstr>Entwicklerwerkzeuge</vt:lpstr>
      <vt:lpstr>Entwicklerwerkzeuge . Status setzen</vt:lpstr>
      <vt:lpstr>MQTT-Devices allgemein</vt:lpstr>
      <vt:lpstr>Mqtt-Sensor anlegen</vt:lpstr>
      <vt:lpstr>In configuration.yaml „includen“</vt:lpstr>
      <vt:lpstr>Developer-Tools</vt:lpstr>
      <vt:lpstr>In eigenem Dashboard anzeigen</vt:lpstr>
      <vt:lpstr>Ergebnis</vt:lpstr>
      <vt:lpstr>ESPxx-Device in Betrieb nehmen</vt:lpstr>
      <vt:lpstr>Kontrolle über MqtExplorer</vt:lpstr>
      <vt:lpstr>In wenigen Sekunden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869</cp:revision>
  <dcterms:created xsi:type="dcterms:W3CDTF">2011-08-18T07:37:01Z</dcterms:created>
  <dcterms:modified xsi:type="dcterms:W3CDTF">2023-04-08T16:45:57Z</dcterms:modified>
</cp:coreProperties>
</file>