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61"/>
  </p:notesMasterIdLst>
  <p:handoutMasterIdLst>
    <p:handoutMasterId r:id="rId62"/>
  </p:handoutMasterIdLst>
  <p:sldIdLst>
    <p:sldId id="870" r:id="rId6"/>
    <p:sldId id="836" r:id="rId7"/>
    <p:sldId id="837" r:id="rId8"/>
    <p:sldId id="839" r:id="rId9"/>
    <p:sldId id="843" r:id="rId10"/>
    <p:sldId id="842" r:id="rId11"/>
    <p:sldId id="844" r:id="rId12"/>
    <p:sldId id="840" r:id="rId13"/>
    <p:sldId id="841" r:id="rId14"/>
    <p:sldId id="886" r:id="rId15"/>
    <p:sldId id="892" r:id="rId16"/>
    <p:sldId id="890" r:id="rId17"/>
    <p:sldId id="888" r:id="rId18"/>
    <p:sldId id="889" r:id="rId19"/>
    <p:sldId id="891" r:id="rId20"/>
    <p:sldId id="1382" r:id="rId21"/>
    <p:sldId id="1383" r:id="rId22"/>
    <p:sldId id="1381" r:id="rId23"/>
    <p:sldId id="1333" r:id="rId24"/>
    <p:sldId id="1376" r:id="rId25"/>
    <p:sldId id="1377" r:id="rId26"/>
    <p:sldId id="1378" r:id="rId27"/>
    <p:sldId id="1335" r:id="rId28"/>
    <p:sldId id="1337" r:id="rId29"/>
    <p:sldId id="1368" r:id="rId30"/>
    <p:sldId id="1336" r:id="rId31"/>
    <p:sldId id="1380" r:id="rId32"/>
    <p:sldId id="1338" r:id="rId33"/>
    <p:sldId id="912" r:id="rId34"/>
    <p:sldId id="913" r:id="rId35"/>
    <p:sldId id="1384" r:id="rId36"/>
    <p:sldId id="1385" r:id="rId37"/>
    <p:sldId id="1386" r:id="rId38"/>
    <p:sldId id="1387" r:id="rId39"/>
    <p:sldId id="1388" r:id="rId40"/>
    <p:sldId id="1389" r:id="rId41"/>
    <p:sldId id="1392" r:id="rId42"/>
    <p:sldId id="1393" r:id="rId43"/>
    <p:sldId id="1390" r:id="rId44"/>
    <p:sldId id="1391" r:id="rId45"/>
    <p:sldId id="1394" r:id="rId46"/>
    <p:sldId id="1395" r:id="rId47"/>
    <p:sldId id="1396" r:id="rId48"/>
    <p:sldId id="1397" r:id="rId49"/>
    <p:sldId id="1398" r:id="rId50"/>
    <p:sldId id="1399" r:id="rId51"/>
    <p:sldId id="1400" r:id="rId52"/>
    <p:sldId id="1401" r:id="rId53"/>
    <p:sldId id="1404" r:id="rId54"/>
    <p:sldId id="1402" r:id="rId55"/>
    <p:sldId id="1403" r:id="rId56"/>
    <p:sldId id="1405" r:id="rId57"/>
    <p:sldId id="1406" r:id="rId58"/>
    <p:sldId id="1407" r:id="rId59"/>
    <p:sldId id="1408" r:id="rId6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0980" autoAdjust="0"/>
  </p:normalViewPr>
  <p:slideViewPr>
    <p:cSldViewPr>
      <p:cViewPr varScale="1">
        <p:scale>
          <a:sx n="58" d="100"/>
          <a:sy n="58" d="100"/>
        </p:scale>
        <p:origin x="22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[{"id":"6674f2c47eabbb37","type":"tab","label":"Demo","disabled":false,"info":"","env":[]},{"id":"4bdec2c5c5413f22","type":"trigger-state","z":"6674f2c47eabbb37","d":true,"name":"Humidity","server":"dcab4375.28696","version":2,"exposeToHomeAssistant":false,"haConfig":[{"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name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icon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],"entityid":"sensor.sensor_kerui_demo_humidity","entityidfiltertype":"exact","debugenabled":false,"constraints":[{"targetType":"this_entity","targetValue":"","propertyType":"current_state","propertyValue":"new_state.state","comparatorType":"&gt;","comparatorValueDatatype":"num","comparatorValue":"40"}],"inputs":0,"outputs":2,"customoutputs":[],"outputinitially":false,"state_type":"num","enableInput":false,"x":140,"y":580,"wires":[["a44e45370cd78f35","fcf56170d309c594","e63881cff9478241"],["dbd95576c88371de","e63881cff9478241"]]},{"id":"a44e45370cd78f35","type":"debug","z":"6674f2c47eabbb37","name":"debug 4","active":true,"tosidebar":true,"console":false,"tostatus":false,"complete":"false","statusVal":"","statusType":"auto","x":340,"y":480,"wires":[]},{"id":"fcf56170d309c594","type":"function","z":"6674f2c47eabbb37","name":"SetMessageText","func":"if(</a:t>
            </a:r>
            <a:r>
              <a:rPr lang="de-AT" dirty="0" err="1"/>
              <a:t>flow.get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\")){\n   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mqttMessage</a:t>
            </a:r>
            <a:r>
              <a:rPr lang="de-AT" dirty="0"/>
              <a:t> = \"Gerald hat den Feuchtigkeitswert von \" + </a:t>
            </a:r>
            <a:r>
              <a:rPr lang="de-AT" dirty="0" err="1"/>
              <a:t>msg.payload</a:t>
            </a:r>
            <a:r>
              <a:rPr lang="de-AT" dirty="0"/>
              <a:t> + \" empfangen\";\n    </a:t>
            </a:r>
            <a:r>
              <a:rPr lang="de-AT" dirty="0" err="1"/>
              <a:t>msg.payload</a:t>
            </a:r>
            <a:r>
              <a:rPr lang="de-AT" dirty="0"/>
              <a:t> = </a:t>
            </a:r>
            <a:r>
              <a:rPr lang="de-AT" dirty="0" err="1"/>
              <a:t>mqttMessage</a:t>
            </a:r>
            <a:r>
              <a:rPr lang="de-AT" dirty="0"/>
              <a:t>\n    </a:t>
            </a:r>
            <a:r>
              <a:rPr lang="de-AT" dirty="0" err="1"/>
              <a:t>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false</a:t>
            </a:r>
            <a:r>
              <a:rPr lang="de-AT" dirty="0"/>
              <a:t>);\n    </a:t>
            </a:r>
            <a:r>
              <a:rPr lang="de-AT" dirty="0" err="1"/>
              <a:t>return</a:t>
            </a:r>
            <a:r>
              <a:rPr lang="de-AT" dirty="0"/>
              <a:t> [</a:t>
            </a:r>
            <a:r>
              <a:rPr lang="de-AT" dirty="0" err="1"/>
              <a:t>msg</a:t>
            </a:r>
            <a:r>
              <a:rPr lang="de-AT" dirty="0"/>
              <a:t>];    \n}\n","outputs":1,"noerr":0,"initialize":"// Der Code hier wird ausgeführt,\n// wenn der </a:t>
            </a:r>
            <a:r>
              <a:rPr lang="de-AT" dirty="0" err="1"/>
              <a:t>Node</a:t>
            </a:r>
            <a:r>
              <a:rPr lang="de-AT" dirty="0"/>
              <a:t> gestartet wird\</a:t>
            </a:r>
            <a:r>
              <a:rPr lang="de-AT" dirty="0" err="1"/>
              <a:t>nflow.set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);","</a:t>
            </a:r>
            <a:r>
              <a:rPr lang="de-AT" dirty="0" err="1"/>
              <a:t>finalize</a:t>
            </a:r>
            <a:r>
              <a:rPr lang="de-AT" dirty="0"/>
              <a:t>":"","</a:t>
            </a:r>
            <a:r>
              <a:rPr lang="de-AT" dirty="0" err="1"/>
              <a:t>libs</a:t>
            </a:r>
            <a:r>
              <a:rPr lang="de-AT" dirty="0"/>
              <a:t>":[],"x":370,"y":580,"wires":[["765cb9b9a1b1bd64","4894aaeb8bf3ad2a","86471b85e61ca259"]]},{"id":"765cb9b9a1b1bd64","type":"debug","z":"6674f2c47eabbb37","name":"debug 5","active":true,"tosidebar":true,"console":false,"tostatus":false,"complete":"false","statusVal":"","statusType":"auto","x":560,"y":460,"wires":[]},{"id":"dbd95576c88371de","type":"function","z":"6674f2c47eabbb37","name":"Reset </a:t>
            </a:r>
            <a:r>
              <a:rPr lang="de-AT" dirty="0" err="1"/>
              <a:t>waiting</a:t>
            </a:r>
            <a:r>
              <a:rPr lang="de-AT" dirty="0"/>
              <a:t>","</a:t>
            </a:r>
            <a:r>
              <a:rPr lang="de-AT" dirty="0" err="1"/>
              <a:t>func</a:t>
            </a:r>
            <a:r>
              <a:rPr lang="de-AT" dirty="0"/>
              <a:t>":"</a:t>
            </a:r>
            <a:r>
              <a:rPr lang="de-AT" dirty="0" err="1"/>
              <a:t>if</a:t>
            </a:r>
            <a:r>
              <a:rPr lang="de-AT" dirty="0"/>
              <a:t>(!</a:t>
            </a:r>
            <a:r>
              <a:rPr lang="de-AT" dirty="0" err="1"/>
              <a:t>flow.get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\")){\n    </a:t>
            </a:r>
            <a:r>
              <a:rPr lang="de-AT" dirty="0" err="1"/>
              <a:t>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);\n   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msg</a:t>
            </a:r>
            <a:r>
              <a:rPr lang="de-AT" dirty="0"/>
              <a:t>;\n}\n","outputs":1,"noerr":0,"initialize":"","finalize":"","libs":[],"x":360,"y":640,"wires":[["ca3f5f03fa882ac0"]]},{"id":"ca3f5f03fa882ac0","type":"debug","z":"6674f2c47eabbb37","name":"debug 6","active":true,"tosidebar":true,"console":false,"tostatus":false,"complete":"false","statusVal":"","statusType":"auto","x":560,"y":640,"wires":[]},{"id":"4894aaeb8bf3ad2a","type":"mqtt out","z":"6674f2c47eabbb37","name":"Send Message","topic":"DemoMessage","qos":"","retain":"","respTopic":"","contentType":"","userProps":"","correl":"","expiry":"","broker":"dbaa5b35c19cfbe5","x":620,"y":580,"wires":[]},{"id":"8a380c0c6d250f0b","type":"inject","z":"6674f2c47eabbb37","name":"","props":[{"p":"</a:t>
            </a:r>
            <a:r>
              <a:rPr lang="de-AT" dirty="0" err="1"/>
              <a:t>payload</a:t>
            </a:r>
            <a:r>
              <a:rPr lang="de-AT" dirty="0"/>
              <a:t>"},{"p":"</a:t>
            </a:r>
            <a:r>
              <a:rPr lang="de-AT" dirty="0" err="1"/>
              <a:t>topic</a:t>
            </a:r>
            <a:r>
              <a:rPr lang="de-AT" dirty="0"/>
              <a:t>","</a:t>
            </a:r>
            <a:r>
              <a:rPr lang="de-AT" dirty="0" err="1"/>
              <a:t>vt</a:t>
            </a:r>
            <a:r>
              <a:rPr lang="de-AT" dirty="0"/>
              <a:t>":"</a:t>
            </a:r>
            <a:r>
              <a:rPr lang="de-AT" dirty="0" err="1"/>
              <a:t>str</a:t>
            </a:r>
            <a:r>
              <a:rPr lang="de-AT" dirty="0"/>
              <a:t>"}],"repeat":"5","crontab":"","once":false,"onceDelay":0.1,"topic":"","payload":"","payloadType":"date","x":190,"y":60,"wires":[["469de53ba76f8b4b"]]},{"id":"469de53ba76f8b4b","type":"debug","z":"6674f2c47eabbb37","name":"debug 7","active":false,"tosidebar":true,"console":false,"tostatus":false,"complete":"false","statusVal":"","statusType":"auto","x":380,"y":60,"wires":[]},{"id":"83bb09e8170f88ad","type":"mqtt in","z":"6674f2c47eabbb37","name":"Zentraler Broker","</a:t>
            </a:r>
            <a:r>
              <a:rPr lang="de-AT" dirty="0" err="1"/>
              <a:t>topic</a:t>
            </a:r>
            <a:r>
              <a:rPr lang="de-AT" dirty="0"/>
              <a:t>":"#","qos":"0","datatype":"auto-detect","broker":"dbaa5b35c19cfbe5","nl":false,"rap":true,"rh":0,"inputs":0,"x":180,"y":220,"wires":[["33b1761946204a7e"]]},{"id":"33b1761946204a7e","type":"debug","z":"6674f2c47eabbb37","name":"debug 8","active":true,"tosidebar":true,"console":false,"tostatus":false,"complete":"false","statusVal":"","statusType":"auto","x":400,"y":220,"wires":[]},{"id":"9070662c7b9394a0","type":"mqtt out","z":"6674f2c47eabbb37","name":"Timestamp","topic":"system/demo","qos":"0","retain":"","respTopic":"","contentType":"","userProps":"","correl":"","expiry":"","broker":"dbaa5b35c19cfbe5","x":410,"y":300,"wires":[]},{"id":"823f6b9b83151a01","type":"inject","z":"6674f2c47eabbb37","name":"","props":[{"p":"</a:t>
            </a:r>
            <a:r>
              <a:rPr lang="de-AT" dirty="0" err="1"/>
              <a:t>payload</a:t>
            </a:r>
            <a:r>
              <a:rPr lang="de-AT" dirty="0"/>
              <a:t>"},{"p":"</a:t>
            </a:r>
            <a:r>
              <a:rPr lang="de-AT" dirty="0" err="1"/>
              <a:t>topic</a:t>
            </a:r>
            <a:r>
              <a:rPr lang="de-AT" dirty="0"/>
              <a:t>","</a:t>
            </a:r>
            <a:r>
              <a:rPr lang="de-AT" dirty="0" err="1"/>
              <a:t>vt</a:t>
            </a:r>
            <a:r>
              <a:rPr lang="de-AT" dirty="0"/>
              <a:t>":"</a:t>
            </a:r>
            <a:r>
              <a:rPr lang="de-AT" dirty="0" err="1"/>
              <a:t>str</a:t>
            </a:r>
            <a:r>
              <a:rPr lang="de-AT" dirty="0"/>
              <a:t>"}],"repeat":"","crontab":"","once":false,"onceDelay":0.1,"topic":"","payload":"","payloadType":"date","x":180,"y":300,"wires":[["9070662c7b9394a0"]]},{"id":"deadc9b848f18a2e","type":"ha-binary-sensor","z":"6674f2c47eabbb37","name":"IsHumidityHigh","entityConfig":"a91b61470ceb9a86","version":0,"state":"payload","stateType":"msg","attributes":[],"</a:t>
            </a:r>
            <a:r>
              <a:rPr lang="de-AT" dirty="0" err="1"/>
              <a:t>inputOverride</a:t>
            </a:r>
            <a:r>
              <a:rPr lang="de-AT" dirty="0"/>
              <a:t>":"</a:t>
            </a:r>
            <a:r>
              <a:rPr lang="de-AT" dirty="0" err="1"/>
              <a:t>allow</a:t>
            </a:r>
            <a:r>
              <a:rPr lang="de-AT" dirty="0"/>
              <a:t>","</a:t>
            </a:r>
            <a:r>
              <a:rPr lang="de-AT" dirty="0" err="1"/>
              <a:t>outputProperties</a:t>
            </a:r>
            <a:r>
              <a:rPr lang="de-AT" dirty="0"/>
              <a:t>":[],"x":600,"y":700,"wires":[[]]},{"id":"e63881cff9478241","type":"function","z":"6674f2c47eabbb37","name":"SetIsHumidityHigh","func":"msg.payload = </a:t>
            </a:r>
            <a:r>
              <a:rPr lang="de-AT" dirty="0" err="1"/>
              <a:t>msg.payload</a:t>
            </a:r>
            <a:r>
              <a:rPr lang="de-AT" dirty="0"/>
              <a:t> &gt; 40.0;\</a:t>
            </a:r>
            <a:r>
              <a:rPr lang="de-AT" dirty="0" err="1"/>
              <a:t>nreturn</a:t>
            </a:r>
            <a:r>
              <a:rPr lang="de-AT" dirty="0"/>
              <a:t> [</a:t>
            </a:r>
            <a:r>
              <a:rPr lang="de-AT" dirty="0" err="1"/>
              <a:t>msg</a:t>
            </a:r>
            <a:r>
              <a:rPr lang="de-AT" dirty="0"/>
              <a:t>];\n","outputs":1,"noerr":0,"initialize":"// Der Code hier wird ausgeführt,\n// wenn der </a:t>
            </a:r>
            <a:r>
              <a:rPr lang="de-AT" dirty="0" err="1"/>
              <a:t>Node</a:t>
            </a:r>
            <a:r>
              <a:rPr lang="de-AT" dirty="0"/>
              <a:t> gestartet wird\</a:t>
            </a:r>
            <a:r>
              <a:rPr lang="de-AT" dirty="0" err="1"/>
              <a:t>nflow.set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);","</a:t>
            </a:r>
            <a:r>
              <a:rPr lang="de-AT" dirty="0" err="1"/>
              <a:t>finalize</a:t>
            </a:r>
            <a:r>
              <a:rPr lang="de-AT" dirty="0"/>
              <a:t>":"","</a:t>
            </a:r>
            <a:r>
              <a:rPr lang="de-AT" dirty="0" err="1"/>
              <a:t>libs</a:t>
            </a:r>
            <a:r>
              <a:rPr lang="de-AT" dirty="0"/>
              <a:t>":[],"x":370,"y":700,"wires":[["deadc9b848f18a2e"]]},{"id":"86471b85e61ca259","type":"api-call-service","z":"6674f2c47eabbb37","name":"HaNotification","server":"dcab4375.28696","version":5,"debugenabled":false,"domain":"notify","service":"persistent_notification","areaId":[],"</a:t>
            </a:r>
            <a:r>
              <a:rPr lang="de-AT" dirty="0" err="1"/>
              <a:t>deviceId</a:t>
            </a:r>
            <a:r>
              <a:rPr lang="de-AT" dirty="0"/>
              <a:t>":[],"</a:t>
            </a:r>
            <a:r>
              <a:rPr lang="de-AT" dirty="0" err="1"/>
              <a:t>entityId</a:t>
            </a:r>
            <a:r>
              <a:rPr lang="de-AT" dirty="0"/>
              <a:t>":[],"</a:t>
            </a:r>
            <a:r>
              <a:rPr lang="de-AT" dirty="0" err="1"/>
              <a:t>data</a:t>
            </a:r>
            <a:r>
              <a:rPr lang="de-AT" dirty="0"/>
              <a:t>":"{\"</a:t>
            </a:r>
            <a:r>
              <a:rPr lang="de-AT" dirty="0" err="1"/>
              <a:t>message</a:t>
            </a:r>
            <a:r>
              <a:rPr lang="de-AT" dirty="0"/>
              <a:t>\":</a:t>
            </a:r>
            <a:r>
              <a:rPr lang="de-AT" dirty="0" err="1"/>
              <a:t>msg.payload</a:t>
            </a:r>
            <a:r>
              <a:rPr lang="de-AT" dirty="0"/>
              <a:t>,\"title\":\"</a:t>
            </a:r>
            <a:r>
              <a:rPr lang="de-AT" dirty="0" err="1"/>
              <a:t>Wet</a:t>
            </a:r>
            <a:r>
              <a:rPr lang="de-AT" dirty="0"/>
              <a:t>\"}","dataType":"jsonata","mergeContext":"","mustacheAltTags":false,"outputProperties":[],"queue":"none","x":620,"y":520,"wires":[[]]},{"id":"b2ea2c057b29529b","type":"trigger-state","z":"6674f2c47eabbb37","name":"KeruiHumidity","server":"dcab4375.28696","version":2,"exposeToHomeAssistant":false,"haConfig":[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name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icon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],"entityid":"sensor.sensor_kerui_demo_humidity","entityidfiltertype":"exact","debugenabled":false,"constraints":[{"targetType":"this_entity","targetValue":"","propertyType":"current_state","propertyValue":"new_state.state","comparatorType":"&gt;","comparatorValueDatatype":"num","comparatorValue":"40"}],"inputs":0,"outputs":2,"customoutputs":[],"outputinitially":false,"state_type":"num","enableInput":false,"x":130,"y":1060,"wires":[["53e76da4f6ad707c","e57fd19f046dd6eb"],["0b338f6dda8b481a","b88639fae84df749"]]},{"id":"53e76da4f6ad707c","type":"debug","z":"6674f2c47eabbb37","name":"Humidity &gt; 40.0","active":true,"tosidebar":true,"console":false,"tostatus":false,"complete":"payload","targetType":"msg","statusVal":"","statusType":"auto","x":380,"y":980,"wires":[]},{"id":"0b338f6dda8b481a","type":"debug","z":"6674f2c47eabbb37","name":"Humidity &lt;= 40","active":true,"tosidebar":true,"console":false,"tostatus":false,"complete":"payload","targetType":"msg","statusVal":"","statusType":"auto","x":380,"y":1160,"wires":[]},{"id":"d72ee5c0378bcd76","type":"mqtt out","z":"6674f2c47eabbb37","name":"SendWetMessage","topic":"WetMessage","qos":"0","retain":"","respTopic":"","contentType":"","userProps":"","correl":"","expiry":"","broker":"dbaa5b35c19cfbe5","x":630,"y":1040,"wires":[]},{"id":"e57fd19f046dd6eb","type":"function","z":"6674f2c47eabbb37","name":"SetWetMessageText","func":"if (!</a:t>
            </a:r>
            <a:r>
              <a:rPr lang="de-AT" dirty="0" err="1"/>
              <a:t>flow.get</a:t>
            </a:r>
            <a:r>
              <a:rPr lang="de-AT" dirty="0"/>
              <a:t>(\"</a:t>
            </a:r>
            <a:r>
              <a:rPr lang="de-AT" dirty="0" err="1"/>
              <a:t>isWet</a:t>
            </a:r>
            <a:r>
              <a:rPr lang="de-AT" dirty="0"/>
              <a:t>\")) {\n   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mqttMessage</a:t>
            </a:r>
            <a:r>
              <a:rPr lang="de-AT" dirty="0"/>
              <a:t> = \"Mustermann hat den Feuchtigkeitswert von \" + </a:t>
            </a:r>
            <a:r>
              <a:rPr lang="de-AT" dirty="0" err="1"/>
              <a:t>msg.payload</a:t>
            </a:r>
            <a:r>
              <a:rPr lang="de-AT" dirty="0"/>
              <a:t> + \" empfangen\";\n    </a:t>
            </a:r>
            <a:r>
              <a:rPr lang="de-AT" dirty="0" err="1"/>
              <a:t>msg.payload</a:t>
            </a:r>
            <a:r>
              <a:rPr lang="de-AT" dirty="0"/>
              <a:t> = </a:t>
            </a:r>
            <a:r>
              <a:rPr lang="de-AT" dirty="0" err="1"/>
              <a:t>mqttMessage</a:t>
            </a:r>
            <a:r>
              <a:rPr lang="de-AT" dirty="0"/>
              <a:t>\n    </a:t>
            </a:r>
            <a:r>
              <a:rPr lang="de-AT" dirty="0" err="1"/>
              <a:t>flow.set</a:t>
            </a:r>
            <a:r>
              <a:rPr lang="de-AT" dirty="0"/>
              <a:t>(\"</a:t>
            </a:r>
            <a:r>
              <a:rPr lang="de-AT" dirty="0" err="1"/>
              <a:t>isWet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);\n\n   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msg</a:t>
            </a:r>
            <a:r>
              <a:rPr lang="de-AT" dirty="0"/>
              <a:t>;\n}\n","outputs":1,"noerr":0,"initialize":"// Der Code hier wird ausgeführt,\n// wenn der </a:t>
            </a:r>
            <a:r>
              <a:rPr lang="de-AT" dirty="0" err="1"/>
              <a:t>Node</a:t>
            </a:r>
            <a:r>
              <a:rPr lang="de-AT" dirty="0"/>
              <a:t> gestartet wird\</a:t>
            </a:r>
            <a:r>
              <a:rPr lang="de-AT" dirty="0" err="1"/>
              <a:t>nflow.set</a:t>
            </a:r>
            <a:r>
              <a:rPr lang="de-AT" dirty="0"/>
              <a:t>(\"</a:t>
            </a:r>
            <a:r>
              <a:rPr lang="de-AT" dirty="0" err="1"/>
              <a:t>isWet</a:t>
            </a:r>
            <a:r>
              <a:rPr lang="de-AT" dirty="0"/>
              <a:t>\", </a:t>
            </a:r>
            <a:r>
              <a:rPr lang="de-AT" dirty="0" err="1"/>
              <a:t>false</a:t>
            </a:r>
            <a:r>
              <a:rPr lang="de-AT" dirty="0"/>
              <a:t>);","</a:t>
            </a:r>
            <a:r>
              <a:rPr lang="de-AT" dirty="0" err="1"/>
              <a:t>finalize</a:t>
            </a:r>
            <a:r>
              <a:rPr lang="de-AT" dirty="0"/>
              <a:t>":"","</a:t>
            </a:r>
            <a:r>
              <a:rPr lang="de-AT" dirty="0" err="1"/>
              <a:t>libs</a:t>
            </a:r>
            <a:r>
              <a:rPr lang="de-AT" dirty="0"/>
              <a:t>":[],"x":400,"y":1040,"wires":[["d72ee5c0378bcd76"]]},{"id":"b88639fae84df749","type":"function","z":"6674f2c47eabbb37","name":"ResetWetFlag","func":"flow.set(\"</a:t>
            </a:r>
            <a:r>
              <a:rPr lang="de-AT" dirty="0" err="1"/>
              <a:t>isWet</a:t>
            </a:r>
            <a:r>
              <a:rPr lang="de-AT" dirty="0"/>
              <a:t>\", </a:t>
            </a:r>
            <a:r>
              <a:rPr lang="de-AT" dirty="0" err="1"/>
              <a:t>false</a:t>
            </a:r>
            <a:r>
              <a:rPr lang="de-AT" dirty="0"/>
              <a:t>);\n","outputs":1,"noerr":0,"initialize":"","finalize":"","libs":[],"x":380,"y":1100,"wires":[[]]},{"id":"dcab4375.28696","type":"server","name":"Home </a:t>
            </a:r>
            <a:r>
              <a:rPr lang="de-AT" dirty="0" err="1"/>
              <a:t>Assistant</a:t>
            </a:r>
            <a:r>
              <a:rPr lang="de-AT" dirty="0"/>
              <a:t>","</a:t>
            </a:r>
            <a:r>
              <a:rPr lang="de-AT" dirty="0" err="1"/>
              <a:t>addon</a:t>
            </a:r>
            <a:r>
              <a:rPr lang="de-AT" dirty="0"/>
              <a:t>":</a:t>
            </a:r>
            <a:r>
              <a:rPr lang="de-AT" dirty="0" err="1"/>
              <a:t>true</a:t>
            </a:r>
            <a:r>
              <a:rPr lang="de-AT" dirty="0"/>
              <a:t>},{"id":"dbaa5b35c19cfbe5","type":"mqtt-broker","name":"Zentraler Broker","broker":"192.168.2.3","port":"1883","clientid":"","autoConnect":true,"usetls":false,"protocolVersion":"4","keepalive":"60","cleansession":true,"birthTopic":"GeraldKoeck","birthQos":"0","birthPayload":"","birthMsg":{},"closeTopic":"","closeQos":"0","closePayload":"","closeMsg":{},"willTopic":"","willQos":"0","willPayload":"","willMsg":{},"</a:t>
            </a:r>
            <a:r>
              <a:rPr lang="de-AT" dirty="0" err="1"/>
              <a:t>userProps</a:t>
            </a:r>
            <a:r>
              <a:rPr lang="de-AT" dirty="0"/>
              <a:t>":"","</a:t>
            </a:r>
            <a:r>
              <a:rPr lang="de-AT" dirty="0" err="1"/>
              <a:t>sessionExpiry</a:t>
            </a:r>
            <a:r>
              <a:rPr lang="de-AT" dirty="0"/>
              <a:t>":""},{"id":"a91b61470ceb9a86","type":"ha-entity-config","server":"dcab4375.28696","deviceConfig":"ea61b58f4bbbf96e","name":"binary_sensor.is_humidity_high","version":"6","entityType":"binary_sensor","haConfig":[{"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name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</a:t>
            </a:r>
            <a:r>
              <a:rPr lang="de-AT" dirty="0" err="1"/>
              <a:t>binary_sensor.is_humidity_high</a:t>
            </a:r>
            <a:r>
              <a:rPr lang="de-AT" dirty="0"/>
              <a:t>"},{"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icon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":"entity_</a:t>
            </a:r>
            <a:r>
              <a:rPr lang="de-AT" dirty="0" err="1"/>
              <a:t>category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":"device_</a:t>
            </a:r>
            <a:r>
              <a:rPr lang="de-AT" dirty="0" err="1"/>
              <a:t>class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</a:t>
            </a:r>
            <a:r>
              <a:rPr lang="de-AT" dirty="0" err="1"/>
              <a:t>moisture</a:t>
            </a:r>
            <a:r>
              <a:rPr lang="de-AT" dirty="0"/>
              <a:t>"}],"</a:t>
            </a:r>
            <a:r>
              <a:rPr lang="de-AT" dirty="0" err="1"/>
              <a:t>resend</a:t>
            </a:r>
            <a:r>
              <a:rPr lang="de-AT" dirty="0"/>
              <a:t>":</a:t>
            </a:r>
            <a:r>
              <a:rPr lang="de-AT" dirty="0" err="1"/>
              <a:t>false</a:t>
            </a:r>
            <a:r>
              <a:rPr lang="de-AT" dirty="0"/>
              <a:t>,"</a:t>
            </a:r>
            <a:r>
              <a:rPr lang="de-AT" dirty="0" err="1"/>
              <a:t>debugEnabled</a:t>
            </a:r>
            <a:r>
              <a:rPr lang="de-AT" dirty="0"/>
              <a:t>":</a:t>
            </a:r>
            <a:r>
              <a:rPr lang="de-AT" dirty="0" err="1"/>
              <a:t>false</a:t>
            </a:r>
            <a:r>
              <a:rPr lang="de-AT" dirty="0"/>
              <a:t>},{"id":"ea61b58f4bbbf96e","type":"ha-device-config","name":"NodeRedSensor","hwVersion":"","manufacturer":"Node-RED","model":"","swVersion":""}]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AR432bguOY" TargetMode="External"/><Relationship Id="rId2" Type="http://schemas.openxmlformats.org/officeDocument/2006/relationships/hyperlink" Target="https://github.com/node-red/node-red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nodered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localhost:1880/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stevesnoderedguide.com/node-red-variables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techexplorations.com/guides/esp32/node-red-esp32-project/node-red-trigger/" TargetMode="Externa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Node-RED</a:t>
            </a:r>
          </a:p>
        </p:txBody>
      </p:sp>
      <p:pic>
        <p:nvPicPr>
          <p:cNvPr id="1026" name="Picture 2" descr="Bildergebnis für nodered">
            <a:extLst>
              <a:ext uri="{FF2B5EF4-FFF2-40B4-BE49-F238E27FC236}">
                <a16:creationId xmlns:a16="http://schemas.microsoft.com/office/drawing/2014/main" id="{0FED2A8D-68B2-654F-B6A2-930D37C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963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F04C-FD1F-4F2D-8DD7-82BA6C9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einfacher 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D9C9E-68A8-44C7-ABB0-0D68695E7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Test des MQTT-Brokers</a:t>
            </a:r>
          </a:p>
          <a:p>
            <a:pPr lvl="1"/>
            <a:r>
              <a:rPr lang="de-DE" dirty="0"/>
              <a:t>192.168.2.3</a:t>
            </a:r>
          </a:p>
          <a:p>
            <a:r>
              <a:rPr lang="de-DE" dirty="0"/>
              <a:t>Publisher sendet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err="1"/>
              <a:t>Mqtt</a:t>
            </a:r>
            <a:r>
              <a:rPr lang="de-DE" dirty="0"/>
              <a:t>-Output </a:t>
            </a:r>
          </a:p>
          <a:p>
            <a:r>
              <a:rPr lang="de-DE" dirty="0"/>
              <a:t>Subscriber beobachtet Topic auf Broker</a:t>
            </a:r>
          </a:p>
          <a:p>
            <a:pPr lvl="1"/>
            <a:r>
              <a:rPr lang="de-DE" dirty="0" err="1"/>
              <a:t>Mqtt</a:t>
            </a:r>
            <a:r>
              <a:rPr lang="de-DE" dirty="0"/>
              <a:t>-Input</a:t>
            </a:r>
          </a:p>
          <a:p>
            <a:r>
              <a:rPr lang="de-DE" dirty="0"/>
              <a:t>Ausgabe im </a:t>
            </a:r>
            <a:r>
              <a:rPr lang="de-DE" dirty="0" err="1"/>
              <a:t>Debugfenster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9C900B-B5E6-41F9-BD94-858374CAE277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0E4F57-3A90-4038-9E6E-7D1173E3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66" y="1027487"/>
            <a:ext cx="147658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8446C0-FCE4-4BA2-8C87-D9C60D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36309"/>
            <a:ext cx="4305901" cy="2734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141DE8-64DE-42E0-8060-7AAD219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Flow </a:t>
            </a:r>
            <a:r>
              <a:rPr lang="de-DE" dirty="0" err="1"/>
              <a:t>MqttBrokerTest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E6D23-CB08-46B1-B71F-FB1934DCE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2160240"/>
          </a:xfrm>
        </p:spPr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-Input-</a:t>
            </a:r>
            <a:r>
              <a:rPr lang="de-DE" dirty="0" err="1"/>
              <a:t>Node</a:t>
            </a:r>
            <a:r>
              <a:rPr lang="de-DE" dirty="0"/>
              <a:t> auf Sheet ziehen</a:t>
            </a:r>
          </a:p>
        </p:txBody>
      </p:sp>
    </p:spTree>
    <p:extLst>
      <p:ext uri="{BB962C8B-B14F-4D97-AF65-F5344CB8AC3E}">
        <p14:creationId xmlns:p14="http://schemas.microsoft.com/office/powerpoint/2010/main" val="197884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D348-22E9-4D2D-91DB-9215462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- Grundkonfiguration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421ED-D133-4728-8813-153E26B80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Alle Topics </a:t>
            </a:r>
            <a:r>
              <a:rPr lang="de-DE" dirty="0" err="1"/>
              <a:t>subscriben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68740F-AD63-FBEA-34A7-B63905C8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64" y="1988840"/>
            <a:ext cx="4870872" cy="42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4764-E7B7-44C3-AFB1-8591FED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MQTT-Server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575C8-4938-4AA2-B5CF-529524BD7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A5F9F0-1361-4649-02C6-69C496C3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5717512" cy="51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C221-58AA-457D-8758-DF29450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Security-Tab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96E09-50B2-40B8-A356-498DF09B9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Passwort: </a:t>
            </a:r>
            <a:r>
              <a:rPr lang="de-DE" dirty="0" err="1"/>
              <a:t>passme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CE886A-3BB8-08BB-9A12-9A44B472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321577"/>
            <a:ext cx="7839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8369-61FE-49E8-B945-013DAB7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dem 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E1665-9A14-4FAA-A6AB-6C68CA1DC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Verbindung zum Broker steht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B58A63-8428-4966-8BAC-D84AE357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56" y="2466840"/>
            <a:ext cx="278168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AF5D9-8A20-4E7F-301A-7BD3E72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29456-089B-6A19-CCBB-AF6F6C817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-Explorer Message schicken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1AB92-5308-2839-1BFF-97FCE2D0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520"/>
            <a:ext cx="9144000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4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8F545-BE99-1945-7A0E-971BF6D7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-Messages schicken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D0025C-C138-9C77-BA61-5BB534E4F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Erweiterung: Über </a:t>
            </a:r>
            <a:r>
              <a:rPr lang="de-AT" dirty="0" err="1"/>
              <a:t>Mqtt</a:t>
            </a:r>
            <a:r>
              <a:rPr lang="de-AT" dirty="0"/>
              <a:t> wird per </a:t>
            </a:r>
            <a:r>
              <a:rPr lang="de-AT" dirty="0" err="1"/>
              <a:t>Inject-Node</a:t>
            </a:r>
            <a:r>
              <a:rPr lang="de-AT" dirty="0"/>
              <a:t> der aktuelle </a:t>
            </a:r>
            <a:r>
              <a:rPr lang="de-AT" dirty="0" err="1"/>
              <a:t>Timestamp</a:t>
            </a:r>
            <a:r>
              <a:rPr lang="de-AT" dirty="0"/>
              <a:t> geschickt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14705A-B2C3-FA03-4E2A-485BD886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123"/>
            <a:ext cx="9144000" cy="20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DAF60-BA62-532D-473D-E8A32496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Node-Red</a:t>
            </a:r>
            <a:r>
              <a:rPr lang="de-AT" dirty="0"/>
              <a:t>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73FB1E-9444-682C-137F-E7D47D13B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903887" cy="4608165"/>
          </a:xfrm>
        </p:spPr>
        <p:txBody>
          <a:bodyPr/>
          <a:lstStyle/>
          <a:p>
            <a:r>
              <a:rPr lang="de-AT" dirty="0"/>
              <a:t>Viele neue Nodes</a:t>
            </a:r>
          </a:p>
          <a:p>
            <a:r>
              <a:rPr lang="de-AT" dirty="0"/>
              <a:t>Zugriff auf </a:t>
            </a:r>
            <a:r>
              <a:rPr lang="de-AT" dirty="0" err="1"/>
              <a:t>Entities</a:t>
            </a:r>
            <a:r>
              <a:rPr lang="de-AT" dirty="0"/>
              <a:t> in HA aus </a:t>
            </a:r>
            <a:r>
              <a:rPr lang="de-AT" dirty="0" err="1"/>
              <a:t>Flows</a:t>
            </a:r>
            <a:endParaRPr lang="de-AT" dirty="0"/>
          </a:p>
          <a:p>
            <a:r>
              <a:rPr lang="de-AT" dirty="0"/>
              <a:t>Verwendung von HA-Services</a:t>
            </a:r>
          </a:p>
          <a:p>
            <a:r>
              <a:rPr lang="de-AT" dirty="0"/>
              <a:t>Definition eigener Sensors/Actors in </a:t>
            </a:r>
            <a:r>
              <a:rPr lang="de-AT" dirty="0" err="1"/>
              <a:t>Node-Red</a:t>
            </a:r>
            <a:endParaRPr lang="de-AT" dirty="0"/>
          </a:p>
          <a:p>
            <a:endParaRPr lang="de-AT" dirty="0"/>
          </a:p>
          <a:p>
            <a:r>
              <a:rPr lang="de-AT" dirty="0"/>
              <a:t>Alternative Möglichkeit Automatisierungen zu erstellen</a:t>
            </a:r>
          </a:p>
          <a:p>
            <a:r>
              <a:rPr lang="de-AT" dirty="0"/>
              <a:t>Nutzen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6A3286-5C69-41DE-7999-F40FFF3F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59" y="0"/>
            <a:ext cx="1465694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21ECC6-5943-C31A-9E04-ED2AC242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132262"/>
            <a:ext cx="1504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CFF9-F9B0-7503-DD3F-5BAE3F4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Red</a:t>
            </a:r>
            <a:r>
              <a:rPr lang="de-AT" dirty="0"/>
              <a:t> über HACS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4352C-09D3-452E-3F9F-28F800C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868BF1-7CB5-EA78-24F4-A534F36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2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048D-38BB-4685-BD66-3467A40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Mächtiges Tool für </a:t>
            </a:r>
            <a:r>
              <a:rPr lang="de-DE" dirty="0" err="1"/>
              <a:t>IoT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B87177-CDDE-4679-B79D-F5CE9BCEA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  <a:p>
            <a:r>
              <a:rPr lang="de-DE" dirty="0"/>
              <a:t>Definition der Steuerungslogik</a:t>
            </a:r>
          </a:p>
          <a:p>
            <a:r>
              <a:rPr lang="de-DE" dirty="0"/>
              <a:t>Läuft auf vielen Plattformen</a:t>
            </a:r>
          </a:p>
          <a:p>
            <a:r>
              <a:rPr lang="de-DE" dirty="0"/>
              <a:t>Arbeitet u.a. eng mit </a:t>
            </a:r>
            <a:r>
              <a:rPr lang="de-DE" dirty="0" err="1"/>
              <a:t>Mqtt</a:t>
            </a:r>
            <a:r>
              <a:rPr lang="de-DE" dirty="0"/>
              <a:t> zusammen</a:t>
            </a:r>
          </a:p>
          <a:p>
            <a:r>
              <a:rPr lang="de-DE" dirty="0"/>
              <a:t>Ist sehr gut in HA integrierbar</a:t>
            </a:r>
          </a:p>
          <a:p>
            <a:pPr lvl="1"/>
            <a:r>
              <a:rPr lang="de-DE" dirty="0"/>
              <a:t>Komplexere Automatisierungen</a:t>
            </a:r>
          </a:p>
          <a:p>
            <a:r>
              <a:rPr lang="de-DE" dirty="0"/>
              <a:t>Open-Source </a:t>
            </a:r>
            <a:r>
              <a:rPr lang="de-DE" dirty="0">
                <a:hlinkClick r:id="rId2"/>
              </a:rPr>
              <a:t>https://github.com/node-red/node-red</a:t>
            </a:r>
            <a:r>
              <a:rPr lang="de-DE" dirty="0"/>
              <a:t> </a:t>
            </a:r>
          </a:p>
          <a:p>
            <a:r>
              <a:rPr lang="de-DE" dirty="0"/>
              <a:t>Guter Einstieg</a:t>
            </a:r>
          </a:p>
          <a:p>
            <a:pPr lvl="1"/>
            <a:r>
              <a:rPr lang="de-DE" dirty="0">
                <a:hlinkClick r:id="rId3"/>
              </a:rPr>
              <a:t>https://www.youtube.com/watch?v=3AR432bguOY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90DD-23CA-3646-B006-D594A3C670CF}"/>
              </a:ext>
            </a:extLst>
          </p:cNvPr>
          <p:cNvSpPr/>
          <p:nvPr/>
        </p:nvSpPr>
        <p:spPr>
          <a:xfrm>
            <a:off x="2771800" y="616530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https://nodered.org/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10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01540-D9DA-E65B-10D7-2A295F40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-RED Companion herunterladen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C03BE-DF35-6A1B-1163-37F6574EA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58223-D108-647C-D2B2-123CB7FD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009"/>
            <a:ext cx="9144000" cy="45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3679A-7C60-906E-EAE2-386F44B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als neue Integration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041B8-82A8-8D2E-3209-895C8212B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FC093D-53F4-657B-69D0-1CD04DF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413"/>
            <a:ext cx="5772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23969-0E47-9524-3BCC-48A8F5EF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8E830-7F33-71B9-F9FD-DF804A5D7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http://localhost:1880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EBF6D2-0E1A-97C4-C2A4-E72330C6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67" y="1695398"/>
            <a:ext cx="7231533" cy="50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0AD37-0A5B-B407-4595-FFF3D8A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und </a:t>
            </a:r>
            <a:r>
              <a:rPr lang="de-AT" dirty="0" err="1"/>
              <a:t>NodeRed</a:t>
            </a:r>
            <a:r>
              <a:rPr lang="de-AT" dirty="0"/>
              <a:t>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728D5-32CC-776F-592A-5DA56C069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NodeRed</a:t>
            </a:r>
            <a:r>
              <a:rPr lang="de-AT" dirty="0"/>
              <a:t> (Port 1880) Komponente installieren</a:t>
            </a:r>
          </a:p>
          <a:p>
            <a:pPr lvl="1"/>
            <a:r>
              <a:rPr lang="de-AT" dirty="0"/>
              <a:t>Palette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CB9B2D-8AD3-F26C-E33E-60371AE8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420888"/>
            <a:ext cx="8553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EBDFE-D92D-6F82-46D2-DB0976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konfigurieren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A8505-96B2-BCDE-1801-A60F80003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4BF172-14F0-A549-96E0-53A54ACB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13408"/>
            <a:ext cx="6571257" cy="55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DE68B-3ED2-30AF-EEB6-C388DC5B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vorher Accesstoken in HA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9A171-F26E-1A50-3A40-A3770E801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845358-D217-EAC2-2DE5-5BAFCDB5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413"/>
            <a:ext cx="8277842" cy="40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4D7E3-57A3-9FB1-C3B9-89A3E7D3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mit </a:t>
            </a:r>
            <a:r>
              <a:rPr lang="de-AT" dirty="0" err="1"/>
              <a:t>Intellisense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29A56-816A-9B31-7B81-040190924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8987E1-56F1-CA86-DF6A-9402433A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96752"/>
            <a:ext cx="434749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200FA-5C87-7DFE-1216-2860360D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Kleiner Flow zum Testen der HA-Connection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CE733-8CDC-FC18-DF45-80FF5B66D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C5B909-3A0A-8E12-6751-7815C5C1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4" y="1268413"/>
            <a:ext cx="7971821" cy="2160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49EA9B-C25A-77FB-BA35-070861E3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14" y="3219670"/>
            <a:ext cx="3848100" cy="36576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37F9004-78FD-4C7A-F702-CDBA83954115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89752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EC8D3-9311-EF8B-BB59-913287D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Menü von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47D16-A85E-D2D6-2F73-FA1257E99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 err="1"/>
              <a:t>config.yaml</a:t>
            </a:r>
            <a:r>
              <a:rPr lang="de-AT" dirty="0"/>
              <a:t> editieren</a:t>
            </a:r>
          </a:p>
          <a:p>
            <a:pPr marL="625475" lvl="1" indent="0">
              <a:buNone/>
            </a:pP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panel_iframe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nodered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"http://192.168.0.2:1880/"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si:nodered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require_admin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625475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dirty="0" err="1"/>
              <a:t>SimpleIcons</a:t>
            </a:r>
            <a:r>
              <a:rPr lang="de-AT" dirty="0"/>
              <a:t> über HACS herunterladen</a:t>
            </a:r>
          </a:p>
          <a:p>
            <a:pPr lvl="1"/>
            <a:r>
              <a:rPr lang="de-AT" dirty="0"/>
              <a:t>Als Integration installieren</a:t>
            </a:r>
          </a:p>
          <a:p>
            <a:r>
              <a:rPr lang="de-AT" dirty="0"/>
              <a:t>Ähnliche Vorgehensweise für andere Anwendungen</a:t>
            </a:r>
          </a:p>
          <a:p>
            <a:pPr lvl="1"/>
            <a:r>
              <a:rPr lang="de-AT" dirty="0"/>
              <a:t>ZigBee2Mqtt, </a:t>
            </a:r>
            <a:r>
              <a:rPr lang="de-AT" dirty="0" err="1"/>
              <a:t>Portainer</a:t>
            </a:r>
            <a:r>
              <a:rPr lang="de-AT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11586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73A29-38FD-8F8C-743A-B43A7EEE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C4279-DCE0-2F40-890F-D3C5961BA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Kerui</a:t>
            </a:r>
            <a:r>
              <a:rPr lang="de-AT" dirty="0"/>
              <a:t>-</a:t>
            </a:r>
            <a:r>
              <a:rPr lang="de-AT" dirty="0" err="1"/>
              <a:t>Mqtt</a:t>
            </a:r>
            <a:r>
              <a:rPr lang="de-AT" dirty="0"/>
              <a:t>-Sensor in HA einbinden</a:t>
            </a:r>
          </a:p>
          <a:p>
            <a:r>
              <a:rPr lang="de-AT" dirty="0"/>
              <a:t>Wenn </a:t>
            </a:r>
            <a:r>
              <a:rPr lang="de-AT" dirty="0" err="1"/>
              <a:t>Humidity</a:t>
            </a:r>
            <a:r>
              <a:rPr lang="de-AT" dirty="0"/>
              <a:t> über 40% steigt </a:t>
            </a:r>
          </a:p>
          <a:p>
            <a:pPr lvl="1"/>
            <a:r>
              <a:rPr lang="de-AT" dirty="0"/>
              <a:t>einmalig eine Nachricht zum </a:t>
            </a:r>
            <a:r>
              <a:rPr lang="de-AT" dirty="0" err="1"/>
              <a:t>Mqtt</a:t>
            </a:r>
            <a:r>
              <a:rPr lang="de-AT" dirty="0"/>
              <a:t>-Broker (1921.68.2.3) schicken</a:t>
            </a:r>
          </a:p>
          <a:p>
            <a:pPr lvl="1"/>
            <a:r>
              <a:rPr lang="de-AT" dirty="0" err="1"/>
              <a:t>Notification</a:t>
            </a:r>
            <a:r>
              <a:rPr lang="de-AT" dirty="0"/>
              <a:t> an HA schicken</a:t>
            </a:r>
          </a:p>
          <a:p>
            <a:pPr lvl="1"/>
            <a:r>
              <a:rPr lang="de-AT" dirty="0"/>
              <a:t>Eigener </a:t>
            </a:r>
            <a:r>
              <a:rPr lang="de-AT" dirty="0" err="1"/>
              <a:t>NodeRed</a:t>
            </a:r>
            <a:r>
              <a:rPr lang="de-AT" dirty="0"/>
              <a:t>-Binary-Sensor in HA, der anzeigt, ob es aktuell eine hohe Luftfeuchte hat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10CE01D-F12F-FC1A-6E22-93E17713D20B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5687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50FA-3D62-4AF6-A5DD-41C7E18B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Installation über Docker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5CA275-5F05-41BD-B10A-257D61541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DE" dirty="0"/>
              <a:t>Läuft im selben Docker-Netzwerk wie HA</a:t>
            </a:r>
          </a:p>
          <a:p>
            <a:pPr lvl="1"/>
            <a:r>
              <a:rPr lang="de-DE" dirty="0"/>
              <a:t>DNS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homeassistant</a:t>
            </a:r>
            <a:r>
              <a:rPr lang="de-DE" dirty="0">
                <a:sym typeface="Wingdings" panose="05000000000000000000" pitchFamily="2" charset="2"/>
              </a:rPr>
              <a:t> wird auf IP aufgelöst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B1F996-4F28-0F7B-9B33-DC680937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52687"/>
            <a:ext cx="5760640" cy="30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4AA61-CBAD-CB80-2EFB-C86A90CB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 in HA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09FA-1A5C-35EC-362E-74AF7B702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Companion-Integration ist bereits installiert</a:t>
            </a:r>
          </a:p>
          <a:p>
            <a:r>
              <a:rPr lang="de-AT" dirty="0" err="1"/>
              <a:t>Mqtt</a:t>
            </a:r>
            <a:r>
              <a:rPr lang="de-AT" dirty="0"/>
              <a:t>-Integration ist ebenfalls installiert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9002E9-00EE-9758-9008-DB55866A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492896"/>
            <a:ext cx="3515668" cy="39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89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A2D45-8F8B-589B-A582-3C4DB36A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400" dirty="0" err="1"/>
              <a:t>Mqtt</a:t>
            </a:r>
            <a:r>
              <a:rPr lang="de-AT" sz="2400" dirty="0"/>
              <a:t>-Sensoren in eigene </a:t>
            </a:r>
            <a:r>
              <a:rPr lang="de-AT" sz="2400" dirty="0" err="1"/>
              <a:t>Yaml</a:t>
            </a:r>
            <a:r>
              <a:rPr lang="de-AT" sz="2400" dirty="0"/>
              <a:t>-Datei auslagern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4EB-39D2-184A-5DE4-24DF6E8D6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697FB-65C4-DFD7-9797-92E3F268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5" y="1124396"/>
            <a:ext cx="8600055" cy="48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2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F112C-89D5-0F4F-D3CB-778FECE6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in </a:t>
            </a:r>
            <a:r>
              <a:rPr lang="de-AT" dirty="0" err="1"/>
              <a:t>configuration.yaml</a:t>
            </a:r>
            <a:r>
              <a:rPr lang="de-AT" dirty="0"/>
              <a:t>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7642F-9311-468B-4C96-38AF91FDC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Generelle Möglichkeit, die Konfigurationen zu strukturieren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0B71F3-9710-F9B7-6433-416B3417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2322827"/>
            <a:ext cx="7344814" cy="25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5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4EF11-5C73-9045-F060-1E970EA7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über Entwicklerwerkzeuge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AB9D0-9A22-01CE-66BB-746305CE5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E3897D-A477-84BE-8B38-61E450E0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7" y="1052736"/>
            <a:ext cx="8241706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3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93733-E840-04A8-ADFD-19810D0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Detailansicht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8D7A4-E3AF-6531-E153-72474C7E9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/>
              <a:t>Status der Entität ist 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7A43B2-B9FC-7C54-137C-36CC17B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480720" cy="50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AB566-B542-46B2-99C3-6B172AC3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Kerui-Humidity</a:t>
            </a:r>
            <a:r>
              <a:rPr lang="de-AT" dirty="0"/>
              <a:t> in </a:t>
            </a:r>
            <a:r>
              <a:rPr lang="de-AT" dirty="0" err="1"/>
              <a:t>NodeRed</a:t>
            </a:r>
            <a:r>
              <a:rPr lang="de-AT" dirty="0"/>
              <a:t> anlegen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8D2C0-140C-3434-CFA9-C22D73C102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FEAADE-C088-0E61-41E3-400F4558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8" y="1268413"/>
            <a:ext cx="9144000" cy="38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29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5448-B70E-59A1-9B74-B928C85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Änderungen protokollieren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F17EE-1194-0B93-9CA5-17C4D86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AA1458-A708-0027-5A22-73756381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20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19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57ECF-6990-3905-F36A-0C8BECE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per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915DC-915C-A6EC-736F-F95FAF6FB8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A0346F-24B5-3197-583B-C3212A31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288516"/>
            <a:ext cx="8582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1F9D-3565-1F9B-8237-5B1A81A1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Messagetext aufbereiten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35F24-8851-9478-5B91-6711F0D04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9A0442-6522-BAC1-2FF0-C7F2D539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4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3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35B68-6FD8-BAC8-D28F-4A14E90D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Messagetext an </a:t>
            </a:r>
            <a:r>
              <a:rPr lang="de-AT" dirty="0" err="1"/>
              <a:t>Mqtt</a:t>
            </a:r>
            <a:r>
              <a:rPr lang="de-AT" dirty="0"/>
              <a:t>-Broker senden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60C6A-7C74-7178-51F3-7B0695207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FFF56-C377-8DFF-C2BA-418B9AFC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9679"/>
            <a:ext cx="61626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086A5-EC8F-46CA-8E79-CB071F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7F695-23DB-48C3-99B7-317211C4C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9C3BF7-7313-431D-BCC6-EC6C632B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1075"/>
            <a:ext cx="5688632" cy="5474544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1D221B0-883E-450F-9B7C-F635CFFA9392}"/>
              </a:ext>
            </a:extLst>
          </p:cNvPr>
          <p:cNvSpPr/>
          <p:nvPr/>
        </p:nvSpPr>
        <p:spPr>
          <a:xfrm>
            <a:off x="1104504" y="1628800"/>
            <a:ext cx="1080120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90E45542-3F92-4274-B8DF-8EF35E9FC5FA}"/>
              </a:ext>
            </a:extLst>
          </p:cNvPr>
          <p:cNvSpPr/>
          <p:nvPr/>
        </p:nvSpPr>
        <p:spPr>
          <a:xfrm>
            <a:off x="4427984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C577C229-4D65-4051-B610-2C2FD4C19647}"/>
              </a:ext>
            </a:extLst>
          </p:cNvPr>
          <p:cNvSpPr/>
          <p:nvPr/>
        </p:nvSpPr>
        <p:spPr>
          <a:xfrm>
            <a:off x="2195736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55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4368A-3179-2677-BF7C-8ED82EEC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-Explorer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C0A2DD-A026-D314-EAE2-0C928B35D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AT" sz="2400" dirty="0"/>
              <a:t>Nachricht kommt innerhalb weniger Sekunden mehrmals</a:t>
            </a:r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Wie können wir das verhindern?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EF86C-E000-A7E4-50EA-6F9589E0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" y="1754740"/>
            <a:ext cx="8064896" cy="33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3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2C7C-1997-D533-6716-A12A4A7A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verwalten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BA251-7480-A34B-7C03-2ADDE2397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08720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https://stevesnoderedguide.com/node-red-variables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70A3C-BE4A-23B0-D6DA-1D300DC6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84784"/>
            <a:ext cx="5486400" cy="2266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7B09E4-90A8-6295-475D-FBA006768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4272880"/>
            <a:ext cx="8591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1CD9-E456-99D4-560A-E68C4B8F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Nur mehr eine Nachricht, aber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309C5-9D49-1604-657A-1244F715E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66D487-EC8F-1621-253B-1672D465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22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4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C47EA-5AD1-C91C-DE84-BF3EA201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Flag</a:t>
            </a:r>
            <a:r>
              <a:rPr lang="de-AT" dirty="0"/>
              <a:t> zurücksetzen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EA74C4-BFE6-CC24-C45A-C4DF0E77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0FC07C-DF54-006B-BC8E-9090F44D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" y="1233562"/>
            <a:ext cx="8201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3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DA96-C0AD-81BB-89B5-E2F6B67A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Entities</a:t>
            </a:r>
            <a:r>
              <a:rPr lang="de-AT" dirty="0"/>
              <a:t> per </a:t>
            </a:r>
            <a:r>
              <a:rPr lang="de-AT" dirty="0" err="1"/>
              <a:t>NodeRed</a:t>
            </a:r>
            <a:r>
              <a:rPr lang="de-AT" dirty="0"/>
              <a:t>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70DB6-B0B0-60E5-AF37-5FCD7735E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17D302-6EB2-6786-C2CB-4C5FD862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870"/>
            <a:ext cx="4881537" cy="48815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968507-1E82-7F60-B303-8C26096B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05" y="1107773"/>
            <a:ext cx="4083591" cy="50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01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3B444-4CC8-E9B1-A282-0649B52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HA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338659-0FE4-9062-8FEF-DAF26F833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7CA1E5-A7FA-DEA6-3931-1E034926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493415" cy="27705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9B738F-BF27-6E1C-0194-475E246B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4" y="4859172"/>
            <a:ext cx="3825602" cy="11639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97871F-5EEE-04E0-2E7C-1DFF8A53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3" y="4888854"/>
            <a:ext cx="3825602" cy="10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6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5929A-733C-DEF0-F67D-14269A03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Notifications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4AB34-9C24-6766-24BA-1406F1E13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Benachrichtigungen sind wichtig für </a:t>
            </a:r>
            <a:r>
              <a:rPr lang="de-AT" dirty="0" err="1"/>
              <a:t>DevOp</a:t>
            </a:r>
            <a:endParaRPr lang="de-AT" dirty="0"/>
          </a:p>
          <a:p>
            <a:pPr lvl="1"/>
            <a:r>
              <a:rPr lang="de-AT" dirty="0"/>
              <a:t>Eingreifen, bevor es Ärger gibt</a:t>
            </a:r>
          </a:p>
          <a:p>
            <a:pPr lvl="1"/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Viele Ziele</a:t>
            </a:r>
          </a:p>
          <a:p>
            <a:pPr lvl="1"/>
            <a:r>
              <a:rPr lang="de-AT" dirty="0"/>
              <a:t>Handy über Companion-App</a:t>
            </a:r>
          </a:p>
          <a:p>
            <a:pPr lvl="1"/>
            <a:r>
              <a:rPr lang="de-AT" dirty="0"/>
              <a:t>HA-Dashboard</a:t>
            </a:r>
          </a:p>
          <a:p>
            <a:pPr lvl="1"/>
            <a:r>
              <a:rPr lang="de-AT" dirty="0"/>
              <a:t>Mail, </a:t>
            </a:r>
            <a:r>
              <a:rPr lang="de-AT" dirty="0" err="1"/>
              <a:t>Sms</a:t>
            </a:r>
            <a:r>
              <a:rPr lang="de-AT" dirty="0"/>
              <a:t>, …. Über Integrationen</a:t>
            </a:r>
          </a:p>
        </p:txBody>
      </p:sp>
    </p:spTree>
    <p:extLst>
      <p:ext uri="{BB962C8B-B14F-4D97-AF65-F5344CB8AC3E}">
        <p14:creationId xmlns:p14="http://schemas.microsoft.com/office/powerpoint/2010/main" val="4053682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F9C6-B2A3-E926-3D35-892FD052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HA-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5A660-51B8-4AA5-C2EE-D96B360A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Wenn die Feuchtigkeit über 40% steigt, soll eine Benachrichtigung über HA ausgegeben werden</a:t>
            </a:r>
          </a:p>
          <a:p>
            <a:pPr lvl="1"/>
            <a:r>
              <a:rPr lang="de-AT" dirty="0"/>
              <a:t>Bei App </a:t>
            </a:r>
            <a:r>
              <a:rPr lang="de-AT" dirty="0">
                <a:sym typeface="Wingdings" panose="05000000000000000000" pitchFamily="2" charset="2"/>
              </a:rPr>
              <a:t> automatische Handy-</a:t>
            </a:r>
            <a:r>
              <a:rPr lang="de-AT" dirty="0" err="1">
                <a:sym typeface="Wingdings" panose="05000000000000000000" pitchFamily="2" charset="2"/>
              </a:rPr>
              <a:t>Notification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9BB8FC-468B-1E3F-A4A6-A2C66D0D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262390" cy="3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5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DA0D-D4E1-4086-0CE0-A4331668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 - </a:t>
            </a:r>
            <a:r>
              <a:rPr lang="de-AT" dirty="0" err="1"/>
              <a:t>Node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7BAF11-2B85-B344-FB9F-74835A86A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F7F425-65CF-2E27-E238-A33BA7BB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8342"/>
            <a:ext cx="1828800" cy="3429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B72D5A-C127-CA6C-58E1-8521CADB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283393"/>
            <a:ext cx="6001462" cy="4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9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A91CC-185B-1B2D-FDC5-6D32748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Unterstützung nutzen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58772-2D9C-2F11-0078-FA6CFFA5A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7D8B7-F67C-F8A9-2AC2-A9F4CCF2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3135"/>
            <a:ext cx="5282927" cy="4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9FC9D-C275-43CB-A1A1-A69E206B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 – </a:t>
            </a:r>
            <a:r>
              <a:rPr lang="de-DE" dirty="0" err="1"/>
              <a:t>Inject-Node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99113-3E7E-43B9-ADFC-68B7F9340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599631" cy="4608165"/>
          </a:xfrm>
        </p:spPr>
        <p:txBody>
          <a:bodyPr/>
          <a:lstStyle/>
          <a:p>
            <a:r>
              <a:rPr lang="de-DE" sz="2000" dirty="0"/>
              <a:t>Input-</a:t>
            </a:r>
            <a:r>
              <a:rPr lang="de-DE" sz="2000" dirty="0" err="1"/>
              <a:t>Node</a:t>
            </a:r>
            <a:endParaRPr lang="de-DE" sz="2000" dirty="0"/>
          </a:p>
          <a:p>
            <a:r>
              <a:rPr lang="de-DE" sz="2000" dirty="0"/>
              <a:t>Injiziert Daten in Flow</a:t>
            </a:r>
          </a:p>
          <a:p>
            <a:r>
              <a:rPr lang="de-DE" sz="2000" dirty="0" err="1"/>
              <a:t>Enable</a:t>
            </a:r>
            <a:r>
              <a:rPr lang="de-DE" sz="2000" dirty="0"/>
              <a:t>/</a:t>
            </a:r>
            <a:r>
              <a:rPr lang="de-DE" sz="2000" dirty="0" err="1"/>
              <a:t>Disable</a:t>
            </a:r>
            <a:endParaRPr lang="de-DE" sz="2000" dirty="0"/>
          </a:p>
          <a:p>
            <a:pPr lvl="1"/>
            <a:r>
              <a:rPr lang="de-DE" sz="2000" dirty="0" err="1"/>
              <a:t>Repeatable</a:t>
            </a:r>
            <a:endParaRPr lang="de-DE" sz="2000" dirty="0"/>
          </a:p>
          <a:p>
            <a:r>
              <a:rPr lang="de-DE" sz="2000" dirty="0"/>
              <a:t>Beschreibung unter Info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9F0C5F-E410-4DEC-8DB9-FD618C44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7" y="1152828"/>
            <a:ext cx="4752530" cy="45523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0DFFAB-B4A0-46DA-AC18-97C3E562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29000"/>
            <a:ext cx="3744416" cy="2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2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FE3D2-5910-BF0A-0308-5AD45E3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EC1B67-1D20-AB28-8D13-E4FD88DFC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98F002-0958-B4B3-5466-76C3F4CA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75606"/>
            <a:ext cx="3233505" cy="41067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5A8F7F-3810-A55C-4C2E-5C1478B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507718"/>
            <a:ext cx="3870269" cy="21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0198F-034C-8814-3BE3-A011BD4D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Nodes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52AFB9-4F80-D4FB-73FE-C82FF26D6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5472608" cy="4608165"/>
          </a:xfrm>
        </p:spPr>
        <p:txBody>
          <a:bodyPr/>
          <a:lstStyle/>
          <a:p>
            <a:r>
              <a:rPr lang="de-AT" dirty="0"/>
              <a:t>Comment</a:t>
            </a:r>
          </a:p>
          <a:p>
            <a:r>
              <a:rPr lang="de-AT" dirty="0"/>
              <a:t>Events State als Trigger</a:t>
            </a:r>
          </a:p>
          <a:p>
            <a:r>
              <a:rPr lang="de-AT" dirty="0"/>
              <a:t>Delay</a:t>
            </a:r>
          </a:p>
          <a:p>
            <a:r>
              <a:rPr lang="de-AT" dirty="0"/>
              <a:t>Trigger</a:t>
            </a:r>
          </a:p>
          <a:p>
            <a:pPr lvl="1"/>
            <a:r>
              <a:rPr lang="de-AT" dirty="0">
                <a:hlinkClick r:id="rId2"/>
              </a:rPr>
              <a:t>https://techexplorations.com/guides/esp32/node-red-esp32-project/node-red-trigger/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EC713A-2EAE-841B-0357-06E1E378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08720"/>
            <a:ext cx="3195136" cy="55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2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3D689-6DE9-125D-86FC-51B56571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Debug</a:t>
            </a:r>
            <a:r>
              <a:rPr lang="de-AT" dirty="0"/>
              <a:t>-Output in Logs ausgeben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15682-F3C2-D7BD-9057-18DA62A30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6752"/>
            <a:ext cx="8207375" cy="4608165"/>
          </a:xfrm>
        </p:spPr>
        <p:txBody>
          <a:bodyPr/>
          <a:lstStyle/>
          <a:p>
            <a:r>
              <a:rPr lang="de-AT" dirty="0" err="1"/>
              <a:t>DebugNode</a:t>
            </a:r>
            <a:r>
              <a:rPr lang="de-AT" dirty="0"/>
              <a:t> konfigurieren</a:t>
            </a:r>
          </a:p>
          <a:p>
            <a:r>
              <a:rPr lang="de-AT" dirty="0" err="1"/>
              <a:t>AddOns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NodeRed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Protokoll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A13B66-6DAE-59DC-13B5-932FA5C1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68413"/>
            <a:ext cx="3392948" cy="26148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FDBC51-5F27-0C93-5760-6A907D35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41" y="4272739"/>
            <a:ext cx="9144000" cy="26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39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6116-3908-D8E9-E3D4-D597781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Change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Mapping …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05E2E-CF81-993F-7AC6-D7A730C15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A5898-EAEF-1954-196D-360454B8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970595"/>
            <a:ext cx="6552728" cy="56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51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F999E-D2A4-0B9C-DC40-A0475709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komplexe Pfade kopieren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4A81F-369A-1135-4DDB-396F45E18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6BA2DE-4F4A-62B4-AF01-CC97E91D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413"/>
            <a:ext cx="7410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39D7-98F3-7C62-DC26-6B1447F3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FBA3A-2686-82BC-35FC-AD52956DA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327A3C-4237-D7B7-2CE6-ECF5595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781175"/>
            <a:ext cx="4133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39C6-EE7B-4C21-BF49-29DCAAD7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Debug-Node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154DE-6C9A-4007-A605-8B87C41F9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Beide Nodes verbinden</a:t>
            </a:r>
          </a:p>
          <a:p>
            <a:pPr lvl="1"/>
            <a:r>
              <a:rPr lang="de-DE" dirty="0"/>
              <a:t>Output des </a:t>
            </a:r>
            <a:r>
              <a:rPr lang="de-DE" dirty="0" err="1"/>
              <a:t>Notifiers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Input des </a:t>
            </a:r>
            <a:r>
              <a:rPr lang="de-DE" dirty="0" err="1">
                <a:sym typeface="Wingdings" panose="05000000000000000000" pitchFamily="2" charset="2"/>
              </a:rPr>
              <a:t>DebugNodes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7FB63-238D-4445-8CF5-2C44BB39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7037040" cy="14860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B0A3B-01F4-08A5-25CC-6640B1D2D2BF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8074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E1C5-B106-4B2E-828B-22B5A5B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Debug-Window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5C558-DDC3-40E7-950D-63ADB5EE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413123"/>
            <a:ext cx="4895775" cy="4608165"/>
          </a:xfrm>
        </p:spPr>
        <p:txBody>
          <a:bodyPr/>
          <a:lstStyle/>
          <a:p>
            <a:r>
              <a:rPr lang="de-DE" sz="2400" dirty="0"/>
              <a:t>Ausgabe der aktuellen Zeit im Unix-Format</a:t>
            </a:r>
          </a:p>
          <a:p>
            <a:r>
              <a:rPr lang="de-DE" sz="2400" dirty="0"/>
              <a:t>Formatwechsel durch Klicken im </a:t>
            </a:r>
            <a:r>
              <a:rPr lang="de-DE" sz="2400" dirty="0" err="1"/>
              <a:t>Debugwindow</a:t>
            </a:r>
            <a:endParaRPr lang="de-DE" sz="2400" dirty="0"/>
          </a:p>
          <a:p>
            <a:pPr lvl="1"/>
            <a:r>
              <a:rPr lang="de-DE" sz="2000" dirty="0"/>
              <a:t>Hex, </a:t>
            </a:r>
            <a:r>
              <a:rPr lang="de-DE" sz="2000" dirty="0" err="1"/>
              <a:t>DateTime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2D1A3-8A4B-4315-8DC5-913F406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06680"/>
            <a:ext cx="3486150" cy="4076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F9CEBEA-486C-4F4E-BE79-130C5344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5" y="4077072"/>
            <a:ext cx="46699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A575E-977F-4569-881F-124B08C5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Usersettings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9AB17A-C850-47C6-A7DD-F212BF993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6862A6-DDD4-4941-9236-5CBF217A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6786"/>
            <a:ext cx="372837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0B8E1-8948-47FF-8DD6-567E4C33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Sichern der </a:t>
            </a:r>
            <a:r>
              <a:rPr lang="de-DE" dirty="0" err="1"/>
              <a:t>Flows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E3CB6-8AC8-4B6C-8C6C-46D1DA64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Selektiv als Textdatei möglich</a:t>
            </a:r>
          </a:p>
          <a:p>
            <a:r>
              <a:rPr lang="de-DE" sz="2400" dirty="0"/>
              <a:t>Einfacher Austausch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9128C1-0F7D-4A7A-A8F2-7DBDD4E6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16832"/>
            <a:ext cx="4252571" cy="32000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3F5D75-0E93-4578-8903-6080E04D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9" y="4344368"/>
            <a:ext cx="4791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403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2389</Words>
  <Application>Microsoft Office PowerPoint</Application>
  <PresentationFormat>Bildschirmpräsentation (4:3)</PresentationFormat>
  <Paragraphs>161</Paragraphs>
  <Slides>55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55</vt:i4>
      </vt:variant>
    </vt:vector>
  </HeadingPairs>
  <TitlesOfParts>
    <vt:vector size="65" baseType="lpstr">
      <vt:lpstr>Arial</vt:lpstr>
      <vt:lpstr>Calibri</vt:lpstr>
      <vt:lpstr>Consolas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Mächtiges Tool für IoT</vt:lpstr>
      <vt:lpstr>Installation über Docker</vt:lpstr>
      <vt:lpstr>Übersicht</vt:lpstr>
      <vt:lpstr>Erste Schritte – Inject-Node</vt:lpstr>
      <vt:lpstr>Zweiter Node Debug-Node</vt:lpstr>
      <vt:lpstr>Deploy  Debug-Window</vt:lpstr>
      <vt:lpstr>Usersettings</vt:lpstr>
      <vt:lpstr>Sichern der Flows</vt:lpstr>
      <vt:lpstr>Erster einfacher Flow</vt:lpstr>
      <vt:lpstr>Neuer Flow MqttBrokerTest</vt:lpstr>
      <vt:lpstr>Broker - Grundkonfiguration</vt:lpstr>
      <vt:lpstr>MQTT-Server konfigurieren</vt:lpstr>
      <vt:lpstr>Security-Tab</vt:lpstr>
      <vt:lpstr>Nach dem Deploy</vt:lpstr>
      <vt:lpstr>Ergebnis</vt:lpstr>
      <vt:lpstr>Mqtt-Messages schicken</vt:lpstr>
      <vt:lpstr>Integration Node-Red in HA</vt:lpstr>
      <vt:lpstr>Node Red über HACS installieren</vt:lpstr>
      <vt:lpstr>Node-RED Companion herunterladen …</vt:lpstr>
      <vt:lpstr>… und als neue Integration installieren</vt:lpstr>
      <vt:lpstr>NodeRED starten</vt:lpstr>
      <vt:lpstr>HA und NodeRed verbinden</vt:lpstr>
      <vt:lpstr>Server konfigurieren …</vt:lpstr>
      <vt:lpstr>… vorher Accesstoken in HA anlegen</vt:lpstr>
      <vt:lpstr>Zugriff mit Intellisense</vt:lpstr>
      <vt:lpstr>Kleiner Flow zum Testen der HA-Connection</vt:lpstr>
      <vt:lpstr>Einbindung in Menü von HA</vt:lpstr>
      <vt:lpstr>Aufgabenstellung</vt:lpstr>
      <vt:lpstr>Mqtt in HA einbinden</vt:lpstr>
      <vt:lpstr>Mqtt-Sensoren in eigene Yaml-Datei auslagern …</vt:lpstr>
      <vt:lpstr>… und in configuration.yaml einbinden</vt:lpstr>
      <vt:lpstr>Kontrolle über Entwicklerwerkzeuge</vt:lpstr>
      <vt:lpstr>Detailansicht</vt:lpstr>
      <vt:lpstr>Kerui-Humidity in NodeRed anlegen …</vt:lpstr>
      <vt:lpstr>… und Änderungen protokollieren</vt:lpstr>
      <vt:lpstr>Notification per Mqtt</vt:lpstr>
      <vt:lpstr>Messagetext aufbereiten</vt:lpstr>
      <vt:lpstr>Messagetext an Mqtt-Broker senden</vt:lpstr>
      <vt:lpstr>Mit Mqtt-Explorer testen</vt:lpstr>
      <vt:lpstr>State verwalten</vt:lpstr>
      <vt:lpstr>Nur mehr eine Nachricht, aber …</vt:lpstr>
      <vt:lpstr>Flag zurücksetzen</vt:lpstr>
      <vt:lpstr>Entities per NodeRed anlegen</vt:lpstr>
      <vt:lpstr>In HA verfügbar</vt:lpstr>
      <vt:lpstr>Notifications </vt:lpstr>
      <vt:lpstr>HA-Notification</vt:lpstr>
      <vt:lpstr>call service - Node</vt:lpstr>
      <vt:lpstr>Unterstützung nutzen</vt:lpstr>
      <vt:lpstr>Test</vt:lpstr>
      <vt:lpstr>Weitere Nodes</vt:lpstr>
      <vt:lpstr>Debug-Output in Logs ausgeben</vt:lpstr>
      <vt:lpstr>Change Node  Mapping …</vt:lpstr>
      <vt:lpstr>… komplexe Pfade kopieren …</vt:lpstr>
      <vt:lpstr>… und einfügen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677</cp:revision>
  <dcterms:created xsi:type="dcterms:W3CDTF">2011-08-18T07:37:01Z</dcterms:created>
  <dcterms:modified xsi:type="dcterms:W3CDTF">2023-04-15T15:12:44Z</dcterms:modified>
</cp:coreProperties>
</file>