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6"/>
  </p:notesMasterIdLst>
  <p:handoutMasterIdLst>
    <p:handoutMasterId r:id="rId27"/>
  </p:handoutMasterIdLst>
  <p:sldIdLst>
    <p:sldId id="1197" r:id="rId2"/>
    <p:sldId id="1269" r:id="rId3"/>
    <p:sldId id="1270" r:id="rId4"/>
    <p:sldId id="1271" r:id="rId5"/>
    <p:sldId id="1272" r:id="rId6"/>
    <p:sldId id="1273" r:id="rId7"/>
    <p:sldId id="1274" r:id="rId8"/>
    <p:sldId id="1275" r:id="rId9"/>
    <p:sldId id="1276" r:id="rId10"/>
    <p:sldId id="1277" r:id="rId11"/>
    <p:sldId id="1285" r:id="rId12"/>
    <p:sldId id="1278" r:id="rId13"/>
    <p:sldId id="1279" r:id="rId14"/>
    <p:sldId id="1280" r:id="rId15"/>
    <p:sldId id="1281" r:id="rId16"/>
    <p:sldId id="1282" r:id="rId17"/>
    <p:sldId id="1284" r:id="rId18"/>
    <p:sldId id="1286" r:id="rId19"/>
    <p:sldId id="1287" r:id="rId20"/>
    <p:sldId id="1288" r:id="rId21"/>
    <p:sldId id="1289" r:id="rId22"/>
    <p:sldId id="1290" r:id="rId23"/>
    <p:sldId id="1292" r:id="rId24"/>
    <p:sldId id="1293" r:id="rId2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16.04.2024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15.04.2024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sphome.io/guides/automations.html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10C6F-70E5-E760-2A77-7388BBC3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SperlBox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044C24-D090-0958-0F42-0A1F68392C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sz="2400" dirty="0"/>
              <a:t>Eigenes Device auf Basis des ESP32 mit </a:t>
            </a:r>
            <a:r>
              <a:rPr lang="de-AT" sz="2400" dirty="0" err="1"/>
              <a:t>ESPHome</a:t>
            </a:r>
            <a:r>
              <a:rPr lang="de-AT" sz="2400" dirty="0"/>
              <a:t> entwickeln</a:t>
            </a:r>
          </a:p>
          <a:p>
            <a:r>
              <a:rPr lang="de-AT" sz="2400" dirty="0"/>
              <a:t>Integration per MQTT und/oder HA</a:t>
            </a:r>
          </a:p>
          <a:p>
            <a:r>
              <a:rPr lang="de-AT" sz="2400" dirty="0"/>
              <a:t>Automation auf drei verschiedene Arten</a:t>
            </a:r>
          </a:p>
          <a:p>
            <a:pPr lvl="1"/>
            <a:r>
              <a:rPr lang="de-AT" sz="2200" dirty="0" err="1"/>
              <a:t>HomeAssistant</a:t>
            </a:r>
            <a:r>
              <a:rPr lang="de-AT" sz="2200" dirty="0"/>
              <a:t> Automation</a:t>
            </a:r>
          </a:p>
          <a:p>
            <a:pPr lvl="1"/>
            <a:r>
              <a:rPr lang="de-AT" sz="2200" dirty="0" err="1"/>
              <a:t>NodeRed</a:t>
            </a:r>
            <a:endParaRPr lang="de-AT" sz="2200" dirty="0"/>
          </a:p>
          <a:p>
            <a:pPr lvl="1"/>
            <a:r>
              <a:rPr lang="de-AT" sz="2200" dirty="0" err="1"/>
              <a:t>ESPHome</a:t>
            </a:r>
            <a:r>
              <a:rPr lang="de-AT" sz="2200" dirty="0"/>
              <a:t> integriert</a:t>
            </a:r>
          </a:p>
        </p:txBody>
      </p:sp>
    </p:spTree>
    <p:extLst>
      <p:ext uri="{BB962C8B-B14F-4D97-AF65-F5344CB8AC3E}">
        <p14:creationId xmlns:p14="http://schemas.microsoft.com/office/powerpoint/2010/main" val="129115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5A490-D2E5-78C8-C4FD-89009AA8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RGB-LED ist PWM-gesteuert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73F9F1-0C62-8BE6-F58A-83B610BE06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124744"/>
            <a:ext cx="8207375" cy="4608165"/>
          </a:xfrm>
        </p:spPr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 für ESP8266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38AD99-F5C0-294D-D2AA-A75F6949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72816"/>
            <a:ext cx="5845932" cy="47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1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247C0-AC59-EEA7-8FF4-1D59B3D0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ESP32 verwendet LEDC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9B61AA-BBDD-B68F-18A5-37FE413BB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20C162-503D-CDEF-FE50-BEDF29A49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39281"/>
            <a:ext cx="6615460" cy="53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7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47536-32EA-2A31-D780-6838EE2B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YAML-Datei verarbeiten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1EE308-AC72-A745-E522-BAE50E858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08720"/>
            <a:ext cx="8207375" cy="4608165"/>
          </a:xfrm>
        </p:spPr>
        <p:txBody>
          <a:bodyPr/>
          <a:lstStyle/>
          <a:p>
            <a:r>
              <a:rPr lang="de-AT" sz="2400" dirty="0" err="1"/>
              <a:t>esphome</a:t>
            </a:r>
            <a:r>
              <a:rPr lang="de-AT" sz="2400" dirty="0"/>
              <a:t> </a:t>
            </a:r>
            <a:r>
              <a:rPr lang="de-AT" sz="2400" dirty="0" err="1"/>
              <a:t>run</a:t>
            </a:r>
            <a:r>
              <a:rPr lang="de-AT" sz="2400" dirty="0"/>
              <a:t> </a:t>
            </a:r>
            <a:r>
              <a:rPr lang="de-AT" sz="2400" dirty="0" err="1"/>
              <a:t>xxx.yaml</a:t>
            </a:r>
            <a:endParaRPr lang="de-AT" sz="2400" dirty="0"/>
          </a:p>
          <a:p>
            <a:pPr lvl="1"/>
            <a:r>
              <a:rPr lang="de-AT" sz="2000" dirty="0" err="1"/>
              <a:t>Compiliert</a:t>
            </a:r>
            <a:r>
              <a:rPr lang="de-AT" sz="2000" dirty="0"/>
              <a:t> und linkt die Anwendung</a:t>
            </a:r>
          </a:p>
          <a:p>
            <a:pPr lvl="1"/>
            <a:r>
              <a:rPr lang="de-AT" sz="2000" dirty="0" err="1"/>
              <a:t>Flasht</a:t>
            </a:r>
            <a:r>
              <a:rPr lang="de-AT" sz="2000" dirty="0"/>
              <a:t> das Binary über COM-Port oder OTA</a:t>
            </a:r>
          </a:p>
          <a:p>
            <a:r>
              <a:rPr lang="de-AT" sz="2400" dirty="0"/>
              <a:t>Bei manchen ESPs Boot-Button drücken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294E36-9F80-92F6-7D0B-40DAB56A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952"/>
            <a:ext cx="9144000" cy="31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3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0BD8A-A4B4-EEC1-699D-EEB0D2E1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SperlBox</a:t>
            </a:r>
            <a:r>
              <a:rPr lang="de-AT" dirty="0"/>
              <a:t> zu </a:t>
            </a:r>
            <a:r>
              <a:rPr lang="de-AT" dirty="0" err="1"/>
              <a:t>ESPHome</a:t>
            </a:r>
            <a:r>
              <a:rPr lang="de-AT" dirty="0"/>
              <a:t>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B7C61D-037C-D6F4-BC12-567C256D6F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212734-AB00-AE49-FA25-3C588230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052736"/>
            <a:ext cx="66579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5CFB-DD26-A553-421E-1BF51A31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API-Key aus </a:t>
            </a:r>
            <a:r>
              <a:rPr lang="de-AT" dirty="0" err="1"/>
              <a:t>yaml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9B1616-D25B-5BC0-01FE-E8B41BB6B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9BD475-ADD6-FDA0-C081-150EBC016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110629"/>
            <a:ext cx="66294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98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DA062-28AB-C1CA-B20C-F558A851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RGB-Light ist schon steuerbar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DEFDE-0B2B-970B-393E-A47566D08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E17702-8862-AABA-FA86-BEF66761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68413"/>
            <a:ext cx="3871665" cy="501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56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8F916-325E-49CA-D518-406035A0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Automatisierung - Anforderungen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F35138-ED60-7683-AAC7-4B5DD065E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LED soll Helligkeit signalisieren</a:t>
            </a:r>
          </a:p>
          <a:p>
            <a:pPr lvl="1"/>
            <a:r>
              <a:rPr lang="de-AT" dirty="0"/>
              <a:t>Rot </a:t>
            </a:r>
            <a:r>
              <a:rPr lang="de-AT" dirty="0">
                <a:sym typeface="Wingdings" panose="05000000000000000000" pitchFamily="2" charset="2"/>
              </a:rPr>
              <a:t> dunkel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Blau  mittlere Helligkeit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Grün  Hell</a:t>
            </a:r>
          </a:p>
          <a:p>
            <a:r>
              <a:rPr lang="de-AT" dirty="0">
                <a:sym typeface="Wingdings" panose="05000000000000000000" pitchFamily="2" charset="2"/>
              </a:rPr>
              <a:t>Schwellwerte sinnvoll festlegen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9143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C3E9F-5877-B1CA-AD0A-7B0C50F1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Realisierung über Automation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9B4BA9-362F-756C-A2FD-382409C9A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1075"/>
            <a:ext cx="8207375" cy="4608165"/>
          </a:xfrm>
        </p:spPr>
        <p:txBody>
          <a:bodyPr/>
          <a:lstStyle/>
          <a:p>
            <a:r>
              <a:rPr lang="de-AT" sz="2400" dirty="0"/>
              <a:t>Erster Ansatz: Helligkeits-Zustand steuert Ablauf</a:t>
            </a:r>
            <a:endParaRPr lang="de-AT" dirty="0"/>
          </a:p>
          <a:p>
            <a:pPr lvl="1"/>
            <a:r>
              <a:rPr lang="de-AT" dirty="0"/>
              <a:t>Trigger auf Helligkeitszustand für hell, mittel, dunkel</a:t>
            </a:r>
          </a:p>
          <a:p>
            <a:pPr lvl="1"/>
            <a:r>
              <a:rPr lang="de-AT" dirty="0"/>
              <a:t>Setzen der Lichtfarbe je nach Auslöser-ID</a:t>
            </a:r>
          </a:p>
          <a:p>
            <a:r>
              <a:rPr lang="de-AT" dirty="0"/>
              <a:t>Zweiter Ansatz: Änderung der Helligkeit triggert</a:t>
            </a:r>
          </a:p>
          <a:p>
            <a:pPr lvl="1"/>
            <a:r>
              <a:rPr lang="de-AT" dirty="0"/>
              <a:t>Event-Trigger ist sehr mächtig</a:t>
            </a:r>
          </a:p>
          <a:p>
            <a:pPr lvl="1"/>
            <a:r>
              <a:rPr lang="de-AT" dirty="0"/>
              <a:t>Im Aktionsteil über Wenn/Dann/Sonst verschiedene Helligkeiten setzen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16DFC2-F548-5D22-0F01-D60F9916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035549"/>
            <a:ext cx="4448175" cy="28098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CCB249-461A-3D2B-434C-925EBACC7C03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348715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82E12-C79F-F4D1-B7F2-8C3C3470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Realisierung mit </a:t>
            </a:r>
            <a:r>
              <a:rPr lang="de-AT" dirty="0" err="1"/>
              <a:t>NodeRed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824433-48A6-CB5A-1F66-6B75A8B6F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5261CE-9CA2-B5AA-3720-B7B9D0BA2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7857"/>
            <a:ext cx="8316044" cy="374331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36EC6CB-FC99-B1EC-9337-0B90E553D6A9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4067976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B43AA-B769-2179-886E-63E43775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Etwas JS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067E42-5F96-8FA9-5C78-BA927DACB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3AC45E-C39D-47D5-AF76-025672404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201117"/>
            <a:ext cx="58578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1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11CC9-CACF-1FE9-2441-2A1B7BB9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Hardware – ESP32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8383DE-2EB8-C99D-B95F-A8B24B64FE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4CE14C-7292-700F-6BB8-C79102E9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14282"/>
            <a:ext cx="8229600" cy="58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38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398F3-AA9B-DECB-04B0-5FE1A29A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„</a:t>
            </a:r>
            <a:r>
              <a:rPr lang="de-AT" dirty="0" err="1"/>
              <a:t>call</a:t>
            </a:r>
            <a:r>
              <a:rPr lang="de-AT" dirty="0"/>
              <a:t> </a:t>
            </a:r>
            <a:r>
              <a:rPr lang="de-AT" dirty="0" err="1"/>
              <a:t>service</a:t>
            </a:r>
            <a:r>
              <a:rPr lang="de-AT" dirty="0"/>
              <a:t>“ Node ist etwas </a:t>
            </a:r>
            <a:r>
              <a:rPr lang="de-AT" dirty="0" err="1"/>
              <a:t>tricky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E147E1-2028-89B8-32C5-B8A5B950BB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5FAF2A3-2B3A-C827-B832-146DBC9DE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" y="1124744"/>
            <a:ext cx="9104542" cy="439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2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14796-E2B0-1B47-D722-9B29F30B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Letzte Variante </a:t>
            </a:r>
            <a:r>
              <a:rPr lang="de-AT" dirty="0" err="1"/>
              <a:t>ESPHome</a:t>
            </a:r>
            <a:r>
              <a:rPr lang="de-AT" dirty="0"/>
              <a:t> mit YAML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11C178-1597-36E0-07D2-4D2E81906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Logik auf Device auslagern</a:t>
            </a:r>
          </a:p>
          <a:p>
            <a:pPr lvl="1"/>
            <a:r>
              <a:rPr lang="de-AT" dirty="0"/>
              <a:t>Funktioniert auch ohne Server</a:t>
            </a:r>
          </a:p>
          <a:p>
            <a:pPr lvl="1"/>
            <a:r>
              <a:rPr lang="de-AT" dirty="0"/>
              <a:t>Reagiert flotter</a:t>
            </a:r>
          </a:p>
          <a:p>
            <a:pPr lvl="1"/>
            <a:endParaRPr lang="de-AT" dirty="0"/>
          </a:p>
          <a:p>
            <a:r>
              <a:rPr lang="de-AT" dirty="0"/>
              <a:t>Doku: </a:t>
            </a:r>
            <a:r>
              <a:rPr lang="de-AT" dirty="0">
                <a:hlinkClick r:id="rId2"/>
              </a:rPr>
              <a:t>https://esphome.io/guides/automations.html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1E93A8-D8BF-2E80-BFD0-1B979669B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6529"/>
            <a:ext cx="9144000" cy="292484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6F90AC9-5FCB-634E-E683-4453078779E5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589847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C8E3-D625-7EFA-6514-999A76B4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Angelehnt an HA-YAML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29E7FC-165B-ABAE-E35C-4AA6BB642F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Ids</a:t>
            </a:r>
            <a:r>
              <a:rPr lang="de-AT" dirty="0"/>
              <a:t> vergeben</a:t>
            </a:r>
          </a:p>
          <a:p>
            <a:r>
              <a:rPr lang="de-AT" dirty="0"/>
              <a:t>Auf Events </a:t>
            </a:r>
            <a:br>
              <a:rPr lang="de-AT" dirty="0"/>
            </a:br>
            <a:r>
              <a:rPr lang="de-AT" dirty="0"/>
              <a:t>reagieren</a:t>
            </a:r>
          </a:p>
          <a:p>
            <a:r>
              <a:rPr lang="de-AT" dirty="0"/>
              <a:t>Logger</a:t>
            </a:r>
          </a:p>
          <a:p>
            <a:r>
              <a:rPr lang="de-AT" dirty="0"/>
              <a:t>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5D90F6-E9E4-E11C-B214-E1FE8678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766" y="1124743"/>
            <a:ext cx="5145548" cy="560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34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A3BC1-D64C-58E3-BD8A-D684F42F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Erweiterte Anforderungen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D9805A-297E-1822-B0BF-C651E3162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sz="2400" dirty="0"/>
              <a:t>Helligkeit </a:t>
            </a:r>
            <a:r>
              <a:rPr lang="de-AT" sz="2400" dirty="0" err="1"/>
              <a:t>umskalieren</a:t>
            </a:r>
            <a:endParaRPr lang="de-AT" sz="2400" dirty="0"/>
          </a:p>
          <a:p>
            <a:pPr lvl="1"/>
            <a:r>
              <a:rPr lang="de-AT" sz="2000" dirty="0"/>
              <a:t>Von 0.0 für Hell bis 1.0 für Dunkel</a:t>
            </a:r>
          </a:p>
          <a:p>
            <a:pPr lvl="2"/>
            <a:r>
              <a:rPr lang="de-AT" sz="2000" dirty="0"/>
              <a:t>Dunkel = 0, Hell = 100</a:t>
            </a:r>
          </a:p>
          <a:p>
            <a:r>
              <a:rPr lang="de-AT" sz="2400" dirty="0"/>
              <a:t>Grenzwerte über HA einstellbar</a:t>
            </a:r>
          </a:p>
          <a:p>
            <a:pPr lvl="1"/>
            <a:r>
              <a:rPr lang="de-AT" sz="2200" dirty="0"/>
              <a:t>Input-Helper von </a:t>
            </a:r>
            <a:r>
              <a:rPr lang="de-AT" sz="2200" dirty="0" err="1"/>
              <a:t>ESPHome</a:t>
            </a:r>
            <a:r>
              <a:rPr lang="de-AT" sz="2200" dirty="0"/>
              <a:t> aus zugreifbar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C518C4-EB32-466F-65DB-B2FD16734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861048"/>
            <a:ext cx="5800298" cy="27458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A0AE261-E856-2D2F-466B-F1F9E135BD30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910926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23114-78A2-1D36-5E28-15330DA7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State </a:t>
            </a:r>
            <a:r>
              <a:rPr lang="de-AT" dirty="0" err="1"/>
              <a:t>umskalieren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3277BC-4D63-9AC6-D6C0-8C24245954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7FA753-1A22-CA71-0ED0-BD75C7C0D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2308"/>
            <a:ext cx="7375590" cy="444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7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B3D11-A0E9-A75D-E5BE-AAC1E3E4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LDR – Lichtabhängiger Widerstand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82809B-43A9-40E7-175C-2C14B28481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017" y="1052736"/>
            <a:ext cx="8964487" cy="4608165"/>
          </a:xfrm>
        </p:spPr>
        <p:txBody>
          <a:bodyPr/>
          <a:lstStyle/>
          <a:p>
            <a:r>
              <a:rPr lang="de-AT" sz="2400" dirty="0"/>
              <a:t>Rot </a:t>
            </a:r>
            <a:r>
              <a:rPr lang="de-AT" sz="2400" dirty="0">
                <a:sym typeface="Wingdings" panose="05000000000000000000" pitchFamily="2" charset="2"/>
              </a:rPr>
              <a:t> 3,3V, Schwarz  GND, Signal  GPIO35 (ADC1_07)</a:t>
            </a:r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F6BE07-2791-BC06-9915-AD7BE580D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09323"/>
            <a:ext cx="5638775" cy="483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1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72350-18C3-DBCD-F739-EF757B00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LED-Modul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2C1C9-325F-EE9E-A499-B0F0B44529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400" dirty="0"/>
              <a:t>- </a:t>
            </a:r>
            <a:r>
              <a:rPr lang="de-AT" sz="2400" dirty="0">
                <a:sym typeface="Wingdings" panose="05000000000000000000" pitchFamily="2" charset="2"/>
              </a:rPr>
              <a:t> GND, G  GPIO17, R  GPIO18, B  GPIO19</a:t>
            </a:r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73B5DA-3032-7C1A-9385-80E5F17E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48880"/>
            <a:ext cx="51149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8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FA599-D586-C9D4-056D-4CFBDFAE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ESPHome</a:t>
            </a:r>
            <a:r>
              <a:rPr lang="de-AT" dirty="0"/>
              <a:t> CLI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9D8228-4A1B-669B-5EB5-1D63A54DE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Verzeichnis für Beispiele anlegen</a:t>
            </a:r>
          </a:p>
          <a:p>
            <a:r>
              <a:rPr lang="de-AT" dirty="0"/>
              <a:t>Datei </a:t>
            </a:r>
            <a:r>
              <a:rPr lang="de-AT" dirty="0" err="1"/>
              <a:t>secrets.yam</a:t>
            </a:r>
            <a:r>
              <a:rPr lang="de-AT" dirty="0"/>
              <a:t> verwaltet </a:t>
            </a:r>
            <a:r>
              <a:rPr lang="de-AT" dirty="0" err="1"/>
              <a:t>Permissions</a:t>
            </a:r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691010-7C4F-A139-A35D-D1C04EF07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80928"/>
            <a:ext cx="5521827" cy="296872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650E654-7718-C15E-E0E3-78EE9454F9C9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428027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BF03C-D394-AD81-ED8D-62A154D6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SperlBox.yaml</a:t>
            </a:r>
            <a:r>
              <a:rPr lang="de-AT" dirty="0"/>
              <a:t>				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846B6B-6A52-F7A1-25E7-395956AAA3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BE21D0-A4F3-00C6-23C5-761E6B619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24744"/>
            <a:ext cx="7756452" cy="532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0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6805A-0D7A-867B-E07C-F37DA50D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SperlBox.yaml</a:t>
            </a:r>
            <a:r>
              <a:rPr lang="de-AT" dirty="0"/>
              <a:t>				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6EF0A9-DFC4-7610-0745-F094613837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5DFD013-DF7B-2DC6-6E7B-7F4484DCE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96752"/>
            <a:ext cx="6048672" cy="52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6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79F96-6C48-CB2C-5100-4756A285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Anwendungsabhängige Konfiguration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6F0C69-8C5F-B1DF-BFC0-AD928130DE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LDR ist einfacher ADC-Sensor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18DF47C-15C7-D946-5D3A-59EA5281F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311265"/>
            <a:ext cx="6049491" cy="442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7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1F3C-F961-75A7-D251-87A988FC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Yaml</a:t>
            </a:r>
            <a:r>
              <a:rPr lang="de-AT" dirty="0"/>
              <a:t>-Code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9157A4-C5D7-9081-94BC-70B87C491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314351-821B-07E7-69B5-E9426C51E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56792"/>
            <a:ext cx="4795666" cy="226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83710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297</Words>
  <Application>Microsoft Office PowerPoint</Application>
  <PresentationFormat>Bildschirmpräsentation (4:3)</PresentationFormat>
  <Paragraphs>70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Symbol</vt:lpstr>
      <vt:lpstr>Wingdings</vt:lpstr>
      <vt:lpstr>2_Larissa</vt:lpstr>
      <vt:lpstr>SperlBox</vt:lpstr>
      <vt:lpstr>Verwendete Hardware – ESP32</vt:lpstr>
      <vt:lpstr>LDR – Lichtabhängiger Widerstand</vt:lpstr>
      <vt:lpstr>LED-Modul</vt:lpstr>
      <vt:lpstr>ESPHome CLI </vt:lpstr>
      <vt:lpstr>SperlBox.yaml     </vt:lpstr>
      <vt:lpstr>SperlBox.yaml     </vt:lpstr>
      <vt:lpstr>Anwendungsabhängige Konfiguration</vt:lpstr>
      <vt:lpstr>Yaml-Code</vt:lpstr>
      <vt:lpstr>RGB-LED ist PWM-gesteuert</vt:lpstr>
      <vt:lpstr>ESP32 verwendet LEDC</vt:lpstr>
      <vt:lpstr>YAML-Datei verarbeiten</vt:lpstr>
      <vt:lpstr>SperlBox zu ESPHome hinzufügen</vt:lpstr>
      <vt:lpstr>API-Key aus yaml</vt:lpstr>
      <vt:lpstr>RGB-Light ist schon steuerbar</vt:lpstr>
      <vt:lpstr>Automatisierung - Anforderungen</vt:lpstr>
      <vt:lpstr>Realisierung über Automation</vt:lpstr>
      <vt:lpstr>Realisierung mit NodeRed</vt:lpstr>
      <vt:lpstr>Etwas JS</vt:lpstr>
      <vt:lpstr>„call service“ Node ist etwas tricky</vt:lpstr>
      <vt:lpstr>Letzte Variante ESPHome mit YAML</vt:lpstr>
      <vt:lpstr>Angelehnt an HA-YAML</vt:lpstr>
      <vt:lpstr>Erweiterte Anforderungen</vt:lpstr>
      <vt:lpstr>State umskalieren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888</cp:revision>
  <dcterms:created xsi:type="dcterms:W3CDTF">2011-08-18T07:37:01Z</dcterms:created>
  <dcterms:modified xsi:type="dcterms:W3CDTF">2024-04-16T06:29:09Z</dcterms:modified>
</cp:coreProperties>
</file>