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50"/>
  </p:notesMasterIdLst>
  <p:handoutMasterIdLst>
    <p:handoutMasterId r:id="rId51"/>
  </p:handoutMasterIdLst>
  <p:sldIdLst>
    <p:sldId id="1269" r:id="rId2"/>
    <p:sldId id="1270" r:id="rId3"/>
    <p:sldId id="1272" r:id="rId4"/>
    <p:sldId id="1273" r:id="rId5"/>
    <p:sldId id="1275" r:id="rId6"/>
    <p:sldId id="1276" r:id="rId7"/>
    <p:sldId id="1279" r:id="rId8"/>
    <p:sldId id="1280" r:id="rId9"/>
    <p:sldId id="1277" r:id="rId10"/>
    <p:sldId id="1281" r:id="rId11"/>
    <p:sldId id="1282" r:id="rId12"/>
    <p:sldId id="1283" r:id="rId13"/>
    <p:sldId id="1274" r:id="rId14"/>
    <p:sldId id="1278" r:id="rId15"/>
    <p:sldId id="1284" r:id="rId16"/>
    <p:sldId id="1285" r:id="rId17"/>
    <p:sldId id="1286" r:id="rId18"/>
    <p:sldId id="1287" r:id="rId19"/>
    <p:sldId id="1288" r:id="rId20"/>
    <p:sldId id="1292" r:id="rId21"/>
    <p:sldId id="1293" r:id="rId22"/>
    <p:sldId id="1294" r:id="rId23"/>
    <p:sldId id="1290" r:id="rId24"/>
    <p:sldId id="1295" r:id="rId25"/>
    <p:sldId id="1302" r:id="rId26"/>
    <p:sldId id="1305" r:id="rId27"/>
    <p:sldId id="1297" r:id="rId28"/>
    <p:sldId id="1304" r:id="rId29"/>
    <p:sldId id="1291" r:id="rId30"/>
    <p:sldId id="1289" r:id="rId31"/>
    <p:sldId id="1306" r:id="rId32"/>
    <p:sldId id="1307" r:id="rId33"/>
    <p:sldId id="1308" r:id="rId34"/>
    <p:sldId id="1309" r:id="rId35"/>
    <p:sldId id="1311" r:id="rId36"/>
    <p:sldId id="1310" r:id="rId37"/>
    <p:sldId id="1314" r:id="rId38"/>
    <p:sldId id="1316" r:id="rId39"/>
    <p:sldId id="1315" r:id="rId40"/>
    <p:sldId id="1317" r:id="rId41"/>
    <p:sldId id="1319" r:id="rId42"/>
    <p:sldId id="1321" r:id="rId43"/>
    <p:sldId id="1318" r:id="rId44"/>
    <p:sldId id="1322" r:id="rId45"/>
    <p:sldId id="1312" r:id="rId46"/>
    <p:sldId id="1313" r:id="rId47"/>
    <p:sldId id="1323" r:id="rId48"/>
    <p:sldId id="1324" r:id="rId49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  <a:srgbClr val="FFAA01"/>
    <a:srgbClr val="F99707"/>
    <a:srgbClr val="FCB504"/>
    <a:srgbClr val="B52217"/>
    <a:srgbClr val="960000"/>
    <a:srgbClr val="A40000"/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2353" autoAdjust="0"/>
  </p:normalViewPr>
  <p:slideViewPr>
    <p:cSldViewPr>
      <p:cViewPr varScale="1">
        <p:scale>
          <a:sx n="91" d="100"/>
          <a:sy n="91" d="100"/>
        </p:scale>
        <p:origin x="216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22"/>
    </p:cViewPr>
  </p:sorterViewPr>
  <p:notesViewPr>
    <p:cSldViewPr>
      <p:cViewPr varScale="1">
        <p:scale>
          <a:sx n="81" d="100"/>
          <a:sy n="81" d="100"/>
        </p:scale>
        <p:origin x="-284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7F52D72-ED1D-48E3-B38D-D27DF71D5328}" type="datetimeFigureOut">
              <a:rPr lang="de-AT"/>
              <a:pPr>
                <a:defRPr/>
              </a:pPr>
              <a:t>28.03.2025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B8876E5-8CB2-488D-BB52-3FDCCA373F31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803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163736-15EA-4775-815E-DDF88F21B7ED}" type="datetimeFigureOut">
              <a:rPr lang="de-AT"/>
              <a:pPr>
                <a:defRPr/>
              </a:pPr>
              <a:t>28.03.2025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6EAC6C9-0F3A-40E0-896B-88DE66496CB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1234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wget -O - https://get.hacs.xyz | bash -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EAC6C9-0F3A-40E0-896B-88DE66496CB5}" type="slidenum">
              <a:rPr lang="de-AT" smtClean="0"/>
              <a:pPr>
                <a:defRPr/>
              </a:pPr>
              <a:t>33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60123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ich möchte den </a:t>
            </a:r>
            <a:r>
              <a:rPr lang="de-AT" dirty="0" err="1"/>
              <a:t>binary_sensor</a:t>
            </a:r>
            <a:r>
              <a:rPr lang="de-AT" dirty="0"/>
              <a:t> im </a:t>
            </a:r>
            <a:r>
              <a:rPr lang="de-AT" dirty="0" err="1"/>
              <a:t>chart</a:t>
            </a:r>
            <a:r>
              <a:rPr lang="de-AT" dirty="0"/>
              <a:t> vernünftig darstellen type: </a:t>
            </a:r>
            <a:r>
              <a:rPr lang="de-AT" dirty="0" err="1"/>
              <a:t>custom:apexcharts-card</a:t>
            </a:r>
            <a:r>
              <a:rPr lang="de-AT" dirty="0"/>
              <a:t> </a:t>
            </a:r>
            <a:r>
              <a:rPr lang="de-AT" dirty="0" err="1"/>
              <a:t>all_series_config</a:t>
            </a:r>
            <a:r>
              <a:rPr lang="de-AT" dirty="0"/>
              <a:t>: </a:t>
            </a:r>
            <a:r>
              <a:rPr lang="de-AT" dirty="0" err="1"/>
              <a:t>stroke_width</a:t>
            </a:r>
            <a:r>
              <a:rPr lang="de-AT" dirty="0"/>
              <a:t>: 2 </a:t>
            </a:r>
            <a:r>
              <a:rPr lang="de-AT" dirty="0" err="1"/>
              <a:t>header</a:t>
            </a:r>
            <a:r>
              <a:rPr lang="de-AT" dirty="0"/>
              <a:t>: </a:t>
            </a:r>
            <a:r>
              <a:rPr lang="de-AT" dirty="0" err="1"/>
              <a:t>show</a:t>
            </a:r>
            <a:r>
              <a:rPr lang="de-AT" dirty="0"/>
              <a:t>: </a:t>
            </a:r>
            <a:r>
              <a:rPr lang="de-AT" dirty="0" err="1"/>
              <a:t>true</a:t>
            </a:r>
            <a:r>
              <a:rPr lang="de-AT" dirty="0"/>
              <a:t> title: </a:t>
            </a:r>
            <a:r>
              <a:rPr lang="de-AT" dirty="0" err="1"/>
              <a:t>ApexCharts</a:t>
            </a:r>
            <a:r>
              <a:rPr lang="de-AT" dirty="0"/>
              <a:t>-Card </a:t>
            </a:r>
            <a:r>
              <a:rPr lang="de-AT" dirty="0" err="1"/>
              <a:t>show_states</a:t>
            </a:r>
            <a:r>
              <a:rPr lang="de-AT" dirty="0"/>
              <a:t>: </a:t>
            </a:r>
            <a:r>
              <a:rPr lang="de-AT" dirty="0" err="1"/>
              <a:t>true</a:t>
            </a:r>
            <a:r>
              <a:rPr lang="de-AT" dirty="0"/>
              <a:t> </a:t>
            </a:r>
            <a:r>
              <a:rPr lang="de-AT" dirty="0" err="1"/>
              <a:t>colorize_states</a:t>
            </a:r>
            <a:r>
              <a:rPr lang="de-AT" dirty="0"/>
              <a:t>: </a:t>
            </a:r>
            <a:r>
              <a:rPr lang="de-AT" dirty="0" err="1"/>
              <a:t>true</a:t>
            </a:r>
            <a:r>
              <a:rPr lang="de-AT" dirty="0"/>
              <a:t> </a:t>
            </a:r>
            <a:r>
              <a:rPr lang="de-AT" dirty="0" err="1"/>
              <a:t>graph_span</a:t>
            </a:r>
            <a:r>
              <a:rPr lang="de-AT" dirty="0"/>
              <a:t>: 1h </a:t>
            </a:r>
            <a:r>
              <a:rPr lang="de-AT" dirty="0" err="1"/>
              <a:t>series</a:t>
            </a:r>
            <a:r>
              <a:rPr lang="de-AT" dirty="0"/>
              <a:t>: - </a:t>
            </a:r>
            <a:r>
              <a:rPr lang="de-AT" dirty="0" err="1"/>
              <a:t>entity</a:t>
            </a:r>
            <a:r>
              <a:rPr lang="de-AT" dirty="0"/>
              <a:t>: sensor.s3_sensorbox_s3_sensorbox_moving_distance </a:t>
            </a:r>
            <a:r>
              <a:rPr lang="de-AT" dirty="0" err="1"/>
              <a:t>name</a:t>
            </a:r>
            <a:r>
              <a:rPr lang="de-AT" dirty="0"/>
              <a:t>: Distanz - </a:t>
            </a:r>
            <a:r>
              <a:rPr lang="de-AT" dirty="0" err="1"/>
              <a:t>entity</a:t>
            </a:r>
            <a:r>
              <a:rPr lang="de-AT" dirty="0"/>
              <a:t>: binary_sensor.s3_sensorbox_s3_sensorbox_presence </a:t>
            </a:r>
            <a:r>
              <a:rPr lang="de-AT" dirty="0" err="1"/>
              <a:t>name</a:t>
            </a:r>
            <a:r>
              <a:rPr lang="de-AT" dirty="0"/>
              <a:t>: Presence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EAC6C9-0F3A-40E0-896B-88DE66496CB5}" type="slidenum">
              <a:rPr lang="de-AT" smtClean="0"/>
              <a:pPr>
                <a:defRPr/>
              </a:pPr>
              <a:t>46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3109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4879B4"/>
              </a:gs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 userDrawn="1"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C5A4FFB9-E613-43CD-964A-AE1E9E6225EE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E3DE6F-03C8-3860-C7FD-CF9FA7946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Einstieg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9D6A67-BBF3-22AC-73B9-7A908CAC22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Geräte und Entitäten sind bereits implementiert</a:t>
            </a:r>
          </a:p>
          <a:p>
            <a:pPr lvl="1"/>
            <a:r>
              <a:rPr lang="de-AT" dirty="0"/>
              <a:t>Einbindung über MQTT</a:t>
            </a:r>
          </a:p>
          <a:p>
            <a:pPr lvl="2"/>
            <a:r>
              <a:rPr lang="de-AT" dirty="0"/>
              <a:t>Installation MQTT-Explorer am PC</a:t>
            </a:r>
          </a:p>
          <a:p>
            <a:pPr lvl="1"/>
            <a:r>
              <a:rPr lang="de-AT" dirty="0"/>
              <a:t>Zentraler MQTT-Broker (192.168.2.3 </a:t>
            </a:r>
            <a:r>
              <a:rPr lang="de-AT" dirty="0" err="1"/>
              <a:t>leo</a:t>
            </a:r>
            <a:r>
              <a:rPr lang="de-AT" dirty="0"/>
              <a:t>/</a:t>
            </a:r>
            <a:r>
              <a:rPr lang="de-AT" dirty="0" err="1"/>
              <a:t>passme</a:t>
            </a:r>
            <a:r>
              <a:rPr lang="de-AT" dirty="0"/>
              <a:t>)</a:t>
            </a:r>
          </a:p>
          <a:p>
            <a:r>
              <a:rPr lang="de-AT" dirty="0"/>
              <a:t>Einfache Dashboards erstellen</a:t>
            </a:r>
          </a:p>
          <a:p>
            <a:pPr lvl="1"/>
            <a:r>
              <a:rPr lang="de-AT" dirty="0"/>
              <a:t>Notwendige </a:t>
            </a:r>
            <a:r>
              <a:rPr lang="de-AT" dirty="0" err="1"/>
              <a:t>AddOns</a:t>
            </a:r>
            <a:r>
              <a:rPr lang="de-AT" dirty="0"/>
              <a:t> und </a:t>
            </a:r>
            <a:r>
              <a:rPr lang="de-AT" dirty="0" err="1"/>
              <a:t>Integrations</a:t>
            </a:r>
            <a:r>
              <a:rPr lang="de-AT" dirty="0"/>
              <a:t> installieren</a:t>
            </a:r>
          </a:p>
          <a:p>
            <a:pPr lvl="1"/>
            <a:r>
              <a:rPr lang="de-AT" dirty="0"/>
              <a:t>Views, </a:t>
            </a:r>
            <a:r>
              <a:rPr lang="de-AT" dirty="0" err="1"/>
              <a:t>Regions</a:t>
            </a:r>
            <a:r>
              <a:rPr lang="de-AT" dirty="0"/>
              <a:t>, Cards, …</a:t>
            </a:r>
          </a:p>
          <a:p>
            <a:pPr lvl="1"/>
            <a:r>
              <a:rPr lang="de-AT" dirty="0"/>
              <a:t>Custom </a:t>
            </a:r>
            <a:r>
              <a:rPr lang="de-AT" dirty="0" err="1"/>
              <a:t>Integrations</a:t>
            </a:r>
            <a:r>
              <a:rPr lang="de-AT" dirty="0"/>
              <a:t> und Cards</a:t>
            </a:r>
          </a:p>
          <a:p>
            <a:r>
              <a:rPr lang="de-AT" dirty="0"/>
              <a:t>Erste Automatisierungen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70453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B2C599-09B9-77E6-4658-DC1F24A47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Konfigurieren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1704D37-618C-1BC9-D5C1-6D61389DB7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3083929-E8EB-AA0C-7C9E-FF001A2E9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43" y="1038909"/>
            <a:ext cx="4176464" cy="194901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8431F1B-E6BF-B092-30E6-531F4C44E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1038909"/>
            <a:ext cx="4124381" cy="489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92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443C70-2020-2136-82FD-A3C5FFB5A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Erkennt einige Geräte automatisch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F38414D-C803-4345-9EDE-B12CD2C8FE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25FED9D-A493-6C5D-E55C-DCC086795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124744"/>
            <a:ext cx="5610225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667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57141E-26D6-E4BD-67DB-046F82CE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2800" dirty="0"/>
              <a:t>Plötzlich haben wir 3 Geräte mit 72 Entitäten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1DDF62E-5300-4ED9-FFBE-025C84CCF7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512" y="980728"/>
            <a:ext cx="8207375" cy="4608165"/>
          </a:xfrm>
        </p:spPr>
        <p:txBody>
          <a:bodyPr/>
          <a:lstStyle/>
          <a:p>
            <a:r>
              <a:rPr lang="de-AT" dirty="0"/>
              <a:t>Übersichtlichkeit geht schnell verloren</a:t>
            </a:r>
          </a:p>
          <a:p>
            <a:pPr lvl="1"/>
            <a:r>
              <a:rPr lang="de-AT" dirty="0"/>
              <a:t>Namensvergabe, Areas und Labels helfen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3B3EC31-E2E8-A07B-9028-D3D45E5D0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76" y="2204864"/>
            <a:ext cx="8388424" cy="331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498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C8338F-74B4-85B2-6638-52C77A716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Labels für wichtige Entitäten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47FDF1-0042-7F18-A388-9AB955DA3F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1520" y="1196752"/>
            <a:ext cx="4463727" cy="4608165"/>
          </a:xfrm>
        </p:spPr>
        <p:txBody>
          <a:bodyPr/>
          <a:lstStyle/>
          <a:p>
            <a:r>
              <a:rPr lang="de-AT" dirty="0"/>
              <a:t>Temperatur</a:t>
            </a:r>
          </a:p>
          <a:p>
            <a:r>
              <a:rPr lang="de-AT" dirty="0"/>
              <a:t>CO2</a:t>
            </a:r>
          </a:p>
          <a:p>
            <a:r>
              <a:rPr lang="de-AT" dirty="0"/>
              <a:t>Presence und </a:t>
            </a:r>
            <a:br>
              <a:rPr lang="de-AT" dirty="0"/>
            </a:br>
            <a:r>
              <a:rPr lang="de-AT" dirty="0" err="1"/>
              <a:t>Distance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8E61C39-E320-1B42-C556-9D8C832AB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1260698"/>
            <a:ext cx="381000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460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1589A7-968F-9633-A609-D57A0EFC5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Label </a:t>
            </a:r>
            <a:r>
              <a:rPr lang="de-AT" dirty="0" err="1"/>
              <a:t>Temperature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381068A-76E7-C5A9-63B3-C32AF41EF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A373230-6889-143F-BC5F-59B0DD129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95190"/>
            <a:ext cx="7896225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522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3F1B45-74CF-51FC-70B0-873D53FA9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Was tut sich mit den Temperaturen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1E1B3E-7D6B-984A-8054-C8E67EDEDD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980728"/>
            <a:ext cx="8207375" cy="4608165"/>
          </a:xfrm>
        </p:spPr>
        <p:txBody>
          <a:bodyPr/>
          <a:lstStyle/>
          <a:p>
            <a:r>
              <a:rPr lang="de-AT" dirty="0"/>
              <a:t>Noch nicht viel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4573105-ACCA-FA92-57EB-887D0487D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553" y="1556792"/>
            <a:ext cx="7072350" cy="460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078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47F430-1AD3-FA71-F351-D5CF57AF8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Auch CO2 labeln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7ABBE48-333A-62E1-36C0-8C62B18186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110E397-0B9E-645C-4AB8-5B3F3FE67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124744"/>
            <a:ext cx="6120680" cy="515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558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00FE8B-062B-862A-2D0A-B00947A0E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Alle gelabelten Entitäten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F1845F4-2E98-0B5A-1D69-59CFE528CC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BA5246D-E079-6769-7F44-6D7574E13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856" y="1052736"/>
            <a:ext cx="7164288" cy="526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350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7E246F-809D-2697-9888-5C4DEA6E5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Geräte Bereiche (Areas) zuordnen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5EB11A1-1E6F-28DC-7146-62435AE020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3455615" cy="4608165"/>
          </a:xfrm>
        </p:spPr>
        <p:txBody>
          <a:bodyPr/>
          <a:lstStyle/>
          <a:p>
            <a:r>
              <a:rPr lang="de-AT" sz="2400" dirty="0"/>
              <a:t>Nili befindet sich im Wohnzimmer</a:t>
            </a:r>
          </a:p>
          <a:p>
            <a:r>
              <a:rPr lang="de-AT" sz="2400" dirty="0"/>
              <a:t>S3-Sensorbox im Schlafzimmer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C69C6BB-3251-CB66-E5B1-94D64A27D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259" y="888957"/>
            <a:ext cx="4474741" cy="596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437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5BCFE9-F28F-006E-5212-F25AD4AAF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Erstes Dashboard - Main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CF60C9-3BC5-BFB6-3766-39C43D71CC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A6E8BBE-BB88-7F8F-6142-7881443A3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485" y="1082941"/>
            <a:ext cx="6997030" cy="497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862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994232-0647-2494-07AA-D99F1CC1C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HA - Erstkonfiguration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0D088F-00D3-38A4-7B78-413A2E7EFC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Standort</a:t>
            </a:r>
          </a:p>
          <a:p>
            <a:pPr lvl="1"/>
            <a:r>
              <a:rPr lang="de-AT" dirty="0"/>
              <a:t>Windischgarsten</a:t>
            </a:r>
          </a:p>
          <a:p>
            <a:pPr lvl="1"/>
            <a:r>
              <a:rPr lang="de-AT" dirty="0" err="1"/>
              <a:t>Edlbach</a:t>
            </a:r>
            <a:r>
              <a:rPr lang="de-AT" dirty="0"/>
              <a:t> 34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41597AD-51F6-F403-CD7E-06D7A5913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7936" y="1124744"/>
            <a:ext cx="3966064" cy="51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197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FFE5A3-166F-F776-69D4-0270F498B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Titel Main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5B235D5-2586-50C6-26A5-16080E3793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594F417-1486-2D6F-50C6-C300A106E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1268413"/>
            <a:ext cx="3743325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236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53D50E-666D-C85B-6860-1B223C367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Dashboard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F56684A-72B7-64E8-6D3F-FF69B89096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1520" y="980728"/>
            <a:ext cx="8207375" cy="4608165"/>
          </a:xfrm>
        </p:spPr>
        <p:txBody>
          <a:bodyPr/>
          <a:lstStyle/>
          <a:p>
            <a:r>
              <a:rPr lang="de-AT" dirty="0"/>
              <a:t>Views – Titelbereich – </a:t>
            </a:r>
            <a:r>
              <a:rPr lang="de-AT" dirty="0" err="1"/>
              <a:t>Sections</a:t>
            </a:r>
            <a:r>
              <a:rPr lang="de-AT" dirty="0"/>
              <a:t> - Cards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5EBBC53-AA6C-3B47-4258-A95D233F8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700808"/>
            <a:ext cx="7433270" cy="456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5367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369F6E-C18A-28F4-1124-E9CB14F57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Titel in </a:t>
            </a:r>
            <a:r>
              <a:rPr lang="de-AT" dirty="0" err="1"/>
              <a:t>Markdown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4C1A6D9-0EF2-AD2E-17C0-FCD3CAE447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F57941B-A238-BD83-0B4A-146C02A67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94" y="1386880"/>
            <a:ext cx="8532440" cy="437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7076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CEE09C-50BA-55E4-0ED9-6DE1AEFD3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Badges mit Temperaturvergleich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6E12AB0-76AC-87E3-19F8-9E90A8D342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512" y="1124744"/>
            <a:ext cx="8207375" cy="4608165"/>
          </a:xfrm>
        </p:spPr>
        <p:txBody>
          <a:bodyPr/>
          <a:lstStyle/>
          <a:p>
            <a:r>
              <a:rPr lang="de-AT" dirty="0"/>
              <a:t>Badges sind derzeit nicht einfach zu stylen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4E45AF1-68E6-E614-B2F4-431D19A3E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2" y="1876648"/>
            <a:ext cx="863917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688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5E4CE2-6ADF-2D95-F2A0-384E6F30D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Erste Aufwärmübung - Dashboard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ECBF5E-5DB5-0F06-52A8-0110B2A836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075EFB3-B91D-B227-BC43-FE7A4FB56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951" y="843334"/>
            <a:ext cx="5740329" cy="5889253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A010844F-E6C2-E377-07D4-4E0F2443F92C}"/>
              </a:ext>
            </a:extLst>
          </p:cNvPr>
          <p:cNvSpPr/>
          <p:nvPr/>
        </p:nvSpPr>
        <p:spPr>
          <a:xfrm rot="1386466">
            <a:off x="7882336" y="5811896"/>
            <a:ext cx="1129183" cy="5874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144000" tIns="108000" rIns="144000" bIns="108000">
            <a:spAutoFit/>
          </a:bodyPr>
          <a:lstStyle/>
          <a:p>
            <a:pPr algn="ctr"/>
            <a:r>
              <a:rPr lang="de-DE" sz="24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Übung</a:t>
            </a:r>
          </a:p>
        </p:txBody>
      </p:sp>
    </p:spTree>
    <p:extLst>
      <p:ext uri="{BB962C8B-B14F-4D97-AF65-F5344CB8AC3E}">
        <p14:creationId xmlns:p14="http://schemas.microsoft.com/office/powerpoint/2010/main" val="11597164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AEAF8B-0B26-91AB-4C15-1F0F5954B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Wetterdienste – Met.no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20AC19-2D97-5D61-1269-A119EF851D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sz="2000" dirty="0" err="1"/>
              <a:t>GeoSphere</a:t>
            </a:r>
            <a:r>
              <a:rPr lang="de-AT" sz="2000" dirty="0"/>
              <a:t> Austria (</a:t>
            </a:r>
            <a:r>
              <a:rPr lang="de-AT" sz="2000" dirty="0" err="1"/>
              <a:t>vormal</a:t>
            </a:r>
            <a:r>
              <a:rPr lang="de-AT" sz="2000" dirty="0"/>
              <a:t> ZAMG) bietet keine Vorhersagen</a:t>
            </a:r>
          </a:p>
          <a:p>
            <a:pPr lvl="1"/>
            <a:r>
              <a:rPr lang="de-AT" sz="1800" dirty="0"/>
              <a:t>Daten werden aber tlw. an Met.no geliefert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4D2633D-588B-728E-D7C8-B24895D82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0" y="2296535"/>
            <a:ext cx="9112470" cy="328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5070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10774D-3ACE-842D-D935-2BEB3884B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Wieder eine Integration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0A818D0-D7A1-AF21-1A15-F84DBF900F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4FD5B6C-D932-5F67-243B-3194B45C2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628800"/>
            <a:ext cx="4797533" cy="280831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9372011-0B0C-FF30-4A4C-7A656B167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1271" y="1457325"/>
            <a:ext cx="370522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7705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C2B2CD-390F-C4BE-F7E9-1C9EDB427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Mit Bordmitteln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95DA03A-8839-D913-AC1D-49FCA27884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A71FDD7-8CEA-7AE9-C044-8179CC50D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92" y="1264540"/>
            <a:ext cx="8316416" cy="457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8682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EDD848-33F6-EACA-C3C9-0CB7CE448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HACS: </a:t>
            </a:r>
            <a:r>
              <a:rPr lang="de-AT" dirty="0" err="1"/>
              <a:t>clock</a:t>
            </a:r>
            <a:r>
              <a:rPr lang="de-AT" dirty="0"/>
              <a:t> </a:t>
            </a:r>
            <a:r>
              <a:rPr lang="de-AT" dirty="0" err="1"/>
              <a:t>weather</a:t>
            </a:r>
            <a:r>
              <a:rPr lang="de-AT" dirty="0"/>
              <a:t> </a:t>
            </a:r>
            <a:r>
              <a:rPr lang="de-AT" dirty="0" err="1"/>
              <a:t>card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DF85911-CB1C-B096-2544-FFCAD790D6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1196752"/>
            <a:ext cx="8207375" cy="4608165"/>
          </a:xfrm>
        </p:spPr>
        <p:txBody>
          <a:bodyPr/>
          <a:lstStyle/>
          <a:p>
            <a:r>
              <a:rPr lang="de-AT" dirty="0"/>
              <a:t>HACS ist eine unendliche Fundgrube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8412FDA-21D8-F942-C579-F8191A923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85" y="2132856"/>
            <a:ext cx="7932029" cy="416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7289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B0431E-2E51-B4EA-CB86-B41DFC6E0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Installation HACS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6DC100-D5BB-70E2-CDA2-281A0F4375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9081" y="1124744"/>
            <a:ext cx="8207375" cy="4608165"/>
          </a:xfrm>
        </p:spPr>
        <p:txBody>
          <a:bodyPr/>
          <a:lstStyle/>
          <a:p>
            <a:r>
              <a:rPr lang="de-AT" dirty="0"/>
              <a:t>SSH wird benötigt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DA42B81-2F64-D211-25F1-2013D65FA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060848"/>
            <a:ext cx="6491028" cy="408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528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150147-4604-1F75-CFFB-9D01C2CD6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HA läuft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56280FB-BAB7-BC09-3A52-024AC88ECA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19278EE-2FEA-075C-54D1-610187DC0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74" y="1068159"/>
            <a:ext cx="8388424" cy="500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3037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956280-8ED6-4DC0-5BF8-7C93D6CA7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AddOn</a:t>
            </a:r>
            <a:r>
              <a:rPr lang="de-AT" dirty="0"/>
              <a:t> SSH installieren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A4BEDB5-1D42-3BAF-9AB1-2D117AC80B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1052736"/>
            <a:ext cx="8207375" cy="4608165"/>
          </a:xfrm>
        </p:spPr>
        <p:txBody>
          <a:bodyPr/>
          <a:lstStyle/>
          <a:p>
            <a:r>
              <a:rPr lang="de-AT" dirty="0" err="1"/>
              <a:t>Frenck</a:t>
            </a:r>
            <a:r>
              <a:rPr lang="de-AT" dirty="0"/>
              <a:t> wird uns noch öfters begegnen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EA20602-AFAA-0C66-5F1A-E7FB130D7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844824"/>
            <a:ext cx="7110536" cy="430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0451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6AE142-EF2F-D6B3-05AD-BBEC6CB0D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AddOn</a:t>
            </a:r>
            <a:r>
              <a:rPr lang="de-AT" dirty="0"/>
              <a:t> - </a:t>
            </a:r>
            <a:r>
              <a:rPr lang="de-AT" dirty="0" err="1"/>
              <a:t>Config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D8CCCF-067B-B7D0-3116-91B87A55DD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FE0F81D-6118-FE3C-9613-88FEC3A83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196769"/>
            <a:ext cx="6715875" cy="424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227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2B6DC2-9F6C-A46D-5A73-5BA23D7E3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Protokoll überprüfen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A8683F-88DE-4643-DA9F-7D62848B2E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5CED363-A082-8D84-F703-B435C2A61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124744"/>
            <a:ext cx="6195854" cy="526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0169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A7D8CC-E118-8380-DDDF-2DF55DA70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HACS über SSH installieren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DC1A27-677C-1395-10CC-724A519688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17EBA5F-4FB7-3683-086B-C7F8C766F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450" y="1423987"/>
            <a:ext cx="499110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0827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C3E77E-E9E5-793A-F1E5-12B9C9307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Restart – Integration hinzufügen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B2B899A-83A9-7E5A-F97A-59E3682C71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CFEE8B2-9033-46B9-BA40-97E60EC5D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412776"/>
            <a:ext cx="6144414" cy="287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3137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68E300-8B40-95CC-CC7A-57A04440F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Mit GitHub verbinden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D90486-8916-0717-CBA0-F1BAF7BBF2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5DB6BF7-3E69-AE6F-5626-5E94E2CA9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8" y="1289780"/>
            <a:ext cx="4865350" cy="307532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89A63BC-AF10-CC06-81BE-E6F930F05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587" y="3572842"/>
            <a:ext cx="381952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204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D5F7C3-5266-AA13-5292-C7457F7F1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Tausende Integrationen der Community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086CF93-A47A-1158-2108-570CC0BAE6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A18B06A-62A9-433C-4715-7B0D8BE7D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56" y="1011247"/>
            <a:ext cx="8675688" cy="512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0590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6843FA-3383-6EC5-D0C9-15FD77B4F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Downloads, Sterne und Aktualität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CB6EBE-C6DD-55F0-3855-D3BAF175A3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E17F919-4DC0-FDC2-BE2A-D49BE3352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7178"/>
            <a:ext cx="9144000" cy="318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8984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2BAF6D-D554-C97A-726A-7619763B4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Nur über YAML konfigurierbar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4F6831E-4ED3-1FBD-63F8-6DF7BCFCE7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E8889E4-A9CD-4760-AFDF-D039E9773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56" y="1382394"/>
            <a:ext cx="8470288" cy="438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5224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AF89EE-9716-1FE3-83FE-F460C9411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Ergebnis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C61812B-742A-AB97-CAB0-BE412D13A9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EFE2522-768C-ED91-68CF-0DFBDC4BF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963" y="1399830"/>
            <a:ext cx="4983262" cy="501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132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BFA56D-EC1F-C431-B1CE-B0918B371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Erweiterten Modus aktivieren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9A1B99-3468-D148-1AC3-18A42B027C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C9A3D5E-B439-27AC-47BF-DE4C15464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052736"/>
            <a:ext cx="5343362" cy="539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5690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F18037-1192-16EA-2EA2-21B4CFEA7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Sensorwerte visualisieren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97DC3B1-B793-3968-9842-05133BB8F7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B5A37E3-5AC0-D13E-A21E-7AF138E53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751" y="1196752"/>
            <a:ext cx="6484498" cy="505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6835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91B149-564B-F701-4187-FA7A7FFF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CO2-Sensoren evaluieren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B796338-F3F6-C14A-05EF-E4CF4FBEB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908720"/>
            <a:ext cx="8207375" cy="4608165"/>
          </a:xfrm>
        </p:spPr>
        <p:txBody>
          <a:bodyPr/>
          <a:lstStyle/>
          <a:p>
            <a:r>
              <a:rPr lang="de-AT" sz="2400" dirty="0"/>
              <a:t>„Echte“ CO2-Sensoren (</a:t>
            </a:r>
            <a:r>
              <a:rPr lang="de-AT" sz="2400" dirty="0" err="1"/>
              <a:t>Nichtdispersive</a:t>
            </a:r>
            <a:r>
              <a:rPr lang="de-AT" sz="2400" dirty="0"/>
              <a:t> Infrarot-Sensoren) schicken Infrarotstrahl durch Luftprobe und messen </a:t>
            </a:r>
            <a:r>
              <a:rPr lang="de-AT" sz="2400" dirty="0" err="1"/>
              <a:t>Absorbtion</a:t>
            </a:r>
            <a:endParaRPr lang="de-AT" sz="2400" dirty="0"/>
          </a:p>
          <a:p>
            <a:pPr lvl="1"/>
            <a:r>
              <a:rPr lang="de-AT" sz="2000" dirty="0"/>
              <a:t>Aufheizen der Luftprobe </a:t>
            </a:r>
            <a:r>
              <a:rPr lang="de-AT" sz="2000" dirty="0">
                <a:sym typeface="Wingdings" panose="05000000000000000000" pitchFamily="2" charset="2"/>
              </a:rPr>
              <a:t> energieintensiv</a:t>
            </a:r>
          </a:p>
          <a:p>
            <a:pPr lvl="1"/>
            <a:r>
              <a:rPr lang="de-AT" sz="2000" dirty="0">
                <a:sym typeface="Wingdings" panose="05000000000000000000" pitchFamily="2" charset="2"/>
              </a:rPr>
              <a:t>MH-Z19, SCD41, …</a:t>
            </a:r>
          </a:p>
          <a:p>
            <a:pPr lvl="1"/>
            <a:r>
              <a:rPr lang="de-AT" sz="2000" dirty="0">
                <a:sym typeface="Wingdings" panose="05000000000000000000" pitchFamily="2" charset="2"/>
              </a:rPr>
              <a:t>Relativ teuer</a:t>
            </a:r>
          </a:p>
          <a:p>
            <a:r>
              <a:rPr lang="de-AT" sz="2200" dirty="0">
                <a:sym typeface="Wingdings" panose="05000000000000000000" pitchFamily="2" charset="2"/>
              </a:rPr>
              <a:t>MOS-Halbleiter „errechnen“ CO2-Gehalt über Widerstandsänderungen (z.B. BME680)</a:t>
            </a:r>
          </a:p>
          <a:p>
            <a:pPr lvl="1"/>
            <a:r>
              <a:rPr lang="de-AT" sz="2000" dirty="0">
                <a:sym typeface="Wingdings" panose="05000000000000000000" pitchFamily="2" charset="2"/>
              </a:rPr>
              <a:t>Widerstandsabhängigkeit nicht nur durch CO2</a:t>
            </a:r>
          </a:p>
          <a:p>
            <a:pPr lvl="2"/>
            <a:r>
              <a:rPr lang="de-AT" sz="1800" dirty="0">
                <a:sym typeface="Wingdings" panose="05000000000000000000" pitchFamily="2" charset="2"/>
              </a:rPr>
              <a:t>Andere Gase</a:t>
            </a:r>
          </a:p>
          <a:p>
            <a:pPr lvl="2"/>
            <a:r>
              <a:rPr lang="de-AT" sz="1800" dirty="0">
                <a:sym typeface="Wingdings" panose="05000000000000000000" pitchFamily="2" charset="2"/>
              </a:rPr>
              <a:t>Temperatur, Luftfeuchtigkeit, …</a:t>
            </a:r>
          </a:p>
          <a:p>
            <a:pPr lvl="1"/>
            <a:r>
              <a:rPr lang="de-AT" sz="2000" dirty="0">
                <a:sym typeface="Wingdings" panose="05000000000000000000" pitchFamily="2" charset="2"/>
              </a:rPr>
              <a:t>Billiger und nicht so stromhungrig</a:t>
            </a:r>
          </a:p>
          <a:p>
            <a:r>
              <a:rPr lang="de-AT" sz="2200" dirty="0">
                <a:sym typeface="Wingdings" panose="05000000000000000000" pitchFamily="2" charset="2"/>
              </a:rPr>
              <a:t>Aufgabe: Vergleich der Messwerte, um Brauchbarkeit von BME680 abzuschätzen</a:t>
            </a:r>
          </a:p>
          <a:p>
            <a:endParaRPr lang="de-AT" sz="2200" dirty="0">
              <a:sym typeface="Wingdings" panose="05000000000000000000" pitchFamily="2" charset="2"/>
            </a:endParaRPr>
          </a:p>
          <a:p>
            <a:endParaRPr lang="de-AT" sz="2200" dirty="0"/>
          </a:p>
        </p:txBody>
      </p:sp>
    </p:spTree>
    <p:extLst>
      <p:ext uri="{BB962C8B-B14F-4D97-AF65-F5344CB8AC3E}">
        <p14:creationId xmlns:p14="http://schemas.microsoft.com/office/powerpoint/2010/main" val="6308036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F3EB95-3F3D-3357-8009-A1AE63346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BME680 misst Luftqualität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4BEF38-406B-0DA7-81D2-1C90F3ED9A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1052736"/>
            <a:ext cx="8207375" cy="4608165"/>
          </a:xfrm>
        </p:spPr>
        <p:txBody>
          <a:bodyPr/>
          <a:lstStyle/>
          <a:p>
            <a:r>
              <a:rPr lang="de-DE" sz="2400" dirty="0"/>
              <a:t>Misst flüchtige organische Verbindungen (VOCs) und andere Luftschadstoffe</a:t>
            </a:r>
            <a:endParaRPr lang="de-AT" sz="2400" dirty="0"/>
          </a:p>
          <a:p>
            <a:r>
              <a:rPr lang="de-AT" sz="2400" dirty="0"/>
              <a:t>Wäre für Schule vielleicht ein guter Indikator</a:t>
            </a:r>
          </a:p>
          <a:p>
            <a:r>
              <a:rPr lang="de-AT" sz="2400" dirty="0"/>
              <a:t>Indoor Air Quality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DD80581-2D0C-C0D9-C473-57673E7CD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87" y="3060128"/>
            <a:ext cx="8925974" cy="366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6649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6174CC-9722-69DD-58B7-7ABF985E4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Verlauf aller CO2-Sensoren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98C1D0-0086-87DD-AD23-67E5C7D374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EC84BF6-07EA-FBA3-D781-5BDAA5CC6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8736"/>
            <a:ext cx="9144000" cy="490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4444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0B81A-8939-AEEF-4598-47FF495A1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HACS: </a:t>
            </a:r>
            <a:r>
              <a:rPr lang="de-AT" dirty="0" err="1"/>
              <a:t>apex</a:t>
            </a:r>
            <a:r>
              <a:rPr lang="de-AT" dirty="0"/>
              <a:t> </a:t>
            </a:r>
            <a:r>
              <a:rPr lang="de-AT" dirty="0" err="1"/>
              <a:t>charts</a:t>
            </a:r>
            <a:r>
              <a:rPr lang="de-AT" dirty="0"/>
              <a:t> </a:t>
            </a:r>
            <a:r>
              <a:rPr lang="de-AT" dirty="0" err="1"/>
              <a:t>card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220D37-9D89-3A69-B1EB-6445F10F99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D6FEE4C-34AB-E8D1-F201-C9F6372D9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582" y="1016384"/>
            <a:ext cx="7188835" cy="511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4297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B5829A-FA77-09B4-21B9-CCA71B6D6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Apex-Charts sind extrem konfigurierbar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46A635A-B52B-95F2-EDDA-6B199415B2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58937C5-FE92-8297-6602-1A19EECAF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68" y="981075"/>
            <a:ext cx="8748464" cy="515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0357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3CADE5-2C3D-43D6-5ED1-70D3F4A66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Presence-Sensor auswerten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464E36-96B6-6E89-042B-AC27373E52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BDF90EF-0491-192A-A459-0034BC1F1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5087" y="1819275"/>
            <a:ext cx="393382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5756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C3DD53-BC19-1F42-5736-1D16EDCFD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Automatisierung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E1CD60-6049-20F9-FA00-8A386428E3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Wenn Distanz unter 50cm </a:t>
            </a:r>
            <a:r>
              <a:rPr lang="de-AT" dirty="0">
                <a:sym typeface="Wingdings" panose="05000000000000000000" pitchFamily="2" charset="2"/>
              </a:rPr>
              <a:t> Meldung über </a:t>
            </a:r>
            <a:r>
              <a:rPr lang="de-AT" dirty="0" err="1">
                <a:sym typeface="Wingdings" panose="05000000000000000000" pitchFamily="2" charset="2"/>
              </a:rPr>
              <a:t>Mqtt</a:t>
            </a:r>
            <a:endParaRPr lang="de-AT" dirty="0">
              <a:sym typeface="Wingdings" panose="05000000000000000000" pitchFamily="2" charset="2"/>
            </a:endParaRPr>
          </a:p>
          <a:p>
            <a:pPr lvl="1"/>
            <a:r>
              <a:rPr lang="de-AT" dirty="0">
                <a:sym typeface="Wingdings" panose="05000000000000000000" pitchFamily="2" charset="2"/>
              </a:rPr>
              <a:t>Zentraler Broker auf 192.168.2.3</a:t>
            </a:r>
          </a:p>
          <a:p>
            <a:pPr lvl="1"/>
            <a:r>
              <a:rPr lang="de-AT" dirty="0">
                <a:sym typeface="Wingdings" panose="05000000000000000000" pitchFamily="2" charset="2"/>
              </a:rPr>
              <a:t>Topic: s3_sensorbox/</a:t>
            </a:r>
            <a:r>
              <a:rPr lang="de-AT" dirty="0" err="1">
                <a:sym typeface="Wingdings" panose="05000000000000000000" pitchFamily="2" charset="2"/>
              </a:rPr>
              <a:t>distance_low</a:t>
            </a:r>
            <a:endParaRPr lang="de-AT" dirty="0">
              <a:sym typeface="Wingdings" panose="05000000000000000000" pitchFamily="2" charset="2"/>
            </a:endParaRPr>
          </a:p>
          <a:p>
            <a:pPr lvl="1"/>
            <a:r>
              <a:rPr lang="de-AT" dirty="0">
                <a:sym typeface="Wingdings" panose="05000000000000000000" pitchFamily="2" charset="2"/>
              </a:rPr>
              <a:t>Payload: eigener </a:t>
            </a:r>
            <a:r>
              <a:rPr lang="de-AT" dirty="0" err="1">
                <a:sym typeface="Wingdings" panose="05000000000000000000" pitchFamily="2" charset="2"/>
              </a:rPr>
              <a:t>name</a:t>
            </a:r>
            <a:endParaRPr lang="de-AT" dirty="0">
              <a:sym typeface="Wingdings" panose="05000000000000000000" pitchFamily="2" charset="2"/>
            </a:endParaRPr>
          </a:p>
          <a:p>
            <a:pPr lvl="1"/>
            <a:endParaRPr lang="de-AT" dirty="0">
              <a:sym typeface="Wingdings" panose="05000000000000000000" pitchFamily="2" charset="2"/>
            </a:endParaRPr>
          </a:p>
          <a:p>
            <a:r>
              <a:rPr lang="de-AT" dirty="0">
                <a:sym typeface="Wingdings" panose="05000000000000000000" pitchFamily="2" charset="2"/>
              </a:rPr>
              <a:t>Anzeige am </a:t>
            </a:r>
            <a:r>
              <a:rPr lang="de-AT" dirty="0" err="1">
                <a:sym typeface="Wingdings" panose="05000000000000000000" pitchFamily="2" charset="2"/>
              </a:rPr>
              <a:t>Beamer</a:t>
            </a:r>
            <a:endParaRPr lang="de-AT" dirty="0">
              <a:sym typeface="Wingdings" panose="05000000000000000000" pitchFamily="2" charset="2"/>
            </a:endParaRPr>
          </a:p>
          <a:p>
            <a:pPr lvl="1"/>
            <a:r>
              <a:rPr lang="de-AT" dirty="0">
                <a:sym typeface="Wingdings" panose="05000000000000000000" pitchFamily="2" charset="2"/>
              </a:rPr>
              <a:t>Namen der Publisher aus der Automatisierung</a:t>
            </a:r>
          </a:p>
          <a:p>
            <a:pPr lvl="1"/>
            <a:r>
              <a:rPr lang="de-AT" dirty="0">
                <a:sym typeface="Wingdings" panose="05000000000000000000" pitchFamily="2" charset="2"/>
              </a:rPr>
              <a:t>Optional: Text mit Zeitstempel und Distanz</a:t>
            </a:r>
            <a:endParaRPr lang="de-AT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16DCD69-9B44-37E1-F035-9C40A74638C2}"/>
              </a:ext>
            </a:extLst>
          </p:cNvPr>
          <p:cNvSpPr/>
          <p:nvPr/>
        </p:nvSpPr>
        <p:spPr>
          <a:xfrm rot="1386466">
            <a:off x="7882336" y="5811896"/>
            <a:ext cx="1129183" cy="5874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144000" tIns="108000" rIns="144000" bIns="108000">
            <a:spAutoFit/>
          </a:bodyPr>
          <a:lstStyle/>
          <a:p>
            <a:pPr algn="ctr"/>
            <a:r>
              <a:rPr lang="de-DE" sz="24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Übung</a:t>
            </a:r>
          </a:p>
        </p:txBody>
      </p:sp>
    </p:spTree>
    <p:extLst>
      <p:ext uri="{BB962C8B-B14F-4D97-AF65-F5344CB8AC3E}">
        <p14:creationId xmlns:p14="http://schemas.microsoft.com/office/powerpoint/2010/main" val="2078958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920C4B-4F5A-AE58-8770-F1541401B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Text-Helper erstellen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0CEB61-5A3F-3AE1-B87D-1805DF61E9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FABC9EA-6DD3-7868-6E03-90893DEAD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03" y="1273729"/>
            <a:ext cx="813435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169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77063E-6E40-55A5-C000-63FFBBD52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Updates in der Pause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25AD6A-317E-873C-BC02-3B9E6E8521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C917434-ECE5-3134-CCF5-604DC784E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126788"/>
            <a:ext cx="6821480" cy="489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570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98D144-F9F6-1D82-E550-4F4B678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Findet Geräte – auch später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24DD8C5-DA05-9477-DDDB-F6757B79BF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CE02CCC-17F9-9C0A-0BA1-DC3C75CA3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12" y="1102493"/>
            <a:ext cx="7956376" cy="494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477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519543-63D4-B03B-4AD0-6CC8A5C7A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Einige ESP32-Geräte sind vorbereitet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279944-2A72-F644-403A-5C210904A6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Sensorbox alt (Nili)</a:t>
            </a:r>
          </a:p>
          <a:p>
            <a:pPr lvl="1"/>
            <a:r>
              <a:rPr lang="de-AT" dirty="0" err="1"/>
              <a:t>Ldr</a:t>
            </a:r>
            <a:r>
              <a:rPr lang="de-AT" dirty="0"/>
              <a:t>, MHZ19-CO2, PIR, BME280, Buzzer, Noise</a:t>
            </a:r>
          </a:p>
          <a:p>
            <a:r>
              <a:rPr lang="de-AT" dirty="0"/>
              <a:t>Sensorbox neu</a:t>
            </a:r>
          </a:p>
          <a:p>
            <a:pPr lvl="1"/>
            <a:r>
              <a:rPr lang="de-AT" dirty="0"/>
              <a:t>Anderer CO2-Sensor, Luxmeter, OLED-Display, Radar-Bewegungsmelder</a:t>
            </a:r>
          </a:p>
          <a:p>
            <a:r>
              <a:rPr lang="de-AT" dirty="0" err="1"/>
              <a:t>Testbox</a:t>
            </a:r>
            <a:r>
              <a:rPr lang="de-AT" dirty="0"/>
              <a:t> für </a:t>
            </a:r>
            <a:r>
              <a:rPr lang="de-AT" dirty="0" err="1"/>
              <a:t>Airquality</a:t>
            </a:r>
            <a:r>
              <a:rPr lang="de-AT" dirty="0"/>
              <a:t>-Sensoren</a:t>
            </a:r>
          </a:p>
          <a:p>
            <a:r>
              <a:rPr lang="de-AT" dirty="0"/>
              <a:t>433MHz-Tracker</a:t>
            </a:r>
          </a:p>
          <a:p>
            <a:r>
              <a:rPr lang="de-AT" dirty="0"/>
              <a:t>ESP32 mit OLED-Display</a:t>
            </a:r>
          </a:p>
        </p:txBody>
      </p:sp>
    </p:spTree>
    <p:extLst>
      <p:ext uri="{BB962C8B-B14F-4D97-AF65-F5344CB8AC3E}">
        <p14:creationId xmlns:p14="http://schemas.microsoft.com/office/powerpoint/2010/main" val="3864674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221ABD-B539-99BE-956E-58E312CAB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Test mit </a:t>
            </a:r>
            <a:r>
              <a:rPr lang="de-AT" dirty="0" err="1"/>
              <a:t>MqttExplorer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98F5E0-FAE6-D349-11E7-507D2EE746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512" y="980728"/>
            <a:ext cx="8207375" cy="4608165"/>
          </a:xfrm>
        </p:spPr>
        <p:txBody>
          <a:bodyPr/>
          <a:lstStyle/>
          <a:p>
            <a:r>
              <a:rPr lang="de-AT" sz="2000" dirty="0"/>
              <a:t>Broker läuft zentral auf mqtt://192.168.2.3</a:t>
            </a:r>
          </a:p>
          <a:p>
            <a:pPr lvl="1"/>
            <a:r>
              <a:rPr lang="de-AT" sz="1800" dirty="0"/>
              <a:t>Benutzer: </a:t>
            </a:r>
            <a:r>
              <a:rPr lang="de-AT" sz="1800" dirty="0" err="1"/>
              <a:t>leo</a:t>
            </a:r>
            <a:r>
              <a:rPr lang="de-AT" sz="1800" dirty="0"/>
              <a:t>, Passwort: </a:t>
            </a:r>
            <a:r>
              <a:rPr lang="de-AT" sz="1800" dirty="0" err="1"/>
              <a:t>passme</a:t>
            </a:r>
            <a:endParaRPr lang="de-AT" sz="1800" dirty="0"/>
          </a:p>
          <a:p>
            <a:pPr lvl="1"/>
            <a:r>
              <a:rPr lang="de-AT" sz="1800" dirty="0"/>
              <a:t>Mit </a:t>
            </a:r>
            <a:r>
              <a:rPr lang="de-AT" sz="1800" dirty="0" err="1"/>
              <a:t>MqttExplorer</a:t>
            </a:r>
            <a:r>
              <a:rPr lang="de-AT" sz="1800" dirty="0"/>
              <a:t> testen</a:t>
            </a:r>
          </a:p>
          <a:p>
            <a:endParaRPr lang="de-AT" sz="20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F6A1037-A0BA-40A6-3612-400CC9B29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007" y="2204864"/>
            <a:ext cx="6787686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84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ACE62F-91FD-9D29-C92C-D57DD56D1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Erste Integration - MQTT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A52F4B7-1E39-ED58-A7F1-BFA5DE10E1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Alle auf den zentralen Broker</a:t>
            </a:r>
          </a:p>
          <a:p>
            <a:r>
              <a:rPr lang="de-AT" dirty="0"/>
              <a:t>Später hat jeder seinen </a:t>
            </a:r>
            <a:r>
              <a:rPr lang="de-AT" dirty="0" err="1"/>
              <a:t>Mosquitto</a:t>
            </a:r>
            <a:r>
              <a:rPr lang="de-AT" dirty="0"/>
              <a:t>-Broker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6928D04-3585-2538-AD9F-2D338DD0D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564904"/>
            <a:ext cx="6586646" cy="316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975813"/>
      </p:ext>
    </p:extLst>
  </p:cSld>
  <p:clrMapOvr>
    <a:masterClrMapping/>
  </p:clrMapOvr>
</p:sld>
</file>

<file path=ppt/theme/theme1.xml><?xml version="1.0" encoding="utf-8"?>
<a:theme xmlns:a="http://schemas.openxmlformats.org/drawingml/2006/main" name="2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575</Words>
  <Application>Microsoft Office PowerPoint</Application>
  <PresentationFormat>Bildschirmpräsentation (4:3)</PresentationFormat>
  <Paragraphs>114</Paragraphs>
  <Slides>48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48</vt:i4>
      </vt:variant>
    </vt:vector>
  </HeadingPairs>
  <TitlesOfParts>
    <vt:vector size="54" baseType="lpstr">
      <vt:lpstr>Arial</vt:lpstr>
      <vt:lpstr>Calibri</vt:lpstr>
      <vt:lpstr>Symbol</vt:lpstr>
      <vt:lpstr>Times New Roman</vt:lpstr>
      <vt:lpstr>Wingdings</vt:lpstr>
      <vt:lpstr>2_Larissa</vt:lpstr>
      <vt:lpstr>Einstieg</vt:lpstr>
      <vt:lpstr>HA - Erstkonfiguration</vt:lpstr>
      <vt:lpstr>HA läuft</vt:lpstr>
      <vt:lpstr>Erweiterten Modus aktivieren</vt:lpstr>
      <vt:lpstr>Updates in der Pause</vt:lpstr>
      <vt:lpstr>Findet Geräte – auch später</vt:lpstr>
      <vt:lpstr>Einige ESP32-Geräte sind vorbereitet</vt:lpstr>
      <vt:lpstr>Test mit MqttExplorer</vt:lpstr>
      <vt:lpstr>Erste Integration - MQTT</vt:lpstr>
      <vt:lpstr>Konfigurieren</vt:lpstr>
      <vt:lpstr>Erkennt einige Geräte automatisch</vt:lpstr>
      <vt:lpstr>Plötzlich haben wir 3 Geräte mit 72 Entitäten</vt:lpstr>
      <vt:lpstr>Labels für wichtige Entitäten</vt:lpstr>
      <vt:lpstr>Label Temperature</vt:lpstr>
      <vt:lpstr>Was tut sich mit den Temperaturen</vt:lpstr>
      <vt:lpstr>Auch CO2 labeln</vt:lpstr>
      <vt:lpstr>Alle gelabelten Entitäten</vt:lpstr>
      <vt:lpstr>Geräte Bereiche (Areas) zuordnen</vt:lpstr>
      <vt:lpstr>Erstes Dashboard - Main</vt:lpstr>
      <vt:lpstr>Titel Main</vt:lpstr>
      <vt:lpstr>Dashboard bearbeiten</vt:lpstr>
      <vt:lpstr>Titel in Markdown</vt:lpstr>
      <vt:lpstr>Badges mit Temperaturvergleich</vt:lpstr>
      <vt:lpstr>Erste Aufwärmübung - Dashboard</vt:lpstr>
      <vt:lpstr>Wetterdienste – Met.no</vt:lpstr>
      <vt:lpstr>Wieder eine Integration</vt:lpstr>
      <vt:lpstr>Mit Bordmitteln</vt:lpstr>
      <vt:lpstr>HACS: clock weather card</vt:lpstr>
      <vt:lpstr>Installation HACS</vt:lpstr>
      <vt:lpstr>AddOn SSH installieren</vt:lpstr>
      <vt:lpstr>AddOn - Config</vt:lpstr>
      <vt:lpstr>Protokoll überprüfen</vt:lpstr>
      <vt:lpstr>HACS über SSH installieren</vt:lpstr>
      <vt:lpstr>Restart – Integration hinzufügen</vt:lpstr>
      <vt:lpstr>Mit GitHub verbinden</vt:lpstr>
      <vt:lpstr>Tausende Integrationen der Community</vt:lpstr>
      <vt:lpstr>Downloads, Sterne und Aktualität</vt:lpstr>
      <vt:lpstr>Nur über YAML konfigurierbar</vt:lpstr>
      <vt:lpstr>Ergebnis</vt:lpstr>
      <vt:lpstr>Sensorwerte visualisieren</vt:lpstr>
      <vt:lpstr>CO2-Sensoren evaluieren</vt:lpstr>
      <vt:lpstr>BME680 misst Luftqualität</vt:lpstr>
      <vt:lpstr>Verlauf aller CO2-Sensoren</vt:lpstr>
      <vt:lpstr>HACS: apex charts card</vt:lpstr>
      <vt:lpstr>Apex-Charts sind extrem konfigurierbar</vt:lpstr>
      <vt:lpstr>Presence-Sensor auswerten</vt:lpstr>
      <vt:lpstr>Automatisierung</vt:lpstr>
      <vt:lpstr>Text-Helper erstellen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Köck</dc:creator>
  <cp:lastModifiedBy>Gerald Köck</cp:lastModifiedBy>
  <cp:revision>889</cp:revision>
  <dcterms:created xsi:type="dcterms:W3CDTF">2011-08-18T07:37:01Z</dcterms:created>
  <dcterms:modified xsi:type="dcterms:W3CDTF">2025-03-28T14:05:31Z</dcterms:modified>
</cp:coreProperties>
</file>