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6"/>
  </p:notesMasterIdLst>
  <p:handoutMasterIdLst>
    <p:handoutMasterId r:id="rId27"/>
  </p:handoutMasterIdLst>
  <p:sldIdLst>
    <p:sldId id="1197" r:id="rId2"/>
    <p:sldId id="1269" r:id="rId3"/>
    <p:sldId id="1270" r:id="rId4"/>
    <p:sldId id="1271" r:id="rId5"/>
    <p:sldId id="1272" r:id="rId6"/>
    <p:sldId id="1273" r:id="rId7"/>
    <p:sldId id="1274" r:id="rId8"/>
    <p:sldId id="1275" r:id="rId9"/>
    <p:sldId id="1276" r:id="rId10"/>
    <p:sldId id="1277" r:id="rId11"/>
    <p:sldId id="1285" r:id="rId12"/>
    <p:sldId id="1278" r:id="rId13"/>
    <p:sldId id="1279" r:id="rId14"/>
    <p:sldId id="1280" r:id="rId15"/>
    <p:sldId id="1281" r:id="rId16"/>
    <p:sldId id="1282" r:id="rId17"/>
    <p:sldId id="1284" r:id="rId18"/>
    <p:sldId id="1286" r:id="rId19"/>
    <p:sldId id="1287" r:id="rId20"/>
    <p:sldId id="1288" r:id="rId21"/>
    <p:sldId id="1289" r:id="rId22"/>
    <p:sldId id="1290" r:id="rId23"/>
    <p:sldId id="1292" r:id="rId24"/>
    <p:sldId id="1293" r:id="rId2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11.04.2024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11.04.2024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sphome.io/guides/automation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Eigenes Device auf Basis des ESP32 mit </a:t>
            </a:r>
            <a:r>
              <a:rPr lang="de-AT" sz="2400" dirty="0" err="1"/>
              <a:t>ESPHome</a:t>
            </a:r>
            <a:r>
              <a:rPr lang="de-AT" sz="2400" dirty="0"/>
              <a:t> entwickeln</a:t>
            </a:r>
          </a:p>
          <a:p>
            <a:r>
              <a:rPr lang="de-AT" sz="2400" dirty="0"/>
              <a:t>Integration per MQTT und/oder HA</a:t>
            </a:r>
          </a:p>
          <a:p>
            <a:r>
              <a:rPr lang="de-AT" sz="2400" dirty="0"/>
              <a:t>Automation auf drei verschiedene Arten</a:t>
            </a:r>
          </a:p>
          <a:p>
            <a:pPr lvl="1"/>
            <a:r>
              <a:rPr lang="de-AT" sz="2200" dirty="0" err="1"/>
              <a:t>HomeAssistant</a:t>
            </a:r>
            <a:r>
              <a:rPr lang="de-AT" sz="2200" dirty="0"/>
              <a:t> Automation</a:t>
            </a:r>
          </a:p>
          <a:p>
            <a:pPr lvl="1"/>
            <a:r>
              <a:rPr lang="de-AT" sz="2200" dirty="0" err="1"/>
              <a:t>NodeRed</a:t>
            </a:r>
            <a:endParaRPr lang="de-AT" sz="2200" dirty="0"/>
          </a:p>
          <a:p>
            <a:pPr lvl="1"/>
            <a:r>
              <a:rPr lang="de-AT" sz="2200" dirty="0" err="1"/>
              <a:t>ESPHome</a:t>
            </a:r>
            <a:r>
              <a:rPr lang="de-AT" sz="2200" dirty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A490-D2E5-78C8-C4FD-89009A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 ist PWM-gesteuert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3F9F1-0C62-8BE6-F58A-83B610BE0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für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AD99-F5C0-294D-D2AA-A75F694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845932" cy="47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47C0-AC59-EEA7-8FF4-1D59B3D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verwendet LEDC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B61AA-BBDD-B68F-18A5-37FE413B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0C162-503D-CDEF-FE50-BEDF29A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9281"/>
            <a:ext cx="6615460" cy="53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BD8A-A4B4-EEC1-699D-EEB0D2E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r>
              <a:rPr lang="de-AT" dirty="0"/>
              <a:t> zu </a:t>
            </a:r>
            <a:r>
              <a:rPr lang="de-AT" dirty="0" err="1"/>
              <a:t>ESPHome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7C61D-037C-D6F4-BC12-567C256D6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12734-AB00-AE49-FA25-3C58823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52736"/>
            <a:ext cx="6657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5CFB-DD26-A553-421E-1BF51A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1616-D25B-5BC0-01FE-E8B41BB6B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BD475-ADD6-FDA0-C081-150EBC0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10629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DA062-28AB-C1CA-B20C-F558A8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RGB-Light ist schon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DEFDE-0B2B-970B-393E-A47566D08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17702-8862-AABA-FA86-BEF6676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413"/>
            <a:ext cx="3871665" cy="5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Helligkeit signalisieren</a:t>
            </a:r>
          </a:p>
          <a:p>
            <a:pPr lvl="1"/>
            <a:r>
              <a:rPr lang="de-AT" dirty="0"/>
              <a:t>Rot </a:t>
            </a:r>
            <a:r>
              <a:rPr lang="de-AT" dirty="0">
                <a:sym typeface="Wingdings" panose="05000000000000000000" pitchFamily="2" charset="2"/>
              </a:rPr>
              <a:t> dunkel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Blau  mittlere Helligkeit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 Hell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sinnvoll festlegen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82E12-C79F-F4D1-B7F2-8C3C3470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Realisierung mit </a:t>
            </a:r>
            <a:r>
              <a:rPr lang="de-AT" dirty="0" err="1"/>
              <a:t>NodeRed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824433-48A6-CB5A-1F66-6B75A8B6F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5261CE-9CA2-B5AA-3720-B7B9D0BA2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97857"/>
            <a:ext cx="8316044" cy="374331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36EC6CB-FC99-B1EC-9337-0B90E553D6A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06797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B43AA-B769-2179-886E-63E43775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Etwas JS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067E42-5F96-8FA9-5C78-BA927DACB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3AC45E-C39D-47D5-AF76-02567240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01117"/>
            <a:ext cx="58578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1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F398F3-AA9B-DECB-04B0-5FE1A29A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</a:t>
            </a:r>
            <a:r>
              <a:rPr lang="de-AT" dirty="0" err="1"/>
              <a:t>call</a:t>
            </a:r>
            <a:r>
              <a:rPr lang="de-AT" dirty="0"/>
              <a:t> </a:t>
            </a:r>
            <a:r>
              <a:rPr lang="de-AT" dirty="0" err="1"/>
              <a:t>service</a:t>
            </a:r>
            <a:r>
              <a:rPr lang="de-AT" dirty="0"/>
              <a:t>“ Node ist etwas </a:t>
            </a:r>
            <a:r>
              <a:rPr lang="de-AT" dirty="0" err="1"/>
              <a:t>tricky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E147E1-2028-89B8-32C5-B8A5B950B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FAF2A3-2B3A-C827-B832-146DBC9DE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" y="1124744"/>
            <a:ext cx="9104542" cy="439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2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 Variante </a:t>
            </a:r>
            <a:r>
              <a:rPr lang="de-AT" dirty="0" err="1"/>
              <a:t>ESPHome</a:t>
            </a:r>
            <a:r>
              <a:rPr lang="de-AT" dirty="0"/>
              <a:t> mit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Logik auf Device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endParaRPr lang="de-AT" dirty="0"/>
          </a:p>
          <a:p>
            <a:r>
              <a:rPr lang="de-AT" dirty="0"/>
              <a:t>Doku: </a:t>
            </a:r>
            <a:r>
              <a:rPr lang="de-AT" dirty="0">
                <a:hlinkClick r:id="rId2"/>
              </a:rPr>
              <a:t>https://esphome.io/guides/automations.html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6529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Helligkeit </a:t>
            </a:r>
            <a:r>
              <a:rPr lang="de-AT" sz="2400" dirty="0" err="1"/>
              <a:t>umskalieren</a:t>
            </a:r>
            <a:endParaRPr lang="de-AT" sz="2400" dirty="0"/>
          </a:p>
          <a:p>
            <a:pPr lvl="1"/>
            <a:r>
              <a:rPr lang="de-AT" sz="2000" dirty="0"/>
              <a:t>Von 0.0 für Hell bis 1.0 für Dunkel</a:t>
            </a:r>
          </a:p>
          <a:p>
            <a:pPr lvl="2"/>
            <a:r>
              <a:rPr lang="de-AT" sz="2000" dirty="0"/>
              <a:t>Dunkel = 0, Hell = 100</a:t>
            </a:r>
          </a:p>
          <a:p>
            <a:r>
              <a:rPr lang="de-AT" sz="2400" dirty="0"/>
              <a:t>Grenzwerte über HA einstellbar</a:t>
            </a:r>
          </a:p>
          <a:p>
            <a:pPr lvl="1"/>
            <a:r>
              <a:rPr lang="de-AT" sz="2200" dirty="0"/>
              <a:t>Input-Helper von </a:t>
            </a:r>
            <a:r>
              <a:rPr lang="de-AT" sz="2200" dirty="0" err="1"/>
              <a:t>ESPHome</a:t>
            </a:r>
            <a:r>
              <a:rPr lang="de-AT" sz="2200" dirty="0"/>
              <a:t> aus zugreifbar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518C4-EB32-466F-65DB-B2FD1673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61048"/>
            <a:ext cx="5800298" cy="27458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23114-78A2-1D36-5E28-15330DA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</a:t>
            </a:r>
            <a:r>
              <a:rPr lang="de-AT" dirty="0" err="1"/>
              <a:t>umskalieren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277BC-4D63-9AC6-D6C0-8C2424595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FA753-1A22-CA71-0ED0-BD75C7C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2308"/>
            <a:ext cx="7375590" cy="44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3D11-A0E9-A75D-E5BE-AAC1E3E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– Lichtabhängiger Widerstand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2809B-43A9-40E7-175C-2C14B2848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17" y="1052736"/>
            <a:ext cx="8964487" cy="4608165"/>
          </a:xfrm>
        </p:spPr>
        <p:txBody>
          <a:bodyPr/>
          <a:lstStyle/>
          <a:p>
            <a:r>
              <a:rPr lang="de-AT" sz="2400" dirty="0"/>
              <a:t>Rot </a:t>
            </a:r>
            <a:r>
              <a:rPr lang="de-AT" sz="2400" dirty="0">
                <a:sym typeface="Wingdings" panose="05000000000000000000" pitchFamily="2" charset="2"/>
              </a:rPr>
              <a:t> 3,3V, Schwarz  GND, Signal  GPIO35 (ADC1_07)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F6BE07-2791-BC06-9915-AD7BE5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323"/>
            <a:ext cx="5638775" cy="48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A599-D586-C9D4-056D-4CFBDFA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D8228-4A1B-669B-5EB5-1D63A54DE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Verzeichnis für Beispiele anlegen</a:t>
            </a:r>
          </a:p>
          <a:p>
            <a:r>
              <a:rPr lang="de-AT" dirty="0"/>
              <a:t>Datei </a:t>
            </a:r>
            <a:r>
              <a:rPr lang="de-AT" dirty="0" err="1"/>
              <a:t>secrets.yam</a:t>
            </a:r>
            <a:r>
              <a:rPr lang="de-AT" dirty="0"/>
              <a:t> verwaltet </a:t>
            </a:r>
            <a:r>
              <a:rPr lang="de-AT" dirty="0" err="1"/>
              <a:t>Permissions</a:t>
            </a:r>
            <a:endParaRPr lang="de-AT" dirty="0"/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691010-7C4F-A139-A35D-D1C04EF0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0928"/>
            <a:ext cx="5521827" cy="296872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650E654-7718-C15E-E0E3-78EE9454F9C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2802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BF03C-D394-AD81-ED8D-62A154D6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46B6B-6A52-F7A1-25E7-395956AAA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BE21D0-A4F3-00C6-23C5-761E6B61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124744"/>
            <a:ext cx="7756452" cy="53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805A-0D7A-867B-E07C-F37DA50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6EF0A9-DFC4-7610-0745-F09461383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DFD013-DF7B-2DC6-6E7B-7F4484DC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196752"/>
            <a:ext cx="6048672" cy="527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9F96-6C48-CB2C-5100-4756A285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Anwendungsabhängige 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F0C69-8C5F-B1DF-BFC0-AD928130D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LDR ist einfacher ADC-Sensor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8DF47C-15C7-D946-5D3A-59EA5281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11265"/>
            <a:ext cx="6049491" cy="44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1F3C-F961-75A7-D251-87A988F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157A4-C5D7-9081-94BC-70B87C491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314351-821B-07E7-69B5-E9426C51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4795666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371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Bildschirmpräsentation (4:3)</PresentationFormat>
  <Paragraphs>70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9" baseType="lpstr">
      <vt:lpstr>Arial</vt:lpstr>
      <vt:lpstr>Calibri</vt:lpstr>
      <vt:lpstr>Symbol</vt:lpstr>
      <vt:lpstr>Wingdings</vt:lpstr>
      <vt:lpstr>2_Larissa</vt:lpstr>
      <vt:lpstr>SperlBox</vt:lpstr>
      <vt:lpstr>Verwendete Hardware – ESP32</vt:lpstr>
      <vt:lpstr>LDR – Lichtabhängiger Widerstand</vt:lpstr>
      <vt:lpstr>LED-Modul</vt:lpstr>
      <vt:lpstr>ESPHome CLI </vt:lpstr>
      <vt:lpstr>SperlBox.yaml     </vt:lpstr>
      <vt:lpstr>SperlBox.yaml     </vt:lpstr>
      <vt:lpstr>Anwendungsabhängige Konfiguration</vt:lpstr>
      <vt:lpstr>Yaml-Code</vt:lpstr>
      <vt:lpstr>RGB-LED ist PWM-gesteuert</vt:lpstr>
      <vt:lpstr>ESP32 verwendet LEDC</vt:lpstr>
      <vt:lpstr>YAML-Datei verarbeiten</vt:lpstr>
      <vt:lpstr>SperlBox zu ESPHome hinzufügen</vt:lpstr>
      <vt:lpstr>API-Key aus yaml</vt:lpstr>
      <vt:lpstr>RGB-Light ist schon steuerbar</vt:lpstr>
      <vt:lpstr>Automatisierung - Anforderungen</vt:lpstr>
      <vt:lpstr>Realisierung über Automation</vt:lpstr>
      <vt:lpstr>Realisierung mit NodeRed</vt:lpstr>
      <vt:lpstr>Etwas JS</vt:lpstr>
      <vt:lpstr>„call service“ Node ist etwas tricky</vt:lpstr>
      <vt:lpstr>Letzte Variante ESPHome mit YAML</vt:lpstr>
      <vt:lpstr>Angelehnt an HA-YAML</vt:lpstr>
      <vt:lpstr>Erweiterte Anforderungen</vt:lpstr>
      <vt:lpstr>State umskalieren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888</cp:revision>
  <dcterms:created xsi:type="dcterms:W3CDTF">2011-08-18T07:37:01Z</dcterms:created>
  <dcterms:modified xsi:type="dcterms:W3CDTF">2024-04-11T20:07:40Z</dcterms:modified>
</cp:coreProperties>
</file>