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5ae2c1fb4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5ae2c1fb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5ae2c1fb4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5ae2c1f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ae2c1fb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5ae2c1f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Danice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5ae2c1fb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5ae2c1f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Danice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ae2c1fb4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5ae2c1f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400"/>
              <a:t>Target - indicates whether a client’s account was flagged for credit card fraud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400">
                <a:solidFill>
                  <a:schemeClr val="dk1"/>
                </a:solidFill>
              </a:rPr>
              <a:t>Cash loan → Fixed , scheduled payments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400"/>
              <a:t>Car loan, student loan, or mortgage</a:t>
            </a:r>
            <a:endParaRPr sz="1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400"/>
              <a:t>Revolving loan → </a:t>
            </a:r>
            <a:r>
              <a:rPr lang="en" sz="1400">
                <a:solidFill>
                  <a:srgbClr val="202124"/>
                </a:solidFill>
                <a:highlight>
                  <a:schemeClr val="lt1"/>
                </a:highlight>
              </a:rPr>
              <a:t>clients t</a:t>
            </a:r>
            <a:r>
              <a:rPr lang="en" sz="1400">
                <a:solidFill>
                  <a:srgbClr val="202124"/>
                </a:solidFill>
                <a:highlight>
                  <a:schemeClr val="lt1"/>
                </a:highlight>
              </a:rPr>
              <a:t>ake out varying amounts of money every month and manage their own </a:t>
            </a:r>
            <a:r>
              <a:rPr b="1" lang="en" sz="1400">
                <a:solidFill>
                  <a:srgbClr val="202124"/>
                </a:solidFill>
                <a:highlight>
                  <a:schemeClr val="lt1"/>
                </a:highlight>
              </a:rPr>
              <a:t>personal</a:t>
            </a:r>
            <a:r>
              <a:rPr lang="en" sz="1400">
                <a:solidFill>
                  <a:srgbClr val="202124"/>
                </a:solidFill>
                <a:highlight>
                  <a:schemeClr val="lt1"/>
                </a:highlight>
              </a:rPr>
              <a:t> cash flow</a:t>
            </a:r>
            <a:endParaRPr sz="14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400"/>
              <a:t>C</a:t>
            </a:r>
            <a:r>
              <a:rPr lang="en" sz="1400"/>
              <a:t>redit loan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Address match - indicates whether the client’s address on the loan contract matched their permanent address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Danice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5ae2c1fb4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5ae2c1f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5ae2c1fb4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5ae2c1f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Henry</a:t>
            </a: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With this regression model, after conducting cross-validation, we can get a sense of whether certain individuals demonstrate discrepancies in the system and could therefore ‘flagged’ as a target for fraud.</a:t>
            </a: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ae2c1fb4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5ae2c1fb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ae2c1fb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5ae2c1f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Decision Tree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Highest Probability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Female  &amp; NA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Loan Amount &gt;$1,546,020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Income &lt;=$8</a:t>
            </a:r>
            <a:r>
              <a:rPr lang="en" sz="1400"/>
              <a:t>5,500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Group with the lowest probability of getting flagged for credit card fraud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Loan Amount &gt;$1,345,037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Income &gt;$261,000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ae2c1fb4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ae2c1f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Danice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600"/>
              <a:t>Used NbClust to compare all 24 statistical methods to find the optimal number of clusters</a:t>
            </a:r>
            <a:endParaRPr sz="16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600"/>
              <a:t>The results of this function indicated that 9 out of the 24 models, proposed 2 as the optimal number of </a:t>
            </a:r>
            <a:r>
              <a:rPr lang="en" sz="1600"/>
              <a:t>clusters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741475" y="986100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</a:t>
            </a:r>
            <a:endParaRPr/>
          </a:p>
        </p:txBody>
      </p:sp>
      <p:sp>
        <p:nvSpPr>
          <p:cNvPr id="89" name="Google Shape;89;p12"/>
          <p:cNvSpPr txBox="1"/>
          <p:nvPr>
            <p:ph type="ctrTitle"/>
          </p:nvPr>
        </p:nvSpPr>
        <p:spPr>
          <a:xfrm>
            <a:off x="3033925" y="2592100"/>
            <a:ext cx="37980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HENRY LAM &amp; DANICE LONG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6262997" cy="501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225" y="445600"/>
            <a:ext cx="3183051" cy="6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93700" y="358400"/>
            <a:ext cx="7081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PERFORMANCE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497275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Logistic Regression</a:t>
            </a:r>
            <a:endParaRPr u="sng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/>
              <a:t>Accuracy: 72% for training &amp;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/>
              <a:t>Specificity high, sensitivity 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be cause by threshold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/>
              <a:t>Model requires for inputted threshold.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 Offs</a:t>
            </a:r>
            <a:endParaRPr/>
          </a:p>
        </p:txBody>
      </p:sp>
      <p:sp>
        <p:nvSpPr>
          <p:cNvPr id="165" name="Google Shape;165;p22"/>
          <p:cNvSpPr txBox="1"/>
          <p:nvPr>
            <p:ph idx="2" type="body"/>
          </p:nvPr>
        </p:nvSpPr>
        <p:spPr>
          <a:xfrm>
            <a:off x="3053638" y="1200150"/>
            <a:ext cx="2640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Decision Tree</a:t>
            </a:r>
            <a:endParaRPr u="sng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/>
              <a:t>Highest Probability(30%)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Female  &amp; NA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Loan Amount &gt;$1,546,020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 &lt;=$85,500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/>
              <a:t>Lower Probability (~2%)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Loan Amount &gt;$1,345,037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 &gt;$261,000</a:t>
            </a:r>
            <a:endParaRPr/>
          </a:p>
        </p:txBody>
      </p:sp>
      <p:sp>
        <p:nvSpPr>
          <p:cNvPr id="166" name="Google Shape;166;p22"/>
          <p:cNvSpPr txBox="1"/>
          <p:nvPr>
            <p:ph idx="3" type="body"/>
          </p:nvPr>
        </p:nvSpPr>
        <p:spPr>
          <a:xfrm>
            <a:off x="5879099" y="1200150"/>
            <a:ext cx="2601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K Means Cluster</a:t>
            </a:r>
            <a:endParaRPr u="sng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/>
              <a:t>Implications that there may not be distinct age groups that demonstrate likelihood of fraud.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i="1" lang="en"/>
              <a:t>Only a fraction of the whole data set</a:t>
            </a:r>
            <a:endParaRPr i="1"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893700" y="358400"/>
            <a:ext cx="6783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Succeeded in building predictive models based on the 9 variables we have chosen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Best: decision tree → more specific/applicable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Failed to find  distinctive clusters in our dataset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In the future… 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/>
              <a:t>Use more or different variables to run the same models → compare results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THANKS FOR LISTENING!</a:t>
            </a:r>
            <a:endParaRPr sz="3500"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93750" y="12946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 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893750" y="971225"/>
            <a:ext cx="3599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Original Dataset </a:t>
            </a:r>
            <a:endParaRPr sz="1800" u="sng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From Kaggle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122 columns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307,511 rows </a:t>
            </a:r>
            <a:endParaRPr sz="1800"/>
          </a:p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4881475" y="971225"/>
            <a:ext cx="3599100" cy="4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Cleaned Dataset</a:t>
            </a:r>
            <a:endParaRPr sz="1800" u="sng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9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Factorized discrete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Days of birth → Age in years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4492850" y="1262225"/>
            <a:ext cx="12600" cy="31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93575" y="1294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285150" y="916025"/>
            <a:ext cx="42591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Target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282,686 no flag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24,825 flagged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Gender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202,448 females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105,059 males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 not disclosed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20 - 69 years old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Average: 43 years old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Income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$25,650 - $117,000,000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Average: $168,798</a:t>
            </a:r>
            <a:endParaRPr sz="1600"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4770175" y="916025"/>
            <a:ext cx="42591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Credit Loan Amount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$45,000 - $4,050,000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Average: 599,026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Contract Type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278,232 cash loans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29,279 revolving loans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Car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202,924 clients own a car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104,587 clients do not own a car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Real Estate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94,199 clients own real estate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213,312 do not own real estate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Address Match: </a:t>
            </a:r>
            <a:r>
              <a:rPr lang="en" sz="1600"/>
              <a:t>Contract/Permanent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302,842 do not match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4,657 match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1710425" y="2161800"/>
            <a:ext cx="5723700" cy="22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300"/>
              <a:t>Can we predict whether a client will be flagged for credit card fraud based on the 9 variables we have selected?</a:t>
            </a:r>
            <a:endParaRPr sz="3300"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idx="4294967295"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93700" y="1373600"/>
            <a:ext cx="75870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Build a risk analytics model that can be used in the banking sector to minimize the risk of losing money while lending to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Banks can gain customer trust and loyalty because customers will be confident their money is safe 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93700" y="1200150"/>
            <a:ext cx="78390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Logistic</a:t>
            </a:r>
            <a:r>
              <a:rPr lang="en" u="sng"/>
              <a:t> Regression</a:t>
            </a:r>
            <a:endParaRPr u="sng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200"/>
              <a:t>To predict the log odds of TARGET occurring, we used logistic regression on all our variables after cleaning and changing variable DAYS_AGE to AGE_YEARS. We set a threshold of 0.09 where anything greater receives a value of 1 for TARGET and 0 otherwise.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Decision Tree</a:t>
            </a:r>
            <a:endParaRPr u="sng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200"/>
              <a:t>With a decision tree model, we are able to pinpoint different ‘splits’ of decisions or outcomes based on our data set. We wanted to predict the outcome of being a ‘TARGET’ given the individual’s ‘AMT_CREDIT’, ‘AMT_INCOME_TOTAL’,  and ‘CODE_GENDER’.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Clustering</a:t>
            </a:r>
            <a:endParaRPr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200"/>
              <a:t>We performed a K Means clustering algorithm using ‘euclidean’ as our distance metric. The idea here was for us to find distinct groups based on the variables “AGE_YEARS”, “AMT_CREDIT”, and “AMT_INCOME_TOTAL”.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▷"/>
            </a:pPr>
            <a:r>
              <a:rPr lang="en" sz="1200"/>
              <a:t>We used a random sample of 1000 rows.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Training Confusion Matrix:</a:t>
            </a:r>
            <a:endParaRPr/>
          </a:p>
        </p:txBody>
      </p:sp>
      <p:sp>
        <p:nvSpPr>
          <p:cNvPr id="134" name="Google Shape;134;p18"/>
          <p:cNvSpPr txBox="1"/>
          <p:nvPr>
            <p:ph idx="3" type="body"/>
          </p:nvPr>
        </p:nvSpPr>
        <p:spPr>
          <a:xfrm>
            <a:off x="4760032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Testing Confusion Matrix:</a:t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3595" l="0" r="1931" t="0"/>
          <a:stretch/>
        </p:blipFill>
        <p:spPr>
          <a:xfrm>
            <a:off x="557300" y="1737725"/>
            <a:ext cx="3673850" cy="19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 b="3595" l="0" r="0" t="0"/>
          <a:stretch/>
        </p:blipFill>
        <p:spPr>
          <a:xfrm>
            <a:off x="4491800" y="1737725"/>
            <a:ext cx="3673850" cy="19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25" y="287450"/>
            <a:ext cx="8904550" cy="44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type="title"/>
          </p:nvPr>
        </p:nvSpPr>
        <p:spPr>
          <a:xfrm>
            <a:off x="278825" y="273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using Gap Statistics</a:t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15368" l="0" r="999" t="0"/>
          <a:stretch/>
        </p:blipFill>
        <p:spPr>
          <a:xfrm>
            <a:off x="893700" y="1215800"/>
            <a:ext cx="7119613" cy="34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