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11"/>
    <p:restoredTop sz="94694"/>
  </p:normalViewPr>
  <p:slideViewPr>
    <p:cSldViewPr snapToGrid="0">
      <p:cViewPr varScale="1">
        <p:scale>
          <a:sx d="100" n="129"/>
          <a:sy d="100" n="129"/>
        </p:scale>
        <p:origin x="48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7BD8B9-2D28-BE0B-A507-EB9AC7ABA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AD12976-7B9F-7711-3517-414BFE682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43F28D-45D9-14A5-C0D7-DD277DEB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8A28-2211-8445-951F-7FB6C7D14141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CEDC49-F7D0-12CC-EFFC-15C5E572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CF25E8-5821-1CD8-1045-83714B72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6"/>
          </a:xfrm>
        </p:spPr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430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6A8AD-6A0A-2CA6-A821-04DB3869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F921202-62EA-E342-5CD2-4CC24ED08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8F9EE5-67B7-955E-11A9-F5A26CDA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8A28-2211-8445-951F-7FB6C7D14141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74C2E6-64E5-75A8-65F2-67743B7A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279013-F8C5-76DB-4617-DD985191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930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077F3A5-700A-8A7E-62FA-2EC0A1394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13A660-511A-2EAD-4BE2-C77FA869D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86D37A-DF7F-ED3D-1187-A3C4D6CB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8A28-2211-8445-951F-7FB6C7D14141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5A59A0-D13F-58F0-98C9-8793328C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CCCFFC-766B-CB0F-4D44-876D1057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979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DB2EE-C5B4-AC62-10BF-0812B5AF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AE04A6-9B39-F61F-A844-C0B4AD2D1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EF3A30-8B65-869C-5AF2-A5244AE5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8A28-2211-8445-951F-7FB6C7D14141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366B8F-C2E8-7CF8-F31D-F3C88AD3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707E3C-85EB-038D-8C7D-4D1B4660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196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4FF463-A89F-3FBA-9CB2-FBC3571F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CCA449-DCB0-68D4-0D3D-5B07569FF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B2B7E1-EF28-2294-2773-32ED58CB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8A28-2211-8445-951F-7FB6C7D14141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E3CF90-73C6-FD0B-CDE9-2F995A92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4EC6B2-0607-921A-A109-FC8D1C96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44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0B1FCB-4B4C-1C3E-D151-2975E37E8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13D598-6989-CBED-BC82-46658DD5B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9B3C4C-770C-4487-CD8C-1CD11E23F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EDCCBD-79F9-D89D-C98E-B5F01D63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8A28-2211-8445-951F-7FB6C7D14141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8F22D7-957B-A76C-BE40-75FD173B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911283-D27A-2F68-221B-252EB598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507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207D8-C031-8475-19E0-F35477282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94AA07-90EC-06C5-66F1-96727E167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4F6AF5-A613-6EAA-6A3A-144A16566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02527DA-7D2F-8AF4-9158-F76793B72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4FEDC43-15F4-515F-74CD-D9AAE6D5A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09F753F-3839-2060-F9EA-4811D356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8A28-2211-8445-951F-7FB6C7D14141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58363F2-DC02-0ADF-EBA3-4F0508DD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646625-1DE0-3B6C-EFC8-2D033A7B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473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12D07-496E-0FB5-DA39-EB3C511E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A24500-B733-06F2-50FA-B4AB7718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8A28-2211-8445-951F-7FB6C7D14141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73EE7F-ACFD-9D30-9D53-09A13F7F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2FBAB7A-1172-2DAB-D78D-ED4C42E5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510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806C51E-DC3D-52B7-68CC-D28F2901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8A28-2211-8445-951F-7FB6C7D14141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C30C6C4-D0C6-4F1E-B361-458D190F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96CCD7-712C-B33F-2341-7F314313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232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64A00-DED8-6682-3272-CCD41FC8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3DD412-7278-D837-4E19-878CD199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6FFE70-09E2-95F0-4C3A-5A106F67A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73626"/>
            <a:ext cx="3932237" cy="3195362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dirty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6E0240-AAAC-2496-E46A-94953315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8A28-2211-8445-951F-7FB6C7D14141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EAA653-E207-BD31-F603-4E0ECB0D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B0D341-78C3-4F6B-AFFE-0717A74F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25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EC9DDC-EFD5-D77F-31D7-70AC7FED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F92641-2B61-5454-116C-DF96CD724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84561D-4CE9-CA30-D95C-225225A6A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3E8D3E-8ED8-C69E-8853-915D613F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8A28-2211-8445-951F-7FB6C7D14141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A4BFB6-3F93-8D0A-4FDB-64FEC908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283F33-A9C4-9484-9E65-6CF52E1B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5397911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3117DB8-2FC7-BC85-803E-B000882C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altLang="en-US" dirty="0" kumimoji="1" lang="zh-TW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E10024-0287-BCFB-0DFF-FA0895FDBBE2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en-US" dirty="0" kumimoji="1" lang="zh-TW"/>
              <a:t>按一下以編輯母片文字樣式</a:t>
            </a:r>
          </a:p>
          <a:p>
            <a:pPr lvl="1"/>
            <a:r>
              <a:rPr altLang="en-US" dirty="0" kumimoji="1" lang="zh-TW"/>
              <a:t>第二層</a:t>
            </a:r>
          </a:p>
          <a:p>
            <a:pPr lvl="2"/>
            <a:r>
              <a:rPr altLang="en-US" dirty="0" kumimoji="1" lang="zh-TW"/>
              <a:t>第三層</a:t>
            </a:r>
          </a:p>
          <a:p>
            <a:pPr lvl="3"/>
            <a:r>
              <a:rPr altLang="en-US" dirty="0" kumimoji="1" lang="zh-TW"/>
              <a:t>第四層</a:t>
            </a:r>
          </a:p>
          <a:p>
            <a:pPr lvl="4"/>
            <a:r>
              <a:rPr altLang="en-US" dirty="0" kumimoji="1" lang="zh-TW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6248EB-41AE-E1CA-7304-EDC30BE47B55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18A28-2211-8445-951F-7FB6C7D14141}" type="datetimeFigureOut">
              <a:rPr altLang="en-US" kumimoji="1" lang="zh-TW" smtClean="0"/>
              <a:t>2022/10/18</a:t>
            </a:fld>
            <a:endParaRPr altLang="en-US" kumimoji="1" 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02AE58-4186-60EE-AF25-9B40514F91B5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kumimoji="1" 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A3AB34-5E4D-A521-0792-2B4A972CDD3A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800">
                <a:solidFill>
                  <a:srgbClr val="C00000"/>
                </a:solidFill>
              </a:defRPr>
            </a:lvl1pPr>
          </a:lstStyle>
          <a:p>
            <a:fld id="{36C4C0BD-81AA-5C43-BE60-98480816AF12}" type="slidenum">
              <a:rPr altLang="en-US" kumimoji="1" lang="zh-TW" smtClean="0"/>
              <a:pPr/>
              <a:t>‹#›</a:t>
            </a:fld>
            <a:endParaRPr altLang="en-US" dirty="0" kumimoji="1" lang="zh-TW"/>
          </a:p>
        </p:txBody>
      </p:sp>
    </p:spTree>
    <p:extLst>
      <p:ext uri="{BB962C8B-B14F-4D97-AF65-F5344CB8AC3E}">
        <p14:creationId xmlns:p14="http://schemas.microsoft.com/office/powerpoint/2010/main" val="2186562568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chemeClr val="tx1"/>
          </a:solidFill>
          <a:latin charset="-128" panose="020B0500000000000000" pitchFamily="34" typeface="Noto Sans CJK SC Regular"/>
          <a:ea charset="-128" panose="020B0500000000000000" pitchFamily="34" typeface="Noto Sans CJK SC Regular"/>
          <a:cs charset="0" panose="020B0604020202020204" pitchFamily="34" typeface="Arial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Clr>
          <a:srgbClr val="C00000"/>
        </a:buClr>
        <a:buFont charset="0" panose="020B0604020202020204" pitchFamily="34" typeface="Arial"/>
        <a:buChar char="•"/>
        <a:defRPr kern="1200" sz="2400">
          <a:solidFill>
            <a:schemeClr val="tx1"/>
          </a:solidFill>
          <a:latin charset="-128" panose="020B0500000000000000" pitchFamily="34" typeface="Noto Sans CJK SC Regular"/>
          <a:ea charset="-128" panose="020B0500000000000000" pitchFamily="34" typeface="Noto Sans CJK SC Regular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Clr>
          <a:srgbClr val="C00000"/>
        </a:buClr>
        <a:buFont charset="0" panose="020B0604020202020204" pitchFamily="34" typeface="Arial"/>
        <a:buChar char="•"/>
        <a:defRPr kern="1200" sz="2400">
          <a:solidFill>
            <a:schemeClr val="tx1"/>
          </a:solidFill>
          <a:latin charset="-128" panose="020B0500000000000000" pitchFamily="34" typeface="Noto Sans CJK SC Regular"/>
          <a:ea charset="-128" panose="020B0500000000000000" pitchFamily="34" typeface="Noto Sans CJK SC Regular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Clr>
          <a:srgbClr val="C00000"/>
        </a:buClr>
        <a:buFont charset="0" panose="020B0604020202020204" pitchFamily="34" typeface="Arial"/>
        <a:buChar char="•"/>
        <a:defRPr kern="1200" sz="2400">
          <a:solidFill>
            <a:schemeClr val="tx1"/>
          </a:solidFill>
          <a:latin charset="-128" panose="020B0500000000000000" pitchFamily="34" typeface="Noto Sans CJK SC Regular"/>
          <a:ea charset="-128" panose="020B0500000000000000" pitchFamily="34" typeface="Noto Sans CJK SC Regular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Clr>
          <a:srgbClr val="C00000"/>
        </a:buClr>
        <a:buFont charset="0" panose="020B0604020202020204" pitchFamily="34" typeface="Arial"/>
        <a:buChar char="•"/>
        <a:defRPr kern="1200" sz="2400">
          <a:solidFill>
            <a:schemeClr val="tx1"/>
          </a:solidFill>
          <a:latin charset="-128" panose="020B0500000000000000" pitchFamily="34" typeface="Noto Sans CJK SC Regular"/>
          <a:ea charset="-128" panose="020B0500000000000000" pitchFamily="34" typeface="Noto Sans CJK SC Regular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Clr>
          <a:srgbClr val="C00000"/>
        </a:buClr>
        <a:buFont charset="0" panose="020B0604020202020204" pitchFamily="34" typeface="Arial"/>
        <a:buChar char="•"/>
        <a:defRPr kern="1200" sz="2400">
          <a:solidFill>
            <a:schemeClr val="tx1"/>
          </a:solidFill>
          <a:latin charset="-128" panose="020B0500000000000000" pitchFamily="34" typeface="Noto Sans CJK SC Regular"/>
          <a:ea charset="-128" panose="020B0500000000000000" pitchFamily="34" typeface="Noto Sans CJK SC Regular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DB2EE-C5B4-AC62-10BF-0812B5AF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重點: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AE04A6-9B39-F61F-A844-C0B4AD2D1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Hemoptysis is the expectoration of blood from the respiratory tract.</a:t>
            </a:r>
          </a:p>
          <a:p>
            <a:pPr lvl="0"/>
            <a:r>
              <a:rPr/>
              <a:t>Bleeding from the gastrointestinal tract (hematemesis) or nasal cavities (epistaxis) can mimic hemoptysis.</a:t>
            </a:r>
          </a:p>
          <a:p>
            <a:pPr lvl="0"/>
            <a:r>
              <a:rPr/>
              <a:t>Once established as hemoptysis, the degree of blood that is being expectorated (volume and frequency) is the next step as massive or life-threatening hemoptysis (&gt;400 mL of blood in 24 h or &gt;150 mL at one time) requires emergent intervention.</a:t>
            </a:r>
          </a:p>
          <a:p>
            <a:pPr lvl="0"/>
            <a:r>
              <a:rPr/>
              <a:t>This chapter will focus predominantly on non–life-threatening hemoptysis.</a:t>
            </a:r>
          </a:p>
          <a:p>
            <a:pPr lvl="0"/>
            <a:r>
              <a:rPr/>
              <a:t>The source of the bleeding as well as the cause are the next steps when approaching a patient with hemoptysis.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Macintosh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Noto Sans CJK SC Regular</vt:lpstr>
      <vt:lpstr>Arial</vt:lpstr>
      <vt:lpstr>Calibri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1970-01-01T00:00:00Z</dcterms:created>
  <dcterms:modified xsi:type="dcterms:W3CDTF">1970-01-01T00:00:00Z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