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C7CA-E34B-46F5-A62A-18164A900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93F88-C4D0-4DF4-8DC0-12CBEE1EC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F439-8183-4F40-BF82-8BAD1F64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BF10-60F7-4A20-BEF1-2AB8823E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D9CA-49AF-4387-92CF-ABBA040A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4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25A3-E966-463F-B6BC-C0222655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6B875-EDA6-4B1F-A56F-13A65EF5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AA65-0282-4F2D-89AD-9D793D44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E6DE-9A91-4FD4-BB77-8CB26BFB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47EC-E508-4D3B-9DC3-EBC02944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3DF9-73AC-4BB3-B1FE-9A053F2D0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8CBB4-0F65-4EF3-9638-E2DB7F5C2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DD1F-E4A1-4AB7-989B-32B68AE6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7A90-598A-4A48-A2EF-CB5E221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C078-2933-44AD-A38B-9F35C57F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F14-7339-41CF-86F5-300DE32D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A5DF-6327-4631-9D81-70681A4C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46B0-65D6-4118-A253-9D597F41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BF5F-A803-423D-9C72-55C50B57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1257-CD76-4C75-9E63-FAE7D5AD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447D-2BA3-4FEB-BC2C-2C5FC037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22642-856A-4548-8B3B-3F00E1DC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031C6-9A9E-4345-AFD8-84A92D75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2ECB-304D-42B8-9773-0F1769E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821C-F374-4A47-807E-5CE61C95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A20C-71A3-49C6-B6DA-7ED59BA2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7CD3-906F-4E41-9563-ECEA0FBB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5703C-3009-4551-A1BE-7E246673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B69E-54B1-44AF-919C-345806D0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5D681-CB54-4A33-87F5-45C9F565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556-82D9-40DE-A2F0-4A0B2BD7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EECD-0B52-4467-8448-5F50463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BCC6-2079-4886-8CCA-BA4581C5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B3B6-FB32-41CC-87FA-43FD1BAE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849FC-216E-4ECD-AD13-604E95F5A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CA102-FE22-40BA-BBA6-D59CEDC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F6D6B-37F1-4368-9009-F98E7D14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4B14-E07D-4DAE-B504-7D5CD1B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7DEEE-C936-44D0-ADC9-FD859DD9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978-3283-4CCE-89E5-64731D06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0E636-6542-4F32-B20D-C0BB031D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3953-6B8E-4B6A-83C6-FFDA44DB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20527-3A61-40AD-A4D6-B8256F30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F152D-E18A-45A0-BB23-6B2A4748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2FDB3-CACE-4A84-951E-7550326C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0257-FA0B-4B58-AD31-9DA09DD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B320-C646-4332-A32C-2F3CCDCE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59A1-E921-49AA-ADC1-6D0FEBB6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CE9F-EB76-472B-B7DC-FAB1843B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B5C37-DC25-41B0-9928-3CDE46D6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F454-817A-48AE-B3A0-4D1ABBBC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A8DAD-0900-4B5E-BC61-6EC26CC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B05-6571-42C6-B052-9D49E3D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7CE10-B840-4CA5-97F4-C7667C4C9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AD-8932-4EC7-A1FB-47D42725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ACE8-7A05-4B7E-A49A-A8C7551C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4B5D-F316-41B4-B6CC-15CE3130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990A-7166-4F9A-8872-11D2C1A5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D35FD-4975-4ECA-AB31-8283F42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8FE2-F386-47A8-9283-CAD29296C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444D-2825-4D2E-87C9-390FAB2A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25C2-D4E8-48FE-BC85-50396FFFB37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6E77-8D40-4F88-8439-E7457972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70B4-C55C-42EA-935D-B04D1773D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76E0-7738-4E5C-A766-0C4538BD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09F402C-32C6-4AED-A560-8380414AE28C}"/>
              </a:ext>
            </a:extLst>
          </p:cNvPr>
          <p:cNvSpPr/>
          <p:nvPr/>
        </p:nvSpPr>
        <p:spPr>
          <a:xfrm>
            <a:off x="441960" y="967740"/>
            <a:ext cx="1981200" cy="1082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CCFE660-15A6-43D2-9E78-448FF294E2B9}"/>
              </a:ext>
            </a:extLst>
          </p:cNvPr>
          <p:cNvSpPr/>
          <p:nvPr/>
        </p:nvSpPr>
        <p:spPr>
          <a:xfrm>
            <a:off x="681672" y="2194177"/>
            <a:ext cx="1158240" cy="1082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D6337-8C9B-42DE-865F-D6F77E5D4B2E}"/>
              </a:ext>
            </a:extLst>
          </p:cNvPr>
          <p:cNvSpPr/>
          <p:nvPr/>
        </p:nvSpPr>
        <p:spPr>
          <a:xfrm>
            <a:off x="6096000" y="1809988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8EC1D-C418-431A-B7A8-A9C4DBDDD7F5}"/>
              </a:ext>
            </a:extLst>
          </p:cNvPr>
          <p:cNvSpPr/>
          <p:nvPr/>
        </p:nvSpPr>
        <p:spPr>
          <a:xfrm>
            <a:off x="3112770" y="4972288"/>
            <a:ext cx="2644140" cy="38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LATERAL SURFACE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60DE9-E3C7-4906-BC27-8E64C6D274ED}"/>
              </a:ext>
            </a:extLst>
          </p:cNvPr>
          <p:cNvSpPr/>
          <p:nvPr/>
        </p:nvSpPr>
        <p:spPr>
          <a:xfrm>
            <a:off x="3120390" y="5593080"/>
            <a:ext cx="263652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SURFACE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85F41-6162-4A17-BC43-8E55F075905E}"/>
              </a:ext>
            </a:extLst>
          </p:cNvPr>
          <p:cNvSpPr/>
          <p:nvPr/>
        </p:nvSpPr>
        <p:spPr>
          <a:xfrm>
            <a:off x="3749041" y="1809988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ISOMETRIC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F3806-548A-47D7-AF05-76A8F8162EA6}"/>
              </a:ext>
            </a:extLst>
          </p:cNvPr>
          <p:cNvSpPr/>
          <p:nvPr/>
        </p:nvSpPr>
        <p:spPr>
          <a:xfrm>
            <a:off x="3268980" y="670560"/>
            <a:ext cx="49758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96468-CDEC-407D-A95D-C1A06832E923}"/>
              </a:ext>
            </a:extLst>
          </p:cNvPr>
          <p:cNvSpPr/>
          <p:nvPr/>
        </p:nvSpPr>
        <p:spPr>
          <a:xfrm>
            <a:off x="6248400" y="4972288"/>
            <a:ext cx="2644140" cy="3845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B797C-1083-4507-A6D2-1A66D78883B1}"/>
              </a:ext>
            </a:extLst>
          </p:cNvPr>
          <p:cNvSpPr/>
          <p:nvPr/>
        </p:nvSpPr>
        <p:spPr>
          <a:xfrm>
            <a:off x="6248400" y="5711428"/>
            <a:ext cx="2644140" cy="3845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74DA833-A6F0-4B17-9165-5A4E9C16D3AF}"/>
              </a:ext>
            </a:extLst>
          </p:cNvPr>
          <p:cNvSpPr/>
          <p:nvPr/>
        </p:nvSpPr>
        <p:spPr>
          <a:xfrm>
            <a:off x="6065520" y="6275070"/>
            <a:ext cx="3550920" cy="708660"/>
          </a:xfrm>
          <a:prstGeom prst="wedgeEllipseCallout">
            <a:avLst>
              <a:gd name="adj1" fmla="val -36700"/>
              <a:gd name="adj2" fmla="val -15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 has to calculate values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9D7F4-68A0-41BE-AFBF-030B88BD86ED}"/>
              </a:ext>
            </a:extLst>
          </p:cNvPr>
          <p:cNvSpPr/>
          <p:nvPr/>
        </p:nvSpPr>
        <p:spPr>
          <a:xfrm>
            <a:off x="10241280" y="6187440"/>
            <a:ext cx="153924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A7FBF5-9593-46A6-BA84-01DF90CC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44" y="2415540"/>
            <a:ext cx="4337024" cy="21741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CDB6F0E-4249-4154-982D-5662989FE2BE}"/>
              </a:ext>
            </a:extLst>
          </p:cNvPr>
          <p:cNvSpPr/>
          <p:nvPr/>
        </p:nvSpPr>
        <p:spPr>
          <a:xfrm>
            <a:off x="8892540" y="1885712"/>
            <a:ext cx="1767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16A2F7-19FB-476A-AD9F-75548F9B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140" y="2773297"/>
            <a:ext cx="1230948" cy="16595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811F9E-17BC-40E4-871E-3312D4024A72}"/>
              </a:ext>
            </a:extLst>
          </p:cNvPr>
          <p:cNvSpPr txBox="1"/>
          <p:nvPr/>
        </p:nvSpPr>
        <p:spPr>
          <a:xfrm>
            <a:off x="510541" y="3615153"/>
            <a:ext cx="2266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NOTES</a:t>
            </a:r>
          </a:p>
          <a:p>
            <a:r>
              <a:rPr lang="en-US" dirty="0"/>
              <a:t>Add the following shapes to this – pyramid, cylinder, hollow cylinder, cone, sphere, hemisphere</a:t>
            </a:r>
          </a:p>
          <a:p>
            <a:r>
              <a:rPr lang="en-US" dirty="0"/>
              <a:t>Show net and shade the surface area or total surface area depending on what is clicked.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B0890-DAE8-4CA3-A00C-6B9A4673C21B}"/>
              </a:ext>
            </a:extLst>
          </p:cNvPr>
          <p:cNvSpPr/>
          <p:nvPr/>
        </p:nvSpPr>
        <p:spPr>
          <a:xfrm>
            <a:off x="9342120" y="4972288"/>
            <a:ext cx="20269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formula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7A3AA-2CAF-4E14-B2F9-BF7840C2C460}"/>
              </a:ext>
            </a:extLst>
          </p:cNvPr>
          <p:cNvSpPr/>
          <p:nvPr/>
        </p:nvSpPr>
        <p:spPr>
          <a:xfrm>
            <a:off x="9338628" y="5699879"/>
            <a:ext cx="20269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formula</a:t>
            </a:r>
          </a:p>
        </p:txBody>
      </p:sp>
    </p:spTree>
    <p:extLst>
      <p:ext uri="{BB962C8B-B14F-4D97-AF65-F5344CB8AC3E}">
        <p14:creationId xmlns:p14="http://schemas.microsoft.com/office/powerpoint/2010/main" val="6035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09F402C-32C6-4AED-A560-8380414AE28C}"/>
              </a:ext>
            </a:extLst>
          </p:cNvPr>
          <p:cNvSpPr/>
          <p:nvPr/>
        </p:nvSpPr>
        <p:spPr>
          <a:xfrm>
            <a:off x="441960" y="912614"/>
            <a:ext cx="1981200" cy="1082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CCFE660-15A6-43D2-9E78-448FF294E2B9}"/>
              </a:ext>
            </a:extLst>
          </p:cNvPr>
          <p:cNvSpPr/>
          <p:nvPr/>
        </p:nvSpPr>
        <p:spPr>
          <a:xfrm>
            <a:off x="640080" y="2311256"/>
            <a:ext cx="1158240" cy="1082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85F41-6162-4A17-BC43-8E55F075905E}"/>
              </a:ext>
            </a:extLst>
          </p:cNvPr>
          <p:cNvSpPr/>
          <p:nvPr/>
        </p:nvSpPr>
        <p:spPr>
          <a:xfrm>
            <a:off x="3749041" y="1809988"/>
            <a:ext cx="17678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ISOMETRIC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5015C-3081-4791-98F3-2AC468C5680E}"/>
              </a:ext>
            </a:extLst>
          </p:cNvPr>
          <p:cNvSpPr/>
          <p:nvPr/>
        </p:nvSpPr>
        <p:spPr>
          <a:xfrm>
            <a:off x="3276600" y="760214"/>
            <a:ext cx="49758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8A241E-6921-4761-8642-F410CA3A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12" y="2415540"/>
            <a:ext cx="1230948" cy="16595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F7D7DD-DEA2-4399-B2AC-9CBEA14B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03" y="2385060"/>
            <a:ext cx="1482157" cy="2060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647FE-D84B-4E10-A4DE-EC482821B084}"/>
              </a:ext>
            </a:extLst>
          </p:cNvPr>
          <p:cNvSpPr txBox="1"/>
          <p:nvPr/>
        </p:nvSpPr>
        <p:spPr>
          <a:xfrm>
            <a:off x="3749041" y="4558635"/>
            <a:ext cx="673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click on cube, the images need to switch to cube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B8D09-39C9-44AE-8D7C-B64C8070AEB6}"/>
              </a:ext>
            </a:extLst>
          </p:cNvPr>
          <p:cNvSpPr/>
          <p:nvPr/>
        </p:nvSpPr>
        <p:spPr>
          <a:xfrm>
            <a:off x="3505200" y="5182091"/>
            <a:ext cx="2804160" cy="69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0C754-36F0-4CB5-A78B-455C8888074E}"/>
              </a:ext>
            </a:extLst>
          </p:cNvPr>
          <p:cNvSpPr/>
          <p:nvPr/>
        </p:nvSpPr>
        <p:spPr>
          <a:xfrm>
            <a:off x="6621780" y="5266417"/>
            <a:ext cx="2644140" cy="3845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EA5F96D-53BC-41E5-B6A9-780D87BA810F}"/>
              </a:ext>
            </a:extLst>
          </p:cNvPr>
          <p:cNvSpPr/>
          <p:nvPr/>
        </p:nvSpPr>
        <p:spPr>
          <a:xfrm>
            <a:off x="9052560" y="5136089"/>
            <a:ext cx="3169921" cy="1234232"/>
          </a:xfrm>
          <a:prstGeom prst="wedgeEllipseCallout">
            <a:avLst>
              <a:gd name="adj1" fmla="val -142596"/>
              <a:gd name="adj2" fmla="val 3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 has to calculate values. SHOW CUBE  OR CUBOID BASED ON WHAT IS CLICKED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92DE3-1F35-4BC2-BFD6-F7DBB13F88E6}"/>
              </a:ext>
            </a:extLst>
          </p:cNvPr>
          <p:cNvSpPr txBox="1"/>
          <p:nvPr/>
        </p:nvSpPr>
        <p:spPr>
          <a:xfrm>
            <a:off x="510541" y="3615153"/>
            <a:ext cx="2266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NOTES</a:t>
            </a:r>
          </a:p>
          <a:p>
            <a:r>
              <a:rPr lang="en-US" dirty="0"/>
              <a:t>Add the following shapes to this – pyramid, cylinder, hollow cylinder, cone, sphere, hemisphere</a:t>
            </a:r>
          </a:p>
          <a:p>
            <a:r>
              <a:rPr lang="en-US" dirty="0"/>
              <a:t>Show net and shade the surface area or total surface area depending on what is clicked.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E329C-123B-43D3-A876-01239BE2687F}"/>
              </a:ext>
            </a:extLst>
          </p:cNvPr>
          <p:cNvSpPr/>
          <p:nvPr/>
        </p:nvSpPr>
        <p:spPr>
          <a:xfrm>
            <a:off x="3887946" y="6149341"/>
            <a:ext cx="20269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formula</a:t>
            </a:r>
          </a:p>
        </p:txBody>
      </p:sp>
    </p:spTree>
    <p:extLst>
      <p:ext uri="{BB962C8B-B14F-4D97-AF65-F5344CB8AC3E}">
        <p14:creationId xmlns:p14="http://schemas.microsoft.com/office/powerpoint/2010/main" val="187570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642D3-D2F3-4CB3-A366-8881AA5D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535707"/>
            <a:ext cx="4630713" cy="232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C461E-B61E-43D1-BC9E-562721C1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73" y="1278175"/>
            <a:ext cx="1448002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6C513C-6B7C-4B1C-9AAE-195A1E67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00" y="3886202"/>
            <a:ext cx="5060774" cy="1713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C1056-2F14-41D5-AC45-AB986DC647AB}"/>
              </a:ext>
            </a:extLst>
          </p:cNvPr>
          <p:cNvSpPr txBox="1"/>
          <p:nvPr/>
        </p:nvSpPr>
        <p:spPr>
          <a:xfrm>
            <a:off x="6795946" y="228600"/>
            <a:ext cx="506077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WORD TOOTHPASTE FROM THE PICTURE</a:t>
            </a:r>
          </a:p>
          <a:p>
            <a:pPr marL="342900" indent="-342900">
              <a:buAutoNum type="arabicPeriod"/>
            </a:pPr>
            <a:r>
              <a:rPr lang="en-US" dirty="0"/>
              <a:t>CLICK ON CUBOID – THESE SHAPES HAVE TO APPEAR</a:t>
            </a:r>
          </a:p>
          <a:p>
            <a:pPr marL="342900" indent="-342900">
              <a:buAutoNum type="arabicPeriod"/>
            </a:pPr>
            <a:r>
              <a:rPr lang="en-US" dirty="0"/>
              <a:t>WHEN YOU CLICK ON LATERAL SURFACE AREA, ONLY THE LATERAL FACES SHOULD BE SHADED OR GET DIFFERENT COLOR</a:t>
            </a:r>
          </a:p>
          <a:p>
            <a:pPr marL="342900" indent="-342900">
              <a:buAutoNum type="arabicPeriod"/>
            </a:pPr>
            <a:r>
              <a:rPr lang="en-US" dirty="0"/>
              <a:t>WHEN YOU CLICK TOTAL SURFACE AREA, ALL FACES SHOULD BE SHADED</a:t>
            </a:r>
          </a:p>
          <a:p>
            <a:pPr marL="342900" indent="-342900">
              <a:buAutoNum type="arabicPeriod"/>
            </a:pPr>
            <a:r>
              <a:rPr lang="en-US" dirty="0"/>
              <a:t>FOR LATERAL SURFACE AREA – SHOW FORMULA = 2(l + b) h</a:t>
            </a:r>
          </a:p>
          <a:p>
            <a:pPr marL="342900" indent="-342900">
              <a:buAutoNum type="arabicPeriod"/>
            </a:pPr>
            <a:r>
              <a:rPr lang="en-US" dirty="0"/>
              <a:t>FOR TOTAL SURFACE AREA – SHOW FORMULA OF SUFRFACE AREA = 2(</a:t>
            </a:r>
            <a:r>
              <a:rPr lang="en-US" dirty="0" err="1"/>
              <a:t>l+b</a:t>
            </a:r>
            <a:r>
              <a:rPr lang="en-US" dirty="0"/>
              <a:t>)h + 2lb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SQUARE, LATERAL SURFACE AREA  = 4l2( </a:t>
            </a:r>
            <a:r>
              <a:rPr lang="en-US" dirty="0" err="1"/>
              <a:t>lsquared</a:t>
            </a:r>
            <a:r>
              <a:rPr lang="en-US" dirty="0"/>
              <a:t>).  Total SURFACE AREA = 6l2 (</a:t>
            </a:r>
            <a:r>
              <a:rPr lang="en-US" dirty="0" err="1"/>
              <a:t>lsquared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For both of them show, real world objects – show a rectangular biscuit packet as example for cuboid, </a:t>
            </a:r>
            <a:r>
              <a:rPr lang="en-US" dirty="0" err="1"/>
              <a:t>rubik</a:t>
            </a:r>
            <a:r>
              <a:rPr lang="en-US" dirty="0"/>
              <a:t> cube for cube.</a:t>
            </a:r>
          </a:p>
          <a:p>
            <a:pPr marL="342900" indent="-342900">
              <a:buAutoNum type="arabicPeriod"/>
            </a:pPr>
            <a:r>
              <a:rPr lang="en-US" dirty="0"/>
              <a:t>FOR BOTH CUBE &amp; CUBOID, we should be able to replace the </a:t>
            </a:r>
            <a:r>
              <a:rPr lang="en-US" dirty="0" err="1"/>
              <a:t>l,b,h</a:t>
            </a:r>
            <a:r>
              <a:rPr lang="en-US" dirty="0"/>
              <a:t> with values.  So, show a cuboid with l = 3, b = 2, and h = 4.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8F7CD9-0ACA-43C0-A1CA-FFB47CE397CB}"/>
              </a:ext>
            </a:extLst>
          </p:cNvPr>
          <p:cNvSpPr txBox="1"/>
          <p:nvPr/>
        </p:nvSpPr>
        <p:spPr>
          <a:xfrm>
            <a:off x="670559" y="339774"/>
            <a:ext cx="1001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NOTES</a:t>
            </a:r>
          </a:p>
          <a:p>
            <a:r>
              <a:rPr lang="en-US" dirty="0"/>
              <a:t>Add the following shapes to this – pyramid, cylinder, hollow cylinder, cone, sphere, hemisphere</a:t>
            </a:r>
          </a:p>
          <a:p>
            <a:r>
              <a:rPr lang="en-US" dirty="0"/>
              <a:t>Show net and shade the surface area or total surface area depending on what is clicked.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17BD3-60BE-45CA-A7D9-31E43D4E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22" y="2021183"/>
            <a:ext cx="1952898" cy="2219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C4835-6B78-4EFB-B18D-21978710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39" y="2331111"/>
            <a:ext cx="3553321" cy="190526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573211A-8783-4333-BBD1-56292F18C558}"/>
              </a:ext>
            </a:extLst>
          </p:cNvPr>
          <p:cNvSpPr/>
          <p:nvPr/>
        </p:nvSpPr>
        <p:spPr>
          <a:xfrm>
            <a:off x="-807720" y="2545080"/>
            <a:ext cx="2545080" cy="1477328"/>
          </a:xfrm>
          <a:prstGeom prst="wedgeRectCallout">
            <a:avLst>
              <a:gd name="adj1" fmla="val 78568"/>
              <a:gd name="adj2" fmla="val 4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figure I want  you may have to show it isometric (see next fig) , show slant length = l,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98B54-5BE9-4D50-ABC7-C46F7E1F7492}"/>
              </a:ext>
            </a:extLst>
          </p:cNvPr>
          <p:cNvSpPr txBox="1"/>
          <p:nvPr/>
        </p:nvSpPr>
        <p:spPr>
          <a:xfrm>
            <a:off x="7453560" y="2021183"/>
            <a:ext cx="383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surface area = ½ x 4s x l</a:t>
            </a:r>
          </a:p>
          <a:p>
            <a:r>
              <a:rPr lang="en-US" dirty="0"/>
              <a:t>Total surface area  = ½ x 4S x l + S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VOLUME = 1/3 X S</a:t>
            </a:r>
            <a:r>
              <a:rPr lang="en-US" baseline="30000" dirty="0"/>
              <a:t>2     </a:t>
            </a:r>
            <a:r>
              <a:rPr lang="en-US" dirty="0"/>
              <a:t>X h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71960-72B0-4562-B01D-2A5AB97D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53" y="4862513"/>
            <a:ext cx="4115374" cy="1648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7615A-5E46-42F4-87CF-FB3151394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78" y="4862513"/>
            <a:ext cx="1959849" cy="1648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1CC4B8-7E94-44F0-8A0F-8767EC6ACB8B}"/>
                  </a:ext>
                </a:extLst>
              </p:cNvPr>
              <p:cNvSpPr txBox="1"/>
              <p:nvPr/>
            </p:nvSpPr>
            <p:spPr>
              <a:xfrm>
                <a:off x="7948878" y="4862513"/>
                <a:ext cx="383928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Lateral surface area </a:t>
                </a:r>
                <a:r>
                  <a:rPr lang="en-US" dirty="0">
                    <a:sym typeface="Wingdings" panose="05000000000000000000" pitchFamily="2" charset="2"/>
                  </a:rPr>
                  <a:t>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surface area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endParaRPr lang="en-US" baseline="30000" dirty="0"/>
              </a:p>
              <a:p>
                <a:r>
                  <a:rPr lang="en-US" dirty="0"/>
                  <a:t>VOLUME =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baseline="30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1CC4B8-7E94-44F0-8A0F-8767EC6A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878" y="4862513"/>
                <a:ext cx="3839280" cy="1107996"/>
              </a:xfrm>
              <a:prstGeom prst="rect">
                <a:avLst/>
              </a:prstGeom>
              <a:blipFill>
                <a:blip r:embed="rId6"/>
                <a:stretch>
                  <a:fillRect l="-1429" t="-3867" b="-8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64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3F363-5F57-4734-A3B5-B164840F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0" y="774207"/>
            <a:ext cx="1908057" cy="2090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A870E-E55C-44FE-8FA2-32B45104213A}"/>
              </a:ext>
            </a:extLst>
          </p:cNvPr>
          <p:cNvSpPr txBox="1"/>
          <p:nvPr/>
        </p:nvSpPr>
        <p:spPr>
          <a:xfrm>
            <a:off x="2971800" y="914400"/>
            <a:ext cx="697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surface area = </a:t>
            </a:r>
            <a:endParaRPr lang="pt-BR" dirty="0"/>
          </a:p>
          <a:p>
            <a:endParaRPr lang="pt-BR" dirty="0"/>
          </a:p>
          <a:p>
            <a:r>
              <a:rPr lang="pt-BR" dirty="0"/>
              <a:t>Total surface area</a:t>
            </a:r>
          </a:p>
          <a:p>
            <a:endParaRPr lang="pt-BR" dirty="0"/>
          </a:p>
          <a:p>
            <a:r>
              <a:rPr lang="pt-BR" dirty="0"/>
              <a:t>Volume = 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B8A34-D08F-4F12-8CAD-3EDF441C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4" y="914400"/>
            <a:ext cx="1152686" cy="34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FBE28-F118-4310-82E2-80EFA81A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4" y="1352883"/>
            <a:ext cx="2629267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FCCAF-DBB6-4814-AFB2-F59F1B885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275162"/>
            <a:ext cx="5148852" cy="6323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8D03D1-74BD-4CDA-95E4-EB220DDE195D}"/>
              </a:ext>
            </a:extLst>
          </p:cNvPr>
          <p:cNvSpPr txBox="1"/>
          <p:nvPr/>
        </p:nvSpPr>
        <p:spPr>
          <a:xfrm>
            <a:off x="746760" y="3291840"/>
            <a:ext cx="4562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note.  The right side table gives total surface area formulas.  Please create the lateral surface area formulas by removing the top and base.  Pyramid and cylinder already done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03015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21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F531DA2-6AA3-412A-93CD-9B097CFF0D86}"/>
</file>

<file path=customXml/itemProps2.xml><?xml version="1.0" encoding="utf-8"?>
<ds:datastoreItem xmlns:ds="http://schemas.openxmlformats.org/officeDocument/2006/customXml" ds:itemID="{BCFF76E1-3869-43F0-82C2-C63968A2FE23}"/>
</file>

<file path=customXml/itemProps3.xml><?xml version="1.0" encoding="utf-8"?>
<ds:datastoreItem xmlns:ds="http://schemas.openxmlformats.org/officeDocument/2006/customXml" ds:itemID="{D9E1B469-8D5E-4B84-8F3B-9D376084A220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12</cp:revision>
  <dcterms:created xsi:type="dcterms:W3CDTF">2020-04-09T07:21:38Z</dcterms:created>
  <dcterms:modified xsi:type="dcterms:W3CDTF">2020-04-17T18:22:36Z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