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60" r:id="rId7"/>
    <p:sldId id="266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03730-A1E7-48B0-9A6A-B2AFF1487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FC50DB-FC46-40B2-8E93-C0681D08F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3332C-F7B3-4CC3-904A-A8DFCC60C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3814-76FA-4DBE-A83E-1328040FBEFC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7E913-9134-4941-8AB7-BF043738F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85B73-37B6-42E3-9526-DCF736142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17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FB42C-187F-4125-A002-7EFB114FB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502504-F823-4133-81B9-3358973E3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48AE0-55EA-41EB-AB9C-92B93D18F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3814-76FA-4DBE-A83E-1328040FBEFC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4E18A-FFD6-46D4-AE82-564ACE503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A020D-7405-41FD-9123-4CAADB46E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72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141ED2-B81F-4522-9F08-9EE9DE13C9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3C64A5-E54E-4366-ADEC-E097837F0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C7174-7E96-43B2-AAB8-9EC4FB893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3814-76FA-4DBE-A83E-1328040FBEFC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852D2-941D-4E74-843A-856D2ABE5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0C91C-49FD-4BD1-8F5B-2DF27A49D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29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D7433-67A3-4B1A-9EE4-FFF390082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07061-F8B2-430E-AB6E-5D8200B79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A5703-5667-419D-A6A1-4B16D0758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3814-76FA-4DBE-A83E-1328040FBEFC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EC6D8-A4A6-458C-862D-3FB00728B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13463-DE70-4F20-B791-615715E87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47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7286E-89ED-4541-924F-11C45760E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D6C61-1B18-49B5-ADBC-750D008C4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31E14-3C30-444E-A3F4-D0D7321B2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3814-76FA-4DBE-A83E-1328040FBEFC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EB7B6-DB6D-46C6-B1FC-9BD8076BE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1BF43-8E85-49B9-B390-C98045557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8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7B241-7D60-4C8F-9CE0-0DD6F0A7D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4DB6C-532D-4A95-B631-199329890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DB2F6B-7058-41CB-9138-E924B1F78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548A4-5277-476F-A2F5-1105B0AC2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3814-76FA-4DBE-A83E-1328040FBEFC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A3FF8-DF91-4312-BC02-722C8BD67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D2F33-1A67-422D-B584-AA4DC3858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62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1E70E-6649-40E5-95AE-8C224248B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094E6-4AE3-402D-BE44-873EBE19F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E322C-7DD1-434A-9184-EBA063C61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A9BCFF-D707-450C-A0E1-63C9474E5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66B0D9-14F2-43E8-8034-CB57804502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CD74D8-8323-4607-995D-84022703F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3814-76FA-4DBE-A83E-1328040FBEFC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9D2471-572B-4F17-8D82-78419087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8E5A9C-CEA8-42A7-B028-F0C89829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6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34153-9913-4DD0-A2FE-16FEB8174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787FC0-B144-4977-90E4-8CB24486C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3814-76FA-4DBE-A83E-1328040FBEFC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B7B32-1CE6-41AF-80C6-DF60B8391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308A85-FF36-4599-8CD0-F888F58EF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29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9880DF-AB2B-4EB7-B507-4D7CD92ED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3814-76FA-4DBE-A83E-1328040FBEFC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A545C5-CBF0-4D43-9D2A-F50950A88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A0405-B28E-4CF8-8115-3B7E4FFF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15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CF86E-C3C9-4A80-8949-C1FD6F42B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F59BF-26AD-4334-B30D-4A046126A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95FA1-A494-404A-A268-18E1E29A7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58844-F00E-4D39-92FD-F18469F7C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3814-76FA-4DBE-A83E-1328040FBEFC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EE3C5-D8A7-41B6-9C5A-0C1A51F00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675EB-DC31-4ECF-BE74-66F1EC4DC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38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F26E5-43A6-436C-87DB-434CAC224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E75B59-6204-4A00-B27D-F6F45C55B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56725-0E50-4DA0-ADDC-515A22DA9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50360-DBC6-4110-88C7-6F78F9C0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3814-76FA-4DBE-A83E-1328040FBEFC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E9B56-DDDE-4CF4-99D6-E7B7F92D5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E2D56-0247-48BA-AB1A-ACA7D0C64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4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E7E754-14E8-4CBE-82C8-723E45A64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B3804-8F80-4D69-B83A-5739B9D5F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5E528-2F04-4E87-BCDC-8F92D55CE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93814-76FA-4DBE-A83E-1328040FBEFC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179A4-8172-4FD0-99C2-5F4E11A9C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37770-3752-41A4-B724-DABE6DAB27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E0956D6-FA7D-496F-8D3B-0AC5DCF31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680" y="3299035"/>
            <a:ext cx="5400675" cy="3200400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A25FE91-3486-45D5-9B0B-E8E72678C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343852"/>
              </p:ext>
            </p:extLst>
          </p:nvPr>
        </p:nvGraphicFramePr>
        <p:xfrm>
          <a:off x="314452" y="620181"/>
          <a:ext cx="2159000" cy="334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689009124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3882113262"/>
                    </a:ext>
                  </a:extLst>
                </a:gridCol>
              </a:tblGrid>
              <a:tr h="53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809567"/>
                  </a:ext>
                </a:extLst>
              </a:tr>
              <a:tr h="980922"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437735"/>
                  </a:ext>
                </a:extLst>
              </a:tr>
              <a:tr h="539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490646"/>
                  </a:ext>
                </a:extLst>
              </a:tr>
              <a:tr h="53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465507"/>
                  </a:ext>
                </a:extLst>
              </a:tr>
              <a:tr h="53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485350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C13A89F-4F4F-4BE9-AD49-4C983E23A828}"/>
              </a:ext>
            </a:extLst>
          </p:cNvPr>
          <p:cNvCxnSpPr>
            <a:cxnSpLocks/>
          </p:cNvCxnSpPr>
          <p:nvPr/>
        </p:nvCxnSpPr>
        <p:spPr>
          <a:xfrm>
            <a:off x="1566672" y="2095075"/>
            <a:ext cx="579120" cy="21336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FB567E5-C7CC-4970-A3D3-13B0C8F5B330}"/>
              </a:ext>
            </a:extLst>
          </p:cNvPr>
          <p:cNvSpPr/>
          <p:nvPr/>
        </p:nvSpPr>
        <p:spPr>
          <a:xfrm>
            <a:off x="2793492" y="274320"/>
            <a:ext cx="6304788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QUADRILATERAL PROPERTIES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FBA50AC-348F-4811-B181-8D3FF497B0F7}"/>
              </a:ext>
            </a:extLst>
          </p:cNvPr>
          <p:cNvSpPr/>
          <p:nvPr/>
        </p:nvSpPr>
        <p:spPr>
          <a:xfrm>
            <a:off x="9418320" y="6141660"/>
            <a:ext cx="1402080" cy="259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820C2C-5F12-415D-AA53-94FB7230611F}"/>
              </a:ext>
            </a:extLst>
          </p:cNvPr>
          <p:cNvSpPr txBox="1"/>
          <p:nvPr/>
        </p:nvSpPr>
        <p:spPr>
          <a:xfrm>
            <a:off x="2925890" y="3329574"/>
            <a:ext cx="6304788" cy="313932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DRAWING AREA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98ED53-8051-4033-81AA-D6E21729972A}"/>
              </a:ext>
            </a:extLst>
          </p:cNvPr>
          <p:cNvSpPr/>
          <p:nvPr/>
        </p:nvSpPr>
        <p:spPr>
          <a:xfrm>
            <a:off x="2793492" y="1034018"/>
            <a:ext cx="6304788" cy="19225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INFORMATION AREA.  This section has to be populated with an image and definition of what is clicked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B8CBFA-0C6B-4993-9C03-85FDD4948DFE}"/>
              </a:ext>
            </a:extLst>
          </p:cNvPr>
          <p:cNvSpPr/>
          <p:nvPr/>
        </p:nvSpPr>
        <p:spPr>
          <a:xfrm>
            <a:off x="9525000" y="3277443"/>
            <a:ext cx="263652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PROPERTIES BOX</a:t>
            </a:r>
          </a:p>
          <a:p>
            <a:pPr algn="ctr"/>
            <a:r>
              <a:rPr lang="en-US" dirty="0"/>
              <a:t>ANGLE </a:t>
            </a:r>
          </a:p>
          <a:p>
            <a:pPr algn="ctr"/>
            <a:r>
              <a:rPr lang="en-US" dirty="0"/>
              <a:t>LENGTH</a:t>
            </a:r>
          </a:p>
          <a:p>
            <a:pPr algn="ctr"/>
            <a:r>
              <a:rPr lang="en-US" dirty="0"/>
              <a:t>SUM OF ANGLES</a:t>
            </a:r>
          </a:p>
          <a:p>
            <a:pPr algn="ctr"/>
            <a:r>
              <a:rPr lang="en-US" dirty="0"/>
              <a:t> 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023D174D-A49E-401D-95CF-C72B06943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821714"/>
              </p:ext>
            </p:extLst>
          </p:nvPr>
        </p:nvGraphicFramePr>
        <p:xfrm>
          <a:off x="9525000" y="524932"/>
          <a:ext cx="2159000" cy="2203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4161729412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1274229577"/>
                    </a:ext>
                  </a:extLst>
                </a:gridCol>
              </a:tblGrid>
              <a:tr h="5507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923806"/>
                  </a:ext>
                </a:extLst>
              </a:tr>
              <a:tr h="5507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500740"/>
                  </a:ext>
                </a:extLst>
              </a:tr>
              <a:tr h="5507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686406"/>
                  </a:ext>
                </a:extLst>
              </a:tr>
              <a:tr h="5507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055040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6256582-84FB-4AA3-881F-60DEEEA072DB}"/>
              </a:ext>
            </a:extLst>
          </p:cNvPr>
          <p:cNvSpPr/>
          <p:nvPr/>
        </p:nvSpPr>
        <p:spPr>
          <a:xfrm>
            <a:off x="9525000" y="0"/>
            <a:ext cx="2179320" cy="456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DRAWING TOOLS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1677AE7C-159A-4268-BFE8-8C620B80C633}"/>
              </a:ext>
            </a:extLst>
          </p:cNvPr>
          <p:cNvSpPr/>
          <p:nvPr/>
        </p:nvSpPr>
        <p:spPr>
          <a:xfrm>
            <a:off x="3507486" y="3132602"/>
            <a:ext cx="1630680" cy="3429002"/>
          </a:xfrm>
          <a:prstGeom prst="wedgeRectCallout">
            <a:avLst>
              <a:gd name="adj1" fmla="val -208683"/>
              <a:gd name="adj2" fmla="val -5038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ECEDB122-AE50-42C3-9727-A67A8C17FFE7}"/>
              </a:ext>
            </a:extLst>
          </p:cNvPr>
          <p:cNvSpPr/>
          <p:nvPr/>
        </p:nvSpPr>
        <p:spPr>
          <a:xfrm>
            <a:off x="6461760" y="5792043"/>
            <a:ext cx="2301240" cy="531234"/>
          </a:xfrm>
          <a:prstGeom prst="wedgeRoundRectCallout">
            <a:avLst>
              <a:gd name="adj1" fmla="val 122158"/>
              <a:gd name="adj2" fmla="val -7574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5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070411-C292-41A6-817A-C6AE9DD9980F}"/>
              </a:ext>
            </a:extLst>
          </p:cNvPr>
          <p:cNvSpPr txBox="1"/>
          <p:nvPr/>
        </p:nvSpPr>
        <p:spPr>
          <a:xfrm>
            <a:off x="274320" y="0"/>
            <a:ext cx="5273040" cy="618630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DESIGN TEAM </a:t>
            </a:r>
          </a:p>
          <a:p>
            <a:r>
              <a:rPr lang="en-US" dirty="0"/>
              <a:t>BUILD A GOOD IMAGE FOR EACH OF THE MENU BUTTONS. – SEE BELOW LIST.</a:t>
            </a:r>
          </a:p>
          <a:p>
            <a:endParaRPr lang="en-US" dirty="0"/>
          </a:p>
          <a:p>
            <a:r>
              <a:rPr lang="en-US" dirty="0"/>
              <a:t>YOU HAVE TO CREATE MENU BUTTON AND AN IMAGE FOR DISPLAY.</a:t>
            </a:r>
          </a:p>
          <a:p>
            <a:endParaRPr lang="en-US" dirty="0"/>
          </a:p>
          <a:p>
            <a:r>
              <a:rPr lang="en-US" dirty="0"/>
              <a:t>CLICK ON A BUTTON AND CLICK IN DRAWING AREA.  IT SHOULD DRAW THE CORRESPONDING OBJECT.   </a:t>
            </a:r>
          </a:p>
          <a:p>
            <a:r>
              <a:rPr lang="en-US" dirty="0"/>
              <a:t>OBJECTS NEEDED</a:t>
            </a:r>
          </a:p>
          <a:p>
            <a:r>
              <a:rPr lang="en-US" b="1" dirty="0"/>
              <a:t>DRAWING TOOLS</a:t>
            </a:r>
          </a:p>
          <a:p>
            <a:r>
              <a:rPr lang="en-US" dirty="0"/>
              <a:t>RULER, </a:t>
            </a:r>
          </a:p>
          <a:p>
            <a:r>
              <a:rPr lang="en-US" dirty="0"/>
              <a:t>PROTRACTOR</a:t>
            </a:r>
          </a:p>
          <a:p>
            <a:r>
              <a:rPr lang="en-US" dirty="0"/>
              <a:t>LINE</a:t>
            </a:r>
          </a:p>
          <a:p>
            <a:endParaRPr lang="en-US" dirty="0"/>
          </a:p>
          <a:p>
            <a:r>
              <a:rPr lang="en-US" dirty="0"/>
              <a:t>LEFT HAND MENU ITEMS</a:t>
            </a:r>
          </a:p>
          <a:p>
            <a:r>
              <a:rPr lang="en-US" dirty="0"/>
              <a:t>QUADRILATERAL, PARALLELOGRAM, SQUARE,RECTANGLE, RHOMBUS, KITE, TRAPEZIUM, </a:t>
            </a:r>
          </a:p>
          <a:p>
            <a:endParaRPr lang="en-US" dirty="0"/>
          </a:p>
          <a:p>
            <a:r>
              <a:rPr lang="en-US" dirty="0"/>
              <a:t>ANGLE SUM PROPERTY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EE3036-67AF-4D21-A997-42EA3409695B}"/>
              </a:ext>
            </a:extLst>
          </p:cNvPr>
          <p:cNvSpPr txBox="1"/>
          <p:nvPr/>
        </p:nvSpPr>
        <p:spPr>
          <a:xfrm>
            <a:off x="5775960" y="637170"/>
            <a:ext cx="6416040" cy="34163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PROGRAMMING NOTES:  </a:t>
            </a:r>
          </a:p>
          <a:p>
            <a:endParaRPr lang="en-US" dirty="0"/>
          </a:p>
          <a:p>
            <a:r>
              <a:rPr lang="en-US" dirty="0"/>
              <a:t>CLICK ON A BUTTON AND CLICK IN DRAWING AREA.  IT SHOULD DRAW THE CORRESPONDING OBJECT GIVEN BY MEDIA TEAM.</a:t>
            </a:r>
          </a:p>
          <a:p>
            <a:r>
              <a:rPr lang="en-US" dirty="0"/>
              <a:t>(SEE NOTES ON LEFT)</a:t>
            </a:r>
          </a:p>
          <a:p>
            <a:r>
              <a:rPr lang="en-US" dirty="0"/>
              <a:t>DRAWING AREA  –</a:t>
            </a:r>
          </a:p>
          <a:p>
            <a:r>
              <a:rPr lang="en-US" dirty="0"/>
              <a:t>NEEDS THE INTERACTIVE QUADRILATERALS BUILT BY VENKAT.  CAN PARAM GEOMETRY LAYOUT AND VENKAT’S INTERACTIVE TRIANGLES WORK ON THE SAME DIV?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959637-7126-4172-AAA0-5FE4678899DA}"/>
              </a:ext>
            </a:extLst>
          </p:cNvPr>
          <p:cNvSpPr txBox="1"/>
          <p:nvPr/>
        </p:nvSpPr>
        <p:spPr>
          <a:xfrm>
            <a:off x="5775960" y="4617720"/>
            <a:ext cx="579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TEACHING GUIDE – WILL NEED DEFINITIONS FOR EACH ITEM AND EXPLANATION ABOUT THE VARIOUS MENU OPTIONS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908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A25FE91-3486-45D5-9B0B-E8E72678C0E0}"/>
              </a:ext>
            </a:extLst>
          </p:cNvPr>
          <p:cNvGraphicFramePr>
            <a:graphicFrameLocks noGrp="1"/>
          </p:cNvGraphicFramePr>
          <p:nvPr/>
        </p:nvGraphicFramePr>
        <p:xfrm>
          <a:off x="314452" y="620181"/>
          <a:ext cx="2159000" cy="334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689009124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3882113262"/>
                    </a:ext>
                  </a:extLst>
                </a:gridCol>
              </a:tblGrid>
              <a:tr h="53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809567"/>
                  </a:ext>
                </a:extLst>
              </a:tr>
              <a:tr h="980922"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437735"/>
                  </a:ext>
                </a:extLst>
              </a:tr>
              <a:tr h="539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490646"/>
                  </a:ext>
                </a:extLst>
              </a:tr>
              <a:tr h="53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465507"/>
                  </a:ext>
                </a:extLst>
              </a:tr>
              <a:tr h="53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485350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C13A89F-4F4F-4BE9-AD49-4C983E23A828}"/>
              </a:ext>
            </a:extLst>
          </p:cNvPr>
          <p:cNvCxnSpPr>
            <a:cxnSpLocks/>
          </p:cNvCxnSpPr>
          <p:nvPr/>
        </p:nvCxnSpPr>
        <p:spPr>
          <a:xfrm>
            <a:off x="1566672" y="2095075"/>
            <a:ext cx="579120" cy="21336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FB567E5-C7CC-4970-A3D3-13B0C8F5B330}"/>
              </a:ext>
            </a:extLst>
          </p:cNvPr>
          <p:cNvSpPr/>
          <p:nvPr/>
        </p:nvSpPr>
        <p:spPr>
          <a:xfrm>
            <a:off x="2793492" y="274320"/>
            <a:ext cx="6304788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PARALLELOGRAM PROPERTIES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FBA50AC-348F-4811-B181-8D3FF497B0F7}"/>
              </a:ext>
            </a:extLst>
          </p:cNvPr>
          <p:cNvSpPr/>
          <p:nvPr/>
        </p:nvSpPr>
        <p:spPr>
          <a:xfrm>
            <a:off x="9418320" y="6141660"/>
            <a:ext cx="1402080" cy="259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820C2C-5F12-415D-AA53-94FB7230611F}"/>
              </a:ext>
            </a:extLst>
          </p:cNvPr>
          <p:cNvSpPr txBox="1"/>
          <p:nvPr/>
        </p:nvSpPr>
        <p:spPr>
          <a:xfrm>
            <a:off x="2846832" y="3002339"/>
            <a:ext cx="6304788" cy="313932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DRAWING AREA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98ED53-8051-4033-81AA-D6E21729972A}"/>
              </a:ext>
            </a:extLst>
          </p:cNvPr>
          <p:cNvSpPr/>
          <p:nvPr/>
        </p:nvSpPr>
        <p:spPr>
          <a:xfrm>
            <a:off x="2793492" y="1034018"/>
            <a:ext cx="6304788" cy="19225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INFORMATION AREA.  This section has to be populated with an image and definition of what is clicked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B8CBFA-0C6B-4993-9C03-85FDD4948DFE}"/>
              </a:ext>
            </a:extLst>
          </p:cNvPr>
          <p:cNvSpPr/>
          <p:nvPr/>
        </p:nvSpPr>
        <p:spPr>
          <a:xfrm>
            <a:off x="9525000" y="3277443"/>
            <a:ext cx="263652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PROPERTIES BOX</a:t>
            </a:r>
          </a:p>
          <a:p>
            <a:pPr algn="ctr"/>
            <a:r>
              <a:rPr lang="en-US" dirty="0"/>
              <a:t>ANGLE </a:t>
            </a:r>
          </a:p>
          <a:p>
            <a:pPr algn="ctr"/>
            <a:r>
              <a:rPr lang="en-US" dirty="0"/>
              <a:t>LENGTH</a:t>
            </a:r>
          </a:p>
          <a:p>
            <a:pPr algn="ctr"/>
            <a:r>
              <a:rPr lang="en-US" dirty="0"/>
              <a:t>SUM OF ANGLES</a:t>
            </a:r>
          </a:p>
          <a:p>
            <a:pPr algn="ctr"/>
            <a:r>
              <a:rPr lang="en-US" dirty="0"/>
              <a:t> 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023D174D-A49E-401D-95CF-C72B069436A9}"/>
              </a:ext>
            </a:extLst>
          </p:cNvPr>
          <p:cNvGraphicFramePr>
            <a:graphicFrameLocks noGrp="1"/>
          </p:cNvGraphicFramePr>
          <p:nvPr/>
        </p:nvGraphicFramePr>
        <p:xfrm>
          <a:off x="9525000" y="524932"/>
          <a:ext cx="2159000" cy="2203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4161729412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1274229577"/>
                    </a:ext>
                  </a:extLst>
                </a:gridCol>
              </a:tblGrid>
              <a:tr h="5507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923806"/>
                  </a:ext>
                </a:extLst>
              </a:tr>
              <a:tr h="5507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500740"/>
                  </a:ext>
                </a:extLst>
              </a:tr>
              <a:tr h="5507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686406"/>
                  </a:ext>
                </a:extLst>
              </a:tr>
              <a:tr h="5507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055040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6256582-84FB-4AA3-881F-60DEEEA072DB}"/>
              </a:ext>
            </a:extLst>
          </p:cNvPr>
          <p:cNvSpPr/>
          <p:nvPr/>
        </p:nvSpPr>
        <p:spPr>
          <a:xfrm>
            <a:off x="9525000" y="0"/>
            <a:ext cx="2179320" cy="456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DRAWING TOOLS</a:t>
            </a:r>
          </a:p>
        </p:txBody>
      </p:sp>
    </p:spTree>
    <p:extLst>
      <p:ext uri="{BB962C8B-B14F-4D97-AF65-F5344CB8AC3E}">
        <p14:creationId xmlns:p14="http://schemas.microsoft.com/office/powerpoint/2010/main" val="1869617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DAEA0E-A77E-4C55-A0C3-C4CABA74C2E3}"/>
              </a:ext>
            </a:extLst>
          </p:cNvPr>
          <p:cNvSpPr txBox="1"/>
          <p:nvPr/>
        </p:nvSpPr>
        <p:spPr>
          <a:xfrm>
            <a:off x="975360" y="716281"/>
            <a:ext cx="8778240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Show title “Properties of Parallelogram”.  Show the images on the left hand side menu.  When user clicks, the theorem description should come in the information box along with a big image.  See the next slide for the images.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CBED1D-DF00-4495-9891-990DF904B566}"/>
              </a:ext>
            </a:extLst>
          </p:cNvPr>
          <p:cNvSpPr txBox="1"/>
          <p:nvPr/>
        </p:nvSpPr>
        <p:spPr>
          <a:xfrm>
            <a:off x="975360" y="3078481"/>
            <a:ext cx="8778240" cy="20313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INFORMATION AREA SHOULD SHOW THEOREM AND BIG IMAGE.</a:t>
            </a:r>
          </a:p>
          <a:p>
            <a:endParaRPr lang="en-US" dirty="0"/>
          </a:p>
          <a:p>
            <a:r>
              <a:rPr lang="en-US" dirty="0"/>
              <a:t>DRAWING AREA SHOULD BE AVAILABLE FOR THE TEACHER TO DRAW A PARALLELOGRAM AND DEMONSTRATE THE THEOREMS.</a:t>
            </a:r>
          </a:p>
          <a:p>
            <a:endParaRPr lang="en-US" dirty="0"/>
          </a:p>
          <a:p>
            <a:r>
              <a:rPr lang="en-US" dirty="0"/>
              <a:t>ADD PARALLELOGRAM TO THE DRAWING TOOLS (PARAM CODE)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915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9C237E-D873-446F-B0C0-8BA0C64C97C0}"/>
              </a:ext>
            </a:extLst>
          </p:cNvPr>
          <p:cNvSpPr/>
          <p:nvPr/>
        </p:nvSpPr>
        <p:spPr>
          <a:xfrm>
            <a:off x="1036320" y="423595"/>
            <a:ext cx="9387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NewRoman,Bold"/>
              </a:rPr>
              <a:t>Theorem-1 : </a:t>
            </a:r>
            <a:r>
              <a:rPr lang="en-US" dirty="0">
                <a:latin typeface="TimesNewRoman"/>
              </a:rPr>
              <a:t>A diagonal of a parallelogram divides it into two congruent triangles.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155D3A-6B5B-4AA7-AD77-47A06C890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8690" y="84313"/>
            <a:ext cx="1895740" cy="104789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5CC6C1C-D610-40CA-AAF3-83BCC3729E16}"/>
              </a:ext>
            </a:extLst>
          </p:cNvPr>
          <p:cNvSpPr/>
          <p:nvPr/>
        </p:nvSpPr>
        <p:spPr>
          <a:xfrm>
            <a:off x="1036320" y="1391654"/>
            <a:ext cx="5643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NewRoman,Bold"/>
              </a:rPr>
              <a:t>Theorem-2 : </a:t>
            </a:r>
            <a:r>
              <a:rPr lang="en-US" dirty="0">
                <a:latin typeface="TimesNewRoman"/>
              </a:rPr>
              <a:t>In a parallelogram, opposite sides are equal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F7BD43-B5F1-4F8B-814B-8F4CA5A31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3306" y="1095241"/>
            <a:ext cx="1657581" cy="9621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3D4A5B1-C90C-48F1-9374-603B1D579B44}"/>
              </a:ext>
            </a:extLst>
          </p:cNvPr>
          <p:cNvSpPr/>
          <p:nvPr/>
        </p:nvSpPr>
        <p:spPr>
          <a:xfrm>
            <a:off x="899160" y="2359713"/>
            <a:ext cx="7818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NewRoman,Bold"/>
              </a:rPr>
              <a:t>Theorem-3 : </a:t>
            </a:r>
            <a:r>
              <a:rPr lang="en-US" dirty="0">
                <a:latin typeface="TimesNewRoman"/>
              </a:rPr>
              <a:t>If each pair of opposite sides of a quadrilateral is equal, then it is a parallelogram.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F6EBCE-7DFA-4913-BEB9-A8088257D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3306" y="2057400"/>
            <a:ext cx="1590897" cy="10955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E679E38-E424-4537-A23F-F0F01D9B961D}"/>
              </a:ext>
            </a:extLst>
          </p:cNvPr>
          <p:cNvSpPr/>
          <p:nvPr/>
        </p:nvSpPr>
        <p:spPr>
          <a:xfrm>
            <a:off x="899160" y="3371740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NewRoman,Bold"/>
              </a:rPr>
              <a:t>Theorem-4 : </a:t>
            </a:r>
            <a:r>
              <a:rPr lang="en-US" dirty="0">
                <a:latin typeface="TimesNewRoman"/>
              </a:rPr>
              <a:t>In a quadrilateral, if each pair of opposite angles are equal then it is a parallelogram.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1ECBFB-729A-475D-AD0A-A2D323F4F8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3200" y="3125486"/>
            <a:ext cx="2057687" cy="95263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34487CE-8612-42B9-AF47-672F1C352D84}"/>
              </a:ext>
            </a:extLst>
          </p:cNvPr>
          <p:cNvSpPr/>
          <p:nvPr/>
        </p:nvSpPr>
        <p:spPr>
          <a:xfrm>
            <a:off x="1059180" y="424966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TimesNewRoman,Bold"/>
              </a:rPr>
              <a:t>Theorem-5 : </a:t>
            </a:r>
            <a:r>
              <a:rPr lang="en-US" dirty="0">
                <a:latin typeface="TimesNewRoman"/>
              </a:rPr>
              <a:t>The diagonals of a parallelogram bisect each other.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AE04885-E235-4FE1-B0F7-F3C02F198E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5180" y="4047639"/>
            <a:ext cx="1695687" cy="11431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4707F26-D0D1-44DE-A75E-F3EBBA20F0A3}"/>
              </a:ext>
            </a:extLst>
          </p:cNvPr>
          <p:cNvSpPr/>
          <p:nvPr/>
        </p:nvSpPr>
        <p:spPr>
          <a:xfrm>
            <a:off x="899160" y="5466346"/>
            <a:ext cx="609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NewRoman,Bold"/>
              </a:rPr>
              <a:t>Theorem-6 : </a:t>
            </a:r>
            <a:r>
              <a:rPr lang="en-US" dirty="0">
                <a:latin typeface="TimesNewRoman"/>
              </a:rPr>
              <a:t>If the diagonals of a quadrilateral bisect each</a:t>
            </a:r>
          </a:p>
          <a:p>
            <a:r>
              <a:rPr lang="en-US" dirty="0">
                <a:latin typeface="TimesNewRoman"/>
              </a:rPr>
              <a:t>other then it is a parallelogram.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6D6BDB9-0B11-4CA3-9AE7-16F70A6281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9699" y="5220367"/>
            <a:ext cx="1657581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561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9e5dd7b1-30d2-49e3-a92d-1bc604a48caa">
      <UserInfo>
        <DisplayName>Rohith</DisplayName>
        <AccountId>123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9E3D2AC181E14EA9E07CBC67CEEAD1" ma:contentTypeVersion="12" ma:contentTypeDescription="Create a new document." ma:contentTypeScope="" ma:versionID="ad5f786f210c03c8a9ee8181bc31d09a">
  <xsd:schema xmlns:xsd="http://www.w3.org/2001/XMLSchema" xmlns:xs="http://www.w3.org/2001/XMLSchema" xmlns:p="http://schemas.microsoft.com/office/2006/metadata/properties" xmlns:ns2="0b2ac6f7-bfec-464b-855b-eaa8aa5753c3" xmlns:ns3="9e5dd7b1-30d2-49e3-a92d-1bc604a48caa" targetNamespace="http://schemas.microsoft.com/office/2006/metadata/properties" ma:root="true" ma:fieldsID="8e5161afab51e2c259472cb7117ed4c2" ns2:_="" ns3:_="">
    <xsd:import namespace="0b2ac6f7-bfec-464b-855b-eaa8aa5753c3"/>
    <xsd:import namespace="9e5dd7b1-30d2-49e3-a92d-1bc604a48ca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2ac6f7-bfec-464b-855b-eaa8aa5753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5dd7b1-30d2-49e3-a92d-1bc604a48ca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FA1717-9959-492F-88C1-22413BC614FF}">
  <ds:schemaRefs>
    <ds:schemaRef ds:uri="http://purl.org/dc/dcmitype/"/>
    <ds:schemaRef ds:uri="9e5dd7b1-30d2-49e3-a92d-1bc604a48caa"/>
    <ds:schemaRef ds:uri="http://purl.org/dc/elements/1.1/"/>
    <ds:schemaRef ds:uri="http://schemas.microsoft.com/office/2006/metadata/properties"/>
    <ds:schemaRef ds:uri="http://schemas.microsoft.com/office/infopath/2007/PartnerControls"/>
    <ds:schemaRef ds:uri="0b2ac6f7-bfec-464b-855b-eaa8aa5753c3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9451973-ACD3-4CF0-AD53-CBDDC0EE86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8FB7A0-08E6-4CE3-AFAF-83D903C3F1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b2ac6f7-bfec-464b-855b-eaa8aa5753c3"/>
    <ds:schemaRef ds:uri="9e5dd7b1-30d2-49e3-a92d-1bc604a48c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387</Words>
  <Application>Microsoft Office PowerPoint</Application>
  <PresentationFormat>Widescreen</PresentationFormat>
  <Paragraphs>75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TimesNewRoman</vt:lpstr>
      <vt:lpstr>TimesNewRoman,Bold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 Mukkavilli</dc:creator>
  <cp:lastModifiedBy>Ram Mukkavilli</cp:lastModifiedBy>
  <cp:revision>23</cp:revision>
  <dcterms:created xsi:type="dcterms:W3CDTF">2020-03-27T17:02:58Z</dcterms:created>
  <dcterms:modified xsi:type="dcterms:W3CDTF">2020-04-17T10:19:48Z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0x0101004C9E3D2AC181E14EA9E07CBC67CEEAD1</vt:lpwstr>
  </property>
</Properties>
</file>